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trictFirstAndLastChars="0" embedTrueTypeFonts="1" saveSubsetFonts="1">
  <p:sldMasterIdLst>
    <p:sldMasterId id="2147483651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64" r:id="rId4"/>
    <p:sldId id="263" r:id="rId5"/>
    <p:sldId id="262" r:id="rId6"/>
    <p:sldId id="265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67" r:id="rId17"/>
    <p:sldId id="277" r:id="rId18"/>
    <p:sldId id="266" r:id="rId19"/>
    <p:sldId id="278" r:id="rId20"/>
    <p:sldId id="258" r:id="rId21"/>
  </p:sldIdLst>
  <p:sldSz cx="9144000" cy="6858000" type="screen4x3"/>
  <p:notesSz cx="6797675" cy="9874250"/>
  <p:embeddedFontLst>
    <p:embeddedFont>
      <p:font typeface="ＭＳ Ｐゴシック" pitchFamily="34" charset="-128"/>
      <p:regular r:id="rId24"/>
    </p:embeddedFont>
  </p:embeddedFontLst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16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rgbClr val="000000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A6AB3"/>
    <a:srgbClr val="005395"/>
    <a:srgbClr val="FF6600"/>
    <a:srgbClr val="DF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158" autoAdjust="0"/>
    <p:restoredTop sz="90750" autoAdjust="0"/>
  </p:normalViewPr>
  <p:slideViewPr>
    <p:cSldViewPr snapToGrid="0" showGuides="1">
      <p:cViewPr>
        <p:scale>
          <a:sx n="130" d="100"/>
          <a:sy n="130" d="100"/>
        </p:scale>
        <p:origin x="600" y="1428"/>
      </p:cViewPr>
      <p:guideLst>
        <p:guide orient="horz" pos="1312"/>
        <p:guide orient="horz" pos="456"/>
        <p:guide orient="horz" pos="3602"/>
        <p:guide orient="horz" pos="4144"/>
        <p:guide orient="horz" pos="4319"/>
        <p:guide orient="horz" pos="2433"/>
        <p:guide orient="horz" pos="101"/>
        <p:guide orient="horz" pos="1104"/>
        <p:guide pos="5540"/>
        <p:guide pos="249"/>
        <p:guide pos="2438"/>
        <p:guide pos="3336"/>
        <p:guide pos="2381"/>
        <p:guide pos="2879"/>
        <p:guide pos="2783"/>
        <p:guide pos="2975"/>
      </p:guideLst>
    </p:cSldViewPr>
  </p:slideViewPr>
  <p:outlineViewPr>
    <p:cViewPr varScale="1">
      <p:scale>
        <a:sx n="170" d="200"/>
        <a:sy n="170" d="200"/>
      </p:scale>
      <p:origin x="72" y="446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3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image" Target="../media/image51.emf"/><Relationship Id="rId4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55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55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55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55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6" charset="0"/>
              <a:buNone/>
              <a:defRPr sz="1200">
                <a:latin typeface="Times New Roman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76B84D6-EFD8-4328-9702-A5077B099472}" type="slidenum">
              <a:rPr lang="de-CH"/>
              <a:pPr>
                <a:defRPr/>
              </a:pPr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20113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1"/>
          <p:cNvSpPr>
            <a:spLocks noChangeArrowheads="1"/>
          </p:cNvSpPr>
          <p:nvPr/>
        </p:nvSpPr>
        <p:spPr bwMode="auto">
          <a:xfrm>
            <a:off x="0" y="0"/>
            <a:ext cx="6799263" cy="9875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  <a:defRPr/>
            </a:pPr>
            <a:endParaRPr lang="de-CH"/>
          </a:p>
        </p:txBody>
      </p:sp>
      <p:sp>
        <p:nvSpPr>
          <p:cNvPr id="57347" name="AutoShape 2"/>
          <p:cNvSpPr>
            <a:spLocks noChangeArrowheads="1"/>
          </p:cNvSpPr>
          <p:nvPr/>
        </p:nvSpPr>
        <p:spPr bwMode="auto">
          <a:xfrm>
            <a:off x="0" y="0"/>
            <a:ext cx="6799263" cy="98758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  <a:defRPr/>
            </a:pPr>
            <a:endParaRPr lang="de-CH"/>
          </a:p>
        </p:txBody>
      </p:sp>
      <p:sp>
        <p:nvSpPr>
          <p:cNvPr id="57348" name="AutoShape 3"/>
          <p:cNvSpPr>
            <a:spLocks noChangeArrowheads="1"/>
          </p:cNvSpPr>
          <p:nvPr/>
        </p:nvSpPr>
        <p:spPr bwMode="auto">
          <a:xfrm>
            <a:off x="0" y="0"/>
            <a:ext cx="6799263" cy="987425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>
              <a:lnSpc>
                <a:spcPts val="2400"/>
              </a:lnSpc>
              <a:spcBef>
                <a:spcPts val="600"/>
              </a:spcBef>
              <a:buClr>
                <a:srgbClr val="2A6AB3"/>
              </a:buClr>
              <a:buSzPct val="110000"/>
              <a:buFont typeface="Wingdings" pitchFamily="2" charset="2"/>
              <a:buNone/>
              <a:defRPr/>
            </a:pPr>
            <a:endParaRPr lang="de-CH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43225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Wingdings" pitchFamily="16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latin typeface="Nimbus Roman No9 L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51275" y="0"/>
            <a:ext cx="2943225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Wingdings" pitchFamily="16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latin typeface="Nimbus Roman No9 L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55303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30275" y="741363"/>
            <a:ext cx="4933950" cy="3698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06463" y="4691063"/>
            <a:ext cx="4981575" cy="443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CH" noProof="0" smtClean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9380538"/>
            <a:ext cx="2943225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hangingPunc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Wingdings" pitchFamily="16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latin typeface="Nimbus Roman No9 L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51275" y="9380538"/>
            <a:ext cx="2943225" cy="4905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ct val="100000"/>
              <a:buFont typeface="Wingdings" pitchFamily="16" charset="2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latin typeface="Nimbus Roman No9 L" pitchFamily="16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3E6D9D4-0B52-4401-920F-38083F50B201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89794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20" descr="footer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013"/>
            <a:ext cx="9144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957263"/>
            <a:ext cx="8382000" cy="94615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2356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1938338"/>
            <a:ext cx="8382000" cy="1143000"/>
          </a:xfrm>
        </p:spPr>
        <p:txBody>
          <a:bodyPr/>
          <a:lstStyle>
            <a:lvl1pPr marL="0" indent="0">
              <a:buFont typeface="Wingdings" pitchFamily="2" charset="2"/>
              <a:buNone/>
              <a:defRPr smtClean="0"/>
            </a:lvl1pPr>
          </a:lstStyle>
          <a:p>
            <a:r>
              <a:rPr lang="en-US" noProof="0" dirty="0" err="1" smtClean="0"/>
              <a:t>Formatvorlage</a:t>
            </a:r>
            <a:r>
              <a:rPr lang="en-US" noProof="0" dirty="0" smtClean="0"/>
              <a:t> des </a:t>
            </a:r>
            <a:r>
              <a:rPr lang="en-US" noProof="0" dirty="0" err="1" smtClean="0"/>
              <a:t>Untertitelmasters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pic>
        <p:nvPicPr>
          <p:cNvPr id="15" name="Picture 12" descr="eth_ologo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87" y="4868843"/>
            <a:ext cx="2822938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8"/>
          <p:cNvGrpSpPr>
            <a:grpSpLocks noChangeAspect="1"/>
          </p:cNvGrpSpPr>
          <p:nvPr userDrawn="1"/>
        </p:nvGrpSpPr>
        <p:grpSpPr bwMode="auto">
          <a:xfrm>
            <a:off x="420632" y="4868843"/>
            <a:ext cx="4067235" cy="720000"/>
            <a:chOff x="852" y="2742"/>
            <a:chExt cx="4033" cy="716"/>
          </a:xfrm>
        </p:grpSpPr>
        <p:pic>
          <p:nvPicPr>
            <p:cNvPr id="17" name="Picture 16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52" y="2742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7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716" y="2982"/>
              <a:ext cx="3169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245" y="4868843"/>
            <a:ext cx="72434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97653"/>
      </p:ext>
    </p:extLst>
  </p:cSld>
  <p:clrMapOvr>
    <a:masterClrMapping/>
  </p:clrMapOvr>
  <p:transition spd="slow"/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3"/>
            <a:r>
              <a:rPr lang="en-US" noProof="0" dirty="0" err="1" smtClean="0"/>
              <a:t>Vierte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4"/>
            <a:r>
              <a:rPr lang="en-US" noProof="0" dirty="0" err="1" smtClean="0"/>
              <a:t>Fünfte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4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394F4-B620-4965-865F-50CE126C381F}" type="datetime2">
              <a:rPr lang="de-DE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Foliennummernplatzhalt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61D8C-F0CE-4A22-B0E0-41C85B2B96C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CVPR’11</a:t>
            </a:r>
            <a:endParaRPr lang="de-DE" dirty="0" smtClean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1474430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4" descr="hg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7263"/>
            <a:ext cx="9144000" cy="563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1528764"/>
            <a:ext cx="8382000" cy="1052512"/>
          </a:xfrm>
        </p:spPr>
        <p:txBody>
          <a:bodyPr>
            <a:normAutofit/>
          </a:bodyPr>
          <a:lstStyle>
            <a:lvl1pPr algn="l">
              <a:defRPr sz="2800" b="1" cap="all">
                <a:solidFill>
                  <a:schemeClr val="bg1"/>
                </a:solidFill>
              </a:defRPr>
            </a:lvl1pPr>
          </a:lstStyle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1000" y="2620962"/>
            <a:ext cx="8382000" cy="1970088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7D21E-D12A-4FAA-92A4-BB25B75DD2D1}" type="datetime2">
              <a:rPr lang="de-DE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8DDE6-9AE1-49B9-8F67-5842CDC6D6A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CVPR’11</a:t>
            </a:r>
            <a:endParaRPr lang="de-DE" dirty="0" smtClean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00816020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1000" y="1751013"/>
            <a:ext cx="4114800" cy="46783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751013"/>
            <a:ext cx="4114800" cy="467836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 err="1" smtClean="0"/>
              <a:t>Textmasterformate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 smtClean="0"/>
          </a:p>
          <a:p>
            <a:pPr lvl="1"/>
            <a:r>
              <a:rPr lang="en-US" noProof="0" dirty="0" err="1" smtClean="0"/>
              <a:t>Zweite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 smtClean="0"/>
          </a:p>
          <a:p>
            <a:pPr lvl="2"/>
            <a:r>
              <a:rPr lang="en-US" noProof="0" dirty="0" err="1" smtClean="0"/>
              <a:t>Dritte</a:t>
            </a:r>
            <a:r>
              <a:rPr lang="en-US" noProof="0" dirty="0" smtClean="0"/>
              <a:t> </a:t>
            </a:r>
            <a:r>
              <a:rPr lang="en-US" noProof="0" dirty="0" err="1" smtClean="0"/>
              <a:t>Ebene</a:t>
            </a:r>
            <a:endParaRPr lang="en-US" noProof="0" dirty="0"/>
          </a:p>
        </p:txBody>
      </p:sp>
      <p:sp>
        <p:nvSpPr>
          <p:cNvPr id="5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448D-953E-45AB-BFF2-FF19B71727D8}" type="datetime2">
              <a:rPr lang="de-DE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6" name="Foliennummernplatzhalt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27E306-C0E0-4222-BFBB-1C64BEE81F3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7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DVPR’11</a:t>
            </a:r>
            <a:endParaRPr lang="de-DE" dirty="0" smtClean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8994744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err="1" smtClean="0"/>
              <a:t>Titelmasterformat</a:t>
            </a:r>
            <a:r>
              <a:rPr lang="en-US" noProof="0" dirty="0" smtClean="0"/>
              <a:t> </a:t>
            </a:r>
            <a:r>
              <a:rPr lang="en-US" noProof="0" dirty="0" err="1" smtClean="0"/>
              <a:t>durch</a:t>
            </a:r>
            <a:r>
              <a:rPr lang="en-US" noProof="0" dirty="0" smtClean="0"/>
              <a:t> </a:t>
            </a:r>
            <a:r>
              <a:rPr lang="en-US" noProof="0" dirty="0" err="1" smtClean="0"/>
              <a:t>Klicken</a:t>
            </a:r>
            <a:r>
              <a:rPr lang="en-US" noProof="0" dirty="0" smtClean="0"/>
              <a:t> </a:t>
            </a:r>
            <a:r>
              <a:rPr lang="en-US" noProof="0" dirty="0" err="1" smtClean="0"/>
              <a:t>bearbeiten</a:t>
            </a:r>
            <a:endParaRPr lang="en-US" noProof="0" dirty="0"/>
          </a:p>
        </p:txBody>
      </p:sp>
      <p:sp>
        <p:nvSpPr>
          <p:cNvPr id="3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2FDCA-B88C-466E-BF7B-841AD72D705A}" type="datetime2">
              <a:rPr lang="de-DE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4" name="Foliennummernplatzhalt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BE785F-1D7F-4B0B-BEFF-AD7B64EEA643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5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CVPR’11</a:t>
            </a:r>
            <a:endParaRPr lang="de-DE" dirty="0" smtClean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299987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E877F5-BBA6-4B48-A4D9-DA92553B389F}" type="datetime2">
              <a:rPr lang="de-DE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3" name="Foliennummernplatzhalt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999CD-E552-470F-8F28-2061ABC807A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4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CVPR’11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5707018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0" y="957263"/>
            <a:ext cx="9144000" cy="56213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/>
          </a:p>
        </p:txBody>
      </p:sp>
      <p:sp>
        <p:nvSpPr>
          <p:cNvPr id="4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E850C-6741-4203-A825-1828EAD558C2}" type="datetime2">
              <a:rPr lang="de-DE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Foliennummernplatzhalt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47CC0-A759-41B4-AE74-BAD79749EC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Fußzeilenplatzhalt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CVPR’11</a:t>
            </a:r>
            <a:endParaRPr lang="de-DE" dirty="0" smtClean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226255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Grafik 20" descr="footer.jpg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7013"/>
            <a:ext cx="9144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957263"/>
            <a:ext cx="838200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Mastertitelformat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751013"/>
            <a:ext cx="838200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36000" rIns="0" bIns="36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Mastertextformat</a:t>
            </a:r>
            <a:r>
              <a:rPr lang="en-US" dirty="0" smtClean="0"/>
              <a:t> </a:t>
            </a:r>
            <a:r>
              <a:rPr lang="en-US" dirty="0" err="1" smtClean="0"/>
              <a:t>bearbeiten</a:t>
            </a:r>
            <a:endParaRPr lang="en-US" dirty="0" smtClean="0"/>
          </a:p>
          <a:p>
            <a:pPr lvl="1"/>
            <a:r>
              <a:rPr lang="en-US" dirty="0" err="1" smtClean="0"/>
              <a:t>Zweite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2"/>
            <a:r>
              <a:rPr lang="en-US" dirty="0" err="1" smtClean="0"/>
              <a:t>Dritte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3"/>
            <a:r>
              <a:rPr lang="en-US" dirty="0" err="1" smtClean="0"/>
              <a:t>Vierte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  <a:p>
            <a:pPr lvl="4"/>
            <a:r>
              <a:rPr lang="en-US" dirty="0" err="1" smtClean="0"/>
              <a:t>Fünfte</a:t>
            </a:r>
            <a:r>
              <a:rPr lang="en-US" dirty="0" smtClean="0"/>
              <a:t> </a:t>
            </a:r>
            <a:r>
              <a:rPr lang="en-US" dirty="0" err="1" smtClean="0"/>
              <a:t>Ebene</a:t>
            </a:r>
            <a:endParaRPr lang="en-US" dirty="0" smtClean="0"/>
          </a:p>
        </p:txBody>
      </p:sp>
      <p:sp>
        <p:nvSpPr>
          <p:cNvPr id="1029" name="Line 16"/>
          <p:cNvSpPr>
            <a:spLocks noChangeShapeType="1"/>
          </p:cNvSpPr>
          <p:nvPr userDrawn="1"/>
        </p:nvSpPr>
        <p:spPr bwMode="auto">
          <a:xfrm>
            <a:off x="2185988" y="6697663"/>
            <a:ext cx="0" cy="176212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1030" name="Line 16"/>
          <p:cNvSpPr>
            <a:spLocks noChangeShapeType="1"/>
          </p:cNvSpPr>
          <p:nvPr userDrawn="1"/>
        </p:nvSpPr>
        <p:spPr bwMode="auto">
          <a:xfrm>
            <a:off x="7091363" y="6697663"/>
            <a:ext cx="0" cy="176212"/>
          </a:xfrm>
          <a:prstGeom prst="line">
            <a:avLst/>
          </a:prstGeom>
          <a:noFill/>
          <a:ln w="6350">
            <a:solidFill>
              <a:schemeClr val="bg1"/>
            </a:solidFill>
            <a:round/>
            <a:headEnd/>
            <a:tailEnd/>
          </a:ln>
          <a:ex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32" name="Datumsplatzhalter 18"/>
          <p:cNvSpPr>
            <a:spLocks noGrp="1"/>
          </p:cNvSpPr>
          <p:nvPr>
            <p:ph type="dt" sz="half" idx="2"/>
          </p:nvPr>
        </p:nvSpPr>
        <p:spPr bwMode="auto">
          <a:xfrm>
            <a:off x="292100" y="6635750"/>
            <a:ext cx="182245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8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C6883692-5BD1-4F6E-B019-A29FAC38DAFC}" type="datetime2">
              <a:rPr lang="de-DE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33" name="Foliennummernplatzhalter 19"/>
          <p:cNvSpPr>
            <a:spLocks noGrp="1"/>
          </p:cNvSpPr>
          <p:nvPr>
            <p:ph type="sldNum" sz="quarter" idx="4"/>
          </p:nvPr>
        </p:nvSpPr>
        <p:spPr bwMode="auto">
          <a:xfrm>
            <a:off x="7204075" y="6635750"/>
            <a:ext cx="16383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8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275A492-B46A-4298-90EB-D690EE94292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34" name="Fußzeilenplatzhalter 20"/>
          <p:cNvSpPr>
            <a:spLocks noGrp="1"/>
          </p:cNvSpPr>
          <p:nvPr>
            <p:ph type="ftr" sz="quarter" idx="3"/>
          </p:nvPr>
        </p:nvSpPr>
        <p:spPr bwMode="auto">
          <a:xfrm>
            <a:off x="2239963" y="6635750"/>
            <a:ext cx="4773612" cy="449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8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CVPR’11</a:t>
            </a:r>
            <a:endParaRPr lang="de-DE" dirty="0"/>
          </a:p>
        </p:txBody>
      </p:sp>
      <p:pic>
        <p:nvPicPr>
          <p:cNvPr id="1034" name="Picture 12" descr="eth_ologo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430" y="171385"/>
            <a:ext cx="169376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Grafik 14" descr="muster_logo.pn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47" y="171385"/>
            <a:ext cx="1075765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8"/>
          <p:cNvGrpSpPr>
            <a:grpSpLocks noChangeAspect="1"/>
          </p:cNvGrpSpPr>
          <p:nvPr userDrawn="1"/>
        </p:nvGrpSpPr>
        <p:grpSpPr bwMode="auto">
          <a:xfrm>
            <a:off x="395288" y="171385"/>
            <a:ext cx="2440341" cy="432000"/>
            <a:chOff x="852" y="2742"/>
            <a:chExt cx="4033" cy="716"/>
          </a:xfrm>
        </p:grpSpPr>
        <p:pic>
          <p:nvPicPr>
            <p:cNvPr id="13" name="Picture 16"/>
            <p:cNvPicPr>
              <a:picLocks noChangeAspect="1" noChangeArrowheads="1"/>
            </p:cNvPicPr>
            <p:nvPr userDrawn="1"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852" y="2742"/>
              <a:ext cx="680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17"/>
            <p:cNvPicPr>
              <a:picLocks noChangeAspect="1" noChangeArrowheads="1"/>
            </p:cNvPicPr>
            <p:nvPr userDrawn="1"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1716" y="2982"/>
              <a:ext cx="3169" cy="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5" descr="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834" y="171385"/>
            <a:ext cx="1486915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11" y="171385"/>
            <a:ext cx="434605" cy="43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</p:sldLayoutIdLst>
  <p:transition spd="slow"/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ＭＳ Ｐゴシック" pitchFamily="1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ＭＳ Ｐゴシック" pitchFamily="1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ＭＳ Ｐゴシック" pitchFamily="1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ＭＳ Ｐゴシック" pitchFamily="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  <a:ea typeface="ＭＳ Ｐゴシック" pitchFamily="16" charset="-128"/>
        </a:defRPr>
      </a:lvl9pPr>
    </p:titleStyle>
    <p:bodyStyle>
      <a:lvl1pPr marL="361950" indent="-3619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42888" algn="l" rtl="0" eaLnBrk="0" fontAlgn="base" hangingPunct="0">
        <a:lnSpc>
          <a:spcPts val="2200"/>
        </a:lnSpc>
        <a:spcBef>
          <a:spcPts val="400"/>
        </a:spcBef>
        <a:spcAft>
          <a:spcPct val="0"/>
        </a:spcAft>
        <a:buClr>
          <a:srgbClr val="7FA7C8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2pPr>
      <a:lvl3pPr marL="957263" indent="-190500" algn="l" rtl="0" eaLnBrk="0" fontAlgn="base" hangingPunct="0">
        <a:lnSpc>
          <a:spcPts val="2000"/>
        </a:lnSpc>
        <a:spcBef>
          <a:spcPts val="400"/>
        </a:spcBef>
        <a:spcAft>
          <a:spcPct val="0"/>
        </a:spcAft>
        <a:buClr>
          <a:srgbClr val="BFD3E3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</a:defRPr>
      </a:lvl3pPr>
      <a:lvl4pPr marL="1343025" indent="-195263" algn="l" rtl="0" eaLnBrk="0" fontAlgn="base" hangingPunct="0">
        <a:lnSpc>
          <a:spcPts val="1800"/>
        </a:lnSpc>
        <a:spcBef>
          <a:spcPts val="200"/>
        </a:spcBef>
        <a:spcAft>
          <a:spcPct val="0"/>
        </a:spcAft>
        <a:buClr>
          <a:srgbClr val="BFD3E3"/>
        </a:buClr>
        <a:buFont typeface="Wingdings" pitchFamily="2" charset="2"/>
        <a:buChar char="§"/>
        <a:defRPr sz="1400">
          <a:solidFill>
            <a:schemeClr val="tx1"/>
          </a:solidFill>
          <a:latin typeface="+mn-lt"/>
          <a:ea typeface="+mn-ea"/>
        </a:defRPr>
      </a:lvl4pPr>
      <a:lvl5pPr marL="1524000" indent="-96838" algn="l" rtl="0" eaLnBrk="0" fontAlgn="base" hangingPunct="0">
        <a:spcBef>
          <a:spcPct val="20000"/>
        </a:spcBef>
        <a:spcAft>
          <a:spcPct val="0"/>
        </a:spcAft>
        <a:buClr>
          <a:srgbClr val="BFD3E3"/>
        </a:buClr>
        <a:buFont typeface="Wingdings" pitchFamily="2" charset="2"/>
        <a:buChar char="§"/>
        <a:defRPr sz="1000">
          <a:solidFill>
            <a:schemeClr val="tx1"/>
          </a:solidFill>
          <a:latin typeface="+mn-lt"/>
          <a:ea typeface="+mn-ea"/>
        </a:defRPr>
      </a:lvl5pPr>
      <a:lvl6pPr marL="1981200" indent="-96838" algn="l" rtl="0" fontAlgn="base">
        <a:spcBef>
          <a:spcPct val="20000"/>
        </a:spcBef>
        <a:spcAft>
          <a:spcPct val="0"/>
        </a:spcAft>
        <a:buClr>
          <a:srgbClr val="C0C0C0"/>
        </a:buClr>
        <a:buFont typeface="Wingdings" pitchFamily="16" charset="2"/>
        <a:buChar char="§"/>
        <a:defRPr sz="1000">
          <a:solidFill>
            <a:schemeClr val="tx1"/>
          </a:solidFill>
          <a:latin typeface="+mn-lt"/>
          <a:ea typeface="+mn-ea"/>
        </a:defRPr>
      </a:lvl6pPr>
      <a:lvl7pPr marL="2438400" indent="-96838" algn="l" rtl="0" fontAlgn="base">
        <a:spcBef>
          <a:spcPct val="20000"/>
        </a:spcBef>
        <a:spcAft>
          <a:spcPct val="0"/>
        </a:spcAft>
        <a:buClr>
          <a:srgbClr val="C0C0C0"/>
        </a:buClr>
        <a:buFont typeface="Wingdings" pitchFamily="16" charset="2"/>
        <a:buChar char="§"/>
        <a:defRPr sz="1000">
          <a:solidFill>
            <a:schemeClr val="tx1"/>
          </a:solidFill>
          <a:latin typeface="+mn-lt"/>
          <a:ea typeface="+mn-ea"/>
        </a:defRPr>
      </a:lvl7pPr>
      <a:lvl8pPr marL="2895600" indent="-96838" algn="l" rtl="0" fontAlgn="base">
        <a:spcBef>
          <a:spcPct val="20000"/>
        </a:spcBef>
        <a:spcAft>
          <a:spcPct val="0"/>
        </a:spcAft>
        <a:buClr>
          <a:srgbClr val="C0C0C0"/>
        </a:buClr>
        <a:buFont typeface="Wingdings" pitchFamily="16" charset="2"/>
        <a:buChar char="§"/>
        <a:defRPr sz="1000">
          <a:solidFill>
            <a:schemeClr val="tx1"/>
          </a:solidFill>
          <a:latin typeface="+mn-lt"/>
          <a:ea typeface="+mn-ea"/>
        </a:defRPr>
      </a:lvl8pPr>
      <a:lvl9pPr marL="3352800" indent="-96838" algn="l" rtl="0" fontAlgn="base">
        <a:spcBef>
          <a:spcPct val="20000"/>
        </a:spcBef>
        <a:spcAft>
          <a:spcPct val="0"/>
        </a:spcAft>
        <a:buClr>
          <a:srgbClr val="C0C0C0"/>
        </a:buClr>
        <a:buFont typeface="Wingdings" pitchFamily="16" charset="2"/>
        <a:buChar char="§"/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13" Type="http://schemas.openxmlformats.org/officeDocument/2006/relationships/image" Target="../media/image39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e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7.emf"/><Relationship Id="rId4" Type="http://schemas.openxmlformats.org/officeDocument/2006/relationships/image" Target="../media/image33.emf"/><Relationship Id="rId9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54.emf"/><Relationship Id="rId4" Type="http://schemas.openxmlformats.org/officeDocument/2006/relationships/image" Target="../media/image51.emf"/><Relationship Id="rId9" Type="http://schemas.openxmlformats.org/officeDocument/2006/relationships/oleObject" Target="../embeddings/oleObject12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sz="3600" dirty="0" err="1"/>
              <a:t>Markerless</a:t>
            </a:r>
            <a:r>
              <a:rPr lang="en-US" sz="3600" dirty="0"/>
              <a:t> Motion </a:t>
            </a:r>
            <a:r>
              <a:rPr lang="en-US" sz="3600" dirty="0" smtClean="0"/>
              <a:t>Capture of</a:t>
            </a:r>
            <a:br>
              <a:rPr lang="en-US" sz="3600" dirty="0" smtClean="0"/>
            </a:br>
            <a:r>
              <a:rPr lang="en-US" sz="3600" dirty="0" smtClean="0"/>
              <a:t>Interacting </a:t>
            </a:r>
            <a:r>
              <a:rPr lang="en-US" sz="3600" dirty="0"/>
              <a:t>Characters </a:t>
            </a:r>
            <a:r>
              <a:rPr lang="en-US" sz="3600" dirty="0" smtClean="0"/>
              <a:t>Using</a:t>
            </a:r>
            <a:br>
              <a:rPr lang="en-US" sz="3600" dirty="0" smtClean="0"/>
            </a:br>
            <a:r>
              <a:rPr lang="en-US" sz="3600" dirty="0" smtClean="0"/>
              <a:t>Multi-view </a:t>
            </a:r>
            <a:r>
              <a:rPr lang="en-US" sz="3600" dirty="0"/>
              <a:t>Image Segmentation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79413" y="3039485"/>
            <a:ext cx="8382000" cy="1901019"/>
          </a:xfrm>
        </p:spPr>
        <p:txBody>
          <a:bodyPr/>
          <a:lstStyle/>
          <a:p>
            <a:pPr algn="ctr"/>
            <a:r>
              <a:rPr lang="en-US" dirty="0" err="1"/>
              <a:t>Yebin</a:t>
            </a:r>
            <a:r>
              <a:rPr lang="en-US" dirty="0"/>
              <a:t> </a:t>
            </a:r>
            <a:r>
              <a:rPr lang="en-US" dirty="0" smtClean="0"/>
              <a:t>Liu</a:t>
            </a:r>
            <a:r>
              <a:rPr lang="en-US" baseline="30000" dirty="0" smtClean="0"/>
              <a:t>1,3</a:t>
            </a:r>
            <a:r>
              <a:rPr lang="en-US" dirty="0" smtClean="0"/>
              <a:t>, </a:t>
            </a:r>
            <a:r>
              <a:rPr lang="en-US" dirty="0" err="1"/>
              <a:t>Carsten</a:t>
            </a:r>
            <a:r>
              <a:rPr lang="en-US" dirty="0"/>
              <a:t> </a:t>
            </a:r>
            <a:r>
              <a:rPr lang="en-US" dirty="0" smtClean="0"/>
              <a:t>Stoll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 err="1"/>
              <a:t>Juergen</a:t>
            </a:r>
            <a:r>
              <a:rPr lang="en-US" dirty="0"/>
              <a:t> </a:t>
            </a:r>
            <a:r>
              <a:rPr lang="en-US" dirty="0" smtClean="0"/>
              <a:t>Gall</a:t>
            </a:r>
            <a:r>
              <a:rPr lang="en-US" baseline="30000" dirty="0" smtClean="0"/>
              <a:t>2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Hans-Peter Seidel</a:t>
            </a:r>
            <a:r>
              <a:rPr lang="en-US" baseline="30000" dirty="0" smtClean="0"/>
              <a:t>1</a:t>
            </a:r>
            <a:r>
              <a:rPr lang="en-US" dirty="0" smtClean="0"/>
              <a:t>, </a:t>
            </a:r>
            <a:r>
              <a:rPr lang="en-US" dirty="0"/>
              <a:t>Christian </a:t>
            </a:r>
            <a:r>
              <a:rPr lang="en-US" dirty="0" smtClean="0"/>
              <a:t>Theobalt</a:t>
            </a:r>
            <a:r>
              <a:rPr lang="en-US" baseline="30000" dirty="0" smtClean="0"/>
              <a:t>1</a:t>
            </a:r>
            <a:endParaRPr lang="en-US" baseline="30000" dirty="0"/>
          </a:p>
          <a:p>
            <a:pPr algn="ctr"/>
            <a:r>
              <a:rPr lang="en-US" baseline="30000" dirty="0" smtClean="0"/>
              <a:t>1</a:t>
            </a:r>
            <a:r>
              <a:rPr lang="en-US" dirty="0" smtClean="0"/>
              <a:t>MPI </a:t>
            </a:r>
            <a:r>
              <a:rPr lang="en-US" dirty="0" err="1" smtClean="0"/>
              <a:t>Informatik</a:t>
            </a:r>
            <a:r>
              <a:rPr lang="en-US" dirty="0" smtClean="0"/>
              <a:t>, </a:t>
            </a:r>
            <a:r>
              <a:rPr lang="en-US" baseline="30000" dirty="0" smtClean="0"/>
              <a:t>2</a:t>
            </a:r>
            <a:r>
              <a:rPr lang="en-US" dirty="0" smtClean="0"/>
              <a:t>ETH Zurich, </a:t>
            </a:r>
            <a:r>
              <a:rPr lang="en-US" baseline="30000" dirty="0" smtClean="0"/>
              <a:t>3</a:t>
            </a:r>
            <a:r>
              <a:rPr lang="en-US" dirty="0" smtClean="0"/>
              <a:t>Tsinghua </a:t>
            </a:r>
            <a:r>
              <a:rPr lang="en-US" dirty="0"/>
              <a:t>University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likelihood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Color distribution for each body part from first frame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6611372"/>
              </p:ext>
            </p:extLst>
          </p:nvPr>
        </p:nvGraphicFramePr>
        <p:xfrm>
          <a:off x="789854" y="2327000"/>
          <a:ext cx="2054631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5" name="Acrobat Document" r:id="rId3" imgW="2971779" imgH="4686047" progId="AcroExch.Document.7">
                  <p:embed/>
                </p:oleObj>
              </mc:Choice>
              <mc:Fallback>
                <p:oleObj name="Acrobat Document" r:id="rId3" imgW="2971779" imgH="468604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9854" y="2327000"/>
                        <a:ext cx="2054631" cy="32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591301"/>
              </p:ext>
            </p:extLst>
          </p:nvPr>
        </p:nvGraphicFramePr>
        <p:xfrm>
          <a:off x="3543097" y="2314300"/>
          <a:ext cx="2054631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" name="Acrobat Document" r:id="rId5" imgW="2971779" imgH="4686047" progId="AcroExch.Document.7">
                  <p:embed/>
                </p:oleObj>
              </mc:Choice>
              <mc:Fallback>
                <p:oleObj name="Acrobat Document" r:id="rId5" imgW="2971779" imgH="468604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543097" y="2314300"/>
                        <a:ext cx="2054631" cy="32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284897"/>
              </p:ext>
            </p:extLst>
          </p:nvPr>
        </p:nvGraphicFramePr>
        <p:xfrm>
          <a:off x="6539779" y="2327000"/>
          <a:ext cx="2054631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" name="Acrobat Document" r:id="rId7" imgW="2971779" imgH="4686047" progId="AcroExch.Document.7">
                  <p:embed/>
                </p:oleObj>
              </mc:Choice>
              <mc:Fallback>
                <p:oleObj name="Acrobat Document" r:id="rId7" imgW="2971779" imgH="468604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539779" y="2327000"/>
                        <a:ext cx="2054631" cy="32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073943" y="5847228"/>
            <a:ext cx="1523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Input image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408076" y="5693340"/>
            <a:ext cx="2324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Single appearance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model per person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94507" y="5693340"/>
            <a:ext cx="23086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Body part</a:t>
            </a:r>
            <a:br>
              <a:rPr lang="en-US" sz="2000" dirty="0" smtClean="0"/>
            </a:br>
            <a:r>
              <a:rPr lang="en-US" sz="2000" dirty="0" smtClean="0"/>
              <a:t>appearance model</a:t>
            </a:r>
            <a:endParaRPr lang="en-US" sz="2000" dirty="0"/>
          </a:p>
        </p:txBody>
      </p:sp>
      <p:sp>
        <p:nvSpPr>
          <p:cNvPr id="16" name="Oval 15"/>
          <p:cNvSpPr>
            <a:spLocks noChangeAspect="1"/>
          </p:cNvSpPr>
          <p:nvPr/>
        </p:nvSpPr>
        <p:spPr bwMode="auto">
          <a:xfrm>
            <a:off x="3909859" y="5032786"/>
            <a:ext cx="660554" cy="660554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 bwMode="auto">
          <a:xfrm>
            <a:off x="6905527" y="5057621"/>
            <a:ext cx="660554" cy="660554"/>
          </a:xfrm>
          <a:prstGeom prst="ellipse">
            <a:avLst/>
          </a:prstGeom>
          <a:noFill/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279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 with Shape Prior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5649181"/>
              </p:ext>
            </p:extLst>
          </p:nvPr>
        </p:nvGraphicFramePr>
        <p:xfrm>
          <a:off x="382588" y="1814312"/>
          <a:ext cx="1597687" cy="25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" name="Acrobat Document" r:id="rId3" imgW="2971779" imgH="4686047" progId="AcroExch.Document.7">
                  <p:embed/>
                </p:oleObj>
              </mc:Choice>
              <mc:Fallback>
                <p:oleObj name="Acrobat Document" r:id="rId3" imgW="2971779" imgH="4686047" progId="AcroExch.Document.7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2588" y="1814312"/>
                        <a:ext cx="1597687" cy="252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739416"/>
              </p:ext>
            </p:extLst>
          </p:nvPr>
        </p:nvGraphicFramePr>
        <p:xfrm>
          <a:off x="2085935" y="1814312"/>
          <a:ext cx="1597687" cy="25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9" name="Acrobat Document" r:id="rId5" imgW="2971779" imgH="4686047" progId="AcroExch.Document.7">
                  <p:embed/>
                </p:oleObj>
              </mc:Choice>
              <mc:Fallback>
                <p:oleObj name="Acrobat Document" r:id="rId5" imgW="2971779" imgH="4686047" progId="AcroExch.Document.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935" y="1814312"/>
                        <a:ext cx="1597687" cy="252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6980669"/>
              </p:ext>
            </p:extLst>
          </p:nvPr>
        </p:nvGraphicFramePr>
        <p:xfrm>
          <a:off x="3789282" y="1814312"/>
          <a:ext cx="1598049" cy="25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0" name="Acrobat Document" r:id="rId7" imgW="2971779" imgH="4686047" progId="AcroExch.Document.7">
                  <p:embed/>
                </p:oleObj>
              </mc:Choice>
              <mc:Fallback>
                <p:oleObj name="Acrobat Document" r:id="rId7" imgW="2971779" imgH="468604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89282" y="1814312"/>
                        <a:ext cx="1598049" cy="25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253684"/>
              </p:ext>
            </p:extLst>
          </p:nvPr>
        </p:nvGraphicFramePr>
        <p:xfrm>
          <a:off x="5492991" y="1814312"/>
          <a:ext cx="1598049" cy="25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1" name="Acrobat Document" r:id="rId9" imgW="2971779" imgH="4686047" progId="AcroExch.Document.7">
                  <p:embed/>
                </p:oleObj>
              </mc:Choice>
              <mc:Fallback>
                <p:oleObj name="Acrobat Document" r:id="rId9" imgW="2971779" imgH="468604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492991" y="1814312"/>
                        <a:ext cx="1598049" cy="25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041145"/>
              </p:ext>
            </p:extLst>
          </p:nvPr>
        </p:nvGraphicFramePr>
        <p:xfrm>
          <a:off x="7196701" y="1814312"/>
          <a:ext cx="1598049" cy="25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2" name="Acrobat Document" r:id="rId11" imgW="2971779" imgH="4686047" progId="AcroExch.Document.7">
                  <p:embed/>
                </p:oleObj>
              </mc:Choice>
              <mc:Fallback>
                <p:oleObj name="Acrobat Document" r:id="rId11" imgW="2971779" imgH="4686047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196701" y="1814312"/>
                        <a:ext cx="1598049" cy="25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957616" y="4407156"/>
            <a:ext cx="1941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Color likelihood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822049" y="4407156"/>
            <a:ext cx="1510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Shape prior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34443" y="4407156"/>
            <a:ext cx="1523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Input image</a:t>
            </a:r>
            <a:endParaRPr lang="en-US" sz="2000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7" y="5310727"/>
            <a:ext cx="8550234" cy="707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 bwMode="auto">
          <a:xfrm>
            <a:off x="3504396" y="5310727"/>
            <a:ext cx="2401104" cy="428625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292582" y="5310726"/>
            <a:ext cx="2431568" cy="428625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905499" y="5310727"/>
            <a:ext cx="2946841" cy="428625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41530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  <p:bldP spid="18" grpId="0" animBg="1"/>
      <p:bldP spid="18" grpId="1" animBg="1"/>
      <p:bldP spid="19" grpId="0" animBg="1"/>
      <p:bldP spid="1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Prior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Modeled in 3d space for both characters:</a:t>
            </a:r>
          </a:p>
          <a:p>
            <a:pPr marL="0" indent="0">
              <a:buNone/>
            </a:pPr>
            <a:r>
              <a:rPr lang="en-US" dirty="0" smtClean="0"/>
              <a:t/>
            </a:r>
            <a:br>
              <a:rPr lang="en-US" dirty="0" smtClean="0"/>
            </a:br>
            <a:endParaRPr lang="en-US" sz="3600" dirty="0" smtClean="0"/>
          </a:p>
          <a:p>
            <a:r>
              <a:rPr lang="en-US" dirty="0" smtClean="0"/>
              <a:t>Surface </a:t>
            </a:r>
            <a:r>
              <a:rPr lang="en-US" i="1" dirty="0" smtClean="0"/>
              <a:t>S</a:t>
            </a:r>
            <a:r>
              <a:rPr lang="en-US" dirty="0" smtClean="0"/>
              <a:t> from previous frame</a:t>
            </a:r>
          </a:p>
          <a:p>
            <a:r>
              <a:rPr lang="en-US" dirty="0" smtClean="0"/>
              <a:t>Pose prior          : Normal distribution </a:t>
            </a:r>
          </a:p>
          <a:p>
            <a:r>
              <a:rPr lang="en-US" dirty="0" smtClean="0"/>
              <a:t>Likelihood term computed over all views: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: consistency between projected</a:t>
            </a:r>
            <a:br>
              <a:rPr lang="en-US" dirty="0" smtClean="0"/>
            </a:br>
            <a:r>
              <a:rPr lang="en-US" dirty="0" smtClean="0"/>
              <a:t>meshes      with foreground silhouettes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35" y="4540122"/>
            <a:ext cx="4783355" cy="96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077" y="3711867"/>
            <a:ext cx="691150" cy="30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34" y="5984008"/>
            <a:ext cx="392812" cy="30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627" y="5981175"/>
            <a:ext cx="323200" cy="30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52" y="5580546"/>
            <a:ext cx="1312007" cy="35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998" y="2289065"/>
            <a:ext cx="4160830" cy="84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 bwMode="auto">
          <a:xfrm>
            <a:off x="5879086" y="2240908"/>
            <a:ext cx="796490" cy="428625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418013" y="2240908"/>
            <a:ext cx="1461073" cy="428625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178735" y="3636069"/>
            <a:ext cx="796490" cy="428625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148603" y="4800171"/>
            <a:ext cx="1461073" cy="428625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5152" name="Picture 3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587" y="4121093"/>
            <a:ext cx="1288164" cy="237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53" name="Picture 3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587" y="1752599"/>
            <a:ext cx="1288164" cy="237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069" y="5155648"/>
            <a:ext cx="323200" cy="308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 bwMode="auto">
          <a:xfrm>
            <a:off x="2489999" y="2240908"/>
            <a:ext cx="1474840" cy="428625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6706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18" grpId="0" animBg="1"/>
      <p:bldP spid="18" grpId="1" animBg="1"/>
      <p:bldP spid="19" grpId="0" animBg="1"/>
      <p:bldP spid="19" grpId="2" animBg="1"/>
      <p:bldP spid="20" grpId="0" animBg="1"/>
      <p:bldP spid="2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Prior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Approximation by n pose samples      :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27" y="2347415"/>
            <a:ext cx="6933395" cy="2780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486" y="1792631"/>
            <a:ext cx="464967" cy="31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5670469" y="2387301"/>
            <a:ext cx="1938654" cy="504341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996281" y="2387301"/>
            <a:ext cx="468269" cy="504341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1314450" y="3176588"/>
            <a:ext cx="5229846" cy="847724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314450" y="4097083"/>
            <a:ext cx="5506604" cy="1031133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75727" y="2387301"/>
            <a:ext cx="3444671" cy="504341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6168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837" y="3176588"/>
            <a:ext cx="1796913" cy="333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1192926" y="3041164"/>
            <a:ext cx="5446870" cy="10559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192926" y="4053399"/>
            <a:ext cx="5691192" cy="122291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660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2" animBg="1"/>
      <p:bldP spid="10" grpId="3" animBg="1"/>
      <p:bldP spid="12" grpId="2" animBg="1"/>
      <p:bldP spid="13" grpId="2" animBg="1"/>
      <p:bldP spid="13" grpId="3" animBg="1"/>
      <p:bldP spid="14" grpId="2" animBg="1"/>
      <p:bldP spid="14" grpId="3" animBg="1"/>
      <p:bldP spid="15" grpId="1" animBg="1"/>
      <p:bldP spid="9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8" name="TextBox 7"/>
          <p:cNvSpPr txBox="1"/>
          <p:nvPr/>
        </p:nvSpPr>
        <p:spPr>
          <a:xfrm>
            <a:off x="2617109" y="5415349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2d sampling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620295" y="5415349"/>
            <a:ext cx="21034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2d sampling</a:t>
            </a:r>
            <a:br>
              <a:rPr lang="en-US" sz="2400" dirty="0" smtClean="0"/>
            </a:br>
            <a:r>
              <a:rPr lang="en-US" sz="2400" dirty="0" smtClean="0"/>
              <a:t>with occlusion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867382" y="5415349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3</a:t>
            </a:r>
            <a:r>
              <a:rPr lang="en-US" sz="2400" dirty="0" smtClean="0"/>
              <a:t>d sampling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119356" y="5396893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Previous shapes</a:t>
            </a:r>
            <a:endParaRPr lang="en-US" sz="2400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7859165"/>
              </p:ext>
            </p:extLst>
          </p:nvPr>
        </p:nvGraphicFramePr>
        <p:xfrm>
          <a:off x="2547613" y="1752600"/>
          <a:ext cx="1917000" cy="35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0" name="Acrobat Document" r:id="rId3" imgW="2705077" imgH="5029133" progId="AcroExch.Document.7">
                  <p:embed/>
                </p:oleObj>
              </mc:Choice>
              <mc:Fallback>
                <p:oleObj name="Acrobat Document" r:id="rId3" imgW="2705077" imgH="502913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7613" y="1752600"/>
                        <a:ext cx="1917000" cy="35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6247558"/>
              </p:ext>
            </p:extLst>
          </p:nvPr>
        </p:nvGraphicFramePr>
        <p:xfrm>
          <a:off x="4683391" y="1752600"/>
          <a:ext cx="1917000" cy="35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1" name="Acrobat Document" r:id="rId5" imgW="2705077" imgH="5029133" progId="AcroExch.Document.7">
                  <p:embed/>
                </p:oleObj>
              </mc:Choice>
              <mc:Fallback>
                <p:oleObj name="Acrobat Document" r:id="rId5" imgW="2705077" imgH="5029133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83391" y="1752600"/>
                        <a:ext cx="1917000" cy="35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5220189"/>
              </p:ext>
            </p:extLst>
          </p:nvPr>
        </p:nvGraphicFramePr>
        <p:xfrm>
          <a:off x="395288" y="1752600"/>
          <a:ext cx="1933547" cy="35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2" name="Acrobat Document" r:id="rId7" imgW="2714525" imgH="5000520" progId="AcroExch.Document.7">
                  <p:embed/>
                </p:oleObj>
              </mc:Choice>
              <mc:Fallback>
                <p:oleObj name="Acrobat Document" r:id="rId7" imgW="2714525" imgH="5000520" progId="AcroExch.Document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752600"/>
                        <a:ext cx="1933547" cy="35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5048278"/>
              </p:ext>
            </p:extLst>
          </p:nvPr>
        </p:nvGraphicFramePr>
        <p:xfrm>
          <a:off x="6819169" y="1752600"/>
          <a:ext cx="1921920" cy="35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3" name="Acrobat Document" r:id="rId9" imgW="3466851" imgH="6429278" progId="AcroExch.Document.7">
                  <p:embed/>
                </p:oleObj>
              </mc:Choice>
              <mc:Fallback>
                <p:oleObj name="Acrobat Document" r:id="rId9" imgW="3466851" imgH="6429278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19169" y="1752600"/>
                        <a:ext cx="1921920" cy="35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16"/>
          <p:cNvSpPr>
            <a:spLocks noChangeAspect="1"/>
          </p:cNvSpPr>
          <p:nvPr/>
        </p:nvSpPr>
        <p:spPr bwMode="auto">
          <a:xfrm>
            <a:off x="6858924" y="3126406"/>
            <a:ext cx="419875" cy="419875"/>
          </a:xfrm>
          <a:prstGeom prst="ellipse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 bwMode="auto">
          <a:xfrm>
            <a:off x="4721368" y="3126406"/>
            <a:ext cx="419875" cy="419875"/>
          </a:xfrm>
          <a:prstGeom prst="ellipse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0" name="Oval 19"/>
          <p:cNvSpPr>
            <a:spLocks noChangeAspect="1"/>
          </p:cNvSpPr>
          <p:nvPr/>
        </p:nvSpPr>
        <p:spPr bwMode="auto">
          <a:xfrm>
            <a:off x="433931" y="3126405"/>
            <a:ext cx="419875" cy="419875"/>
          </a:xfrm>
          <a:prstGeom prst="ellipse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rot="-1200000">
            <a:off x="2848733" y="2371714"/>
            <a:ext cx="189186" cy="530081"/>
          </a:xfrm>
          <a:prstGeom prst="straightConnector1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rot="6600000">
            <a:off x="5988074" y="3888256"/>
            <a:ext cx="189186" cy="530081"/>
          </a:xfrm>
          <a:prstGeom prst="straightConnector1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6600000">
            <a:off x="8146930" y="3888256"/>
            <a:ext cx="189186" cy="530081"/>
          </a:xfrm>
          <a:prstGeom prst="straightConnector1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rot="-1200000">
            <a:off x="3046398" y="4169664"/>
            <a:ext cx="189186" cy="530081"/>
          </a:xfrm>
          <a:prstGeom prst="straightConnector1">
            <a:avLst/>
          </a:prstGeom>
          <a:noFill/>
          <a:ln w="889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5928316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6" descr="ddd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829" y="2659638"/>
            <a:ext cx="6915168" cy="386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Intersections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80% of the samples       have intersections</a:t>
            </a:r>
          </a:p>
          <a:p>
            <a:r>
              <a:rPr lang="en-US" dirty="0" smtClean="0"/>
              <a:t>Efficient rendering approach: </a:t>
            </a:r>
            <a:r>
              <a:rPr lang="en-US" dirty="0" err="1" smtClean="0">
                <a:solidFill>
                  <a:srgbClr val="FF0000"/>
                </a:solidFill>
              </a:rPr>
              <a:t>normals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2A6AB3"/>
                </a:solidFill>
              </a:rPr>
              <a:t>+ inverted </a:t>
            </a:r>
            <a:r>
              <a:rPr lang="en-US" dirty="0" err="1" smtClean="0">
                <a:solidFill>
                  <a:srgbClr val="2A6AB3"/>
                </a:solidFill>
              </a:rPr>
              <a:t>normals</a:t>
            </a:r>
            <a:r>
              <a:rPr lang="en-US" dirty="0" smtClean="0">
                <a:solidFill>
                  <a:srgbClr val="2A6AB3"/>
                </a:solidFill>
              </a:rPr>
              <a:t> </a:t>
            </a:r>
            <a:endParaRPr lang="en-US" dirty="0">
              <a:solidFill>
                <a:srgbClr val="2A6AB3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920" y="1792631"/>
            <a:ext cx="464967" cy="31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2009553" y="6306070"/>
            <a:ext cx="6003526" cy="218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5521264" y="4369073"/>
            <a:ext cx="2251136" cy="1876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3456920" y="4369073"/>
            <a:ext cx="772180" cy="22299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234756" y="3683865"/>
            <a:ext cx="4793241" cy="2590306"/>
            <a:chOff x="3234756" y="3683865"/>
            <a:chExt cx="4793241" cy="2590306"/>
          </a:xfrm>
        </p:grpSpPr>
        <p:sp>
          <p:nvSpPr>
            <p:cNvPr id="21" name="Rectangle 20"/>
            <p:cNvSpPr/>
            <p:nvPr/>
          </p:nvSpPr>
          <p:spPr bwMode="auto">
            <a:xfrm>
              <a:off x="4614285" y="3683865"/>
              <a:ext cx="317132" cy="137041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234756" y="4655876"/>
              <a:ext cx="4793241" cy="161829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14285" y="2659638"/>
            <a:ext cx="3413712" cy="1603603"/>
            <a:chOff x="4614285" y="2659638"/>
            <a:chExt cx="3413712" cy="1603603"/>
          </a:xfrm>
        </p:grpSpPr>
        <p:sp>
          <p:nvSpPr>
            <p:cNvPr id="24" name="Rectangle 23"/>
            <p:cNvSpPr/>
            <p:nvPr/>
          </p:nvSpPr>
          <p:spPr bwMode="auto">
            <a:xfrm>
              <a:off x="4931417" y="2659638"/>
              <a:ext cx="3096580" cy="160360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4614285" y="3352741"/>
              <a:ext cx="407826" cy="2184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7" name="Oval 26"/>
          <p:cNvSpPr>
            <a:spLocks noChangeAspect="1"/>
          </p:cNvSpPr>
          <p:nvPr/>
        </p:nvSpPr>
        <p:spPr bwMode="auto">
          <a:xfrm>
            <a:off x="7353795" y="3490161"/>
            <a:ext cx="660554" cy="660554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28" name="Oval 27"/>
          <p:cNvSpPr>
            <a:spLocks noChangeAspect="1"/>
          </p:cNvSpPr>
          <p:nvPr/>
        </p:nvSpPr>
        <p:spPr bwMode="auto">
          <a:xfrm>
            <a:off x="7353795" y="5465023"/>
            <a:ext cx="660554" cy="660554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0511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 with Segmentation</a:t>
            </a:r>
            <a:endParaRPr lang="en-US" dirty="0"/>
          </a:p>
        </p:txBody>
      </p:sp>
      <p:pic>
        <p:nvPicPr>
          <p:cNvPr id="7" name="fall_outpu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32025" y="1751013"/>
            <a:ext cx="4678363" cy="46783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22694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error compared to markers: 30mm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7" name="gt_compar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2873" y="2166569"/>
            <a:ext cx="7795080" cy="438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6950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Failure Case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88" y="1995288"/>
            <a:ext cx="8654245" cy="429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>
            <a:spLocks noChangeAspect="1"/>
          </p:cNvSpPr>
          <p:nvPr/>
        </p:nvSpPr>
        <p:spPr bwMode="auto">
          <a:xfrm>
            <a:off x="6876124" y="2466579"/>
            <a:ext cx="877122" cy="877122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>
            <a:spLocks noChangeAspect="1"/>
          </p:cNvSpPr>
          <p:nvPr/>
        </p:nvSpPr>
        <p:spPr bwMode="auto">
          <a:xfrm>
            <a:off x="188696" y="2466579"/>
            <a:ext cx="877122" cy="877122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2292751" y="2466579"/>
            <a:ext cx="877122" cy="877122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 bwMode="auto">
          <a:xfrm>
            <a:off x="5998487" y="2466579"/>
            <a:ext cx="877122" cy="877122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17926" y="6100245"/>
            <a:ext cx="504967" cy="38349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5061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7" name="resul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750" y="1751013"/>
            <a:ext cx="8316913" cy="46783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9040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Previous Work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337543" y="6178490"/>
            <a:ext cx="246574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6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6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6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6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de-DE" sz="2000" dirty="0" smtClean="0">
                <a:solidFill>
                  <a:srgbClr val="2A6AB3"/>
                </a:solidFill>
              </a:rPr>
              <a:t>Gall et al. CVPR‘09</a:t>
            </a:r>
            <a:endParaRPr lang="de-DE" sz="2000" dirty="0">
              <a:solidFill>
                <a:srgbClr val="2A6AB3"/>
              </a:solidFill>
            </a:endParaRPr>
          </a:p>
        </p:txBody>
      </p:sp>
      <p:pic>
        <p:nvPicPr>
          <p:cNvPr id="7" name="intro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1244" y="1491705"/>
            <a:ext cx="7018338" cy="4678362"/>
          </a:xfrm>
        </p:spPr>
      </p:pic>
    </p:spTree>
    <p:extLst>
      <p:ext uri="{BB962C8B-B14F-4D97-AF65-F5344CB8AC3E}">
        <p14:creationId xmlns:p14="http://schemas.microsoft.com/office/powerpoint/2010/main" val="1958854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79413" y="2428605"/>
            <a:ext cx="8382000" cy="946150"/>
          </a:xfrm>
        </p:spPr>
        <p:txBody>
          <a:bodyPr/>
          <a:lstStyle/>
          <a:p>
            <a:pPr algn="ctr"/>
            <a:r>
              <a:rPr lang="en-US" sz="3600" dirty="0"/>
              <a:t>Thank you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3751737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Existing approaches are limited to a single character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8" name="fall_inpu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8326" y="2200944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194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Method fails without segmenting the characters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pic>
        <p:nvPicPr>
          <p:cNvPr id="7" name="direc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413" y="2200735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128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Single character</a:t>
            </a:r>
          </a:p>
          <a:p>
            <a:pPr lvl="1"/>
            <a:r>
              <a:rPr lang="en-US" dirty="0" smtClean="0"/>
              <a:t>Surface:</a:t>
            </a:r>
            <a:r>
              <a:rPr lang="en-US" dirty="0" smtClean="0">
                <a:solidFill>
                  <a:srgbClr val="2A6AB3"/>
                </a:solidFill>
              </a:rPr>
              <a:t> </a:t>
            </a:r>
            <a:r>
              <a:rPr lang="en-US" dirty="0" err="1" smtClean="0">
                <a:solidFill>
                  <a:srgbClr val="2A6AB3"/>
                </a:solidFill>
              </a:rPr>
              <a:t>Starck</a:t>
            </a:r>
            <a:r>
              <a:rPr lang="en-US" dirty="0" smtClean="0">
                <a:solidFill>
                  <a:srgbClr val="2A6AB3"/>
                </a:solidFill>
              </a:rPr>
              <a:t> and Hilton ICCV’03, De </a:t>
            </a:r>
            <a:r>
              <a:rPr lang="en-US" dirty="0" err="1" smtClean="0">
                <a:solidFill>
                  <a:srgbClr val="2A6AB3"/>
                </a:solidFill>
              </a:rPr>
              <a:t>Aguiar</a:t>
            </a:r>
            <a:r>
              <a:rPr lang="en-US" dirty="0" smtClean="0">
                <a:solidFill>
                  <a:srgbClr val="2A6AB3"/>
                </a:solidFill>
              </a:rPr>
              <a:t> et al. TOG’08, Varanasi et al. ECCV’08</a:t>
            </a:r>
          </a:p>
          <a:p>
            <a:pPr lvl="1"/>
            <a:r>
              <a:rPr lang="en-US" dirty="0" smtClean="0"/>
              <a:t>Surface and skeleton:</a:t>
            </a:r>
            <a:r>
              <a:rPr lang="en-US" dirty="0"/>
              <a:t> </a:t>
            </a:r>
            <a:r>
              <a:rPr lang="en-US" dirty="0" smtClean="0">
                <a:solidFill>
                  <a:srgbClr val="2A6AB3"/>
                </a:solidFill>
              </a:rPr>
              <a:t>Vlasic </a:t>
            </a:r>
            <a:r>
              <a:rPr lang="en-US" dirty="0">
                <a:solidFill>
                  <a:srgbClr val="2A6AB3"/>
                </a:solidFill>
              </a:rPr>
              <a:t>et al. </a:t>
            </a:r>
            <a:r>
              <a:rPr lang="en-US" dirty="0" smtClean="0">
                <a:solidFill>
                  <a:srgbClr val="2A6AB3"/>
                </a:solidFill>
              </a:rPr>
              <a:t>TOG’08, Gall et al. CVPR’09</a:t>
            </a:r>
          </a:p>
          <a:p>
            <a:pPr lvl="1"/>
            <a:r>
              <a:rPr lang="en-US" dirty="0"/>
              <a:t>Skeleton estimation and segmentation with shape </a:t>
            </a:r>
            <a:r>
              <a:rPr lang="en-US" dirty="0" smtClean="0"/>
              <a:t>prior: </a:t>
            </a:r>
          </a:p>
          <a:p>
            <a:pPr lvl="2"/>
            <a:r>
              <a:rPr lang="en-US" sz="2000" dirty="0" smtClean="0">
                <a:solidFill>
                  <a:srgbClr val="2A6AB3"/>
                </a:solidFill>
              </a:rPr>
              <a:t>Bray </a:t>
            </a:r>
            <a:r>
              <a:rPr lang="en-US" sz="2000" dirty="0">
                <a:solidFill>
                  <a:srgbClr val="2A6AB3"/>
                </a:solidFill>
              </a:rPr>
              <a:t>et al. </a:t>
            </a:r>
            <a:r>
              <a:rPr lang="en-US" sz="2000" dirty="0" smtClean="0">
                <a:solidFill>
                  <a:srgbClr val="2A6AB3"/>
                </a:solidFill>
              </a:rPr>
              <a:t>ECCV’06 </a:t>
            </a:r>
            <a:r>
              <a:rPr lang="en-US" sz="2000" dirty="0" smtClean="0"/>
              <a:t>(graph-cut; inaccurate poses)</a:t>
            </a:r>
          </a:p>
          <a:p>
            <a:pPr lvl="2"/>
            <a:r>
              <a:rPr lang="en-US" sz="2000" dirty="0" err="1" smtClean="0">
                <a:solidFill>
                  <a:srgbClr val="2A6AB3"/>
                </a:solidFill>
              </a:rPr>
              <a:t>Rosenhahn</a:t>
            </a:r>
            <a:r>
              <a:rPr lang="en-US" sz="2000" dirty="0" smtClean="0">
                <a:solidFill>
                  <a:srgbClr val="2A6AB3"/>
                </a:solidFill>
              </a:rPr>
              <a:t> et al. KI’06, Gall </a:t>
            </a:r>
            <a:r>
              <a:rPr lang="en-US" sz="2000" dirty="0">
                <a:solidFill>
                  <a:srgbClr val="2A6AB3"/>
                </a:solidFill>
              </a:rPr>
              <a:t>et al. CVPR’08, </a:t>
            </a:r>
            <a:r>
              <a:rPr lang="en-US" sz="2000" dirty="0" err="1">
                <a:solidFill>
                  <a:srgbClr val="2A6AB3"/>
                </a:solidFill>
              </a:rPr>
              <a:t>Brox</a:t>
            </a:r>
            <a:r>
              <a:rPr lang="en-US" sz="2000" dirty="0">
                <a:solidFill>
                  <a:srgbClr val="2A6AB3"/>
                </a:solidFill>
              </a:rPr>
              <a:t> et al. </a:t>
            </a:r>
            <a:r>
              <a:rPr lang="en-US" sz="2000" dirty="0" smtClean="0">
                <a:solidFill>
                  <a:srgbClr val="2A6AB3"/>
                </a:solidFill>
              </a:rPr>
              <a:t>TPAMI’10 </a:t>
            </a:r>
            <a:r>
              <a:rPr lang="en-US" sz="2000" dirty="0" smtClean="0"/>
              <a:t>(level-set; deterministic 2d prior)</a:t>
            </a:r>
          </a:p>
          <a:p>
            <a:r>
              <a:rPr lang="en-US" dirty="0" smtClean="0"/>
              <a:t>Multiple characters based on visual hull</a:t>
            </a:r>
          </a:p>
          <a:p>
            <a:pPr lvl="1"/>
            <a:r>
              <a:rPr lang="en-US" dirty="0" err="1" smtClean="0">
                <a:solidFill>
                  <a:srgbClr val="2A6AB3"/>
                </a:solidFill>
              </a:rPr>
              <a:t>Cagniart</a:t>
            </a:r>
            <a:r>
              <a:rPr lang="en-US" dirty="0" smtClean="0">
                <a:solidFill>
                  <a:srgbClr val="2A6AB3"/>
                </a:solidFill>
              </a:rPr>
              <a:t> </a:t>
            </a:r>
            <a:r>
              <a:rPr lang="en-US" dirty="0">
                <a:solidFill>
                  <a:srgbClr val="2A6AB3"/>
                </a:solidFill>
              </a:rPr>
              <a:t>et al. </a:t>
            </a:r>
            <a:r>
              <a:rPr lang="en-US" dirty="0" smtClean="0">
                <a:solidFill>
                  <a:srgbClr val="2A6AB3"/>
                </a:solidFill>
              </a:rPr>
              <a:t>ECCV’10, CVPR’10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tx2"/>
                </a:solidFill>
              </a:rPr>
              <a:t>(Interaction, but no close interaction; no skeleton)</a:t>
            </a:r>
          </a:p>
          <a:p>
            <a:pPr lvl="1"/>
            <a:r>
              <a:rPr lang="en-US" dirty="0" err="1" smtClean="0">
                <a:solidFill>
                  <a:srgbClr val="2A6AB3"/>
                </a:solidFill>
              </a:rPr>
              <a:t>Guillemaut</a:t>
            </a:r>
            <a:r>
              <a:rPr lang="en-US" dirty="0" smtClean="0">
                <a:solidFill>
                  <a:srgbClr val="2A6AB3"/>
                </a:solidFill>
              </a:rPr>
              <a:t> et al. ICCV’09 </a:t>
            </a:r>
            <a:r>
              <a:rPr lang="en-US" dirty="0" smtClean="0"/>
              <a:t>(Sport; only rough visual hull)</a:t>
            </a:r>
          </a:p>
          <a:p>
            <a:pPr lvl="1"/>
            <a:r>
              <a:rPr lang="en-US" dirty="0" err="1" smtClean="0">
                <a:solidFill>
                  <a:srgbClr val="2A6AB3"/>
                </a:solidFill>
              </a:rPr>
              <a:t>Egashira</a:t>
            </a:r>
            <a:r>
              <a:rPr lang="en-US" dirty="0" smtClean="0">
                <a:solidFill>
                  <a:srgbClr val="2A6AB3"/>
                </a:solidFill>
              </a:rPr>
              <a:t> et al. ICIAP’09 </a:t>
            </a:r>
            <a:r>
              <a:rPr lang="en-US" dirty="0" smtClean="0"/>
              <a:t>(Hand shake; no surface; based on skin color blobs) 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20287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Estimate surface deformation (cloth) and skeleton of interacting characters</a:t>
            </a:r>
          </a:p>
          <a:p>
            <a:r>
              <a:rPr lang="en-US" dirty="0" smtClean="0"/>
              <a:t>Graph-cut segmentation with probabilistic </a:t>
            </a:r>
            <a:r>
              <a:rPr lang="en-US" dirty="0"/>
              <a:t>s</a:t>
            </a:r>
            <a:r>
              <a:rPr lang="en-US" dirty="0" smtClean="0"/>
              <a:t>hape and appearance model</a:t>
            </a:r>
          </a:p>
          <a:p>
            <a:r>
              <a:rPr lang="en-US" dirty="0" smtClean="0"/>
              <a:t>Fast motions with frequent physical contact</a:t>
            </a:r>
          </a:p>
          <a:p>
            <a:r>
              <a:rPr lang="en-US" dirty="0" smtClean="0"/>
              <a:t>Input: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grpSp>
        <p:nvGrpSpPr>
          <p:cNvPr id="15" name="Group 14"/>
          <p:cNvGrpSpPr/>
          <p:nvPr/>
        </p:nvGrpSpPr>
        <p:grpSpPr>
          <a:xfrm>
            <a:off x="1034948" y="4324545"/>
            <a:ext cx="2384089" cy="1800000"/>
            <a:chOff x="724018" y="4263102"/>
            <a:chExt cx="2384089" cy="1800000"/>
          </a:xfrm>
        </p:grpSpPr>
        <p:pic>
          <p:nvPicPr>
            <p:cNvPr id="7" name="Picture 4" descr="skel.pn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4018" y="4263102"/>
              <a:ext cx="1141281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4" descr="3.bmp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51534" y="4263102"/>
              <a:ext cx="956573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4790825" y="4324545"/>
            <a:ext cx="3678266" cy="1800000"/>
            <a:chOff x="4790825" y="4248567"/>
            <a:chExt cx="3678266" cy="1800000"/>
          </a:xfrm>
        </p:grpSpPr>
        <p:pic>
          <p:nvPicPr>
            <p:cNvPr id="10" name="Picture 7" descr="fallK_3_0126.bmp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90825" y="4248567"/>
              <a:ext cx="108595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8" descr="fallK_5_0126.bmp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0988" y="4248567"/>
              <a:ext cx="1062368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7" descr="4.bmp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83213" y="4248567"/>
              <a:ext cx="1085878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ctangle 12"/>
          <p:cNvSpPr/>
          <p:nvPr/>
        </p:nvSpPr>
        <p:spPr>
          <a:xfrm>
            <a:off x="4612647" y="6124545"/>
            <a:ext cx="40190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latin typeface="+mn-lt"/>
              </a:rPr>
              <a:t>Multi-view images and silhouettes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4018" y="6124545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Initial mesh and skeleton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35633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9" name="Cross 8"/>
          <p:cNvSpPr/>
          <p:nvPr/>
        </p:nvSpPr>
        <p:spPr>
          <a:xfrm>
            <a:off x="2355800" y="2391482"/>
            <a:ext cx="500062" cy="500062"/>
          </a:xfrm>
          <a:prstGeom prst="plus">
            <a:avLst>
              <a:gd name="adj" fmla="val 32619"/>
            </a:avLst>
          </a:prstGeom>
          <a:solidFill>
            <a:srgbClr val="2A6A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3188957" y="1741513"/>
            <a:ext cx="2185624" cy="1800000"/>
            <a:chOff x="2807957" y="1741513"/>
            <a:chExt cx="2185624" cy="1800000"/>
          </a:xfrm>
        </p:grpSpPr>
        <p:pic>
          <p:nvPicPr>
            <p:cNvPr id="11" name="Picture 8" descr="fallK_5_0126.bmp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07957" y="1741513"/>
              <a:ext cx="1062368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7" descr="4.bmp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07703" y="1741513"/>
              <a:ext cx="1085878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1741513"/>
            <a:ext cx="122941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566753" y="3535270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 smtClean="0">
                <a:latin typeface="+mn-lt"/>
              </a:rPr>
              <a:t>Previous frame</a:t>
            </a:r>
            <a:endParaRPr lang="en-US" sz="1800" dirty="0"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010148" y="3535270"/>
            <a:ext cx="2557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dirty="0">
                <a:latin typeface="+mn-lt"/>
              </a:rPr>
              <a:t>I</a:t>
            </a:r>
            <a:r>
              <a:rPr lang="en-US" sz="1800" dirty="0" smtClean="0">
                <a:latin typeface="+mn-lt"/>
              </a:rPr>
              <a:t>mages </a:t>
            </a:r>
            <a:r>
              <a:rPr lang="en-US" sz="1800" dirty="0">
                <a:latin typeface="+mn-lt"/>
              </a:rPr>
              <a:t>and silhouettes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6029286" y="1756507"/>
            <a:ext cx="2697764" cy="2148095"/>
            <a:chOff x="6029286" y="1756507"/>
            <a:chExt cx="2697764" cy="2148095"/>
          </a:xfrm>
        </p:grpSpPr>
        <p:sp>
          <p:nvSpPr>
            <p:cNvPr id="13" name="Down Arrow 12"/>
            <p:cNvSpPr/>
            <p:nvPr/>
          </p:nvSpPr>
          <p:spPr>
            <a:xfrm rot="16200000">
              <a:off x="5992773" y="2440606"/>
              <a:ext cx="504825" cy="431800"/>
            </a:xfrm>
            <a:prstGeom prst="downArrow">
              <a:avLst>
                <a:gd name="adj1" fmla="val 34000"/>
                <a:gd name="adj2" fmla="val 50000"/>
              </a:avLst>
            </a:prstGeom>
            <a:solidFill>
              <a:srgbClr val="2A6A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0" name="Picture 23" descr="Graphcuts0_0126View5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75024" y="1756507"/>
              <a:ext cx="1029070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Rectangle 29"/>
            <p:cNvSpPr/>
            <p:nvPr/>
          </p:nvSpPr>
          <p:spPr>
            <a:xfrm>
              <a:off x="6452067" y="3535270"/>
              <a:ext cx="22749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latin typeface="+mn-lt"/>
                </a:rPr>
                <a:t>I</a:t>
              </a:r>
              <a:r>
                <a:rPr lang="en-US" sz="1800" dirty="0" smtClean="0">
                  <a:latin typeface="+mn-lt"/>
                </a:rPr>
                <a:t>mage segmentation</a:t>
              </a:r>
              <a:endParaRPr lang="en-US" sz="1800" dirty="0">
                <a:latin typeface="+mn-lt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2757031" y="4324436"/>
            <a:ext cx="3704054" cy="2057253"/>
            <a:chOff x="2757031" y="4324436"/>
            <a:chExt cx="3704054" cy="2057253"/>
          </a:xfrm>
        </p:grpSpPr>
        <p:sp>
          <p:nvSpPr>
            <p:cNvPr id="16" name="Down Arrow 15"/>
            <p:cNvSpPr/>
            <p:nvPr/>
          </p:nvSpPr>
          <p:spPr>
            <a:xfrm rot="5400000">
              <a:off x="6011028" y="5690810"/>
              <a:ext cx="468313" cy="431800"/>
            </a:xfrm>
            <a:prstGeom prst="downArrow">
              <a:avLst>
                <a:gd name="adj1" fmla="val 34000"/>
                <a:gd name="adj2" fmla="val 50000"/>
              </a:avLst>
            </a:prstGeom>
            <a:solidFill>
              <a:srgbClr val="2A6A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 bwMode="auto">
            <a:xfrm>
              <a:off x="2757032" y="4324436"/>
              <a:ext cx="3095077" cy="949958"/>
            </a:xfrm>
            <a:prstGeom prst="roundRect">
              <a:avLst/>
            </a:prstGeom>
            <a:noFill/>
            <a:ln w="12700" cap="flat" cmpd="sng" algn="ctr">
              <a:solidFill>
                <a:srgbClr val="2A6A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57031" y="4337750"/>
              <a:ext cx="30950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005395"/>
                  </a:solidFill>
                </a:rPr>
                <a:t>Subject A</a:t>
              </a:r>
              <a:r>
                <a:rPr lang="en-US" sz="1800" dirty="0" smtClean="0"/>
                <a:t>: Estimate skeleton and surface pose based on </a:t>
              </a:r>
              <a:r>
                <a:rPr lang="en-US" sz="1800" b="1" dirty="0" smtClean="0">
                  <a:solidFill>
                    <a:srgbClr val="005395"/>
                  </a:solidFill>
                </a:rPr>
                <a:t>blue</a:t>
              </a:r>
              <a:r>
                <a:rPr lang="en-US" sz="1800" dirty="0" smtClean="0"/>
                <a:t> silhouette and contour</a:t>
              </a:r>
              <a:endParaRPr lang="en-US" sz="1800" dirty="0"/>
            </a:p>
          </p:txBody>
        </p:sp>
        <p:sp>
          <p:nvSpPr>
            <p:cNvPr id="38" name="Down Arrow 37"/>
            <p:cNvSpPr/>
            <p:nvPr/>
          </p:nvSpPr>
          <p:spPr>
            <a:xfrm rot="5400000">
              <a:off x="6011028" y="4583516"/>
              <a:ext cx="468313" cy="431800"/>
            </a:xfrm>
            <a:prstGeom prst="downArrow">
              <a:avLst>
                <a:gd name="adj1" fmla="val 34000"/>
                <a:gd name="adj2" fmla="val 50000"/>
              </a:avLst>
            </a:prstGeom>
            <a:solidFill>
              <a:srgbClr val="2A6A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9" name="Rounded Rectangle 38"/>
            <p:cNvSpPr/>
            <p:nvPr/>
          </p:nvSpPr>
          <p:spPr bwMode="auto">
            <a:xfrm>
              <a:off x="2789196" y="5431731"/>
              <a:ext cx="3095077" cy="949958"/>
            </a:xfrm>
            <a:prstGeom prst="roundRect">
              <a:avLst/>
            </a:prstGeom>
            <a:noFill/>
            <a:ln w="12700" cap="flat" cmpd="sng" algn="ctr">
              <a:solidFill>
                <a:srgbClr val="2A6AB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789195" y="5445045"/>
              <a:ext cx="30950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C00000"/>
                  </a:solidFill>
                </a:rPr>
                <a:t>Subject B</a:t>
              </a:r>
              <a:r>
                <a:rPr lang="en-US" sz="1800" dirty="0" smtClean="0"/>
                <a:t>: Estimate skeleton and surface pose based on </a:t>
              </a:r>
              <a:r>
                <a:rPr lang="en-US" sz="1800" b="1" dirty="0" smtClean="0">
                  <a:solidFill>
                    <a:srgbClr val="C00000"/>
                  </a:solidFill>
                </a:rPr>
                <a:t>red</a:t>
              </a:r>
              <a:r>
                <a:rPr lang="en-US" sz="1800" dirty="0" smtClean="0"/>
                <a:t> silhouette and contour</a:t>
              </a:r>
              <a:endParaRPr lang="en-US" sz="18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801890" y="3928583"/>
            <a:ext cx="1670596" cy="2669210"/>
            <a:chOff x="6801890" y="3928583"/>
            <a:chExt cx="1670596" cy="2669210"/>
          </a:xfrm>
        </p:grpSpPr>
        <p:sp>
          <p:nvSpPr>
            <p:cNvPr id="18" name="TextBox 20"/>
            <p:cNvSpPr txBox="1">
              <a:spLocks noChangeArrowheads="1"/>
            </p:cNvSpPr>
            <p:nvPr/>
          </p:nvSpPr>
          <p:spPr bwMode="auto">
            <a:xfrm>
              <a:off x="6801890" y="6228461"/>
              <a:ext cx="167059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dirty="0" smtClean="0"/>
                <a:t>Contour labels</a:t>
              </a:r>
              <a:endParaRPr lang="en-US" sz="1800" dirty="0"/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6820942" y="4454846"/>
              <a:ext cx="1625131" cy="1800000"/>
              <a:chOff x="6812456" y="4457625"/>
              <a:chExt cx="1625131" cy="1800000"/>
            </a:xfrm>
          </p:grpSpPr>
          <p:pic>
            <p:nvPicPr>
              <p:cNvPr id="23" name="Picture 2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812456" y="4457625"/>
                <a:ext cx="821052" cy="1800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24" name="Picture 29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7755482" y="4457625"/>
                <a:ext cx="682105" cy="18000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42" name="Down Arrow 41"/>
            <p:cNvSpPr/>
            <p:nvPr/>
          </p:nvSpPr>
          <p:spPr>
            <a:xfrm>
              <a:off x="7384769" y="3928583"/>
              <a:ext cx="504825" cy="431800"/>
            </a:xfrm>
            <a:prstGeom prst="downArrow">
              <a:avLst>
                <a:gd name="adj1" fmla="val 34000"/>
                <a:gd name="adj2" fmla="val 50000"/>
              </a:avLst>
            </a:prstGeom>
            <a:solidFill>
              <a:srgbClr val="2A6A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79429" y="4457625"/>
            <a:ext cx="1923228" cy="2140168"/>
            <a:chOff x="679429" y="4457625"/>
            <a:chExt cx="1923228" cy="2140168"/>
          </a:xfrm>
        </p:grpSpPr>
        <p:sp>
          <p:nvSpPr>
            <p:cNvPr id="17" name="Down Arrow 16"/>
            <p:cNvSpPr/>
            <p:nvPr/>
          </p:nvSpPr>
          <p:spPr>
            <a:xfrm rot="5400000">
              <a:off x="2152600" y="5141725"/>
              <a:ext cx="468313" cy="431800"/>
            </a:xfrm>
            <a:prstGeom prst="downArrow">
              <a:avLst>
                <a:gd name="adj1" fmla="val 34000"/>
                <a:gd name="adj2" fmla="val 50000"/>
              </a:avLst>
            </a:prstGeom>
            <a:solidFill>
              <a:srgbClr val="2A6A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20736" y="4457625"/>
              <a:ext cx="1228409" cy="180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Rectangle 26"/>
            <p:cNvSpPr/>
            <p:nvPr/>
          </p:nvSpPr>
          <p:spPr>
            <a:xfrm>
              <a:off x="679429" y="6228461"/>
              <a:ext cx="16081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800" dirty="0">
                  <a:latin typeface="+mn-lt"/>
                </a:rPr>
                <a:t>C</a:t>
              </a:r>
              <a:r>
                <a:rPr lang="en-US" sz="1800" dirty="0" smtClean="0">
                  <a:latin typeface="+mn-lt"/>
                </a:rPr>
                <a:t>urrent </a:t>
              </a:r>
              <a:r>
                <a:rPr lang="en-US" sz="1800" dirty="0">
                  <a:latin typeface="+mn-lt"/>
                </a:rPr>
                <a:t>frame</a:t>
              </a:r>
            </a:p>
          </p:txBody>
        </p:sp>
      </p:grpSp>
      <p:sp>
        <p:nvSpPr>
          <p:cNvPr id="49" name="Rounded Rectangle 48"/>
          <p:cNvSpPr/>
          <p:nvPr/>
        </p:nvSpPr>
        <p:spPr bwMode="auto">
          <a:xfrm>
            <a:off x="489098" y="1616149"/>
            <a:ext cx="8305652" cy="23267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5106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Graph-cut segmentation                   (</a:t>
            </a:r>
            <a:r>
              <a:rPr lang="en-US" sz="2000" dirty="0" err="1" smtClean="0">
                <a:solidFill>
                  <a:srgbClr val="2A6AB3"/>
                </a:solidFill>
              </a:rPr>
              <a:t>Boykov</a:t>
            </a:r>
            <a:r>
              <a:rPr lang="en-US" sz="2000" dirty="0" smtClean="0">
                <a:solidFill>
                  <a:srgbClr val="2A6AB3"/>
                </a:solidFill>
              </a:rPr>
              <a:t> and Jolly ICCV’01, Bray et al. ECCV’06)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0" indent="0">
              <a:buNone/>
            </a:pPr>
            <a:endParaRPr lang="en-US" sz="3200" dirty="0" smtClean="0"/>
          </a:p>
          <a:p>
            <a:r>
              <a:rPr lang="en-US" dirty="0" smtClean="0"/>
              <a:t>Contrast term: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Smoothness prior:</a:t>
            </a:r>
          </a:p>
          <a:p>
            <a:pPr marL="0" indent="0">
              <a:buNone/>
            </a:pPr>
            <a:endParaRPr lang="en-US" sz="3600" dirty="0" smtClean="0"/>
          </a:p>
          <a:p>
            <a:r>
              <a:rPr lang="en-US" dirty="0" smtClean="0"/>
              <a:t>Data term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403" y="1801077"/>
            <a:ext cx="1526291" cy="38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812" y="2578438"/>
            <a:ext cx="5857202" cy="1005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2909" y="5374350"/>
            <a:ext cx="3355008" cy="68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620" y="4018305"/>
            <a:ext cx="5805586" cy="865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4924425" y="2857500"/>
            <a:ext cx="1162050" cy="428625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336964" y="2857498"/>
            <a:ext cx="902036" cy="428625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192463" y="2857499"/>
            <a:ext cx="837054" cy="428625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1698962" y="4236827"/>
            <a:ext cx="1162050" cy="428625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2877802" y="5503862"/>
            <a:ext cx="902036" cy="428625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 cap="flat" cmpd="sng" algn="ctr">
            <a:solidFill>
              <a:srgbClr val="00539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36000" rIns="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ts val="2400"/>
              </a:lnSpc>
              <a:spcBef>
                <a:spcPts val="600"/>
              </a:spcBef>
              <a:spcAft>
                <a:spcPct val="0"/>
              </a:spcAft>
              <a:buClr>
                <a:srgbClr val="2A6AB3"/>
              </a:buClr>
              <a:buSzPct val="110000"/>
              <a:buFont typeface="Wingdings" pitchFamily="16" charset="2"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863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5" grpId="0" animBg="1"/>
      <p:bldP spid="15" grpId="1" animBg="1"/>
      <p:bldP spid="16" grpId="0" animBg="1"/>
      <p:bldP spid="14" grpId="0" animBg="1"/>
      <p:bldP spid="14" grpId="1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term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term depends on surface mesh      and pose      </a:t>
            </a:r>
            <a:br>
              <a:rPr lang="en-US" dirty="0" smtClean="0"/>
            </a:br>
            <a:r>
              <a:rPr lang="en-US" dirty="0" smtClean="0"/>
              <a:t>where                   :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Model color per body part     :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3394F4-B620-4965-865F-50CE126C381F}" type="datetime2">
              <a:rPr lang="de-DE" smtClean="0"/>
              <a:pPr>
                <a:defRPr/>
              </a:pPr>
              <a:t>Donnerstag, 14. Juli 2011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1E61D8C-F0CE-4A22-B0E0-41C85B2B96C4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418" y="1781175"/>
            <a:ext cx="310532" cy="38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455" y="1781175"/>
            <a:ext cx="400686" cy="38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754" y="3485531"/>
            <a:ext cx="360617" cy="38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83" y="2161653"/>
            <a:ext cx="1437461" cy="38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13" y="2731247"/>
            <a:ext cx="6185600" cy="35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7" cstate="print"/>
          <a:srcRect l="3238" t="6042" r="7729" b="3635"/>
          <a:stretch>
            <a:fillRect/>
          </a:stretch>
        </p:blipFill>
        <p:spPr bwMode="auto">
          <a:xfrm>
            <a:off x="7426651" y="3341688"/>
            <a:ext cx="1368099" cy="208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4018582"/>
            <a:ext cx="6497638" cy="119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632889" y="4905838"/>
            <a:ext cx="5529912" cy="970200"/>
            <a:chOff x="1632889" y="4905838"/>
            <a:chExt cx="5529912" cy="970200"/>
          </a:xfrm>
        </p:grpSpPr>
        <p:sp>
          <p:nvSpPr>
            <p:cNvPr id="7" name="TextBox 6"/>
            <p:cNvSpPr txBox="1"/>
            <p:nvPr/>
          </p:nvSpPr>
          <p:spPr>
            <a:xfrm>
              <a:off x="1874491" y="5475928"/>
              <a:ext cx="19415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Color likelihood</a:t>
              </a:r>
              <a:endParaRPr lang="en-US" sz="2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02674" y="5475928"/>
              <a:ext cx="151035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Shape prior</a:t>
              </a:r>
              <a:endParaRPr lang="en-US" sz="2000" dirty="0"/>
            </a:p>
          </p:txBody>
        </p:sp>
        <p:sp>
          <p:nvSpPr>
            <p:cNvPr id="8" name="Left Brace 7"/>
            <p:cNvSpPr/>
            <p:nvPr/>
          </p:nvSpPr>
          <p:spPr bwMode="auto">
            <a:xfrm rot="16200000">
              <a:off x="2593476" y="3945252"/>
              <a:ext cx="503587" cy="2424761"/>
            </a:xfrm>
            <a:prstGeom prst="leftBrace">
              <a:avLst/>
            </a:prstGeom>
            <a:noFill/>
            <a:ln w="25400" cap="flat" cmpd="sng" algn="ctr">
              <a:solidFill>
                <a:srgbClr val="0053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Left Brace 20"/>
            <p:cNvSpPr/>
            <p:nvPr/>
          </p:nvSpPr>
          <p:spPr bwMode="auto">
            <a:xfrm rot="16200000">
              <a:off x="5406057" y="3652681"/>
              <a:ext cx="503587" cy="3009901"/>
            </a:xfrm>
            <a:prstGeom prst="leftBrace">
              <a:avLst/>
            </a:prstGeom>
            <a:noFill/>
            <a:ln w="25400" cap="flat" cmpd="sng" algn="ctr">
              <a:solidFill>
                <a:srgbClr val="00539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ts val="24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2A6AB3"/>
                </a:buClr>
                <a:buSzPct val="110000"/>
                <a:buFont typeface="Wingdings" pitchFamily="16" charset="2"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2302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Leere Präsentation">
  <a:themeElements>
    <a:clrScheme name="ETH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335B"/>
      </a:accent1>
      <a:accent2>
        <a:srgbClr val="005091"/>
      </a:accent2>
      <a:accent3>
        <a:srgbClr val="7FA7C8"/>
      </a:accent3>
      <a:accent4>
        <a:srgbClr val="BFD3E3"/>
      </a:accent4>
      <a:accent5>
        <a:srgbClr val="F5A858"/>
      </a:accent5>
      <a:accent6>
        <a:srgbClr val="7A4A60"/>
      </a:accent6>
      <a:hlink>
        <a:srgbClr val="52ADE7"/>
      </a:hlink>
      <a:folHlink>
        <a:srgbClr val="C7E4F7"/>
      </a:folHlink>
    </a:clrScheme>
    <a:fontScheme name="1_Leere Prä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36000" rIns="0" bIns="3600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ts val="2400"/>
          </a:lnSpc>
          <a:spcBef>
            <a:spcPts val="600"/>
          </a:spcBef>
          <a:spcAft>
            <a:spcPct val="0"/>
          </a:spcAft>
          <a:buClr>
            <a:srgbClr val="2A6AB3"/>
          </a:buClr>
          <a:buSzPct val="110000"/>
          <a:buFont typeface="Wingdings" pitchFamily="16" charset="2"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36000" rIns="0" bIns="3600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ts val="2400"/>
          </a:lnSpc>
          <a:spcBef>
            <a:spcPts val="600"/>
          </a:spcBef>
          <a:spcAft>
            <a:spcPct val="0"/>
          </a:spcAft>
          <a:buClr>
            <a:srgbClr val="2A6AB3"/>
          </a:buClr>
          <a:buSzPct val="110000"/>
          <a:buFont typeface="Wingdings" pitchFamily="16" charset="2"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413</Words>
  <Application>Microsoft Office PowerPoint</Application>
  <PresentationFormat>On-screen Show (4:3)</PresentationFormat>
  <Paragraphs>126</Paragraphs>
  <Slides>20</Slides>
  <Notes>0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Nimbus Roman No9 L</vt:lpstr>
      <vt:lpstr>Wingdings</vt:lpstr>
      <vt:lpstr>Times New Roman</vt:lpstr>
      <vt:lpstr>ＭＳ Ｐゴシック</vt:lpstr>
      <vt:lpstr>1_Leere Präsentation</vt:lpstr>
      <vt:lpstr>Acrobat Document</vt:lpstr>
      <vt:lpstr>Markerless Motion Capture of Interacting Characters Using Multi-view Image Segmentation</vt:lpstr>
      <vt:lpstr>Previous Work   </vt:lpstr>
      <vt:lpstr>Motivation</vt:lpstr>
      <vt:lpstr>Motivation</vt:lpstr>
      <vt:lpstr>Related Work</vt:lpstr>
      <vt:lpstr>Our approach</vt:lpstr>
      <vt:lpstr>Overview</vt:lpstr>
      <vt:lpstr>Segmentation</vt:lpstr>
      <vt:lpstr>Data term</vt:lpstr>
      <vt:lpstr>Color likelihood</vt:lpstr>
      <vt:lpstr>Segmentation with Shape Prior</vt:lpstr>
      <vt:lpstr>Shape Prior</vt:lpstr>
      <vt:lpstr>Shape Prior</vt:lpstr>
      <vt:lpstr>Comparison </vt:lpstr>
      <vt:lpstr>Intersections</vt:lpstr>
      <vt:lpstr>Result with Segmentation</vt:lpstr>
      <vt:lpstr>Quantitative Evaluation</vt:lpstr>
      <vt:lpstr>Failure Case</vt:lpstr>
      <vt:lpstr>Results</vt:lpstr>
      <vt:lpstr>Thank you for your attention.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2011-07-14T10:19:24Z</dcterms:created>
  <dcterms:modified xsi:type="dcterms:W3CDTF">2011-07-14T10:19:56Z</dcterms:modified>
</cp:coreProperties>
</file>