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336" r:id="rId3"/>
    <p:sldId id="263" r:id="rId4"/>
    <p:sldId id="264" r:id="rId5"/>
    <p:sldId id="278" r:id="rId6"/>
    <p:sldId id="279" r:id="rId7"/>
    <p:sldId id="280" r:id="rId8"/>
    <p:sldId id="281" r:id="rId9"/>
    <p:sldId id="259" r:id="rId10"/>
    <p:sldId id="260" r:id="rId11"/>
    <p:sldId id="261" r:id="rId12"/>
    <p:sldId id="325" r:id="rId13"/>
    <p:sldId id="310" r:id="rId14"/>
    <p:sldId id="258" r:id="rId15"/>
    <p:sldId id="316" r:id="rId16"/>
    <p:sldId id="335" r:id="rId17"/>
    <p:sldId id="265" r:id="rId18"/>
    <p:sldId id="266" r:id="rId19"/>
    <p:sldId id="268" r:id="rId20"/>
    <p:sldId id="299" r:id="rId21"/>
    <p:sldId id="257" r:id="rId22"/>
    <p:sldId id="301" r:id="rId23"/>
    <p:sldId id="317" r:id="rId24"/>
    <p:sldId id="306" r:id="rId25"/>
    <p:sldId id="277" r:id="rId26"/>
    <p:sldId id="276" r:id="rId27"/>
    <p:sldId id="282" r:id="rId28"/>
    <p:sldId id="275" r:id="rId29"/>
    <p:sldId id="283" r:id="rId30"/>
    <p:sldId id="323" r:id="rId31"/>
    <p:sldId id="295" r:id="rId32"/>
    <p:sldId id="296" r:id="rId33"/>
    <p:sldId id="293" r:id="rId34"/>
    <p:sldId id="294" r:id="rId35"/>
    <p:sldId id="314" r:id="rId36"/>
    <p:sldId id="286" r:id="rId37"/>
    <p:sldId id="288" r:id="rId38"/>
    <p:sldId id="272" r:id="rId39"/>
    <p:sldId id="273" r:id="rId40"/>
    <p:sldId id="274" r:id="rId41"/>
    <p:sldId id="297" r:id="rId42"/>
    <p:sldId id="324" r:id="rId43"/>
    <p:sldId id="313" r:id="rId44"/>
    <p:sldId id="307" r:id="rId45"/>
    <p:sldId id="311" r:id="rId46"/>
    <p:sldId id="308" r:id="rId47"/>
    <p:sldId id="321" r:id="rId48"/>
    <p:sldId id="329" r:id="rId49"/>
    <p:sldId id="330" r:id="rId50"/>
    <p:sldId id="332" r:id="rId51"/>
    <p:sldId id="333" r:id="rId52"/>
    <p:sldId id="334" r:id="rId53"/>
    <p:sldId id="312" r:id="rId54"/>
    <p:sldId id="318" r:id="rId55"/>
    <p:sldId id="319" r:id="rId56"/>
    <p:sldId id="320" r:id="rId57"/>
    <p:sldId id="33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32"/>
    <p:restoredTop sz="94674"/>
  </p:normalViewPr>
  <p:slideViewPr>
    <p:cSldViewPr snapToGrid="0" snapToObjects="1">
      <p:cViewPr varScale="1">
        <p:scale>
          <a:sx n="96" d="100"/>
          <a:sy n="96" d="100"/>
        </p:scale>
        <p:origin x="184" y="9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 Id="rId3"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977C2-D7C8-004A-9708-C4F26E1C63FF}" type="datetimeFigureOut">
              <a:rPr lang="en-US" smtClean="0"/>
              <a:t>9/14/18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E42B9-0EF5-7D4B-A1B4-EEC70AAC7EE6}" type="slidenum">
              <a:rPr lang="en-US" smtClean="0"/>
              <a:t>‹#›</a:t>
            </a:fld>
            <a:endParaRPr lang="en-US"/>
          </a:p>
        </p:txBody>
      </p:sp>
    </p:spTree>
    <p:extLst>
      <p:ext uri="{BB962C8B-B14F-4D97-AF65-F5344CB8AC3E}">
        <p14:creationId xmlns:p14="http://schemas.microsoft.com/office/powerpoint/2010/main" val="1937465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an organism</a:t>
            </a:r>
            <a:r>
              <a:rPr lang="en-US" baseline="0" dirty="0" smtClean="0"/>
              <a:t> moves through the world the pattern of light and dark in the world flows across the optic array.  This flow is useful to an organism.  It tells you if you are approaching an object, landing, entering a cave, etc.</a:t>
            </a:r>
          </a:p>
          <a:p>
            <a:r>
              <a:rPr lang="en-US" baseline="0" dirty="0" smtClean="0"/>
              <a:t>Gibson however had no notion of computation and was effectively ant-computation.</a:t>
            </a:r>
            <a:endParaRPr lang="en-US" dirty="0"/>
          </a:p>
        </p:txBody>
      </p:sp>
      <p:sp>
        <p:nvSpPr>
          <p:cNvPr id="4" name="Slide Number Placeholder 3"/>
          <p:cNvSpPr>
            <a:spLocks noGrp="1"/>
          </p:cNvSpPr>
          <p:nvPr>
            <p:ph type="sldNum" sz="quarter" idx="10"/>
          </p:nvPr>
        </p:nvSpPr>
        <p:spPr/>
        <p:txBody>
          <a:bodyPr/>
          <a:lstStyle/>
          <a:p>
            <a:fld id="{30211C78-8178-6C41-8B30-66395E3CAD94}" type="slidenum">
              <a:rPr lang="en-US" smtClean="0"/>
              <a:pPr/>
              <a:t>3</a:t>
            </a:fld>
            <a:endParaRPr lang="en-US"/>
          </a:p>
        </p:txBody>
      </p:sp>
    </p:spTree>
    <p:extLst>
      <p:ext uri="{BB962C8B-B14F-4D97-AF65-F5344CB8AC3E}">
        <p14:creationId xmlns:p14="http://schemas.microsoft.com/office/powerpoint/2010/main" val="195689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5F1B388-CEB4-6E4A-8348-9B3DE849BBED}" type="slidenum">
              <a:rPr lang="en-US">
                <a:latin typeface="Times New Roman" charset="0"/>
                <a:ea typeface="ＭＳ Ｐゴシック" charset="-128"/>
                <a:cs typeface="ＭＳ Ｐゴシック" charset="-128"/>
              </a:rPr>
              <a:pPr/>
              <a:t>4</a:t>
            </a:fld>
            <a:endParaRPr lang="en-US">
              <a:latin typeface="Times New Roman" charset="0"/>
              <a:ea typeface="ＭＳ Ｐゴシック" charset="-128"/>
              <a:cs typeface="ＭＳ Ｐゴシック" charset="-128"/>
            </a:endParaRPr>
          </a:p>
        </p:txBody>
      </p:sp>
      <p:sp>
        <p:nvSpPr>
          <p:cNvPr id="70659" name="Rectangle 2"/>
          <p:cNvSpPr>
            <a:spLocks noGrp="1" noRot="1" noChangeAspect="1" noChangeArrowheads="1" noTextEdit="1"/>
          </p:cNvSpPr>
          <p:nvPr>
            <p:ph type="sldImg"/>
          </p:nvPr>
        </p:nvSpPr>
        <p:spPr>
          <a:xfrm>
            <a:off x="381000" y="685800"/>
            <a:ext cx="6096000" cy="3430588"/>
          </a:xfrm>
          <a:ln/>
        </p:spPr>
      </p:sp>
      <p:sp>
        <p:nvSpPr>
          <p:cNvPr id="70660" name="Rectangle 3"/>
          <p:cNvSpPr>
            <a:spLocks noGrp="1" noChangeArrowheads="1"/>
          </p:cNvSpPr>
          <p:nvPr>
            <p:ph type="body" idx="1"/>
          </p:nvPr>
        </p:nvSpPr>
        <p:spPr>
          <a:xfrm>
            <a:off x="913451" y="4343875"/>
            <a:ext cx="5031100" cy="4114167"/>
          </a:xfrm>
          <a:noFill/>
          <a:ln/>
        </p:spPr>
        <p:txBody>
          <a:bodyPr/>
          <a:lstStyle/>
          <a:p>
            <a:endParaRPr lang="en-US"/>
          </a:p>
        </p:txBody>
      </p:sp>
    </p:spTree>
    <p:extLst>
      <p:ext uri="{BB962C8B-B14F-4D97-AF65-F5344CB8AC3E}">
        <p14:creationId xmlns:p14="http://schemas.microsoft.com/office/powerpoint/2010/main" val="37019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638222C-71D3-C04C-B644-2240DE1AF2A0}" type="slidenum">
              <a:rPr lang="en-US">
                <a:latin typeface="Times New Roman" charset="0"/>
                <a:ea typeface="ＭＳ Ｐゴシック" charset="-128"/>
                <a:cs typeface="ＭＳ Ｐゴシック" charset="-128"/>
              </a:rPr>
              <a:pPr/>
              <a:t>5</a:t>
            </a:fld>
            <a:endParaRPr lang="en-US">
              <a:latin typeface="Times New Roman" charset="0"/>
              <a:ea typeface="ＭＳ Ｐゴシック" charset="-128"/>
              <a:cs typeface="ＭＳ Ｐゴシック" charset="-128"/>
            </a:endParaRPr>
          </a:p>
        </p:txBody>
      </p:sp>
      <p:sp>
        <p:nvSpPr>
          <p:cNvPr id="72707" name="Rectangle 2"/>
          <p:cNvSpPr>
            <a:spLocks noGrp="1" noRot="1" noChangeAspect="1" noChangeArrowheads="1" noTextEdit="1"/>
          </p:cNvSpPr>
          <p:nvPr>
            <p:ph type="sldImg"/>
          </p:nvPr>
        </p:nvSpPr>
        <p:spPr>
          <a:xfrm>
            <a:off x="381000" y="685800"/>
            <a:ext cx="6096000" cy="3430588"/>
          </a:xfrm>
          <a:ln/>
        </p:spPr>
      </p:sp>
      <p:sp>
        <p:nvSpPr>
          <p:cNvPr id="72708" name="Rectangle 3"/>
          <p:cNvSpPr>
            <a:spLocks noGrp="1" noChangeArrowheads="1"/>
          </p:cNvSpPr>
          <p:nvPr>
            <p:ph type="body" idx="1"/>
          </p:nvPr>
        </p:nvSpPr>
        <p:spPr>
          <a:xfrm>
            <a:off x="913451" y="4343875"/>
            <a:ext cx="5031100" cy="4114167"/>
          </a:xfrm>
          <a:noFill/>
          <a:ln/>
        </p:spPr>
        <p:txBody>
          <a:bodyPr/>
          <a:lstStyle/>
          <a:p>
            <a:endParaRPr lang="en-US"/>
          </a:p>
        </p:txBody>
      </p:sp>
    </p:spTree>
    <p:extLst>
      <p:ext uri="{BB962C8B-B14F-4D97-AF65-F5344CB8AC3E}">
        <p14:creationId xmlns:p14="http://schemas.microsoft.com/office/powerpoint/2010/main" val="205388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ABB0A3E-25A5-F740-A6EC-10B24367AB84}" type="slidenum">
              <a:rPr lang="en-US">
                <a:latin typeface="Times New Roman" charset="0"/>
                <a:ea typeface="ＭＳ Ｐゴシック" charset="-128"/>
                <a:cs typeface="ＭＳ Ｐゴシック" charset="-128"/>
              </a:rPr>
              <a:pPr/>
              <a:t>6</a:t>
            </a:fld>
            <a:endParaRPr lang="en-US">
              <a:latin typeface="Times New Roman" charset="0"/>
              <a:ea typeface="ＭＳ Ｐゴシック" charset="-128"/>
              <a:cs typeface="ＭＳ Ｐゴシック" charset="-128"/>
            </a:endParaRPr>
          </a:p>
        </p:txBody>
      </p:sp>
      <p:sp>
        <p:nvSpPr>
          <p:cNvPr id="78851" name="Rectangle 2"/>
          <p:cNvSpPr>
            <a:spLocks noGrp="1" noRot="1" noChangeAspect="1" noChangeArrowheads="1" noTextEdit="1"/>
          </p:cNvSpPr>
          <p:nvPr>
            <p:ph type="sldImg"/>
          </p:nvPr>
        </p:nvSpPr>
        <p:spPr>
          <a:xfrm>
            <a:off x="381000" y="685800"/>
            <a:ext cx="6096000" cy="3430588"/>
          </a:xfrm>
          <a:ln/>
        </p:spPr>
      </p:sp>
      <p:sp>
        <p:nvSpPr>
          <p:cNvPr id="78852" name="Rectangle 3"/>
          <p:cNvSpPr>
            <a:spLocks noGrp="1" noChangeArrowheads="1"/>
          </p:cNvSpPr>
          <p:nvPr>
            <p:ph type="body" idx="1"/>
          </p:nvPr>
        </p:nvSpPr>
        <p:spPr>
          <a:xfrm>
            <a:off x="913451" y="4343875"/>
            <a:ext cx="5031100" cy="4114167"/>
          </a:xfrm>
          <a:noFill/>
          <a:ln/>
        </p:spPr>
        <p:txBody>
          <a:bodyPr/>
          <a:lstStyle/>
          <a:p>
            <a:endParaRPr lang="en-US"/>
          </a:p>
        </p:txBody>
      </p:sp>
    </p:spTree>
    <p:extLst>
      <p:ext uri="{BB962C8B-B14F-4D97-AF65-F5344CB8AC3E}">
        <p14:creationId xmlns:p14="http://schemas.microsoft.com/office/powerpoint/2010/main" val="68308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6C1F7C37-3C08-8244-96DC-1D411FF2D716}" type="slidenum">
              <a:rPr lang="en-US">
                <a:latin typeface="Times New Roman" charset="0"/>
                <a:ea typeface="ＭＳ Ｐゴシック" charset="-128"/>
                <a:cs typeface="ＭＳ Ｐゴシック" charset="-128"/>
              </a:rPr>
              <a:pPr/>
              <a:t>7</a:t>
            </a:fld>
            <a:endParaRPr lang="en-US">
              <a:latin typeface="Times New Roman" charset="0"/>
              <a:ea typeface="ＭＳ Ｐゴシック" charset="-128"/>
              <a:cs typeface="ＭＳ Ｐゴシック" charset="-128"/>
            </a:endParaRPr>
          </a:p>
        </p:txBody>
      </p:sp>
      <p:sp>
        <p:nvSpPr>
          <p:cNvPr id="82947" name="Rectangle 2"/>
          <p:cNvSpPr>
            <a:spLocks noGrp="1" noRot="1" noChangeAspect="1" noChangeArrowheads="1" noTextEdit="1"/>
          </p:cNvSpPr>
          <p:nvPr>
            <p:ph type="sldImg"/>
          </p:nvPr>
        </p:nvSpPr>
        <p:spPr>
          <a:xfrm>
            <a:off x="381000" y="685800"/>
            <a:ext cx="6096000" cy="3430588"/>
          </a:xfrm>
          <a:ln/>
        </p:spPr>
      </p:sp>
      <p:sp>
        <p:nvSpPr>
          <p:cNvPr id="82948" name="Rectangle 3"/>
          <p:cNvSpPr>
            <a:spLocks noGrp="1" noChangeArrowheads="1"/>
          </p:cNvSpPr>
          <p:nvPr>
            <p:ph type="body" idx="1"/>
          </p:nvPr>
        </p:nvSpPr>
        <p:spPr>
          <a:xfrm>
            <a:off x="913451" y="4343875"/>
            <a:ext cx="5031100" cy="4114167"/>
          </a:xfrm>
          <a:noFill/>
          <a:ln/>
        </p:spPr>
        <p:txBody>
          <a:bodyPr/>
          <a:lstStyle/>
          <a:p>
            <a:endParaRPr lang="en-US"/>
          </a:p>
        </p:txBody>
      </p:sp>
    </p:spTree>
    <p:extLst>
      <p:ext uri="{BB962C8B-B14F-4D97-AF65-F5344CB8AC3E}">
        <p14:creationId xmlns:p14="http://schemas.microsoft.com/office/powerpoint/2010/main" val="1657025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p:spPr>
        <p:txBody>
          <a:bodyPr/>
          <a:lstStyle/>
          <a:p>
            <a:pPr>
              <a:buFont typeface="Arial" charset="0"/>
              <a:buNone/>
            </a:pPr>
            <a:fld id="{296A07F7-88D7-194B-A8A4-75D0343A9945}" type="slidenum">
              <a:rPr lang="zh-CN" altLang="en-GB">
                <a:latin typeface="Arial" charset="0"/>
                <a:cs typeface="宋体" charset="-122"/>
              </a:rPr>
              <a:pPr>
                <a:buFont typeface="Arial" charset="0"/>
                <a:buNone/>
              </a:pPr>
              <a:t>9</a:t>
            </a:fld>
            <a:endParaRPr lang="en-GB" altLang="zh-CN">
              <a:latin typeface="Arial" charset="0"/>
              <a:cs typeface="宋体" charset="-122"/>
            </a:endParaRPr>
          </a:p>
        </p:txBody>
      </p:sp>
      <p:sp>
        <p:nvSpPr>
          <p:cNvPr id="28675" name="Text Box 1"/>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28676" name="Text Box 2"/>
          <p:cNvSpPr>
            <a:spLocks noGrp="1" noChangeArrowheads="1"/>
          </p:cNvSpPr>
          <p:nvPr>
            <p:ph type="body"/>
          </p:nvPr>
        </p:nvSpPr>
        <p:spPr>
          <a:xfrm>
            <a:off x="686098" y="4343703"/>
            <a:ext cx="5487293" cy="4116916"/>
          </a:xfrm>
          <a:noFill/>
          <a:ln/>
        </p:spPr>
        <p:txBody>
          <a:bodyPr/>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Color-direction Saturation - magnitude</a:t>
            </a:r>
          </a:p>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Intensity-magnitude</a:t>
            </a:r>
          </a:p>
        </p:txBody>
      </p:sp>
    </p:spTree>
    <p:extLst>
      <p:ext uri="{BB962C8B-B14F-4D97-AF65-F5344CB8AC3E}">
        <p14:creationId xmlns:p14="http://schemas.microsoft.com/office/powerpoint/2010/main" val="68479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Explain u and v</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a:t>
            </a:fld>
            <a:endParaRPr lang="en-GB"/>
          </a:p>
        </p:txBody>
      </p:sp>
    </p:spTree>
    <p:extLst>
      <p:ext uri="{BB962C8B-B14F-4D97-AF65-F5344CB8AC3E}">
        <p14:creationId xmlns:p14="http://schemas.microsoft.com/office/powerpoint/2010/main" val="1630814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11</a:t>
            </a:fld>
            <a:endParaRPr lang="en-GB"/>
          </a:p>
        </p:txBody>
      </p:sp>
    </p:spTree>
    <p:extLst>
      <p:ext uri="{BB962C8B-B14F-4D97-AF65-F5344CB8AC3E}">
        <p14:creationId xmlns:p14="http://schemas.microsoft.com/office/powerpoint/2010/main" val="113488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12</a:t>
            </a:fld>
            <a:endParaRPr lang="en-GB"/>
          </a:p>
        </p:txBody>
      </p:sp>
    </p:spTree>
    <p:extLst>
      <p:ext uri="{BB962C8B-B14F-4D97-AF65-F5344CB8AC3E}">
        <p14:creationId xmlns:p14="http://schemas.microsoft.com/office/powerpoint/2010/main" val="6866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465F1-B5E5-5B49-B6C7-FC2F02CA36AE}" type="datetimeFigureOut">
              <a:rPr lang="en-US" smtClean="0"/>
              <a:t>9/14/18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31045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465F1-B5E5-5B49-B6C7-FC2F02CA36AE}" type="datetimeFigureOut">
              <a:rPr lang="en-US" smtClean="0"/>
              <a:t>9/14/18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132598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465F1-B5E5-5B49-B6C7-FC2F02CA36AE}" type="datetimeFigureOut">
              <a:rPr lang="en-US" smtClean="0"/>
              <a:t>9/14/18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1417855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smtClean="0"/>
            </a:lvl1pPr>
          </a:lstStyle>
          <a:p>
            <a:fld id="{C47632CB-0B4D-C249-AFB5-FA3E9239C9CC}" type="slidenum">
              <a:rPr lang="en-US"/>
              <a:pPr/>
              <a:t>‹#›</a:t>
            </a:fld>
            <a:endParaRPr lang="en-US"/>
          </a:p>
        </p:txBody>
      </p:sp>
    </p:spTree>
    <p:extLst>
      <p:ext uri="{BB962C8B-B14F-4D97-AF65-F5344CB8AC3E}">
        <p14:creationId xmlns:p14="http://schemas.microsoft.com/office/powerpoint/2010/main" val="48007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465F1-B5E5-5B49-B6C7-FC2F02CA36AE}" type="datetimeFigureOut">
              <a:rPr lang="en-US" smtClean="0"/>
              <a:t>9/14/18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208852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465F1-B5E5-5B49-B6C7-FC2F02CA36AE}" type="datetimeFigureOut">
              <a:rPr lang="en-US" smtClean="0"/>
              <a:t>9/14/18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121324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465F1-B5E5-5B49-B6C7-FC2F02CA36AE}" type="datetimeFigureOut">
              <a:rPr lang="en-US" smtClean="0"/>
              <a:t>9/14/18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67157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465F1-B5E5-5B49-B6C7-FC2F02CA36AE}" type="datetimeFigureOut">
              <a:rPr lang="en-US" smtClean="0"/>
              <a:t>9/14/18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206891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465F1-B5E5-5B49-B6C7-FC2F02CA36AE}" type="datetimeFigureOut">
              <a:rPr lang="en-US" smtClean="0"/>
              <a:t>9/14/18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16078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465F1-B5E5-5B49-B6C7-FC2F02CA36AE}" type="datetimeFigureOut">
              <a:rPr lang="en-US" smtClean="0"/>
              <a:t>9/14/18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84261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465F1-B5E5-5B49-B6C7-FC2F02CA36AE}" type="datetimeFigureOut">
              <a:rPr lang="en-US" smtClean="0"/>
              <a:t>9/14/18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131206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465F1-B5E5-5B49-B6C7-FC2F02CA36AE}" type="datetimeFigureOut">
              <a:rPr lang="en-US" smtClean="0"/>
              <a:t>9/14/18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CF7E1-2DF8-5C41-9522-DA5E06996A96}" type="slidenum">
              <a:rPr lang="en-US" smtClean="0"/>
              <a:t>‹#›</a:t>
            </a:fld>
            <a:endParaRPr lang="en-US"/>
          </a:p>
        </p:txBody>
      </p:sp>
    </p:spTree>
    <p:extLst>
      <p:ext uri="{BB962C8B-B14F-4D97-AF65-F5344CB8AC3E}">
        <p14:creationId xmlns:p14="http://schemas.microsoft.com/office/powerpoint/2010/main" val="14449378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465F1-B5E5-5B49-B6C7-FC2F02CA36AE}" type="datetimeFigureOut">
              <a:rPr lang="en-US" smtClean="0"/>
              <a:t>9/14/18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CF7E1-2DF8-5C41-9522-DA5E06996A96}" type="slidenum">
              <a:rPr lang="en-US" smtClean="0"/>
              <a:t>‹#›</a:t>
            </a:fld>
            <a:endParaRPr lang="en-US"/>
          </a:p>
        </p:txBody>
      </p:sp>
    </p:spTree>
    <p:extLst>
      <p:ext uri="{BB962C8B-B14F-4D97-AF65-F5344CB8AC3E}">
        <p14:creationId xmlns:p14="http://schemas.microsoft.com/office/powerpoint/2010/main" val="1263678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ps.is.tuebingen.mpg.de/person/black"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4.gif"/><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oleObject" Target="../embeddings/oleObject4.bin"/><Relationship Id="rId10" Type="http://schemas.openxmlformats.org/officeDocument/2006/relationships/image" Target="../media/image13.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iles.is.tue.mpg.de/black/papers/thesis.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tiff"/><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ZnCiZWNnNC4" TargetMode="External"/><Relationship Id="rId3"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hyperlink" Target="https://youtu.be/omnKARu5HfI"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 Id="rId3" Type="http://schemas.openxmlformats.org/officeDocument/2006/relationships/image" Target="../media/image37.tiff"/></Relationships>
</file>

<file path=ppt/slides/_rels/slide26.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28.xml.rels><?xml version="1.0" encoding="UTF-8" standalone="yes"?>
<Relationships xmlns="http://schemas.openxmlformats.org/package/2006/relationships"><Relationship Id="rId3" Type="http://schemas.openxmlformats.org/officeDocument/2006/relationships/hyperlink" Target="https://journals.ametsoc.org/author/Marzban,+Caren" TargetMode="External"/><Relationship Id="rId4" Type="http://schemas.openxmlformats.org/officeDocument/2006/relationships/hyperlink" Target="https://journals.ametsoc.org/author/Sandgathe,+Scott" TargetMode="External"/><Relationship Id="rId5"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bpd1FWUwlYo"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f"/><Relationship Id="rId3" Type="http://schemas.openxmlformats.org/officeDocument/2006/relationships/hyperlink" Target="https://ps.is.tuebingen.mpg.de/research_projects/layered-optical-flow"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f"/><Relationship Id="rId3" Type="http://schemas.openxmlformats.org/officeDocument/2006/relationships/hyperlink" Target="https://ps.is.tuebingen.mpg.de/research_projects/optical-flow-for-mostly-rigid-scene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hyperlink" Target="https://ps.is.tuebingen.mpg.de/research_projects/semantic-optical-flo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s.is.tuebingen.mpg.de/research_projects/semantic-optical-flow" TargetMode="External"/><Relationship Id="rId3" Type="http://schemas.openxmlformats.org/officeDocument/2006/relationships/hyperlink" Target="https://youtu.be/QwmBSTWgr_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files.is.tue.mpg.de/black/papers/SunECCV08.pdf" TargetMode="External"/><Relationship Id="rId4" Type="http://schemas.openxmlformats.org/officeDocument/2006/relationships/hyperlink" Target="http://files.is.tue.mpg.de/black/papers/iccv05roth.pdf" TargetMode="External"/><Relationship Id="rId1" Type="http://schemas.openxmlformats.org/officeDocument/2006/relationships/slideLayout" Target="../slideLayouts/slideLayout2.xml"/><Relationship Id="rId2" Type="http://schemas.openxmlformats.org/officeDocument/2006/relationships/image" Target="../media/image5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hyperlink" Target="https://ps.is.tuebingen.mpg.de/uploads_file/attachment/attachment/432/ac.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5.wmf"/><Relationship Id="rId13" Type="http://schemas.openxmlformats.org/officeDocument/2006/relationships/oleObject" Target="../embeddings/oleObject2.bin"/><Relationship Id="rId14" Type="http://schemas.openxmlformats.org/officeDocument/2006/relationships/image" Target="../media/image6.wmf"/><Relationship Id="rId15" Type="http://schemas.openxmlformats.org/officeDocument/2006/relationships/oleObject" Target="../embeddings/oleObject3.bin"/><Relationship Id="rId16" Type="http://schemas.openxmlformats.org/officeDocument/2006/relationships/image" Target="../media/image7.wmf"/><Relationship Id="rId1" Type="http://schemas.openxmlformats.org/officeDocument/2006/relationships/vmlDrawing" Target="../drawings/vmlDrawing1.vml"/><Relationship Id="rId2" Type="http://schemas.microsoft.com/office/2007/relationships/media" Target="file://localhost/Users/mjb/Papers/Deqing/Talks/Movies/army.mov" TargetMode="External"/><Relationship Id="rId3" Type="http://schemas.openxmlformats.org/officeDocument/2006/relationships/video" Target="file://localhost/Users/mjb/Papers/Deqing/Talks/Movies/army.mov" TargetMode="External"/><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What </a:t>
            </a:r>
            <a:r>
              <a:rPr lang="en-US" dirty="0" smtClean="0"/>
              <a:t>is </a:t>
            </a:r>
            <a:r>
              <a:rPr lang="en-US" dirty="0" smtClean="0"/>
              <a:t>optical flow for?</a:t>
            </a:r>
            <a:br>
              <a:rPr lang="en-US" dirty="0" smtClean="0"/>
            </a:br>
            <a:r>
              <a:rPr lang="en-US" sz="4900" dirty="0" smtClean="0"/>
              <a:t>On prediction, persistence, </a:t>
            </a:r>
            <a:br>
              <a:rPr lang="en-US" sz="4900" dirty="0" smtClean="0"/>
            </a:br>
            <a:r>
              <a:rPr lang="en-US" sz="4900" dirty="0" smtClean="0"/>
              <a:t>and structure</a:t>
            </a:r>
            <a:br>
              <a:rPr lang="en-US" sz="4900" dirty="0" smtClean="0"/>
            </a:br>
            <a:endParaRPr lang="en-US" dirty="0"/>
          </a:p>
        </p:txBody>
      </p:sp>
      <p:sp>
        <p:nvSpPr>
          <p:cNvPr id="3" name="Subtitle 2"/>
          <p:cNvSpPr>
            <a:spLocks noGrp="1"/>
          </p:cNvSpPr>
          <p:nvPr>
            <p:ph type="subTitle" idx="1"/>
          </p:nvPr>
        </p:nvSpPr>
        <p:spPr>
          <a:xfrm>
            <a:off x="1524000" y="3111706"/>
            <a:ext cx="9144000" cy="2997545"/>
          </a:xfrm>
        </p:spPr>
        <p:txBody>
          <a:bodyPr>
            <a:normAutofit/>
          </a:bodyPr>
          <a:lstStyle/>
          <a:p>
            <a:r>
              <a:rPr lang="en-US" sz="3600" dirty="0" smtClean="0"/>
              <a:t>Michael J. Black</a:t>
            </a:r>
          </a:p>
          <a:p>
            <a:r>
              <a:rPr lang="en-US" sz="3200" i="1" dirty="0" smtClean="0"/>
              <a:t>Max Planck Institute for Intelligent </a:t>
            </a:r>
            <a:r>
              <a:rPr lang="en-US" sz="3200" i="1" dirty="0" smtClean="0"/>
              <a:t>Systems</a:t>
            </a:r>
          </a:p>
          <a:p>
            <a:r>
              <a:rPr lang="en-US" sz="3200" i="1" dirty="0">
                <a:hlinkClick r:id="rId2"/>
              </a:rPr>
              <a:t>https://</a:t>
            </a:r>
            <a:r>
              <a:rPr lang="en-US" sz="3200" i="1" dirty="0" smtClean="0">
                <a:hlinkClick r:id="rId2"/>
              </a:rPr>
              <a:t>ps.is.tuebingen.mpg.de/person/black</a:t>
            </a:r>
            <a:endParaRPr lang="en-US" sz="3200" i="1" dirty="0" smtClean="0"/>
          </a:p>
          <a:p>
            <a:endParaRPr lang="en-US" sz="3200" i="1" dirty="0" smtClean="0"/>
          </a:p>
          <a:p>
            <a:r>
              <a:rPr lang="en-US" dirty="0" smtClean="0"/>
              <a:t>September 14, 2018</a:t>
            </a:r>
            <a:endParaRPr lang="en-US" dirty="0"/>
          </a:p>
        </p:txBody>
      </p:sp>
    </p:spTree>
    <p:extLst>
      <p:ext uri="{BB962C8B-B14F-4D97-AF65-F5344CB8AC3E}">
        <p14:creationId xmlns:p14="http://schemas.microsoft.com/office/powerpoint/2010/main" val="1414000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3048000" y="4724400"/>
            <a:ext cx="6096000" cy="757238"/>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p>
        </p:txBody>
      </p:sp>
      <p:sp>
        <p:nvSpPr>
          <p:cNvPr id="2" name="Title 1"/>
          <p:cNvSpPr>
            <a:spLocks noGrp="1"/>
          </p:cNvSpPr>
          <p:nvPr>
            <p:ph type="title"/>
          </p:nvPr>
        </p:nvSpPr>
        <p:spPr>
          <a:xfrm>
            <a:off x="1981209" y="234950"/>
            <a:ext cx="8228013" cy="831850"/>
          </a:xfrm>
        </p:spPr>
        <p:txBody>
          <a:bodyPr/>
          <a:lstStyle/>
          <a:p>
            <a:r>
              <a:rPr lang="en-US" dirty="0" smtClean="0"/>
              <a:t>Assumption 1</a:t>
            </a:r>
            <a:endParaRPr lang="en-US" dirty="0"/>
          </a:p>
        </p:txBody>
      </p:sp>
      <p:sp>
        <p:nvSpPr>
          <p:cNvPr id="3" name="Content Placeholder 2"/>
          <p:cNvSpPr>
            <a:spLocks noGrp="1"/>
          </p:cNvSpPr>
          <p:nvPr>
            <p:ph idx="1"/>
          </p:nvPr>
        </p:nvSpPr>
        <p:spPr>
          <a:xfrm>
            <a:off x="1828800" y="990601"/>
            <a:ext cx="8610600" cy="762000"/>
          </a:xfrm>
        </p:spPr>
        <p:txBody>
          <a:bodyPr/>
          <a:lstStyle/>
          <a:p>
            <a:pPr>
              <a:buNone/>
            </a:pPr>
            <a:r>
              <a:rPr lang="en-US" dirty="0"/>
              <a:t>Brightness constancy</a:t>
            </a:r>
          </a:p>
        </p:txBody>
      </p:sp>
      <p:pic>
        <p:nvPicPr>
          <p:cNvPr id="21" name="Picture 11" descr="test_0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44094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4540758" y="2400358"/>
            <a:ext cx="336042" cy="35307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340" tIns="45672" rIns="91340" bIns="45672" numCol="1" rtlCol="0" anchor="ctr" anchorCtr="0" compatLnSpc="1">
            <a:prstTxWarp prst="textNoShape">
              <a:avLst/>
            </a:prstTxWarp>
            <a:spAutoFit/>
          </a:bodyPr>
          <a:lstStyle/>
          <a:p>
            <a:pPr algn="ctr" fontAlgn="base">
              <a:lnSpc>
                <a:spcPct val="93000"/>
              </a:lnSpc>
              <a:spcBef>
                <a:spcPct val="50000"/>
              </a:spcBef>
              <a:spcAft>
                <a:spcPct val="0"/>
              </a:spcAft>
              <a:buClr>
                <a:srgbClr val="000000"/>
              </a:buClr>
              <a:buSzPct val="100000"/>
            </a:pPr>
            <a:endParaRPr lang="en-US">
              <a:latin typeface="Arial" charset="0"/>
            </a:endParaRPr>
          </a:p>
        </p:txBody>
      </p:sp>
      <p:pic>
        <p:nvPicPr>
          <p:cNvPr id="12292" name="Picture 4" descr="\\cifs.cs.brown.edu\dfs\home\dqsun\My Documents\My Pictures\for_proposal_talk\data\Schefflera_crop2_im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714500"/>
            <a:ext cx="16002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3" name="Picture 5" descr="\\cifs.cs.brown.edu\dfs\home\dqsun\My Documents\My Pictures\for_proposal_talk\data\Schefflera_crop2_im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1714500"/>
            <a:ext cx="16002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4" name="Picture 6" descr="\\cifs.cs.brown.edu\dfs\home\dqsun\My Documents\My Pictures\for_proposal_talk\data\Schefflera_crop1_im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2895600"/>
            <a:ext cx="1600200" cy="10287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5" name="Picture 7" descr="\\cifs.cs.brown.edu\dfs\home\dqsun\My Documents\My Pictures\for_proposal_talk\data\Schefflera_crop1_im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2895600"/>
            <a:ext cx="1600200" cy="10287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Freeform 4"/>
          <p:cNvSpPr/>
          <p:nvPr/>
        </p:nvSpPr>
        <p:spPr>
          <a:xfrm>
            <a:off x="7390231" y="3657601"/>
            <a:ext cx="840859" cy="1223889"/>
          </a:xfrm>
          <a:custGeom>
            <a:avLst/>
            <a:gdLst>
              <a:gd name="connsiteX0" fmla="*/ 0 w 840859"/>
              <a:gd name="connsiteY0" fmla="*/ 0 h 1223889"/>
              <a:gd name="connsiteX1" fmla="*/ 675249 w 840859"/>
              <a:gd name="connsiteY1" fmla="*/ 1012874 h 1223889"/>
              <a:gd name="connsiteX2" fmla="*/ 703384 w 840859"/>
              <a:gd name="connsiteY2" fmla="*/ 1223889 h 1223889"/>
            </a:gdLst>
            <a:ahLst/>
            <a:cxnLst>
              <a:cxn ang="0">
                <a:pos x="connsiteX0" y="connsiteY0"/>
              </a:cxn>
              <a:cxn ang="0">
                <a:pos x="connsiteX1" y="connsiteY1"/>
              </a:cxn>
              <a:cxn ang="0">
                <a:pos x="connsiteX2" y="connsiteY2"/>
              </a:cxn>
            </a:cxnLst>
            <a:rect l="l" t="t" r="r" b="b"/>
            <a:pathLst>
              <a:path w="840859" h="1223889">
                <a:moveTo>
                  <a:pt x="0" y="0"/>
                </a:moveTo>
                <a:cubicBezTo>
                  <a:pt x="279009" y="404446"/>
                  <a:pt x="558018" y="808893"/>
                  <a:pt x="675249" y="1012874"/>
                </a:cubicBezTo>
                <a:cubicBezTo>
                  <a:pt x="792480" y="1216855"/>
                  <a:pt x="965981" y="269631"/>
                  <a:pt x="703384" y="1223889"/>
                </a:cubicBezTo>
              </a:path>
            </a:pathLst>
          </a:custGeom>
        </p:spPr>
        <p:txBody>
          <a:bodyPr lIns="91340" tIns="45672" rIns="91340" bIns="45672" rtlCol="0" anchor="ctr"/>
          <a:lstStyle/>
          <a:p>
            <a:pPr algn="ctr"/>
            <a:endParaRPr lang="en-US"/>
          </a:p>
        </p:txBody>
      </p:sp>
      <p:cxnSp>
        <p:nvCxnSpPr>
          <p:cNvPr id="7" name="Straight Arrow Connector 6"/>
          <p:cNvCxnSpPr/>
          <p:nvPr/>
        </p:nvCxnSpPr>
        <p:spPr bwMode="auto">
          <a:xfrm>
            <a:off x="7391400" y="35052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a:off x="7277100" y="21336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24" name="Rectangle 23"/>
          <p:cNvSpPr>
            <a:spLocks noChangeAspect="1"/>
          </p:cNvSpPr>
          <p:nvPr/>
        </p:nvSpPr>
        <p:spPr bwMode="auto">
          <a:xfrm>
            <a:off x="5302758" y="1620451"/>
            <a:ext cx="336042" cy="35307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340" tIns="45672" rIns="91340" bIns="45672" numCol="1" rtlCol="0" anchor="ctr" anchorCtr="0" compatLnSpc="1">
            <a:prstTxWarp prst="textNoShape">
              <a:avLst/>
            </a:prstTxWarp>
            <a:spAutoFit/>
          </a:bodyPr>
          <a:lstStyle/>
          <a:p>
            <a:pPr algn="ctr" fontAlgn="base">
              <a:lnSpc>
                <a:spcPct val="93000"/>
              </a:lnSpc>
              <a:spcBef>
                <a:spcPct val="50000"/>
              </a:spcBef>
              <a:spcAft>
                <a:spcPct val="0"/>
              </a:spcAft>
              <a:buClr>
                <a:srgbClr val="000000"/>
              </a:buClr>
              <a:buSzPct val="100000"/>
            </a:pPr>
            <a:endParaRPr lang="en-US">
              <a:latin typeface="Arial" charset="0"/>
            </a:endParaRPr>
          </a:p>
        </p:txBody>
      </p:sp>
      <p:graphicFrame>
        <p:nvGraphicFramePr>
          <p:cNvPr id="56322" name="Object 2"/>
          <p:cNvGraphicFramePr>
            <a:graphicFrameLocks noChangeAspect="1"/>
          </p:cNvGraphicFramePr>
          <p:nvPr/>
        </p:nvGraphicFramePr>
        <p:xfrm>
          <a:off x="3048000" y="4800600"/>
          <a:ext cx="6096000" cy="681038"/>
        </p:xfrm>
        <a:graphic>
          <a:graphicData uri="http://schemas.openxmlformats.org/presentationml/2006/ole">
            <mc:AlternateContent xmlns:mc="http://schemas.openxmlformats.org/markup-compatibility/2006">
              <mc:Choice xmlns:v="urn:schemas-microsoft-com:vml" Requires="v">
                <p:oleObj spid="_x0000_s2138" name="Equation" r:id="rId9" imgW="1815840" imgH="203040" progId="Equation.3">
                  <p:embed/>
                </p:oleObj>
              </mc:Choice>
              <mc:Fallback>
                <p:oleObj name="Equation" r:id="rId9" imgW="181584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800600"/>
                        <a:ext cx="6096000" cy="6810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2172489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9" y="234950"/>
            <a:ext cx="8228013" cy="831850"/>
          </a:xfrm>
        </p:spPr>
        <p:txBody>
          <a:bodyPr/>
          <a:lstStyle/>
          <a:p>
            <a:r>
              <a:rPr lang="en-US" dirty="0" smtClean="0"/>
              <a:t>Assumption 2</a:t>
            </a:r>
            <a:endParaRPr lang="en-US" dirty="0"/>
          </a:p>
        </p:txBody>
      </p:sp>
      <p:sp>
        <p:nvSpPr>
          <p:cNvPr id="3" name="Content Placeholder 2"/>
          <p:cNvSpPr>
            <a:spLocks noGrp="1"/>
          </p:cNvSpPr>
          <p:nvPr>
            <p:ph idx="1"/>
          </p:nvPr>
        </p:nvSpPr>
        <p:spPr>
          <a:xfrm>
            <a:off x="1828800" y="990601"/>
            <a:ext cx="8610600" cy="762000"/>
          </a:xfrm>
        </p:spPr>
        <p:txBody>
          <a:bodyPr/>
          <a:lstStyle/>
          <a:p>
            <a:pPr>
              <a:buNone/>
            </a:pPr>
            <a:r>
              <a:rPr lang="en-US" dirty="0"/>
              <a:t>Spatial </a:t>
            </a:r>
            <a:r>
              <a:rPr lang="en-US" dirty="0" smtClean="0"/>
              <a:t>coherence</a:t>
            </a:r>
            <a:endParaRPr lang="en-US" dirty="0"/>
          </a:p>
        </p:txBody>
      </p:sp>
      <p:pic>
        <p:nvPicPr>
          <p:cNvPr id="22" name="Picture 5" descr="Schefflera_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720" y="1676400"/>
            <a:ext cx="3443946"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1" descr="test_0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44094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TextBox 69"/>
          <p:cNvSpPr txBox="1"/>
          <p:nvPr/>
        </p:nvSpPr>
        <p:spPr>
          <a:xfrm>
            <a:off x="2390228" y="4396389"/>
            <a:ext cx="5773564" cy="1569564"/>
          </a:xfrm>
          <a:prstGeom prst="rect">
            <a:avLst/>
          </a:prstGeom>
          <a:noFill/>
        </p:spPr>
        <p:txBody>
          <a:bodyPr wrap="square" lIns="91340" tIns="45672" rIns="91340" bIns="45672" rtlCol="0">
            <a:spAutoFit/>
          </a:bodyPr>
          <a:lstStyle/>
          <a:p>
            <a:pPr>
              <a:buFont typeface="Arial"/>
              <a:buChar char="•"/>
            </a:pPr>
            <a:r>
              <a:rPr lang="en-US" sz="2400" dirty="0"/>
              <a:t> Neighboring pixels in the image are   </a:t>
            </a:r>
          </a:p>
          <a:p>
            <a:r>
              <a:rPr lang="en-US" sz="2400" dirty="0"/>
              <a:t>  likely to belong to the same surface.</a:t>
            </a:r>
          </a:p>
          <a:p>
            <a:pPr>
              <a:buFont typeface="Arial"/>
              <a:buChar char="•"/>
            </a:pPr>
            <a:r>
              <a:rPr lang="en-US" sz="2400" dirty="0"/>
              <a:t> Surfaces are mostly smooth.</a:t>
            </a:r>
          </a:p>
          <a:p>
            <a:pPr>
              <a:buFont typeface="Arial"/>
              <a:buChar char="•"/>
            </a:pPr>
            <a:r>
              <a:rPr lang="en-US" sz="2400" dirty="0"/>
              <a:t> Neighboring pixels will have similar flow.</a:t>
            </a:r>
          </a:p>
        </p:txBody>
      </p:sp>
      <p:cxnSp>
        <p:nvCxnSpPr>
          <p:cNvPr id="192" name="Straight Connector 191"/>
          <p:cNvCxnSpPr/>
          <p:nvPr/>
        </p:nvCxnSpPr>
        <p:spPr bwMode="auto">
          <a:xfrm>
            <a:off x="8366466" y="44577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3" name="Straight Connector 192"/>
          <p:cNvCxnSpPr/>
          <p:nvPr/>
        </p:nvCxnSpPr>
        <p:spPr bwMode="auto">
          <a:xfrm>
            <a:off x="8252166" y="45720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4" name="Straight Connector 193"/>
          <p:cNvCxnSpPr/>
          <p:nvPr/>
        </p:nvCxnSpPr>
        <p:spPr bwMode="auto">
          <a:xfrm>
            <a:off x="8366466" y="49911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5" name="Straight Connector 194"/>
          <p:cNvCxnSpPr/>
          <p:nvPr/>
        </p:nvCxnSpPr>
        <p:spPr bwMode="auto">
          <a:xfrm>
            <a:off x="8785566" y="45720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6" name="Straight Connector 195"/>
          <p:cNvCxnSpPr/>
          <p:nvPr/>
        </p:nvCxnSpPr>
        <p:spPr bwMode="auto">
          <a:xfrm>
            <a:off x="8252166" y="51054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7" name="Straight Connector 196"/>
          <p:cNvCxnSpPr/>
          <p:nvPr/>
        </p:nvCxnSpPr>
        <p:spPr bwMode="auto">
          <a:xfrm>
            <a:off x="8366466" y="55245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a:off x="8785566" y="51054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8252166" y="56388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8366466" y="60579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1" name="Straight Connector 200"/>
          <p:cNvCxnSpPr/>
          <p:nvPr/>
        </p:nvCxnSpPr>
        <p:spPr bwMode="auto">
          <a:xfrm>
            <a:off x="8785566" y="56388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2" name="Straight Connector 201"/>
          <p:cNvCxnSpPr/>
          <p:nvPr/>
        </p:nvCxnSpPr>
        <p:spPr bwMode="auto">
          <a:xfrm>
            <a:off x="8899866" y="44577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a:off x="8899866" y="49911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a:off x="9318966" y="45720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a:off x="8899866" y="55245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6" name="Straight Connector 205"/>
          <p:cNvCxnSpPr/>
          <p:nvPr/>
        </p:nvCxnSpPr>
        <p:spPr bwMode="auto">
          <a:xfrm>
            <a:off x="9318966" y="51054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7" name="Straight Connector 206"/>
          <p:cNvCxnSpPr/>
          <p:nvPr/>
        </p:nvCxnSpPr>
        <p:spPr bwMode="auto">
          <a:xfrm>
            <a:off x="8899866" y="60579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8" name="Straight Connector 207"/>
          <p:cNvCxnSpPr/>
          <p:nvPr/>
        </p:nvCxnSpPr>
        <p:spPr bwMode="auto">
          <a:xfrm>
            <a:off x="9318966" y="56388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09" name="Straight Connector 208"/>
          <p:cNvCxnSpPr/>
          <p:nvPr/>
        </p:nvCxnSpPr>
        <p:spPr bwMode="auto">
          <a:xfrm>
            <a:off x="9433266" y="44577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0" name="Straight Connector 209"/>
          <p:cNvCxnSpPr/>
          <p:nvPr/>
        </p:nvCxnSpPr>
        <p:spPr bwMode="auto">
          <a:xfrm>
            <a:off x="9433266" y="49911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1" name="Straight Connector 210"/>
          <p:cNvCxnSpPr/>
          <p:nvPr/>
        </p:nvCxnSpPr>
        <p:spPr bwMode="auto">
          <a:xfrm>
            <a:off x="9852366" y="45720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2" name="Straight Connector 211"/>
          <p:cNvCxnSpPr/>
          <p:nvPr/>
        </p:nvCxnSpPr>
        <p:spPr bwMode="auto">
          <a:xfrm>
            <a:off x="9433266" y="55245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3" name="Straight Connector 212"/>
          <p:cNvCxnSpPr/>
          <p:nvPr/>
        </p:nvCxnSpPr>
        <p:spPr bwMode="auto">
          <a:xfrm>
            <a:off x="9852366" y="51054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a:off x="9433266" y="6057900"/>
            <a:ext cx="30480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5" name="Straight Connector 214"/>
          <p:cNvCxnSpPr/>
          <p:nvPr/>
        </p:nvCxnSpPr>
        <p:spPr bwMode="auto">
          <a:xfrm>
            <a:off x="9852366" y="5638800"/>
            <a:ext cx="0" cy="30480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16" name="Oval 215"/>
          <p:cNvSpPr/>
          <p:nvPr/>
        </p:nvSpPr>
        <p:spPr bwMode="auto">
          <a:xfrm>
            <a:off x="8137866" y="43434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7" name="Oval 216"/>
          <p:cNvSpPr/>
          <p:nvPr/>
        </p:nvSpPr>
        <p:spPr bwMode="auto">
          <a:xfrm>
            <a:off x="8671266" y="43434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8" name="Oval 217"/>
          <p:cNvSpPr/>
          <p:nvPr/>
        </p:nvSpPr>
        <p:spPr bwMode="auto">
          <a:xfrm>
            <a:off x="8137866"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9" name="Oval 218"/>
          <p:cNvSpPr/>
          <p:nvPr/>
        </p:nvSpPr>
        <p:spPr bwMode="auto">
          <a:xfrm>
            <a:off x="8671266"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0" name="Oval 219"/>
          <p:cNvSpPr/>
          <p:nvPr/>
        </p:nvSpPr>
        <p:spPr bwMode="auto">
          <a:xfrm>
            <a:off x="8137866" y="54102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1" name="Oval 220"/>
          <p:cNvSpPr/>
          <p:nvPr/>
        </p:nvSpPr>
        <p:spPr bwMode="auto">
          <a:xfrm>
            <a:off x="8671266" y="5410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2" name="Oval 221"/>
          <p:cNvSpPr/>
          <p:nvPr/>
        </p:nvSpPr>
        <p:spPr bwMode="auto">
          <a:xfrm>
            <a:off x="8137866" y="59436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3" name="Oval 222"/>
          <p:cNvSpPr/>
          <p:nvPr/>
        </p:nvSpPr>
        <p:spPr bwMode="auto">
          <a:xfrm>
            <a:off x="8671266" y="59436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4" name="Oval 223"/>
          <p:cNvSpPr/>
          <p:nvPr/>
        </p:nvSpPr>
        <p:spPr bwMode="auto">
          <a:xfrm>
            <a:off x="9204666" y="43434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5" name="Oval 224"/>
          <p:cNvSpPr/>
          <p:nvPr/>
        </p:nvSpPr>
        <p:spPr bwMode="auto">
          <a:xfrm>
            <a:off x="9204666"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6" name="Oval 225"/>
          <p:cNvSpPr/>
          <p:nvPr/>
        </p:nvSpPr>
        <p:spPr bwMode="auto">
          <a:xfrm>
            <a:off x="9204666" y="54102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7" name="Oval 226"/>
          <p:cNvSpPr/>
          <p:nvPr/>
        </p:nvSpPr>
        <p:spPr bwMode="auto">
          <a:xfrm>
            <a:off x="9204666" y="59436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8" name="Oval 227"/>
          <p:cNvSpPr/>
          <p:nvPr/>
        </p:nvSpPr>
        <p:spPr bwMode="auto">
          <a:xfrm>
            <a:off x="9738066" y="43434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9" name="Oval 228"/>
          <p:cNvSpPr/>
          <p:nvPr/>
        </p:nvSpPr>
        <p:spPr bwMode="auto">
          <a:xfrm>
            <a:off x="9738066" y="48768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30" name="Oval 229"/>
          <p:cNvSpPr/>
          <p:nvPr/>
        </p:nvSpPr>
        <p:spPr bwMode="auto">
          <a:xfrm>
            <a:off x="9738066" y="54102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31" name="Oval 230"/>
          <p:cNvSpPr/>
          <p:nvPr/>
        </p:nvSpPr>
        <p:spPr bwMode="auto">
          <a:xfrm>
            <a:off x="9738066" y="5943600"/>
            <a:ext cx="228600" cy="228600"/>
          </a:xfrm>
          <a:prstGeom prst="ellipse">
            <a:avLst/>
          </a:prstGeom>
          <a:noFill/>
          <a:ln w="38100"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7181746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9" y="234950"/>
            <a:ext cx="8228013" cy="831850"/>
          </a:xfrm>
        </p:spPr>
        <p:txBody>
          <a:bodyPr/>
          <a:lstStyle/>
          <a:p>
            <a:r>
              <a:rPr lang="en-US" dirty="0" smtClean="0"/>
              <a:t>Assumption </a:t>
            </a:r>
            <a:r>
              <a:rPr lang="en-US" dirty="0" smtClean="0"/>
              <a:t>3</a:t>
            </a:r>
            <a:endParaRPr lang="en-US" dirty="0"/>
          </a:p>
        </p:txBody>
      </p:sp>
      <p:sp>
        <p:nvSpPr>
          <p:cNvPr id="3" name="Content Placeholder 2"/>
          <p:cNvSpPr>
            <a:spLocks noGrp="1"/>
          </p:cNvSpPr>
          <p:nvPr>
            <p:ph idx="1"/>
          </p:nvPr>
        </p:nvSpPr>
        <p:spPr>
          <a:xfrm>
            <a:off x="1828800" y="990601"/>
            <a:ext cx="8610600" cy="762000"/>
          </a:xfrm>
        </p:spPr>
        <p:txBody>
          <a:bodyPr/>
          <a:lstStyle/>
          <a:p>
            <a:pPr>
              <a:buNone/>
            </a:pPr>
            <a:r>
              <a:rPr lang="en-US" dirty="0" smtClean="0"/>
              <a:t>Temporal coherence</a:t>
            </a:r>
            <a:endParaRPr lang="en-US" dirty="0"/>
          </a:p>
        </p:txBody>
      </p:sp>
      <p:pic>
        <p:nvPicPr>
          <p:cNvPr id="4" name="Picture 3"/>
          <p:cNvPicPr>
            <a:picLocks noChangeAspect="1"/>
          </p:cNvPicPr>
          <p:nvPr/>
        </p:nvPicPr>
        <p:blipFill>
          <a:blip r:embed="rId3"/>
          <a:stretch>
            <a:fillRect/>
          </a:stretch>
        </p:blipFill>
        <p:spPr>
          <a:xfrm>
            <a:off x="2185602" y="1543879"/>
            <a:ext cx="8063377" cy="4985934"/>
          </a:xfrm>
          <a:prstGeom prst="rect">
            <a:avLst/>
          </a:prstGeom>
        </p:spPr>
      </p:pic>
    </p:spTree>
    <p:extLst>
      <p:ext uri="{BB962C8B-B14F-4D97-AF65-F5344CB8AC3E}">
        <p14:creationId xmlns:p14="http://schemas.microsoft.com/office/powerpoint/2010/main" val="104761629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said </a:t>
            </a:r>
            <a:r>
              <a:rPr lang="en-US" dirty="0" smtClean="0"/>
              <a:t>in my thesis (1992)</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Detect object boundaries</a:t>
            </a:r>
          </a:p>
          <a:p>
            <a:r>
              <a:rPr lang="en-US" dirty="0" smtClean="0"/>
              <a:t>Local surface relationships (occlusion/</a:t>
            </a:r>
            <a:r>
              <a:rPr lang="en-US" dirty="0" err="1" smtClean="0"/>
              <a:t>disocclusion</a:t>
            </a:r>
            <a:r>
              <a:rPr lang="en-US" dirty="0" smtClean="0"/>
              <a:t>) </a:t>
            </a:r>
          </a:p>
          <a:p>
            <a:r>
              <a:rPr lang="en-US" dirty="0" smtClean="0"/>
              <a:t>Segment the scene</a:t>
            </a:r>
          </a:p>
          <a:p>
            <a:r>
              <a:rPr lang="en-US" dirty="0" smtClean="0"/>
              <a:t>Recover observer motion</a:t>
            </a:r>
          </a:p>
          <a:p>
            <a:r>
              <a:rPr lang="en-US" dirty="0" smtClean="0"/>
              <a:t>Detect </a:t>
            </a:r>
            <a:r>
              <a:rPr lang="en-US" dirty="0" smtClean="0"/>
              <a:t>obstacles</a:t>
            </a:r>
            <a:endParaRPr lang="en-US" dirty="0" smtClean="0"/>
          </a:p>
          <a:p>
            <a:r>
              <a:rPr lang="en-US" dirty="0" smtClean="0"/>
              <a:t>Avoid collision</a:t>
            </a:r>
          </a:p>
          <a:p>
            <a:r>
              <a:rPr lang="en-US" dirty="0" smtClean="0"/>
              <a:t>Recover scene depth</a:t>
            </a:r>
          </a:p>
          <a:p>
            <a:r>
              <a:rPr lang="en-US" dirty="0" smtClean="0"/>
              <a:t>Track moving objects</a:t>
            </a:r>
          </a:p>
          <a:p>
            <a:r>
              <a:rPr lang="en-US" dirty="0" smtClean="0"/>
              <a:t>Distinguish between surface markings and surface boundaries</a:t>
            </a:r>
          </a:p>
          <a:p>
            <a:r>
              <a:rPr lang="en-US" dirty="0" smtClean="0"/>
              <a:t>Extend detection of static image features like edges over time</a:t>
            </a:r>
          </a:p>
          <a:p>
            <a:endParaRPr lang="en-US" dirty="0"/>
          </a:p>
        </p:txBody>
      </p:sp>
      <p:sp>
        <p:nvSpPr>
          <p:cNvPr id="4" name="Rectangle 3"/>
          <p:cNvSpPr/>
          <p:nvPr/>
        </p:nvSpPr>
        <p:spPr>
          <a:xfrm>
            <a:off x="1431234" y="5876836"/>
            <a:ext cx="8150087" cy="646331"/>
          </a:xfrm>
          <a:prstGeom prst="rect">
            <a:avLst/>
          </a:prstGeom>
        </p:spPr>
        <p:txBody>
          <a:bodyPr wrap="square">
            <a:spAutoFit/>
          </a:bodyPr>
          <a:lstStyle/>
          <a:p>
            <a:r>
              <a:rPr lang="en-US" dirty="0"/>
              <a:t>Robust Incremental Optical Flow </a:t>
            </a:r>
          </a:p>
          <a:p>
            <a:r>
              <a:rPr lang="en-US" dirty="0"/>
              <a:t>Black, M. J</a:t>
            </a:r>
            <a:r>
              <a:rPr lang="en-US" dirty="0" smtClean="0"/>
              <a:t>.</a:t>
            </a:r>
            <a:endParaRPr lang="en-US" dirty="0"/>
          </a:p>
        </p:txBody>
      </p:sp>
      <p:sp>
        <p:nvSpPr>
          <p:cNvPr id="5" name="Rectangle 4"/>
          <p:cNvSpPr/>
          <p:nvPr/>
        </p:nvSpPr>
        <p:spPr>
          <a:xfrm>
            <a:off x="4970165" y="6017513"/>
            <a:ext cx="4846583" cy="646331"/>
          </a:xfrm>
          <a:prstGeom prst="rect">
            <a:avLst/>
          </a:prstGeom>
        </p:spPr>
        <p:txBody>
          <a:bodyPr wrap="none">
            <a:spAutoFit/>
          </a:bodyPr>
          <a:lstStyle/>
          <a:p>
            <a:r>
              <a:rPr lang="en-US" dirty="0">
                <a:hlinkClick r:id="rId2"/>
              </a:rPr>
              <a:t>http://</a:t>
            </a:r>
            <a:r>
              <a:rPr lang="en-US" dirty="0" smtClean="0">
                <a:hlinkClick r:id="rId2"/>
              </a:rPr>
              <a:t>files.is.tue.mpg.de/black/papers/thesis.pdf</a:t>
            </a:r>
            <a:endParaRPr lang="en-US" dirty="0" smtClean="0"/>
          </a:p>
          <a:p>
            <a:endParaRPr lang="en-US" dirty="0"/>
          </a:p>
        </p:txBody>
      </p:sp>
    </p:spTree>
    <p:extLst>
      <p:ext uri="{BB962C8B-B14F-4D97-AF65-F5344CB8AC3E}">
        <p14:creationId xmlns:p14="http://schemas.microsoft.com/office/powerpoint/2010/main" val="1644231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it for?</a:t>
            </a:r>
            <a:endParaRPr lang="en-US" dirty="0"/>
          </a:p>
        </p:txBody>
      </p:sp>
      <p:sp>
        <p:nvSpPr>
          <p:cNvPr id="3" name="Content Placeholder 2"/>
          <p:cNvSpPr>
            <a:spLocks noGrp="1"/>
          </p:cNvSpPr>
          <p:nvPr>
            <p:ph idx="1"/>
          </p:nvPr>
        </p:nvSpPr>
        <p:spPr/>
        <p:txBody>
          <a:bodyPr/>
          <a:lstStyle/>
          <a:p>
            <a:r>
              <a:rPr lang="en-US" dirty="0" smtClean="0"/>
              <a:t>Rephrase: for what is it useful?</a:t>
            </a:r>
            <a:endParaRPr lang="en-US" dirty="0"/>
          </a:p>
        </p:txBody>
      </p:sp>
    </p:spTree>
    <p:extLst>
      <p:ext uri="{BB962C8B-B14F-4D97-AF65-F5344CB8AC3E}">
        <p14:creationId xmlns:p14="http://schemas.microsoft.com/office/powerpoint/2010/main" val="2147269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8206"/>
            <a:ext cx="10515600" cy="1325563"/>
          </a:xfrm>
        </p:spPr>
        <p:txBody>
          <a:bodyPr/>
          <a:lstStyle/>
          <a:p>
            <a:pPr algn="ctr"/>
            <a:r>
              <a:rPr lang="en-US" dirty="0" smtClean="0"/>
              <a:t>Engineering perspective</a:t>
            </a:r>
            <a:endParaRPr lang="en-US" dirty="0"/>
          </a:p>
        </p:txBody>
      </p:sp>
    </p:spTree>
    <p:extLst>
      <p:ext uri="{BB962C8B-B14F-4D97-AF65-F5344CB8AC3E}">
        <p14:creationId xmlns:p14="http://schemas.microsoft.com/office/powerpoint/2010/main" val="894511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MPEG</a:t>
            </a:r>
            <a:endParaRPr lang="en-US" dirty="0"/>
          </a:p>
        </p:txBody>
      </p:sp>
      <p:sp>
        <p:nvSpPr>
          <p:cNvPr id="3" name="Content Placeholder 2"/>
          <p:cNvSpPr>
            <a:spLocks noGrp="1"/>
          </p:cNvSpPr>
          <p:nvPr>
            <p:ph idx="1"/>
          </p:nvPr>
        </p:nvSpPr>
        <p:spPr>
          <a:xfrm>
            <a:off x="838200" y="1825625"/>
            <a:ext cx="4215714" cy="4351338"/>
          </a:xfrm>
        </p:spPr>
        <p:txBody>
          <a:bodyPr/>
          <a:lstStyle/>
          <a:p>
            <a:r>
              <a:rPr lang="en-US" dirty="0" smtClean="0"/>
              <a:t>Motion coding based on block matching</a:t>
            </a:r>
            <a:endParaRPr lang="en-US" dirty="0"/>
          </a:p>
        </p:txBody>
      </p:sp>
      <p:pic>
        <p:nvPicPr>
          <p:cNvPr id="4" name="Picture 3"/>
          <p:cNvPicPr>
            <a:picLocks noChangeAspect="1"/>
          </p:cNvPicPr>
          <p:nvPr/>
        </p:nvPicPr>
        <p:blipFill>
          <a:blip r:embed="rId2"/>
          <a:stretch>
            <a:fillRect/>
          </a:stretch>
        </p:blipFill>
        <p:spPr>
          <a:xfrm>
            <a:off x="4690485" y="86497"/>
            <a:ext cx="7704306" cy="6858000"/>
          </a:xfrm>
          <a:prstGeom prst="rect">
            <a:avLst/>
          </a:prstGeom>
        </p:spPr>
      </p:pic>
    </p:spTree>
    <p:extLst>
      <p:ext uri="{BB962C8B-B14F-4D97-AF65-F5344CB8AC3E}">
        <p14:creationId xmlns:p14="http://schemas.microsoft.com/office/powerpoint/2010/main" val="469805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2209800" y="215445"/>
            <a:ext cx="7772400" cy="1143000"/>
          </a:xfrm>
        </p:spPr>
        <p:txBody>
          <a:bodyPr/>
          <a:lstStyle/>
          <a:p>
            <a:r>
              <a:rPr lang="en-US" dirty="0" smtClean="0"/>
              <a:t>Painterly effect</a:t>
            </a:r>
            <a:endParaRPr lang="en-US" dirty="0"/>
          </a:p>
        </p:txBody>
      </p:sp>
      <p:pic>
        <p:nvPicPr>
          <p:cNvPr id="1130499" name="Picture 3" descr="wdmc-poster"/>
          <p:cNvPicPr>
            <a:picLocks noGrp="1" noChangeAspect="1" noChangeArrowheads="1"/>
          </p:cNvPicPr>
          <p:nvPr>
            <p:ph sz="half" idx="1"/>
          </p:nvPr>
        </p:nvPicPr>
        <p:blipFill>
          <a:blip r:embed="rId2"/>
          <a:srcRect/>
          <a:stretch>
            <a:fillRect/>
          </a:stretch>
        </p:blipFill>
        <p:spPr>
          <a:xfrm>
            <a:off x="1905001" y="1676400"/>
            <a:ext cx="2638425" cy="4114800"/>
          </a:xfrm>
          <a:noFill/>
          <a:ln/>
        </p:spPr>
      </p:pic>
      <p:pic>
        <p:nvPicPr>
          <p:cNvPr id="1130500" name="Picture 4" descr="wdmc-cgj"/>
          <p:cNvPicPr>
            <a:picLocks noGrp="1" noChangeAspect="1" noChangeArrowheads="1"/>
          </p:cNvPicPr>
          <p:nvPr>
            <p:ph sz="quarter" idx="3"/>
          </p:nvPr>
        </p:nvPicPr>
        <p:blipFill>
          <a:blip r:embed="rId3"/>
          <a:srcRect/>
          <a:stretch>
            <a:fillRect/>
          </a:stretch>
        </p:blipFill>
        <p:spPr>
          <a:xfrm>
            <a:off x="4800600" y="4267201"/>
            <a:ext cx="2743200" cy="1939925"/>
          </a:xfrm>
          <a:noFill/>
          <a:ln/>
        </p:spPr>
      </p:pic>
      <p:pic>
        <p:nvPicPr>
          <p:cNvPr id="1130501" name="Picture 5" descr="WHATDREAMS1"/>
          <p:cNvPicPr>
            <a:picLocks noChangeAspect="1" noChangeArrowheads="1"/>
          </p:cNvPicPr>
          <p:nvPr/>
        </p:nvPicPr>
        <p:blipFill>
          <a:blip r:embed="rId4"/>
          <a:srcRect/>
          <a:stretch>
            <a:fillRect/>
          </a:stretch>
        </p:blipFill>
        <p:spPr bwMode="auto">
          <a:xfrm>
            <a:off x="4800600" y="1194934"/>
            <a:ext cx="3352800" cy="2638425"/>
          </a:xfrm>
          <a:prstGeom prst="rect">
            <a:avLst/>
          </a:prstGeom>
          <a:noFill/>
        </p:spPr>
      </p:pic>
      <p:sp>
        <p:nvSpPr>
          <p:cNvPr id="1130502" name="Text Box 6"/>
          <p:cNvSpPr txBox="1">
            <a:spLocks noChangeArrowheads="1"/>
          </p:cNvSpPr>
          <p:nvPr/>
        </p:nvSpPr>
        <p:spPr bwMode="auto">
          <a:xfrm>
            <a:off x="7653175" y="4072759"/>
            <a:ext cx="2530475" cy="2308324"/>
          </a:xfrm>
          <a:prstGeom prst="rect">
            <a:avLst/>
          </a:prstGeom>
          <a:noFill/>
          <a:ln w="9525">
            <a:noFill/>
            <a:miter lim="800000"/>
            <a:headEnd/>
            <a:tailEnd/>
          </a:ln>
          <a:effectLst/>
        </p:spPr>
        <p:txBody>
          <a:bodyPr>
            <a:prstTxWarp prst="textNoShape">
              <a:avLst/>
            </a:prstTxWarp>
            <a:spAutoFit/>
          </a:bodyPr>
          <a:lstStyle/>
          <a:p>
            <a:pPr eaLnBrk="1" hangingPunct="1"/>
            <a:r>
              <a:rPr lang="en-US" sz="2400" dirty="0">
                <a:solidFill>
                  <a:srgbClr val="FFFFFF"/>
                </a:solidFill>
              </a:rPr>
              <a:t>Impressionist effect.</a:t>
            </a:r>
          </a:p>
          <a:p>
            <a:pPr eaLnBrk="1" hangingPunct="1"/>
            <a:r>
              <a:rPr lang="en-US" sz="2400" dirty="0">
                <a:solidFill>
                  <a:srgbClr val="FFFFFF"/>
                </a:solidFill>
              </a:rPr>
              <a:t>Transfer motion of real world to a painting.</a:t>
            </a:r>
          </a:p>
          <a:p>
            <a:pPr eaLnBrk="1" hangingPunct="1"/>
            <a:r>
              <a:rPr lang="en-US" sz="2400" dirty="0">
                <a:solidFill>
                  <a:srgbClr val="FFFFFF"/>
                </a:solidFill>
              </a:rPr>
              <a:t>Academy award.</a:t>
            </a:r>
          </a:p>
        </p:txBody>
      </p:sp>
      <p:pic>
        <p:nvPicPr>
          <p:cNvPr id="2" name="Picture 1"/>
          <p:cNvPicPr>
            <a:picLocks noChangeAspect="1"/>
          </p:cNvPicPr>
          <p:nvPr/>
        </p:nvPicPr>
        <p:blipFill>
          <a:blip r:embed="rId5"/>
          <a:stretch>
            <a:fillRect/>
          </a:stretch>
        </p:blipFill>
        <p:spPr>
          <a:xfrm>
            <a:off x="9623355" y="1878226"/>
            <a:ext cx="2287013" cy="4145863"/>
          </a:xfrm>
          <a:prstGeom prst="rect">
            <a:avLst/>
          </a:prstGeom>
        </p:spPr>
      </p:pic>
    </p:spTree>
    <p:extLst>
      <p:ext uri="{BB962C8B-B14F-4D97-AF65-F5344CB8AC3E}">
        <p14:creationId xmlns:p14="http://schemas.microsoft.com/office/powerpoint/2010/main" val="536144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p:txBody>
          <a:bodyPr/>
          <a:lstStyle/>
          <a:p>
            <a:r>
              <a:rPr lang="en-US"/>
              <a:t>Bullet Time</a:t>
            </a:r>
          </a:p>
        </p:txBody>
      </p:sp>
      <p:pic>
        <p:nvPicPr>
          <p:cNvPr id="1135619" name="Picture 3" descr="stills_popup1"/>
          <p:cNvPicPr>
            <a:picLocks noChangeAspect="1" noChangeArrowheads="1"/>
          </p:cNvPicPr>
          <p:nvPr/>
        </p:nvPicPr>
        <p:blipFill>
          <a:blip r:embed="rId2"/>
          <a:srcRect/>
          <a:stretch>
            <a:fillRect/>
          </a:stretch>
        </p:blipFill>
        <p:spPr bwMode="auto">
          <a:xfrm>
            <a:off x="6553200" y="3733801"/>
            <a:ext cx="3810000" cy="2506663"/>
          </a:xfrm>
          <a:prstGeom prst="rect">
            <a:avLst/>
          </a:prstGeom>
          <a:noFill/>
        </p:spPr>
      </p:pic>
      <p:pic>
        <p:nvPicPr>
          <p:cNvPr id="1135620" name="Picture 4" descr="bullet5"/>
          <p:cNvPicPr>
            <a:picLocks noChangeAspect="1" noChangeArrowheads="1"/>
          </p:cNvPicPr>
          <p:nvPr/>
        </p:nvPicPr>
        <p:blipFill>
          <a:blip r:embed="rId3"/>
          <a:srcRect/>
          <a:stretch>
            <a:fillRect/>
          </a:stretch>
        </p:blipFill>
        <p:spPr bwMode="auto">
          <a:xfrm>
            <a:off x="1981200" y="1676401"/>
            <a:ext cx="5638800" cy="2538413"/>
          </a:xfrm>
          <a:prstGeom prst="rect">
            <a:avLst/>
          </a:prstGeom>
          <a:noFill/>
        </p:spPr>
      </p:pic>
      <p:sp>
        <p:nvSpPr>
          <p:cNvPr id="1135621" name="Text Box 5"/>
          <p:cNvSpPr txBox="1">
            <a:spLocks noChangeArrowheads="1"/>
          </p:cNvSpPr>
          <p:nvPr/>
        </p:nvSpPr>
        <p:spPr bwMode="auto">
          <a:xfrm>
            <a:off x="2057401" y="4267200"/>
            <a:ext cx="4130675" cy="1938992"/>
          </a:xfrm>
          <a:prstGeom prst="rect">
            <a:avLst/>
          </a:prstGeom>
          <a:noFill/>
          <a:ln w="9525">
            <a:noFill/>
            <a:miter lim="800000"/>
            <a:headEnd/>
            <a:tailEnd/>
          </a:ln>
          <a:effectLst/>
        </p:spPr>
        <p:txBody>
          <a:bodyPr>
            <a:prstTxWarp prst="textNoShape">
              <a:avLst/>
            </a:prstTxWarp>
            <a:spAutoFit/>
          </a:bodyPr>
          <a:lstStyle/>
          <a:p>
            <a:pPr eaLnBrk="1" hangingPunct="1"/>
            <a:r>
              <a:rPr lang="en-US" sz="2400" dirty="0">
                <a:solidFill>
                  <a:srgbClr val="FFFFFF"/>
                </a:solidFill>
              </a:rPr>
              <a:t>Use optical flow to compute correspondence between different camera views.  Allows smooth interpolation between views.</a:t>
            </a:r>
          </a:p>
        </p:txBody>
      </p:sp>
    </p:spTree>
    <p:extLst>
      <p:ext uri="{BB962C8B-B14F-4D97-AF65-F5344CB8AC3E}">
        <p14:creationId xmlns:p14="http://schemas.microsoft.com/office/powerpoint/2010/main" val="132270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p:txBody>
          <a:bodyPr/>
          <a:lstStyle/>
          <a:p>
            <a:r>
              <a:rPr lang="en-US" dirty="0" smtClean="0"/>
              <a:t>Matrix Reloaded</a:t>
            </a:r>
            <a:endParaRPr lang="en-US" dirty="0"/>
          </a:p>
        </p:txBody>
      </p:sp>
      <p:pic>
        <p:nvPicPr>
          <p:cNvPr id="984067" name="Picture 3"/>
          <p:cNvPicPr>
            <a:picLocks noChangeAspect="1" noChangeArrowheads="1"/>
          </p:cNvPicPr>
          <p:nvPr/>
        </p:nvPicPr>
        <p:blipFill>
          <a:blip r:embed="rId2"/>
          <a:srcRect/>
          <a:stretch>
            <a:fillRect/>
          </a:stretch>
        </p:blipFill>
        <p:spPr bwMode="auto">
          <a:xfrm>
            <a:off x="6400801" y="1600201"/>
            <a:ext cx="3376613" cy="4543425"/>
          </a:xfrm>
          <a:prstGeom prst="rect">
            <a:avLst/>
          </a:prstGeom>
          <a:noFill/>
          <a:ln w="9525">
            <a:noFill/>
            <a:miter lim="800000"/>
            <a:headEnd/>
            <a:tailEnd/>
          </a:ln>
          <a:effectLst/>
        </p:spPr>
      </p:pic>
      <p:pic>
        <p:nvPicPr>
          <p:cNvPr id="984068" name="Picture 4"/>
          <p:cNvPicPr>
            <a:picLocks noChangeAspect="1" noChangeArrowheads="1"/>
          </p:cNvPicPr>
          <p:nvPr/>
        </p:nvPicPr>
        <p:blipFill>
          <a:blip r:embed="rId3"/>
          <a:srcRect/>
          <a:stretch>
            <a:fillRect/>
          </a:stretch>
        </p:blipFill>
        <p:spPr bwMode="auto">
          <a:xfrm>
            <a:off x="2133601" y="1676401"/>
            <a:ext cx="3952875" cy="1381125"/>
          </a:xfrm>
          <a:prstGeom prst="rect">
            <a:avLst/>
          </a:prstGeom>
          <a:noFill/>
          <a:ln w="9525">
            <a:noFill/>
            <a:miter lim="800000"/>
            <a:headEnd/>
            <a:tailEnd/>
          </a:ln>
          <a:effectLst/>
        </p:spPr>
      </p:pic>
      <p:pic>
        <p:nvPicPr>
          <p:cNvPr id="984069" name="Picture 5"/>
          <p:cNvPicPr>
            <a:picLocks noChangeAspect="1" noChangeArrowheads="1"/>
          </p:cNvPicPr>
          <p:nvPr/>
        </p:nvPicPr>
        <p:blipFill>
          <a:blip r:embed="rId4"/>
          <a:srcRect/>
          <a:stretch>
            <a:fillRect/>
          </a:stretch>
        </p:blipFill>
        <p:spPr bwMode="auto">
          <a:xfrm>
            <a:off x="1752601" y="3276601"/>
            <a:ext cx="4467225" cy="276225"/>
          </a:xfrm>
          <a:prstGeom prst="rect">
            <a:avLst/>
          </a:prstGeom>
          <a:noFill/>
          <a:ln w="9525">
            <a:noFill/>
            <a:miter lim="800000"/>
            <a:headEnd/>
            <a:tailEnd/>
          </a:ln>
          <a:effectLst/>
        </p:spPr>
      </p:pic>
      <p:pic>
        <p:nvPicPr>
          <p:cNvPr id="984070" name="Picture 6" descr="B0000AXE8I"/>
          <p:cNvPicPr>
            <a:picLocks noChangeAspect="1" noChangeArrowheads="1"/>
          </p:cNvPicPr>
          <p:nvPr/>
        </p:nvPicPr>
        <p:blipFill>
          <a:blip r:embed="rId5"/>
          <a:srcRect/>
          <a:stretch>
            <a:fillRect/>
          </a:stretch>
        </p:blipFill>
        <p:spPr bwMode="auto">
          <a:xfrm>
            <a:off x="2209800" y="3810001"/>
            <a:ext cx="1690688" cy="2390775"/>
          </a:xfrm>
          <a:prstGeom prst="rect">
            <a:avLst/>
          </a:prstGeom>
          <a:noFill/>
        </p:spPr>
      </p:pic>
      <p:sp>
        <p:nvSpPr>
          <p:cNvPr id="984071" name="Text Box 7"/>
          <p:cNvSpPr txBox="1">
            <a:spLocks noChangeArrowheads="1"/>
          </p:cNvSpPr>
          <p:nvPr/>
        </p:nvSpPr>
        <p:spPr bwMode="auto">
          <a:xfrm>
            <a:off x="4551363" y="3505200"/>
            <a:ext cx="1314784" cy="338554"/>
          </a:xfrm>
          <a:prstGeom prst="rect">
            <a:avLst/>
          </a:prstGeom>
          <a:noFill/>
          <a:ln w="9525">
            <a:noFill/>
            <a:miter lim="800000"/>
            <a:headEnd/>
            <a:tailEnd/>
          </a:ln>
          <a:effectLst/>
        </p:spPr>
        <p:txBody>
          <a:bodyPr wrap="none">
            <a:prstTxWarp prst="textNoShape">
              <a:avLst/>
            </a:prstTxWarp>
            <a:spAutoFit/>
          </a:bodyPr>
          <a:lstStyle/>
          <a:p>
            <a:r>
              <a:rPr lang="en-US" sz="1600"/>
              <a:t>SIGGRAPH’03</a:t>
            </a:r>
          </a:p>
        </p:txBody>
      </p:sp>
      <p:pic>
        <p:nvPicPr>
          <p:cNvPr id="2" name="Picture 1"/>
          <p:cNvPicPr>
            <a:picLocks noChangeAspect="1"/>
          </p:cNvPicPr>
          <p:nvPr/>
        </p:nvPicPr>
        <p:blipFill>
          <a:blip r:embed="rId6"/>
          <a:stretch>
            <a:fillRect/>
          </a:stretch>
        </p:blipFill>
        <p:spPr>
          <a:xfrm>
            <a:off x="9958389" y="1600201"/>
            <a:ext cx="2244067" cy="4068011"/>
          </a:xfrm>
          <a:prstGeom prst="rect">
            <a:avLst/>
          </a:prstGeom>
        </p:spPr>
      </p:pic>
    </p:spTree>
    <p:extLst>
      <p:ext uri="{BB962C8B-B14F-4D97-AF65-F5344CB8AC3E}">
        <p14:creationId xmlns:p14="http://schemas.microsoft.com/office/powerpoint/2010/main" val="1814605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a:t>
            </a:r>
            <a:endParaRPr lang="en-US" dirty="0"/>
          </a:p>
        </p:txBody>
      </p:sp>
      <p:sp>
        <p:nvSpPr>
          <p:cNvPr id="3" name="Content Placeholder 2"/>
          <p:cNvSpPr>
            <a:spLocks noGrp="1"/>
          </p:cNvSpPr>
          <p:nvPr>
            <p:ph idx="1"/>
          </p:nvPr>
        </p:nvSpPr>
        <p:spPr/>
        <p:txBody>
          <a:bodyPr/>
          <a:lstStyle/>
          <a:p>
            <a:r>
              <a:rPr lang="en-US" dirty="0" smtClean="0"/>
              <a:t>This is basically the talk I gave at the ECCV 2018 workshop on “What is optical flow for?”</a:t>
            </a:r>
          </a:p>
          <a:p>
            <a:r>
              <a:rPr lang="en-US" dirty="0" smtClean="0"/>
              <a:t>I’ve removed the videos and replaced them by links to </a:t>
            </a:r>
            <a:r>
              <a:rPr lang="en-US" dirty="0" err="1" smtClean="0"/>
              <a:t>youtube</a:t>
            </a:r>
            <a:r>
              <a:rPr lang="en-US" dirty="0" smtClean="0"/>
              <a:t>.</a:t>
            </a:r>
          </a:p>
          <a:p>
            <a:endParaRPr lang="en-US" dirty="0"/>
          </a:p>
        </p:txBody>
      </p:sp>
    </p:spTree>
    <p:extLst>
      <p:ext uri="{BB962C8B-B14F-4D97-AF65-F5344CB8AC3E}">
        <p14:creationId xmlns:p14="http://schemas.microsoft.com/office/powerpoint/2010/main" val="1747861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expressions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768210"/>
            <a:ext cx="12192000" cy="3321580"/>
          </a:xfrm>
          <a:prstGeom prst="rect">
            <a:avLst/>
          </a:prstGeom>
        </p:spPr>
      </p:pic>
      <p:sp>
        <p:nvSpPr>
          <p:cNvPr id="5" name="Rectangle 4"/>
          <p:cNvSpPr/>
          <p:nvPr/>
        </p:nvSpPr>
        <p:spPr>
          <a:xfrm>
            <a:off x="2417806" y="5361971"/>
            <a:ext cx="6096000" cy="1200329"/>
          </a:xfrm>
          <a:prstGeom prst="rect">
            <a:avLst/>
          </a:prstGeom>
        </p:spPr>
        <p:txBody>
          <a:bodyPr>
            <a:spAutoFit/>
          </a:bodyPr>
          <a:lstStyle/>
          <a:p>
            <a:r>
              <a:rPr lang="en-US" smtClean="0"/>
              <a:t>Bassili</a:t>
            </a:r>
            <a:r>
              <a:rPr lang="en-US" dirty="0" smtClean="0"/>
              <a:t>, J.N. 1979. Emotion recognition: The role of facial movement and the relative importance of upper and lower areas of the face. Journal of Personality and Social Psychology, 37:2049– 2059</a:t>
            </a:r>
            <a:endParaRPr lang="en-US" dirty="0"/>
          </a:p>
        </p:txBody>
      </p:sp>
    </p:spTree>
    <p:extLst>
      <p:ext uri="{BB962C8B-B14F-4D97-AF65-F5344CB8AC3E}">
        <p14:creationId xmlns:p14="http://schemas.microsoft.com/office/powerpoint/2010/main" val="1086426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expressions</a:t>
            </a:r>
            <a:endParaRPr lang="en-US" dirty="0"/>
          </a:p>
        </p:txBody>
      </p:sp>
      <p:sp>
        <p:nvSpPr>
          <p:cNvPr id="4" name="Rectangle 3"/>
          <p:cNvSpPr/>
          <p:nvPr/>
        </p:nvSpPr>
        <p:spPr>
          <a:xfrm>
            <a:off x="3322540" y="5657671"/>
            <a:ext cx="6231449" cy="1200329"/>
          </a:xfrm>
          <a:prstGeom prst="rect">
            <a:avLst/>
          </a:prstGeom>
        </p:spPr>
        <p:txBody>
          <a:bodyPr wrap="none">
            <a:spAutoFit/>
          </a:bodyPr>
          <a:lstStyle/>
          <a:p>
            <a:r>
              <a:rPr lang="en-US" sz="3600" dirty="0">
                <a:hlinkClick r:id="rId2"/>
              </a:rPr>
              <a:t>https://</a:t>
            </a:r>
            <a:r>
              <a:rPr lang="en-US" sz="3600" dirty="0" smtClean="0">
                <a:hlinkClick r:id="rId2"/>
              </a:rPr>
              <a:t>youtu.be/ZnCiZWNnNC4</a:t>
            </a:r>
            <a:endParaRPr lang="en-US" sz="3600" dirty="0" smtClean="0"/>
          </a:p>
          <a:p>
            <a:endParaRPr lang="en-US" sz="3600" dirty="0"/>
          </a:p>
        </p:txBody>
      </p:sp>
      <p:pic>
        <p:nvPicPr>
          <p:cNvPr id="5" name="Picture 4"/>
          <p:cNvPicPr>
            <a:picLocks noChangeAspect="1"/>
          </p:cNvPicPr>
          <p:nvPr/>
        </p:nvPicPr>
        <p:blipFill>
          <a:blip r:embed="rId3"/>
          <a:stretch>
            <a:fillRect/>
          </a:stretch>
        </p:blipFill>
        <p:spPr>
          <a:xfrm>
            <a:off x="0" y="1291037"/>
            <a:ext cx="12192000" cy="4275926"/>
          </a:xfrm>
          <a:prstGeom prst="rect">
            <a:avLst/>
          </a:prstGeom>
        </p:spPr>
      </p:pic>
      <p:sp>
        <p:nvSpPr>
          <p:cNvPr id="6" name="Rectangle 5"/>
          <p:cNvSpPr/>
          <p:nvPr/>
        </p:nvSpPr>
        <p:spPr>
          <a:xfrm>
            <a:off x="5830956" y="45354"/>
            <a:ext cx="6096000" cy="1200329"/>
          </a:xfrm>
          <a:prstGeom prst="rect">
            <a:avLst/>
          </a:prstGeom>
        </p:spPr>
        <p:txBody>
          <a:bodyPr>
            <a:spAutoFit/>
          </a:bodyPr>
          <a:lstStyle/>
          <a:p>
            <a:r>
              <a:rPr lang="en-US" dirty="0"/>
              <a:t>Recognizing facial expressions in image sequences using local parameterized models of image motion </a:t>
            </a:r>
          </a:p>
          <a:p>
            <a:r>
              <a:rPr lang="en-US" dirty="0"/>
              <a:t>Black, M. J., </a:t>
            </a:r>
            <a:r>
              <a:rPr lang="en-US" dirty="0" err="1"/>
              <a:t>Yacoob</a:t>
            </a:r>
            <a:r>
              <a:rPr lang="en-US" dirty="0"/>
              <a:t>, Y.</a:t>
            </a:r>
          </a:p>
          <a:p>
            <a:r>
              <a:rPr lang="en-US" dirty="0"/>
              <a:t>Int. Journal of Computer Vision, 25(1):23-48, 1997</a:t>
            </a:r>
          </a:p>
        </p:txBody>
      </p:sp>
    </p:spTree>
    <p:extLst>
      <p:ext uri="{BB962C8B-B14F-4D97-AF65-F5344CB8AC3E}">
        <p14:creationId xmlns:p14="http://schemas.microsoft.com/office/powerpoint/2010/main" val="1432464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speech from optical flow</a:t>
            </a:r>
            <a:endParaRPr lang="en-US" dirty="0"/>
          </a:p>
        </p:txBody>
      </p:sp>
      <p:sp>
        <p:nvSpPr>
          <p:cNvPr id="3" name="Content Placeholder 2"/>
          <p:cNvSpPr>
            <a:spLocks noGrp="1"/>
          </p:cNvSpPr>
          <p:nvPr>
            <p:ph idx="1"/>
          </p:nvPr>
        </p:nvSpPr>
        <p:spPr/>
        <p:txBody>
          <a:bodyPr/>
          <a:lstStyle/>
          <a:p>
            <a:r>
              <a:rPr lang="en-US" dirty="0" smtClean="0"/>
              <a:t>Black, M. J.</a:t>
            </a:r>
          </a:p>
          <a:p>
            <a:r>
              <a:rPr lang="en-US" dirty="0" smtClean="0"/>
              <a:t>Black, M. J.</a:t>
            </a:r>
          </a:p>
          <a:p>
            <a:endParaRPr lang="en-US" dirty="0"/>
          </a:p>
        </p:txBody>
      </p:sp>
      <p:pic>
        <p:nvPicPr>
          <p:cNvPr id="4" name="Picture 3"/>
          <p:cNvPicPr>
            <a:picLocks noChangeAspect="1"/>
          </p:cNvPicPr>
          <p:nvPr/>
        </p:nvPicPr>
        <p:blipFill>
          <a:blip r:embed="rId2"/>
          <a:stretch>
            <a:fillRect/>
          </a:stretch>
        </p:blipFill>
        <p:spPr>
          <a:xfrm>
            <a:off x="0" y="1644672"/>
            <a:ext cx="12192000" cy="3568655"/>
          </a:xfrm>
          <a:prstGeom prst="rect">
            <a:avLst/>
          </a:prstGeom>
        </p:spPr>
      </p:pic>
      <p:sp>
        <p:nvSpPr>
          <p:cNvPr id="5" name="Rectangle 4"/>
          <p:cNvSpPr/>
          <p:nvPr/>
        </p:nvSpPr>
        <p:spPr>
          <a:xfrm>
            <a:off x="2740110" y="5988734"/>
            <a:ext cx="6096000" cy="646331"/>
          </a:xfrm>
          <a:prstGeom prst="rect">
            <a:avLst/>
          </a:prstGeom>
        </p:spPr>
        <p:txBody>
          <a:bodyPr>
            <a:spAutoFit/>
          </a:bodyPr>
          <a:lstStyle/>
          <a:p>
            <a:r>
              <a:rPr lang="en-US" dirty="0" smtClean="0"/>
              <a:t>Black, Explaining optical flow events with parameterized </a:t>
            </a:r>
            <a:r>
              <a:rPr lang="en-US" dirty="0" err="1" smtClean="0"/>
              <a:t>spatio</a:t>
            </a:r>
            <a:r>
              <a:rPr lang="en-US" dirty="0" smtClean="0"/>
              <a:t>-temporal models, CVPR’99, pages: 326-332, 1999</a:t>
            </a:r>
            <a:endParaRPr lang="en-US" dirty="0"/>
          </a:p>
        </p:txBody>
      </p:sp>
      <p:sp>
        <p:nvSpPr>
          <p:cNvPr id="6" name="Rectangle 5"/>
          <p:cNvSpPr/>
          <p:nvPr/>
        </p:nvSpPr>
        <p:spPr>
          <a:xfrm>
            <a:off x="2734503" y="5289641"/>
            <a:ext cx="6101607" cy="1200329"/>
          </a:xfrm>
          <a:prstGeom prst="rect">
            <a:avLst/>
          </a:prstGeom>
        </p:spPr>
        <p:txBody>
          <a:bodyPr wrap="none">
            <a:spAutoFit/>
          </a:bodyPr>
          <a:lstStyle/>
          <a:p>
            <a:r>
              <a:rPr lang="en-US" sz="3600" dirty="0">
                <a:hlinkClick r:id="rId3"/>
              </a:rPr>
              <a:t>https</a:t>
            </a:r>
            <a:r>
              <a:rPr lang="en-US" sz="3600">
                <a:hlinkClick r:id="rId3"/>
              </a:rPr>
              <a:t>://</a:t>
            </a:r>
            <a:r>
              <a:rPr lang="en-US" sz="3600" dirty="0" smtClean="0">
                <a:hlinkClick r:id="rId3"/>
              </a:rPr>
              <a:t>youtu.be/omnKARu5HfI</a:t>
            </a:r>
            <a:endParaRPr lang="en-US" sz="3600" dirty="0" smtClean="0"/>
          </a:p>
          <a:p>
            <a:endParaRPr lang="en-US" sz="3600" dirty="0"/>
          </a:p>
        </p:txBody>
      </p:sp>
    </p:spTree>
    <p:extLst>
      <p:ext uri="{BB962C8B-B14F-4D97-AF65-F5344CB8AC3E}">
        <p14:creationId xmlns:p14="http://schemas.microsoft.com/office/powerpoint/2010/main" val="1450275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8206"/>
            <a:ext cx="10515600" cy="1325563"/>
          </a:xfrm>
        </p:spPr>
        <p:txBody>
          <a:bodyPr/>
          <a:lstStyle/>
          <a:p>
            <a:pPr algn="ctr"/>
            <a:r>
              <a:rPr lang="en-US" dirty="0" smtClean="0"/>
              <a:t>Scientific perspective</a:t>
            </a:r>
            <a:endParaRPr lang="en-US" dirty="0"/>
          </a:p>
        </p:txBody>
      </p:sp>
    </p:spTree>
    <p:extLst>
      <p:ext uri="{BB962C8B-B14F-4D97-AF65-F5344CB8AC3E}">
        <p14:creationId xmlns:p14="http://schemas.microsoft.com/office/powerpoint/2010/main" val="1097744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p:txBody>
          <a:bodyPr/>
          <a:lstStyle/>
          <a:p>
            <a:r>
              <a:rPr lang="en-US" altLang="x-none"/>
              <a:t>Scientific Applications</a:t>
            </a:r>
          </a:p>
        </p:txBody>
      </p:sp>
      <p:sp>
        <p:nvSpPr>
          <p:cNvPr id="980995" name="Rectangle 3"/>
          <p:cNvSpPr>
            <a:spLocks noGrp="1" noChangeArrowheads="1"/>
          </p:cNvSpPr>
          <p:nvPr>
            <p:ph type="body" idx="1"/>
          </p:nvPr>
        </p:nvSpPr>
        <p:spPr>
          <a:xfrm>
            <a:off x="2133600" y="5257800"/>
            <a:ext cx="7772400" cy="1143000"/>
          </a:xfrm>
        </p:spPr>
        <p:txBody>
          <a:bodyPr/>
          <a:lstStyle/>
          <a:p>
            <a:pPr>
              <a:buFontTx/>
              <a:buNone/>
            </a:pPr>
            <a:r>
              <a:rPr lang="en-US" altLang="x-none" sz="1800"/>
              <a:t>Tensor-based Image Sequence Processing Techniques for the Study of Dynamical Processes, Haussecker, Spies, and Jahne, Proc. Intern. Symp. On Real-time Imaging and Dynamic Analysis: 704-711, 1998 </a:t>
            </a:r>
          </a:p>
        </p:txBody>
      </p:sp>
      <p:pic>
        <p:nvPicPr>
          <p:cNvPr id="980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28800"/>
            <a:ext cx="55435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74089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motion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165" t="4512" r="6021"/>
          <a:stretch/>
        </p:blipFill>
        <p:spPr>
          <a:xfrm>
            <a:off x="4501867" y="1367521"/>
            <a:ext cx="5843769" cy="4195931"/>
          </a:xfrm>
          <a:prstGeom prst="rect">
            <a:avLst/>
          </a:prstGeom>
        </p:spPr>
      </p:pic>
      <p:sp>
        <p:nvSpPr>
          <p:cNvPr id="5" name="Rectangle 4"/>
          <p:cNvSpPr/>
          <p:nvPr/>
        </p:nvSpPr>
        <p:spPr>
          <a:xfrm>
            <a:off x="3495473" y="5434737"/>
            <a:ext cx="6096000" cy="1200329"/>
          </a:xfrm>
          <a:prstGeom prst="rect">
            <a:avLst/>
          </a:prstGeom>
        </p:spPr>
        <p:txBody>
          <a:bodyPr>
            <a:spAutoFit/>
          </a:bodyPr>
          <a:lstStyle/>
          <a:p>
            <a:r>
              <a:rPr lang="en-US" dirty="0" smtClean="0"/>
              <a:t>Evaluation of cardiac left ventricular mass from Tagged Magnetic Resonance Imaging</a:t>
            </a:r>
          </a:p>
          <a:p>
            <a:r>
              <a:rPr lang="en-US" dirty="0" smtClean="0"/>
              <a:t>Abram W. </a:t>
            </a:r>
            <a:r>
              <a:rPr lang="en-US" dirty="0" err="1" smtClean="0"/>
              <a:t>Makram</a:t>
            </a:r>
            <a:r>
              <a:rPr lang="en-US" dirty="0" smtClean="0"/>
              <a:t>, Ayman M. </a:t>
            </a:r>
            <a:r>
              <a:rPr lang="en-US" dirty="0" err="1" smtClean="0"/>
              <a:t>Khalifa</a:t>
            </a:r>
            <a:r>
              <a:rPr lang="en-US" dirty="0" smtClean="0"/>
              <a:t>, +3 authors El-Sayed H. Ibrahim 2014 Cairo International Biomedical Engineering…</a:t>
            </a:r>
            <a:endParaRPr lang="en-US" dirty="0"/>
          </a:p>
        </p:txBody>
      </p:sp>
      <p:pic>
        <p:nvPicPr>
          <p:cNvPr id="6" name="Picture 5"/>
          <p:cNvPicPr>
            <a:picLocks noChangeAspect="1"/>
          </p:cNvPicPr>
          <p:nvPr/>
        </p:nvPicPr>
        <p:blipFill>
          <a:blip r:embed="rId3"/>
          <a:stretch>
            <a:fillRect/>
          </a:stretch>
        </p:blipFill>
        <p:spPr>
          <a:xfrm>
            <a:off x="5945" y="1757783"/>
            <a:ext cx="3663668" cy="3083668"/>
          </a:xfrm>
          <a:prstGeom prst="rect">
            <a:avLst/>
          </a:prstGeom>
        </p:spPr>
      </p:pic>
      <p:sp>
        <p:nvSpPr>
          <p:cNvPr id="7" name="Rectangle 6"/>
          <p:cNvSpPr/>
          <p:nvPr/>
        </p:nvSpPr>
        <p:spPr>
          <a:xfrm>
            <a:off x="84037" y="4907081"/>
            <a:ext cx="6096000" cy="2031325"/>
          </a:xfrm>
          <a:prstGeom prst="rect">
            <a:avLst/>
          </a:prstGeom>
        </p:spPr>
        <p:txBody>
          <a:bodyPr>
            <a:spAutoFit/>
          </a:bodyPr>
          <a:lstStyle/>
          <a:p>
            <a:r>
              <a:rPr lang="en-US" smtClean="0"/>
              <a:t>Magnetic resonance imaging  Full Access</a:t>
            </a:r>
          </a:p>
          <a:p>
            <a:r>
              <a:rPr lang="en-US" dirty="0" smtClean="0"/>
              <a:t>Bandpass optical flow for tagged MRI</a:t>
            </a:r>
          </a:p>
          <a:p>
            <a:r>
              <a:rPr lang="en-US" dirty="0" smtClean="0"/>
              <a:t>Jerry L. Prince </a:t>
            </a:r>
          </a:p>
          <a:p>
            <a:r>
              <a:rPr lang="en-US" dirty="0" smtClean="0"/>
              <a:t> Sandeep N. Gupta </a:t>
            </a:r>
          </a:p>
          <a:p>
            <a:r>
              <a:rPr lang="en-US" dirty="0" smtClean="0"/>
              <a:t> </a:t>
            </a:r>
            <a:r>
              <a:rPr lang="en-US" dirty="0" err="1" smtClean="0"/>
              <a:t>Nael</a:t>
            </a:r>
            <a:r>
              <a:rPr lang="en-US" dirty="0" smtClean="0"/>
              <a:t> F. Osman</a:t>
            </a:r>
          </a:p>
          <a:p>
            <a:r>
              <a:rPr lang="en-US" dirty="0" smtClean="0"/>
              <a:t>First published: 06 January 2000</a:t>
            </a:r>
          </a:p>
          <a:p>
            <a:r>
              <a:rPr lang="en-US" dirty="0" smtClean="0"/>
              <a:t> </a:t>
            </a:r>
            <a:endParaRPr lang="en-US" dirty="0"/>
          </a:p>
        </p:txBody>
      </p:sp>
    </p:spTree>
    <p:extLst>
      <p:ext uri="{BB962C8B-B14F-4D97-AF65-F5344CB8AC3E}">
        <p14:creationId xmlns:p14="http://schemas.microsoft.com/office/powerpoint/2010/main" val="1373566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Connectomics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18657" y="2544375"/>
            <a:ext cx="4445000" cy="2540000"/>
          </a:xfrm>
          <a:prstGeom prst="rect">
            <a:avLst/>
          </a:prstGeom>
        </p:spPr>
      </p:pic>
      <p:pic>
        <p:nvPicPr>
          <p:cNvPr id="5" name="Picture 4"/>
          <p:cNvPicPr>
            <a:picLocks noChangeAspect="1"/>
          </p:cNvPicPr>
          <p:nvPr/>
        </p:nvPicPr>
        <p:blipFill>
          <a:blip r:embed="rId3"/>
          <a:stretch>
            <a:fillRect/>
          </a:stretch>
        </p:blipFill>
        <p:spPr>
          <a:xfrm>
            <a:off x="7558391" y="1144495"/>
            <a:ext cx="4427431" cy="5624608"/>
          </a:xfrm>
          <a:prstGeom prst="rect">
            <a:avLst/>
          </a:prstGeom>
        </p:spPr>
      </p:pic>
      <p:sp>
        <p:nvSpPr>
          <p:cNvPr id="6" name="TextBox 5"/>
          <p:cNvSpPr txBox="1"/>
          <p:nvPr/>
        </p:nvSpPr>
        <p:spPr>
          <a:xfrm>
            <a:off x="7681608" y="1321356"/>
            <a:ext cx="946285" cy="369332"/>
          </a:xfrm>
          <a:prstGeom prst="rect">
            <a:avLst/>
          </a:prstGeom>
          <a:noFill/>
        </p:spPr>
        <p:txBody>
          <a:bodyPr wrap="none" rtlCol="0">
            <a:spAutoFit/>
          </a:bodyPr>
          <a:lstStyle/>
          <a:p>
            <a:r>
              <a:rPr lang="en-US" smtClean="0"/>
              <a:t>Frame 1</a:t>
            </a:r>
            <a:endParaRPr lang="en-US"/>
          </a:p>
        </p:txBody>
      </p:sp>
      <p:sp>
        <p:nvSpPr>
          <p:cNvPr id="7" name="TextBox 6"/>
          <p:cNvSpPr txBox="1"/>
          <p:nvPr/>
        </p:nvSpPr>
        <p:spPr>
          <a:xfrm>
            <a:off x="7681608" y="4007653"/>
            <a:ext cx="1209473" cy="369332"/>
          </a:xfrm>
          <a:prstGeom prst="rect">
            <a:avLst/>
          </a:prstGeom>
          <a:noFill/>
        </p:spPr>
        <p:txBody>
          <a:bodyPr wrap="square" rtlCol="0">
            <a:spAutoFit/>
          </a:bodyPr>
          <a:lstStyle/>
          <a:p>
            <a:r>
              <a:rPr lang="en-US" dirty="0" smtClean="0"/>
              <a:t>Frame 11</a:t>
            </a:r>
            <a:endParaRPr lang="en-US" dirty="0"/>
          </a:p>
        </p:txBody>
      </p:sp>
      <p:pic>
        <p:nvPicPr>
          <p:cNvPr id="9" name="Picture 8"/>
          <p:cNvPicPr>
            <a:picLocks noChangeAspect="1"/>
          </p:cNvPicPr>
          <p:nvPr/>
        </p:nvPicPr>
        <p:blipFill>
          <a:blip r:embed="rId4"/>
          <a:stretch>
            <a:fillRect/>
          </a:stretch>
        </p:blipFill>
        <p:spPr>
          <a:xfrm>
            <a:off x="5207059" y="107004"/>
            <a:ext cx="2289723" cy="6858000"/>
          </a:xfrm>
          <a:prstGeom prst="rect">
            <a:avLst/>
          </a:prstGeom>
        </p:spPr>
      </p:pic>
      <p:sp>
        <p:nvSpPr>
          <p:cNvPr id="10" name="TextBox 9"/>
          <p:cNvSpPr txBox="1"/>
          <p:nvPr/>
        </p:nvSpPr>
        <p:spPr>
          <a:xfrm>
            <a:off x="275255" y="5370654"/>
            <a:ext cx="5143051" cy="1200329"/>
          </a:xfrm>
          <a:prstGeom prst="rect">
            <a:avLst/>
          </a:prstGeom>
          <a:noFill/>
        </p:spPr>
        <p:txBody>
          <a:bodyPr wrap="square" rtlCol="0">
            <a:spAutoFit/>
          </a:bodyPr>
          <a:lstStyle/>
          <a:p>
            <a:r>
              <a:rPr lang="en-US" dirty="0" err="1" smtClean="0"/>
              <a:t>Jurrus</a:t>
            </a:r>
            <a:r>
              <a:rPr lang="en-US" dirty="0" smtClean="0"/>
              <a:t> E, </a:t>
            </a:r>
            <a:r>
              <a:rPr lang="en-US" dirty="0" err="1" smtClean="0"/>
              <a:t>Tasdizen</a:t>
            </a:r>
            <a:r>
              <a:rPr lang="en-US" dirty="0" smtClean="0"/>
              <a:t> T, </a:t>
            </a:r>
            <a:r>
              <a:rPr lang="en-US" dirty="0" err="1" smtClean="0"/>
              <a:t>Koshevoy</a:t>
            </a:r>
            <a:r>
              <a:rPr lang="en-US" dirty="0" smtClean="0"/>
              <a:t> P, et al. Axon Tracking in Serial Block-Face Scanning Electron Microscopy. Medical image analysis. 2009;13(1):180-188. doi:10.1016/j.media.2008.05.002.</a:t>
            </a:r>
            <a:endParaRPr lang="en-US" dirty="0"/>
          </a:p>
        </p:txBody>
      </p:sp>
    </p:spTree>
    <p:extLst>
      <p:ext uri="{BB962C8B-B14F-4D97-AF65-F5344CB8AC3E}">
        <p14:creationId xmlns:p14="http://schemas.microsoft.com/office/powerpoint/2010/main" val="6362643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motility</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600527" y="5367755"/>
            <a:ext cx="6096000" cy="1200329"/>
          </a:xfrm>
          <a:prstGeom prst="rect">
            <a:avLst/>
          </a:prstGeom>
        </p:spPr>
        <p:txBody>
          <a:bodyPr>
            <a:spAutoFit/>
          </a:bodyPr>
          <a:lstStyle/>
          <a:p>
            <a:r>
              <a:rPr lang="en-US" b="0" i="0" dirty="0" smtClean="0">
                <a:solidFill>
                  <a:srgbClr val="303030"/>
                </a:solidFill>
                <a:effectLst/>
                <a:latin typeface="arial" charset="0"/>
              </a:rPr>
              <a:t>Boric K, Orio P, </a:t>
            </a:r>
            <a:r>
              <a:rPr lang="en-US" b="0" i="0" dirty="0" err="1" smtClean="0">
                <a:solidFill>
                  <a:srgbClr val="303030"/>
                </a:solidFill>
                <a:effectLst/>
                <a:latin typeface="arial" charset="0"/>
              </a:rPr>
              <a:t>Viéville</a:t>
            </a:r>
            <a:r>
              <a:rPr lang="en-US" b="0" i="0" dirty="0" smtClean="0">
                <a:solidFill>
                  <a:srgbClr val="303030"/>
                </a:solidFill>
                <a:effectLst/>
                <a:latin typeface="arial" charset="0"/>
              </a:rPr>
              <a:t> T, Whitlock K. Quantitative Analysis of Cell Migration Using Optical Flow. Key B, ed. </a:t>
            </a:r>
            <a:r>
              <a:rPr lang="en-US" b="0" i="1" dirty="0" err="1" smtClean="0">
                <a:solidFill>
                  <a:srgbClr val="303030"/>
                </a:solidFill>
                <a:effectLst/>
                <a:latin typeface="arial" charset="0"/>
              </a:rPr>
              <a:t>PLoS</a:t>
            </a:r>
            <a:r>
              <a:rPr lang="en-US" b="0" i="1" dirty="0" smtClean="0">
                <a:solidFill>
                  <a:srgbClr val="303030"/>
                </a:solidFill>
                <a:effectLst/>
                <a:latin typeface="arial" charset="0"/>
              </a:rPr>
              <a:t> ONE</a:t>
            </a:r>
            <a:r>
              <a:rPr lang="en-US" b="0" i="0" dirty="0" smtClean="0">
                <a:solidFill>
                  <a:srgbClr val="303030"/>
                </a:solidFill>
                <a:effectLst/>
                <a:latin typeface="arial" charset="0"/>
              </a:rPr>
              <a:t>. 2013;8(7):e69574. doi:10.1371/journal.pone.0069574.</a:t>
            </a:r>
            <a:endParaRPr lang="en-US" dirty="0"/>
          </a:p>
        </p:txBody>
      </p:sp>
      <p:pic>
        <p:nvPicPr>
          <p:cNvPr id="6" name="Picture 5"/>
          <p:cNvPicPr>
            <a:picLocks noChangeAspect="1"/>
          </p:cNvPicPr>
          <p:nvPr/>
        </p:nvPicPr>
        <p:blipFill>
          <a:blip r:embed="rId2"/>
          <a:stretch>
            <a:fillRect/>
          </a:stretch>
        </p:blipFill>
        <p:spPr>
          <a:xfrm>
            <a:off x="0" y="1661086"/>
            <a:ext cx="12192000" cy="3535827"/>
          </a:xfrm>
          <a:prstGeom prst="rect">
            <a:avLst/>
          </a:prstGeom>
        </p:spPr>
      </p:pic>
    </p:spTree>
    <p:extLst>
      <p:ext uri="{BB962C8B-B14F-4D97-AF65-F5344CB8AC3E}">
        <p14:creationId xmlns:p14="http://schemas.microsoft.com/office/powerpoint/2010/main" val="2022564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Meteorological applications</a:t>
            </a:r>
            <a:endParaRPr lang="en-US" dirty="0"/>
          </a:p>
        </p:txBody>
      </p:sp>
      <p:pic>
        <p:nvPicPr>
          <p:cNvPr id="4" name="Picture 3"/>
          <p:cNvPicPr>
            <a:picLocks noChangeAspect="1"/>
          </p:cNvPicPr>
          <p:nvPr/>
        </p:nvPicPr>
        <p:blipFill>
          <a:blip r:embed="rId2"/>
          <a:stretch>
            <a:fillRect/>
          </a:stretch>
        </p:blipFill>
        <p:spPr>
          <a:xfrm>
            <a:off x="-148808" y="1408904"/>
            <a:ext cx="8077201" cy="4016926"/>
          </a:xfrm>
          <a:prstGeom prst="rect">
            <a:avLst/>
          </a:prstGeom>
        </p:spPr>
      </p:pic>
      <p:sp>
        <p:nvSpPr>
          <p:cNvPr id="5" name="Rectangle 4"/>
          <p:cNvSpPr/>
          <p:nvPr/>
        </p:nvSpPr>
        <p:spPr>
          <a:xfrm>
            <a:off x="1503144" y="5425830"/>
            <a:ext cx="6096000" cy="1200329"/>
          </a:xfrm>
          <a:prstGeom prst="rect">
            <a:avLst/>
          </a:prstGeom>
        </p:spPr>
        <p:txBody>
          <a:bodyPr>
            <a:spAutoFit/>
          </a:bodyPr>
          <a:lstStyle/>
          <a:p>
            <a:r>
              <a:rPr lang="en-US" b="0" i="0" u="sng" dirty="0" smtClean="0">
                <a:solidFill>
                  <a:srgbClr val="000000"/>
                </a:solidFill>
                <a:effectLst/>
                <a:latin typeface="PT Sans" charset="-52"/>
                <a:hlinkClick r:id="rId3"/>
              </a:rPr>
              <a:t>Caren Marzban</a:t>
            </a:r>
            <a:r>
              <a:rPr lang="en-US" b="0" i="0" dirty="0" smtClean="0">
                <a:solidFill>
                  <a:srgbClr val="777777"/>
                </a:solidFill>
                <a:effectLst/>
                <a:latin typeface="PT Sans" charset="-52"/>
              </a:rPr>
              <a:t> and </a:t>
            </a:r>
            <a:r>
              <a:rPr lang="en-US" b="0" i="0" u="sng" dirty="0" smtClean="0">
                <a:solidFill>
                  <a:srgbClr val="000000"/>
                </a:solidFill>
                <a:effectLst/>
                <a:latin typeface="PT Sans" charset="-52"/>
                <a:hlinkClick r:id="rId4"/>
              </a:rPr>
              <a:t>Scott Sandgathe</a:t>
            </a:r>
            <a:endParaRPr lang="en-US" b="0" i="0" dirty="0" smtClean="0">
              <a:solidFill>
                <a:srgbClr val="000000"/>
              </a:solidFill>
              <a:effectLst/>
              <a:latin typeface="PT Sans" charset="-52"/>
            </a:endParaRPr>
          </a:p>
          <a:p>
            <a:r>
              <a:rPr lang="en-US" b="0" i="0" u="none" strike="noStrike" dirty="0" smtClean="0">
                <a:solidFill>
                  <a:srgbClr val="000000"/>
                </a:solidFill>
                <a:effectLst/>
                <a:latin typeface="PT Sans" charset="-52"/>
              </a:rPr>
              <a:t>Optical Flow for Verification, </a:t>
            </a:r>
            <a:r>
              <a:rPr lang="en-US" dirty="0"/>
              <a:t>Weather and </a:t>
            </a:r>
            <a:r>
              <a:rPr lang="en-US" dirty="0" smtClean="0"/>
              <a:t>Forecasting, </a:t>
            </a:r>
            <a:r>
              <a:rPr lang="en-US" dirty="0"/>
              <a:t>Volume 25 No. </a:t>
            </a:r>
            <a:r>
              <a:rPr lang="en-US" dirty="0" smtClean="0"/>
              <a:t>5, October </a:t>
            </a:r>
            <a:r>
              <a:rPr lang="en-US" dirty="0"/>
              <a:t>2010</a:t>
            </a:r>
          </a:p>
          <a:p>
            <a:endParaRPr lang="en-US" b="0" i="0" dirty="0" smtClean="0">
              <a:solidFill>
                <a:srgbClr val="052747"/>
              </a:solidFill>
              <a:effectLst/>
              <a:latin typeface="PT Sans" charset="-52"/>
            </a:endParaRPr>
          </a:p>
        </p:txBody>
      </p:sp>
      <p:pic>
        <p:nvPicPr>
          <p:cNvPr id="7" name="Picture 6"/>
          <p:cNvPicPr>
            <a:picLocks noChangeAspect="1"/>
          </p:cNvPicPr>
          <p:nvPr/>
        </p:nvPicPr>
        <p:blipFill rotWithShape="1">
          <a:blip r:embed="rId5"/>
          <a:srcRect l="17525" r="20752"/>
          <a:stretch/>
        </p:blipFill>
        <p:spPr>
          <a:xfrm>
            <a:off x="7928393" y="0"/>
            <a:ext cx="4211410" cy="3793524"/>
          </a:xfrm>
          <a:prstGeom prst="rect">
            <a:avLst/>
          </a:prstGeom>
        </p:spPr>
      </p:pic>
    </p:spTree>
    <p:extLst>
      <p:ext uri="{BB962C8B-B14F-4D97-AF65-F5344CB8AC3E}">
        <p14:creationId xmlns:p14="http://schemas.microsoft.com/office/powerpoint/2010/main" val="119849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common </a:t>
            </a:r>
            <a:r>
              <a:rPr lang="en-US" dirty="0" smtClean="0"/>
              <a:t>thread?</a:t>
            </a:r>
            <a:endParaRPr lang="en-US" dirty="0"/>
          </a:p>
        </p:txBody>
      </p:sp>
      <p:sp>
        <p:nvSpPr>
          <p:cNvPr id="3" name="Content Placeholder 2"/>
          <p:cNvSpPr>
            <a:spLocks noGrp="1"/>
          </p:cNvSpPr>
          <p:nvPr>
            <p:ph idx="1"/>
          </p:nvPr>
        </p:nvSpPr>
        <p:spPr/>
        <p:txBody>
          <a:bodyPr/>
          <a:lstStyle/>
          <a:p>
            <a:r>
              <a:rPr lang="en-US" dirty="0" smtClean="0"/>
              <a:t>Some </a:t>
            </a:r>
            <a:r>
              <a:rPr lang="en-US" dirty="0" smtClean="0"/>
              <a:t>appearance information is conserved between frames.</a:t>
            </a:r>
          </a:p>
          <a:p>
            <a:r>
              <a:rPr lang="en-US" dirty="0" smtClean="0"/>
              <a:t>There is some sort of smooth spatial structure that can be approximated</a:t>
            </a:r>
            <a:r>
              <a:rPr lang="en-US" dirty="0" smtClean="0"/>
              <a:t>.</a:t>
            </a:r>
          </a:p>
          <a:p>
            <a:r>
              <a:rPr lang="en-US" dirty="0"/>
              <a:t>Something persists over </a:t>
            </a:r>
            <a:r>
              <a:rPr lang="en-US" dirty="0" smtClean="0"/>
              <a:t>time (frames) </a:t>
            </a:r>
            <a:r>
              <a:rPr lang="en-US" dirty="0"/>
              <a:t>in a predictable way.</a:t>
            </a:r>
          </a:p>
          <a:p>
            <a:endParaRPr lang="en-US" dirty="0" smtClean="0"/>
          </a:p>
        </p:txBody>
      </p:sp>
    </p:spTree>
    <p:extLst>
      <p:ext uri="{BB962C8B-B14F-4D97-AF65-F5344CB8AC3E}">
        <p14:creationId xmlns:p14="http://schemas.microsoft.com/office/powerpoint/2010/main" val="1116489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r>
              <a:rPr lang="en-US" smtClean="0"/>
              <a:t>Optical Flow</a:t>
            </a:r>
          </a:p>
        </p:txBody>
      </p:sp>
      <p:pic>
        <p:nvPicPr>
          <p:cNvPr id="60420" name="Picture 3" descr="GibsonOptic-flow"/>
          <p:cNvPicPr>
            <a:picLocks noChangeAspect="1" noChangeArrowheads="1"/>
          </p:cNvPicPr>
          <p:nvPr/>
        </p:nvPicPr>
        <p:blipFill>
          <a:blip r:embed="rId3"/>
          <a:srcRect/>
          <a:stretch>
            <a:fillRect/>
          </a:stretch>
        </p:blipFill>
        <p:spPr bwMode="auto">
          <a:xfrm>
            <a:off x="2568102" y="1364627"/>
            <a:ext cx="6499698" cy="4258300"/>
          </a:xfrm>
          <a:prstGeom prst="rect">
            <a:avLst/>
          </a:prstGeom>
          <a:noFill/>
          <a:ln w="9525">
            <a:noFill/>
            <a:miter lim="800000"/>
            <a:headEnd/>
            <a:tailEnd/>
          </a:ln>
        </p:spPr>
      </p:pic>
      <p:sp>
        <p:nvSpPr>
          <p:cNvPr id="60421" name="Text Box 4"/>
          <p:cNvSpPr txBox="1">
            <a:spLocks noChangeArrowheads="1"/>
          </p:cNvSpPr>
          <p:nvPr/>
        </p:nvSpPr>
        <p:spPr bwMode="auto">
          <a:xfrm>
            <a:off x="3213000" y="5864225"/>
            <a:ext cx="5525680" cy="369332"/>
          </a:xfrm>
          <a:prstGeom prst="rect">
            <a:avLst/>
          </a:prstGeom>
          <a:noFill/>
          <a:ln w="9525">
            <a:noFill/>
            <a:miter lim="800000"/>
            <a:headEnd/>
            <a:tailEnd/>
          </a:ln>
        </p:spPr>
        <p:txBody>
          <a:bodyPr wrap="none">
            <a:prstTxWarp prst="textNoShape">
              <a:avLst/>
            </a:prstTxWarp>
            <a:spAutoFit/>
          </a:bodyPr>
          <a:lstStyle/>
          <a:p>
            <a:r>
              <a:rPr lang="en-US" dirty="0"/>
              <a:t>J. J. Gibson, The Ecological Approach to Visual Perception</a:t>
            </a:r>
          </a:p>
        </p:txBody>
      </p:sp>
    </p:spTree>
    <p:extLst>
      <p:ext uri="{BB962C8B-B14F-4D97-AF65-F5344CB8AC3E}">
        <p14:creationId xmlns:p14="http://schemas.microsoft.com/office/powerpoint/2010/main" val="175548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8206"/>
            <a:ext cx="10515600" cy="1325563"/>
          </a:xfrm>
        </p:spPr>
        <p:txBody>
          <a:bodyPr/>
          <a:lstStyle/>
          <a:p>
            <a:pPr algn="ctr"/>
            <a:r>
              <a:rPr lang="en-US" dirty="0" smtClean="0"/>
              <a:t>Neuroscience perspective</a:t>
            </a:r>
            <a:endParaRPr lang="en-US" dirty="0"/>
          </a:p>
        </p:txBody>
      </p:sp>
    </p:spTree>
    <p:extLst>
      <p:ext uri="{BB962C8B-B14F-4D97-AF65-F5344CB8AC3E}">
        <p14:creationId xmlns:p14="http://schemas.microsoft.com/office/powerpoint/2010/main" val="518403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prediction machines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25625"/>
            <a:ext cx="12192000" cy="3967566"/>
          </a:xfrm>
          <a:prstGeom prst="rect">
            <a:avLst/>
          </a:prstGeom>
        </p:spPr>
      </p:pic>
      <p:sp>
        <p:nvSpPr>
          <p:cNvPr id="5" name="Rectangle 4"/>
          <p:cNvSpPr/>
          <p:nvPr/>
        </p:nvSpPr>
        <p:spPr>
          <a:xfrm>
            <a:off x="8835081" y="1964724"/>
            <a:ext cx="2767914" cy="2891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236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prediction machines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25625"/>
            <a:ext cx="12192000" cy="3967566"/>
          </a:xfrm>
          <a:prstGeom prst="rect">
            <a:avLst/>
          </a:prstGeom>
        </p:spPr>
      </p:pic>
      <p:sp>
        <p:nvSpPr>
          <p:cNvPr id="5" name="Rectangle 4"/>
          <p:cNvSpPr/>
          <p:nvPr/>
        </p:nvSpPr>
        <p:spPr>
          <a:xfrm>
            <a:off x="296562" y="1964724"/>
            <a:ext cx="11306433" cy="2891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099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prediction machines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25625"/>
            <a:ext cx="12192000" cy="3967566"/>
          </a:xfrm>
          <a:prstGeom prst="rect">
            <a:avLst/>
          </a:prstGeom>
        </p:spPr>
      </p:pic>
      <p:sp>
        <p:nvSpPr>
          <p:cNvPr id="5" name="Rectangle 4"/>
          <p:cNvSpPr/>
          <p:nvPr/>
        </p:nvSpPr>
        <p:spPr>
          <a:xfrm>
            <a:off x="494270" y="1825625"/>
            <a:ext cx="8563233" cy="2891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67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63587" y="0"/>
            <a:ext cx="8464826" cy="6858000"/>
          </a:xfrm>
          <a:prstGeom prst="rect">
            <a:avLst/>
          </a:prstGeom>
        </p:spPr>
      </p:pic>
    </p:spTree>
    <p:extLst>
      <p:ext uri="{BB962C8B-B14F-4D97-AF65-F5344CB8AC3E}">
        <p14:creationId xmlns:p14="http://schemas.microsoft.com/office/powerpoint/2010/main" val="20925246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a:t>
            </a:r>
            <a:r>
              <a:rPr lang="en-US" dirty="0" smtClean="0"/>
              <a:t>explaining/organizing </a:t>
            </a:r>
            <a:r>
              <a:rPr lang="en-US" dirty="0" smtClean="0"/>
              <a:t>machines</a:t>
            </a:r>
            <a:endParaRPr lang="en-US" dirty="0"/>
          </a:p>
        </p:txBody>
      </p:sp>
      <p:sp>
        <p:nvSpPr>
          <p:cNvPr id="3" name="Content Placeholder 2"/>
          <p:cNvSpPr>
            <a:spLocks noGrp="1"/>
          </p:cNvSpPr>
          <p:nvPr>
            <p:ph idx="1"/>
          </p:nvPr>
        </p:nvSpPr>
        <p:spPr>
          <a:xfrm>
            <a:off x="838200" y="3391691"/>
            <a:ext cx="10515600" cy="2785272"/>
          </a:xfrm>
        </p:spPr>
        <p:txBody>
          <a:bodyPr/>
          <a:lstStyle/>
          <a:p>
            <a:r>
              <a:rPr lang="en-US" dirty="0"/>
              <a:t>We want simple explanations rather than complex ones</a:t>
            </a:r>
          </a:p>
        </p:txBody>
      </p:sp>
      <p:pic>
        <p:nvPicPr>
          <p:cNvPr id="4" name="Picture 3"/>
          <p:cNvPicPr>
            <a:picLocks noChangeAspect="1"/>
          </p:cNvPicPr>
          <p:nvPr/>
        </p:nvPicPr>
        <p:blipFill>
          <a:blip r:embed="rId2"/>
          <a:stretch>
            <a:fillRect/>
          </a:stretch>
        </p:blipFill>
        <p:spPr>
          <a:xfrm>
            <a:off x="1172183" y="1574568"/>
            <a:ext cx="9847634" cy="1817123"/>
          </a:xfrm>
          <a:prstGeom prst="rect">
            <a:avLst/>
          </a:prstGeom>
        </p:spPr>
      </p:pic>
    </p:spTree>
    <p:extLst>
      <p:ext uri="{BB962C8B-B14F-4D97-AF65-F5344CB8AC3E}">
        <p14:creationId xmlns:p14="http://schemas.microsoft.com/office/powerpoint/2010/main" val="6708594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51791"/>
            <a:ext cx="7721600" cy="5791200"/>
          </a:xfrm>
          <a:prstGeom prst="rect">
            <a:avLst/>
          </a:prstGeom>
        </p:spPr>
      </p:pic>
      <p:pic>
        <p:nvPicPr>
          <p:cNvPr id="5" name="Picture 4"/>
          <p:cNvPicPr>
            <a:picLocks noChangeAspect="1"/>
          </p:cNvPicPr>
          <p:nvPr/>
        </p:nvPicPr>
        <p:blipFill rotWithShape="1">
          <a:blip r:embed="rId3"/>
          <a:srcRect l="39710" t="34396"/>
          <a:stretch/>
        </p:blipFill>
        <p:spPr>
          <a:xfrm>
            <a:off x="7394713" y="1338470"/>
            <a:ext cx="4598504" cy="3752866"/>
          </a:xfrm>
          <a:prstGeom prst="rect">
            <a:avLst/>
          </a:prstGeom>
        </p:spPr>
      </p:pic>
    </p:spTree>
    <p:extLst>
      <p:ext uri="{BB962C8B-B14F-4D97-AF65-F5344CB8AC3E}">
        <p14:creationId xmlns:p14="http://schemas.microsoft.com/office/powerpoint/2010/main" val="16989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and Brains</a:t>
            </a:r>
            <a:endParaRPr lang="en-US" dirty="0"/>
          </a:p>
        </p:txBody>
      </p:sp>
      <p:sp>
        <p:nvSpPr>
          <p:cNvPr id="3" name="Content Placeholder 2"/>
          <p:cNvSpPr>
            <a:spLocks noGrp="1"/>
          </p:cNvSpPr>
          <p:nvPr>
            <p:ph idx="1"/>
          </p:nvPr>
        </p:nvSpPr>
        <p:spPr>
          <a:xfrm>
            <a:off x="838200" y="1825625"/>
            <a:ext cx="4635843" cy="4351338"/>
          </a:xfrm>
        </p:spPr>
        <p:txBody>
          <a:bodyPr/>
          <a:lstStyle/>
          <a:p>
            <a:r>
              <a:rPr lang="en-US" dirty="0" smtClean="0"/>
              <a:t>So there are direction selective cells in V1.</a:t>
            </a:r>
          </a:p>
          <a:p>
            <a:endParaRPr lang="en-US" dirty="0"/>
          </a:p>
          <a:p>
            <a:r>
              <a:rPr lang="en-US" dirty="0" smtClean="0"/>
              <a:t>How does this arise?</a:t>
            </a:r>
          </a:p>
          <a:p>
            <a:endParaRPr lang="en-US" dirty="0"/>
          </a:p>
          <a:p>
            <a:r>
              <a:rPr lang="en-US" dirty="0" smtClean="0"/>
              <a:t>Does it mean that the brain computes flow?</a:t>
            </a:r>
            <a:endParaRPr lang="en-US" dirty="0"/>
          </a:p>
        </p:txBody>
      </p:sp>
      <p:pic>
        <p:nvPicPr>
          <p:cNvPr id="4" name="Picture 3"/>
          <p:cNvPicPr>
            <a:picLocks noChangeAspect="1"/>
          </p:cNvPicPr>
          <p:nvPr/>
        </p:nvPicPr>
        <p:blipFill>
          <a:blip r:embed="rId2"/>
          <a:stretch>
            <a:fillRect/>
          </a:stretch>
        </p:blipFill>
        <p:spPr>
          <a:xfrm>
            <a:off x="5057917" y="676446"/>
            <a:ext cx="6709833" cy="5032375"/>
          </a:xfrm>
          <a:prstGeom prst="rect">
            <a:avLst/>
          </a:prstGeom>
        </p:spPr>
      </p:pic>
    </p:spTree>
    <p:extLst>
      <p:ext uri="{BB962C8B-B14F-4D97-AF65-F5344CB8AC3E}">
        <p14:creationId xmlns:p14="http://schemas.microsoft.com/office/powerpoint/2010/main" val="1017831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6722" y="35776"/>
            <a:ext cx="6402118" cy="6708185"/>
          </a:xfrm>
          <a:prstGeom prst="rect">
            <a:avLst/>
          </a:prstGeom>
        </p:spPr>
      </p:pic>
      <p:pic>
        <p:nvPicPr>
          <p:cNvPr id="3" name="Picture 2"/>
          <p:cNvPicPr>
            <a:picLocks noChangeAspect="1"/>
          </p:cNvPicPr>
          <p:nvPr/>
        </p:nvPicPr>
        <p:blipFill>
          <a:blip r:embed="rId3"/>
          <a:stretch>
            <a:fillRect/>
          </a:stretch>
        </p:blipFill>
        <p:spPr>
          <a:xfrm>
            <a:off x="227179" y="340429"/>
            <a:ext cx="1587500" cy="1651000"/>
          </a:xfrm>
          <a:prstGeom prst="rect">
            <a:avLst/>
          </a:prstGeom>
        </p:spPr>
      </p:pic>
      <p:pic>
        <p:nvPicPr>
          <p:cNvPr id="4" name="Picture 3"/>
          <p:cNvPicPr>
            <a:picLocks noChangeAspect="1"/>
          </p:cNvPicPr>
          <p:nvPr/>
        </p:nvPicPr>
        <p:blipFill>
          <a:blip r:embed="rId4"/>
          <a:srcRect l="43438" r="5000" b="23176"/>
          <a:stretch>
            <a:fillRect/>
          </a:stretch>
        </p:blipFill>
        <p:spPr>
          <a:xfrm>
            <a:off x="0" y="2470597"/>
            <a:ext cx="1848405" cy="1828800"/>
          </a:xfrm>
          <a:prstGeom prst="rect">
            <a:avLst/>
          </a:prstGeom>
        </p:spPr>
      </p:pic>
      <p:sp>
        <p:nvSpPr>
          <p:cNvPr id="5" name="TextBox 4"/>
          <p:cNvSpPr txBox="1"/>
          <p:nvPr/>
        </p:nvSpPr>
        <p:spPr>
          <a:xfrm>
            <a:off x="-12993" y="2030901"/>
            <a:ext cx="2067844" cy="369332"/>
          </a:xfrm>
          <a:prstGeom prst="rect">
            <a:avLst/>
          </a:prstGeom>
          <a:noFill/>
        </p:spPr>
        <p:txBody>
          <a:bodyPr wrap="none" rtlCol="0">
            <a:spAutoFit/>
          </a:bodyPr>
          <a:lstStyle/>
          <a:p>
            <a:r>
              <a:rPr lang="en-US" dirty="0"/>
              <a:t>Jose-Manuel Alonso</a:t>
            </a:r>
          </a:p>
        </p:txBody>
      </p:sp>
      <p:sp>
        <p:nvSpPr>
          <p:cNvPr id="6" name="TextBox 5"/>
          <p:cNvSpPr txBox="1"/>
          <p:nvPr/>
        </p:nvSpPr>
        <p:spPr>
          <a:xfrm>
            <a:off x="126466" y="4369761"/>
            <a:ext cx="1595471" cy="369332"/>
          </a:xfrm>
          <a:prstGeom prst="rect">
            <a:avLst/>
          </a:prstGeom>
          <a:noFill/>
        </p:spPr>
        <p:txBody>
          <a:bodyPr wrap="none" rtlCol="0">
            <a:spAutoFit/>
          </a:bodyPr>
          <a:lstStyle/>
          <a:p>
            <a:r>
              <a:rPr lang="en-US" dirty="0"/>
              <a:t>Garrett Stanley</a:t>
            </a:r>
          </a:p>
        </p:txBody>
      </p:sp>
    </p:spTree>
    <p:extLst>
      <p:ext uri="{BB962C8B-B14F-4D97-AF65-F5344CB8AC3E}">
        <p14:creationId xmlns:p14="http://schemas.microsoft.com/office/powerpoint/2010/main" val="1353678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003635" y="3711216"/>
            <a:ext cx="184731" cy="349968"/>
          </a:xfrm>
          <a:prstGeom prst="rect">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algn="ctr" defTabSz="457200" fontAlgn="base">
              <a:lnSpc>
                <a:spcPct val="93000"/>
              </a:lnSpc>
              <a:spcBef>
                <a:spcPct val="50000"/>
              </a:spcBef>
              <a:spcAft>
                <a:spcPct val="0"/>
              </a:spcAft>
              <a:buClr>
                <a:srgbClr val="000000"/>
              </a:buClr>
              <a:buSzPct val="100000"/>
            </a:pPr>
            <a:endParaRPr lang="en-US">
              <a:latin typeface="Arial" charset="0"/>
            </a:endParaRPr>
          </a:p>
        </p:txBody>
      </p:sp>
      <p:sp>
        <p:nvSpPr>
          <p:cNvPr id="2" name="Title 1"/>
          <p:cNvSpPr>
            <a:spLocks noGrp="1"/>
          </p:cNvSpPr>
          <p:nvPr>
            <p:ph type="title"/>
          </p:nvPr>
        </p:nvSpPr>
        <p:spPr>
          <a:xfrm>
            <a:off x="1981200" y="152400"/>
            <a:ext cx="8229600" cy="1143000"/>
          </a:xfrm>
        </p:spPr>
        <p:txBody>
          <a:bodyPr/>
          <a:lstStyle/>
          <a:p>
            <a:r>
              <a:rPr lang="en-US" dirty="0" smtClean="0"/>
              <a:t>Synchronous firing in LGN</a:t>
            </a:r>
            <a:endParaRPr lang="en-US" dirty="0"/>
          </a:p>
        </p:txBody>
      </p:sp>
      <p:pic>
        <p:nvPicPr>
          <p:cNvPr id="4" name="Picture 3"/>
          <p:cNvPicPr>
            <a:picLocks noChangeAspect="1"/>
          </p:cNvPicPr>
          <p:nvPr/>
        </p:nvPicPr>
        <p:blipFill>
          <a:blip r:embed="rId2"/>
          <a:stretch>
            <a:fillRect/>
          </a:stretch>
        </p:blipFill>
        <p:spPr>
          <a:xfrm>
            <a:off x="2819401" y="1143000"/>
            <a:ext cx="6863349" cy="5504196"/>
          </a:xfrm>
          <a:prstGeom prst="rect">
            <a:avLst/>
          </a:prstGeom>
        </p:spPr>
      </p:pic>
      <p:sp>
        <p:nvSpPr>
          <p:cNvPr id="5" name="Parallelogram 4"/>
          <p:cNvSpPr/>
          <p:nvPr/>
        </p:nvSpPr>
        <p:spPr>
          <a:xfrm flipH="1">
            <a:off x="2362200" y="1295401"/>
            <a:ext cx="7696202" cy="5257800"/>
          </a:xfrm>
          <a:prstGeom prst="parallelogram">
            <a:avLst>
              <a:gd name="adj" fmla="val 126379"/>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p:nvSpPr>
        <p:spPr>
          <a:xfrm flipH="1" flipV="1">
            <a:off x="3429000" y="1295400"/>
            <a:ext cx="6629400" cy="525780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38200" y="2382671"/>
            <a:ext cx="2438400" cy="2308324"/>
          </a:xfrm>
          <a:prstGeom prst="rect">
            <a:avLst/>
          </a:prstGeom>
          <a:noFill/>
        </p:spPr>
        <p:txBody>
          <a:bodyPr wrap="square" rtlCol="0">
            <a:spAutoFit/>
          </a:bodyPr>
          <a:lstStyle/>
          <a:p>
            <a:r>
              <a:rPr lang="en-US" sz="2400" dirty="0">
                <a:solidFill>
                  <a:srgbClr val="000090"/>
                </a:solidFill>
              </a:rPr>
              <a:t>Individual LGN cells do not exhibit directional </a:t>
            </a:r>
            <a:r>
              <a:rPr lang="en-US" sz="2400" dirty="0" smtClean="0">
                <a:solidFill>
                  <a:srgbClr val="000090"/>
                </a:solidFill>
              </a:rPr>
              <a:t>tuning.</a:t>
            </a:r>
          </a:p>
          <a:p>
            <a:endParaRPr lang="en-US" sz="2400" dirty="0">
              <a:solidFill>
                <a:srgbClr val="000090"/>
              </a:solidFill>
            </a:endParaRPr>
          </a:p>
          <a:p>
            <a:r>
              <a:rPr lang="en-US" sz="2400" dirty="0" smtClean="0">
                <a:solidFill>
                  <a:srgbClr val="000090"/>
                </a:solidFill>
              </a:rPr>
              <a:t>Classic.</a:t>
            </a:r>
            <a:endParaRPr lang="en-US" sz="2400" dirty="0">
              <a:solidFill>
                <a:srgbClr val="000090"/>
              </a:solidFill>
            </a:endParaRPr>
          </a:p>
        </p:txBody>
      </p:sp>
      <p:sp>
        <p:nvSpPr>
          <p:cNvPr id="8" name="TextBox 7"/>
          <p:cNvSpPr txBox="1"/>
          <p:nvPr/>
        </p:nvSpPr>
        <p:spPr>
          <a:xfrm>
            <a:off x="2832808" y="6016824"/>
            <a:ext cx="2501193" cy="307777"/>
          </a:xfrm>
          <a:prstGeom prst="rect">
            <a:avLst/>
          </a:prstGeom>
          <a:noFill/>
        </p:spPr>
        <p:txBody>
          <a:bodyPr wrap="none" rtlCol="0">
            <a:spAutoFit/>
          </a:bodyPr>
          <a:lstStyle/>
          <a:p>
            <a:r>
              <a:rPr lang="en-US" sz="1400" dirty="0"/>
              <a:t>Solid=On cells, Dashed=Off cells</a:t>
            </a:r>
          </a:p>
        </p:txBody>
      </p:sp>
      <p:sp>
        <p:nvSpPr>
          <p:cNvPr id="9" name="Rectangle 8"/>
          <p:cNvSpPr/>
          <p:nvPr/>
        </p:nvSpPr>
        <p:spPr>
          <a:xfrm>
            <a:off x="8119419" y="0"/>
            <a:ext cx="4182762" cy="1077218"/>
          </a:xfrm>
          <a:prstGeom prst="rect">
            <a:avLst/>
          </a:prstGeom>
        </p:spPr>
        <p:txBody>
          <a:bodyPr wrap="square">
            <a:spAutoFit/>
          </a:bodyPr>
          <a:lstStyle/>
          <a:p>
            <a:r>
              <a:rPr lang="en-US" sz="1600" dirty="0" smtClean="0"/>
              <a:t>Stanley,  </a:t>
            </a:r>
            <a:r>
              <a:rPr lang="en-US" sz="1600" dirty="0" err="1" smtClean="0"/>
              <a:t>Jin</a:t>
            </a:r>
            <a:r>
              <a:rPr lang="en-US" sz="1600" dirty="0" smtClean="0"/>
              <a:t>, Wang, </a:t>
            </a:r>
            <a:r>
              <a:rPr lang="en-US" sz="1600" dirty="0" err="1" smtClean="0"/>
              <a:t>Desbordes</a:t>
            </a:r>
            <a:r>
              <a:rPr lang="en-US" sz="1600" dirty="0" smtClean="0"/>
              <a:t>, Wang, Black, M., Alonso, Visual Orientation and Directional Selectivity Through Thalamic Synchrony, J. Neuroscience, 32(26):9073-9088, June 2012</a:t>
            </a:r>
            <a:endParaRPr lang="en-US" sz="1600" dirty="0"/>
          </a:p>
        </p:txBody>
      </p:sp>
    </p:spTree>
    <p:extLst>
      <p:ext uri="{BB962C8B-B14F-4D97-AF65-F5344CB8AC3E}">
        <p14:creationId xmlns:p14="http://schemas.microsoft.com/office/powerpoint/2010/main" val="826540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r>
              <a:rPr lang="en-US"/>
              <a:t>Motion Field</a:t>
            </a:r>
          </a:p>
        </p:txBody>
      </p:sp>
      <p:pic>
        <p:nvPicPr>
          <p:cNvPr id="69636" name="Picture 3"/>
          <p:cNvPicPr>
            <a:picLocks noChangeAspect="1" noChangeArrowheads="1"/>
          </p:cNvPicPr>
          <p:nvPr/>
        </p:nvPicPr>
        <p:blipFill>
          <a:blip r:embed="rId3"/>
          <a:srcRect/>
          <a:stretch>
            <a:fillRect/>
          </a:stretch>
        </p:blipFill>
        <p:spPr bwMode="auto">
          <a:xfrm>
            <a:off x="3429001" y="1600200"/>
            <a:ext cx="5095875" cy="3619500"/>
          </a:xfrm>
          <a:prstGeom prst="rect">
            <a:avLst/>
          </a:prstGeom>
          <a:noFill/>
          <a:ln w="9525">
            <a:noFill/>
            <a:miter lim="800000"/>
            <a:headEnd/>
            <a:tailEnd/>
          </a:ln>
        </p:spPr>
      </p:pic>
      <p:sp>
        <p:nvSpPr>
          <p:cNvPr id="69637" name="Text Box 4"/>
          <p:cNvSpPr txBox="1">
            <a:spLocks noChangeArrowheads="1"/>
          </p:cNvSpPr>
          <p:nvPr/>
        </p:nvSpPr>
        <p:spPr bwMode="auto">
          <a:xfrm>
            <a:off x="2338552" y="5275319"/>
            <a:ext cx="7872248"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t>Motion field =  2D motion field representing the projection of the 3D motion of points in the scene onto the image plane.</a:t>
            </a:r>
          </a:p>
        </p:txBody>
      </p:sp>
      <p:sp>
        <p:nvSpPr>
          <p:cNvPr id="2" name="TextBox 1"/>
          <p:cNvSpPr txBox="1"/>
          <p:nvPr/>
        </p:nvSpPr>
        <p:spPr>
          <a:xfrm>
            <a:off x="8524876" y="516835"/>
            <a:ext cx="3206712" cy="369332"/>
          </a:xfrm>
          <a:prstGeom prst="rect">
            <a:avLst/>
          </a:prstGeom>
          <a:noFill/>
        </p:spPr>
        <p:txBody>
          <a:bodyPr wrap="none" rtlCol="0">
            <a:spAutoFit/>
          </a:bodyPr>
          <a:lstStyle/>
          <a:p>
            <a:r>
              <a:rPr lang="en-US" smtClean="0"/>
              <a:t>B. </a:t>
            </a:r>
            <a:r>
              <a:rPr lang="en-US" dirty="0" smtClean="0"/>
              <a:t>Horn, Robot Vision, MIT Press</a:t>
            </a:r>
            <a:endParaRPr lang="en-US" dirty="0"/>
          </a:p>
        </p:txBody>
      </p:sp>
    </p:spTree>
    <p:extLst>
      <p:ext uri="{BB962C8B-B14F-4D97-AF65-F5344CB8AC3E}">
        <p14:creationId xmlns:p14="http://schemas.microsoft.com/office/powerpoint/2010/main" val="819303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003635" y="3711216"/>
            <a:ext cx="184731" cy="349968"/>
          </a:xfrm>
          <a:prstGeom prst="rect">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algn="ctr" defTabSz="457200" fontAlgn="base">
              <a:lnSpc>
                <a:spcPct val="93000"/>
              </a:lnSpc>
              <a:spcBef>
                <a:spcPct val="50000"/>
              </a:spcBef>
              <a:spcAft>
                <a:spcPct val="0"/>
              </a:spcAft>
              <a:buClr>
                <a:srgbClr val="000000"/>
              </a:buClr>
              <a:buSzPct val="100000"/>
            </a:pPr>
            <a:endParaRPr lang="en-US">
              <a:latin typeface="Arial" charset="0"/>
            </a:endParaRPr>
          </a:p>
        </p:txBody>
      </p:sp>
      <p:sp>
        <p:nvSpPr>
          <p:cNvPr id="2" name="Title 1"/>
          <p:cNvSpPr>
            <a:spLocks noGrp="1"/>
          </p:cNvSpPr>
          <p:nvPr>
            <p:ph type="title"/>
          </p:nvPr>
        </p:nvSpPr>
        <p:spPr>
          <a:xfrm>
            <a:off x="1981200" y="152400"/>
            <a:ext cx="8229600" cy="1143000"/>
          </a:xfrm>
        </p:spPr>
        <p:txBody>
          <a:bodyPr/>
          <a:lstStyle/>
          <a:p>
            <a:r>
              <a:rPr lang="en-US" dirty="0" smtClean="0"/>
              <a:t>Synchronous firing in LGN</a:t>
            </a:r>
            <a:endParaRPr lang="en-US" dirty="0"/>
          </a:p>
        </p:txBody>
      </p:sp>
      <p:pic>
        <p:nvPicPr>
          <p:cNvPr id="4" name="Picture 3"/>
          <p:cNvPicPr>
            <a:picLocks noChangeAspect="1"/>
          </p:cNvPicPr>
          <p:nvPr/>
        </p:nvPicPr>
        <p:blipFill>
          <a:blip r:embed="rId2"/>
          <a:stretch>
            <a:fillRect/>
          </a:stretch>
        </p:blipFill>
        <p:spPr>
          <a:xfrm>
            <a:off x="2819401" y="1143000"/>
            <a:ext cx="6863349" cy="5504196"/>
          </a:xfrm>
          <a:prstGeom prst="rect">
            <a:avLst/>
          </a:prstGeom>
        </p:spPr>
      </p:pic>
      <p:sp>
        <p:nvSpPr>
          <p:cNvPr id="5" name="Parallelogram 4"/>
          <p:cNvSpPr/>
          <p:nvPr/>
        </p:nvSpPr>
        <p:spPr>
          <a:xfrm flipH="1">
            <a:off x="2362200" y="1295401"/>
            <a:ext cx="7696202" cy="5257800"/>
          </a:xfrm>
          <a:prstGeom prst="parallelogram">
            <a:avLst>
              <a:gd name="adj" fmla="val 126379"/>
            </a:avLst>
          </a:prstGeom>
          <a:gradFill flip="none" rotWithShape="1">
            <a:gsLst>
              <a:gs pos="0">
                <a:schemeClr val="accent1">
                  <a:tint val="100000"/>
                  <a:shade val="100000"/>
                  <a:satMod val="130000"/>
                  <a:alpha val="28000"/>
                </a:schemeClr>
              </a:gs>
              <a:gs pos="100000">
                <a:schemeClr val="accent1">
                  <a:tint val="50000"/>
                  <a:shade val="100000"/>
                  <a:satMod val="350000"/>
                  <a:alpha val="2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p:nvSpPr>
        <p:spPr>
          <a:xfrm flipH="1" flipV="1">
            <a:off x="3429000" y="1295400"/>
            <a:ext cx="6629400" cy="5257800"/>
          </a:xfrm>
          <a:prstGeom prst="rtTriangl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37308" y="2057502"/>
            <a:ext cx="2539292" cy="3046988"/>
          </a:xfrm>
          <a:prstGeom prst="rect">
            <a:avLst/>
          </a:prstGeom>
          <a:noFill/>
        </p:spPr>
        <p:txBody>
          <a:bodyPr wrap="square" rtlCol="0">
            <a:spAutoFit/>
          </a:bodyPr>
          <a:lstStyle/>
          <a:p>
            <a:r>
              <a:rPr lang="en-US" sz="2400" i="1" dirty="0">
                <a:solidFill>
                  <a:srgbClr val="000090"/>
                </a:solidFill>
              </a:rPr>
              <a:t>Synchronous activity of pairs of cells </a:t>
            </a:r>
            <a:r>
              <a:rPr lang="en-US" sz="2400" dirty="0">
                <a:solidFill>
                  <a:srgbClr val="000090"/>
                </a:solidFill>
              </a:rPr>
              <a:t>show strong </a:t>
            </a:r>
            <a:r>
              <a:rPr lang="en-US" sz="2400" i="1" dirty="0">
                <a:solidFill>
                  <a:srgbClr val="000090"/>
                </a:solidFill>
              </a:rPr>
              <a:t>directional tuning</a:t>
            </a:r>
            <a:r>
              <a:rPr lang="en-US" sz="2400" dirty="0">
                <a:solidFill>
                  <a:srgbClr val="000090"/>
                </a:solidFill>
              </a:rPr>
              <a:t>.</a:t>
            </a:r>
          </a:p>
          <a:p>
            <a:endParaRPr lang="en-US" sz="2400" dirty="0" smtClean="0">
              <a:solidFill>
                <a:srgbClr val="000090"/>
              </a:solidFill>
            </a:endParaRPr>
          </a:p>
          <a:p>
            <a:r>
              <a:rPr lang="en-US" sz="2400" dirty="0" smtClean="0">
                <a:solidFill>
                  <a:srgbClr val="000090"/>
                </a:solidFill>
              </a:rPr>
              <a:t>Even </a:t>
            </a:r>
            <a:r>
              <a:rPr lang="en-US" sz="2400" dirty="0">
                <a:solidFill>
                  <a:srgbClr val="000090"/>
                </a:solidFill>
              </a:rPr>
              <a:t>for overlapping receptive fields.</a:t>
            </a:r>
          </a:p>
        </p:txBody>
      </p:sp>
      <p:sp>
        <p:nvSpPr>
          <p:cNvPr id="8" name="TextBox 7"/>
          <p:cNvSpPr txBox="1"/>
          <p:nvPr/>
        </p:nvSpPr>
        <p:spPr>
          <a:xfrm>
            <a:off x="2832808" y="6016824"/>
            <a:ext cx="2501193" cy="307777"/>
          </a:xfrm>
          <a:prstGeom prst="rect">
            <a:avLst/>
          </a:prstGeom>
          <a:noFill/>
        </p:spPr>
        <p:txBody>
          <a:bodyPr wrap="none" rtlCol="0">
            <a:spAutoFit/>
          </a:bodyPr>
          <a:lstStyle/>
          <a:p>
            <a:r>
              <a:rPr lang="en-US" sz="1400" dirty="0"/>
              <a:t>Solid=On cells, Dashed=Off cells</a:t>
            </a:r>
          </a:p>
        </p:txBody>
      </p:sp>
      <p:sp>
        <p:nvSpPr>
          <p:cNvPr id="12" name="Rectangle 11"/>
          <p:cNvSpPr/>
          <p:nvPr/>
        </p:nvSpPr>
        <p:spPr>
          <a:xfrm>
            <a:off x="8119419" y="0"/>
            <a:ext cx="4182762" cy="1077218"/>
          </a:xfrm>
          <a:prstGeom prst="rect">
            <a:avLst/>
          </a:prstGeom>
        </p:spPr>
        <p:txBody>
          <a:bodyPr wrap="square">
            <a:spAutoFit/>
          </a:bodyPr>
          <a:lstStyle/>
          <a:p>
            <a:r>
              <a:rPr lang="en-US" sz="1600" dirty="0" smtClean="0"/>
              <a:t>Stanley,  </a:t>
            </a:r>
            <a:r>
              <a:rPr lang="en-US" sz="1600" dirty="0" err="1" smtClean="0"/>
              <a:t>Jin</a:t>
            </a:r>
            <a:r>
              <a:rPr lang="en-US" sz="1600" dirty="0" smtClean="0"/>
              <a:t>, Wang, </a:t>
            </a:r>
            <a:r>
              <a:rPr lang="en-US" sz="1600" dirty="0" err="1" smtClean="0"/>
              <a:t>Desbordes</a:t>
            </a:r>
            <a:r>
              <a:rPr lang="en-US" sz="1600" dirty="0" smtClean="0"/>
              <a:t>, Wang, Black, M., Alonso, Visual Orientation and Directional Selectivity Through Thalamic Synchrony, J. Neuroscience, 32(26):9073-9088, June 2012</a:t>
            </a:r>
            <a:endParaRPr lang="en-US" sz="1600" dirty="0"/>
          </a:p>
        </p:txBody>
      </p:sp>
    </p:spTree>
    <p:extLst>
      <p:ext uri="{BB962C8B-B14F-4D97-AF65-F5344CB8AC3E}">
        <p14:creationId xmlns:p14="http://schemas.microsoft.com/office/powerpoint/2010/main" val="1749988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LGN-V1</a:t>
            </a:r>
            <a:endParaRPr lang="en-US" dirty="0"/>
          </a:p>
        </p:txBody>
      </p:sp>
      <p:sp>
        <p:nvSpPr>
          <p:cNvPr id="3" name="Content Placeholder 2"/>
          <p:cNvSpPr>
            <a:spLocks noGrp="1"/>
          </p:cNvSpPr>
          <p:nvPr>
            <p:ph idx="1"/>
          </p:nvPr>
        </p:nvSpPr>
        <p:spPr>
          <a:xfrm>
            <a:off x="679621" y="1475498"/>
            <a:ext cx="3163330" cy="4991563"/>
          </a:xfrm>
        </p:spPr>
        <p:txBody>
          <a:bodyPr>
            <a:normAutofit lnSpcReduction="10000"/>
          </a:bodyPr>
          <a:lstStyle/>
          <a:p>
            <a:r>
              <a:rPr lang="en-US" dirty="0" smtClean="0"/>
              <a:t>Overlapping RF in LGN may project to same cortical neuron</a:t>
            </a:r>
          </a:p>
          <a:p>
            <a:r>
              <a:rPr lang="en-US" dirty="0" smtClean="0"/>
              <a:t>When they fire together, they are likely to stimulate V1 neuron</a:t>
            </a:r>
          </a:p>
          <a:p>
            <a:r>
              <a:rPr lang="en-US" dirty="0" smtClean="0"/>
              <a:t>Differences in LGN </a:t>
            </a:r>
            <a:r>
              <a:rPr lang="en-US" dirty="0" smtClean="0"/>
              <a:t>responses of overlapping RFs </a:t>
            </a:r>
            <a:r>
              <a:rPr lang="en-US" dirty="0" smtClean="0"/>
              <a:t>can encode motion</a:t>
            </a:r>
            <a:endParaRPr lang="en-US" dirty="0"/>
          </a:p>
        </p:txBody>
      </p:sp>
      <p:pic>
        <p:nvPicPr>
          <p:cNvPr id="4098" name="Picture 2" descr="https://media.nature.com/w800/magazine-assets/d41586-018-04289-9/d41586-018-04289-9_15773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444" y="563670"/>
            <a:ext cx="7620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67200" y="5709959"/>
            <a:ext cx="7086600" cy="923330"/>
          </a:xfrm>
          <a:prstGeom prst="rect">
            <a:avLst/>
          </a:prstGeom>
        </p:spPr>
        <p:txBody>
          <a:bodyPr wrap="square">
            <a:spAutoFit/>
          </a:bodyPr>
          <a:lstStyle/>
          <a:p>
            <a:r>
              <a:rPr lang="en-US" dirty="0" smtClean="0"/>
              <a:t>Cortical direction selectivity emerges at convergence of thalamic synapses</a:t>
            </a:r>
          </a:p>
          <a:p>
            <a:r>
              <a:rPr lang="en-US" dirty="0" smtClean="0"/>
              <a:t>Anthony D. Lien &amp;  Massimo </a:t>
            </a:r>
            <a:r>
              <a:rPr lang="en-US" dirty="0" err="1" smtClean="0"/>
              <a:t>Scanziani</a:t>
            </a:r>
            <a:r>
              <a:rPr lang="en-US" dirty="0" smtClean="0"/>
              <a:t> </a:t>
            </a:r>
          </a:p>
          <a:p>
            <a:r>
              <a:rPr lang="en-US" dirty="0" smtClean="0"/>
              <a:t>Nature volume 558, pages 80–86 (2018)</a:t>
            </a:r>
            <a:endParaRPr lang="en-US" dirty="0"/>
          </a:p>
        </p:txBody>
      </p:sp>
    </p:spTree>
    <p:extLst>
      <p:ext uri="{BB962C8B-B14F-4D97-AF65-F5344CB8AC3E}">
        <p14:creationId xmlns:p14="http://schemas.microsoft.com/office/powerpoint/2010/main" val="1618913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8206"/>
            <a:ext cx="10515600" cy="1325563"/>
          </a:xfrm>
        </p:spPr>
        <p:txBody>
          <a:bodyPr/>
          <a:lstStyle/>
          <a:p>
            <a:pPr algn="ctr"/>
            <a:r>
              <a:rPr lang="en-US" dirty="0" smtClean="0"/>
              <a:t>My perspective</a:t>
            </a:r>
            <a:endParaRPr lang="en-US" dirty="0"/>
          </a:p>
        </p:txBody>
      </p:sp>
    </p:spTree>
    <p:extLst>
      <p:ext uri="{BB962C8B-B14F-4D97-AF65-F5344CB8AC3E}">
        <p14:creationId xmlns:p14="http://schemas.microsoft.com/office/powerpoint/2010/main" val="372229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optical flow?</a:t>
            </a:r>
            <a:endParaRPr lang="en-US" dirty="0"/>
          </a:p>
        </p:txBody>
      </p:sp>
      <p:sp>
        <p:nvSpPr>
          <p:cNvPr id="3" name="Content Placeholder 2"/>
          <p:cNvSpPr>
            <a:spLocks noGrp="1"/>
          </p:cNvSpPr>
          <p:nvPr>
            <p:ph idx="1"/>
          </p:nvPr>
        </p:nvSpPr>
        <p:spPr/>
        <p:txBody>
          <a:bodyPr/>
          <a:lstStyle/>
          <a:p>
            <a:r>
              <a:rPr lang="en-US" dirty="0" smtClean="0"/>
              <a:t>Flow is about persistence, prediction and structure.</a:t>
            </a:r>
          </a:p>
          <a:p>
            <a:endParaRPr lang="en-US" dirty="0"/>
          </a:p>
          <a:p>
            <a:r>
              <a:rPr lang="en-US" dirty="0" smtClean="0"/>
              <a:t>We are faced with a constantly changing retinal (image plane) image.</a:t>
            </a:r>
          </a:p>
          <a:p>
            <a:endParaRPr lang="en-US" dirty="0"/>
          </a:p>
          <a:p>
            <a:r>
              <a:rPr lang="en-US" dirty="0" smtClean="0"/>
              <a:t>We have to efficiently establish what is persistent and what is changing.</a:t>
            </a:r>
          </a:p>
          <a:p>
            <a:endParaRPr lang="en-US" dirty="0"/>
          </a:p>
          <a:p>
            <a:r>
              <a:rPr lang="en-US" dirty="0" smtClean="0"/>
              <a:t>The persistent and the changing are both critical to survival.</a:t>
            </a:r>
            <a:endParaRPr lang="en-US" dirty="0"/>
          </a:p>
        </p:txBody>
      </p:sp>
    </p:spTree>
    <p:extLst>
      <p:ext uri="{BB962C8B-B14F-4D97-AF65-F5344CB8AC3E}">
        <p14:creationId xmlns:p14="http://schemas.microsoft.com/office/powerpoint/2010/main" val="17957194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3406346" y="6054811"/>
            <a:ext cx="6096000" cy="646331"/>
          </a:xfrm>
          <a:prstGeom prst="rect">
            <a:avLst/>
          </a:prstGeom>
        </p:spPr>
        <p:txBody>
          <a:bodyPr>
            <a:spAutoFit/>
          </a:bodyPr>
          <a:lstStyle/>
          <a:p>
            <a:r>
              <a:rPr lang="en-US" dirty="0" smtClean="0"/>
              <a:t>Black, M. J., </a:t>
            </a:r>
            <a:r>
              <a:rPr lang="en-US" dirty="0" err="1" smtClean="0"/>
              <a:t>Anandan</a:t>
            </a:r>
            <a:r>
              <a:rPr lang="en-US" dirty="0" smtClean="0"/>
              <a:t>, P., Robust dynamic motion estimation over time, CVPR-91, pages: 296-302, 1991 </a:t>
            </a:r>
            <a:endParaRPr lang="en-US" dirty="0"/>
          </a:p>
        </p:txBody>
      </p:sp>
      <p:sp>
        <p:nvSpPr>
          <p:cNvPr id="3" name="Rectangle 2"/>
          <p:cNvSpPr/>
          <p:nvPr/>
        </p:nvSpPr>
        <p:spPr>
          <a:xfrm>
            <a:off x="2538060" y="4485150"/>
            <a:ext cx="7832572" cy="1200329"/>
          </a:xfrm>
          <a:prstGeom prst="rect">
            <a:avLst/>
          </a:prstGeom>
        </p:spPr>
        <p:txBody>
          <a:bodyPr wrap="square">
            <a:spAutoFit/>
          </a:bodyPr>
          <a:lstStyle/>
          <a:p>
            <a:r>
              <a:rPr lang="en-US" sz="3600" dirty="0">
                <a:hlinkClick r:id="rId2"/>
              </a:rPr>
              <a:t>https://</a:t>
            </a:r>
            <a:r>
              <a:rPr lang="en-US" sz="3600" dirty="0" smtClean="0">
                <a:hlinkClick r:id="rId2"/>
              </a:rPr>
              <a:t>youtu.be/bpd1FWUwlYo</a:t>
            </a:r>
            <a:endParaRPr lang="en-US" sz="3600" dirty="0" smtClean="0"/>
          </a:p>
          <a:p>
            <a:endParaRPr lang="en-US" sz="3600" dirty="0"/>
          </a:p>
        </p:txBody>
      </p:sp>
      <p:sp>
        <p:nvSpPr>
          <p:cNvPr id="7" name="TextBox 6"/>
          <p:cNvSpPr txBox="1"/>
          <p:nvPr/>
        </p:nvSpPr>
        <p:spPr>
          <a:xfrm>
            <a:off x="1252330" y="1438163"/>
            <a:ext cx="9687339" cy="2677656"/>
          </a:xfrm>
          <a:prstGeom prst="rect">
            <a:avLst/>
          </a:prstGeom>
          <a:noFill/>
        </p:spPr>
        <p:txBody>
          <a:bodyPr wrap="square" rtlCol="0">
            <a:spAutoFit/>
          </a:bodyPr>
          <a:lstStyle/>
          <a:p>
            <a:r>
              <a:rPr lang="en-US" sz="2800" dirty="0" smtClean="0"/>
              <a:t>This video shows really old work from my thesis.</a:t>
            </a:r>
          </a:p>
          <a:p>
            <a:r>
              <a:rPr lang="en-US" sz="2800" dirty="0" smtClean="0"/>
              <a:t>I showed it for several reasons:</a:t>
            </a:r>
          </a:p>
          <a:p>
            <a:pPr marL="742950" lvl="1" indent="-285750">
              <a:buFont typeface="Arial" charset="0"/>
              <a:buChar char="•"/>
            </a:pPr>
            <a:r>
              <a:rPr lang="en-US" sz="2800" dirty="0" smtClean="0"/>
              <a:t>The random noise sequence shows how movement, without other cues, provides information about the structure of the world.</a:t>
            </a:r>
          </a:p>
          <a:p>
            <a:pPr marL="742950" lvl="1" indent="-285750">
              <a:buFont typeface="Arial" charset="0"/>
              <a:buChar char="•"/>
            </a:pPr>
            <a:r>
              <a:rPr lang="en-US" sz="2800" dirty="0" smtClean="0"/>
              <a:t>I particular it can tell us about occlusion and </a:t>
            </a:r>
            <a:r>
              <a:rPr lang="en-US" sz="2800" dirty="0" err="1" smtClean="0"/>
              <a:t>disocclusion</a:t>
            </a:r>
            <a:r>
              <a:rPr lang="en-US" sz="2800" dirty="0" smtClean="0"/>
              <a:t> </a:t>
            </a:r>
            <a:endParaRPr lang="en-US" sz="2800" dirty="0"/>
          </a:p>
        </p:txBody>
      </p:sp>
    </p:spTree>
    <p:extLst>
      <p:ext uri="{BB962C8B-B14F-4D97-AF65-F5344CB8AC3E}">
        <p14:creationId xmlns:p14="http://schemas.microsoft.com/office/powerpoint/2010/main" val="1971872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Discontinuities</a:t>
            </a:r>
            <a:endParaRPr lang="en-US" dirty="0"/>
          </a:p>
        </p:txBody>
      </p:sp>
      <p:sp>
        <p:nvSpPr>
          <p:cNvPr id="3" name="Content Placeholder 2"/>
          <p:cNvSpPr>
            <a:spLocks noGrp="1"/>
          </p:cNvSpPr>
          <p:nvPr>
            <p:ph idx="1"/>
          </p:nvPr>
        </p:nvSpPr>
        <p:spPr>
          <a:xfrm>
            <a:off x="838200" y="1534077"/>
            <a:ext cx="10515600" cy="4351338"/>
          </a:xfrm>
        </p:spPr>
        <p:txBody>
          <a:bodyPr/>
          <a:lstStyle/>
          <a:p>
            <a:r>
              <a:rPr lang="en-US" b="0" i="0" dirty="0" smtClean="0">
                <a:solidFill>
                  <a:srgbClr val="000000"/>
                </a:solidFill>
                <a:effectLst/>
                <a:latin typeface="Helvetica" charset="0"/>
              </a:rPr>
              <a:t>“location </a:t>
            </a:r>
            <a:r>
              <a:rPr lang="en-US" b="0" i="0" dirty="0" smtClean="0">
                <a:solidFill>
                  <a:srgbClr val="000000"/>
                </a:solidFill>
                <a:effectLst/>
                <a:latin typeface="Helvetica" charset="0"/>
              </a:rPr>
              <a:t>of these discontinuities in the flow field correspond to physically significant properties of the scene, they can be used to detect object boundaries or segment the scene into distinct </a:t>
            </a:r>
            <a:r>
              <a:rPr lang="en-US" b="0" i="0" dirty="0" smtClean="0">
                <a:solidFill>
                  <a:srgbClr val="000000"/>
                </a:solidFill>
                <a:effectLst/>
                <a:latin typeface="Helvetica" charset="0"/>
              </a:rPr>
              <a:t>objects”</a:t>
            </a:r>
            <a:endParaRPr lang="en-US" dirty="0"/>
          </a:p>
        </p:txBody>
      </p:sp>
      <p:pic>
        <p:nvPicPr>
          <p:cNvPr id="4" name="Picture 3"/>
          <p:cNvPicPr>
            <a:picLocks noChangeAspect="1"/>
          </p:cNvPicPr>
          <p:nvPr/>
        </p:nvPicPr>
        <p:blipFill>
          <a:blip r:embed="rId2"/>
          <a:stretch>
            <a:fillRect/>
          </a:stretch>
        </p:blipFill>
        <p:spPr>
          <a:xfrm>
            <a:off x="2485947" y="2969046"/>
            <a:ext cx="8867853" cy="3690171"/>
          </a:xfrm>
          <a:prstGeom prst="rect">
            <a:avLst/>
          </a:prstGeom>
        </p:spPr>
      </p:pic>
    </p:spTree>
    <p:extLst>
      <p:ext uri="{BB962C8B-B14F-4D97-AF65-F5344CB8AC3E}">
        <p14:creationId xmlns:p14="http://schemas.microsoft.com/office/powerpoint/2010/main" val="710278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emporal </a:t>
            </a:r>
            <a:r>
              <a:rPr lang="en-US" dirty="0" smtClean="0"/>
              <a:t>coherence</a:t>
            </a:r>
            <a:endParaRPr lang="en-US" dirty="0"/>
          </a:p>
        </p:txBody>
      </p:sp>
      <p:sp>
        <p:nvSpPr>
          <p:cNvPr id="3" name="Content Placeholder 2"/>
          <p:cNvSpPr>
            <a:spLocks noGrp="1"/>
          </p:cNvSpPr>
          <p:nvPr>
            <p:ph idx="1"/>
          </p:nvPr>
        </p:nvSpPr>
        <p:spPr/>
        <p:txBody>
          <a:bodyPr>
            <a:normAutofit/>
          </a:bodyPr>
          <a:lstStyle/>
          <a:p>
            <a:r>
              <a:rPr lang="en-US" dirty="0" smtClean="0"/>
              <a:t>What is coherent over time?</a:t>
            </a:r>
          </a:p>
          <a:p>
            <a:r>
              <a:rPr lang="en-US" dirty="0" smtClean="0"/>
              <a:t>Not flow!</a:t>
            </a:r>
          </a:p>
          <a:p>
            <a:pPr lvl="1"/>
            <a:r>
              <a:rPr lang="en-US" dirty="0" smtClean="0"/>
              <a:t>A camera jitter and rotation (or saccades) cause rapid change in flow</a:t>
            </a:r>
          </a:p>
          <a:p>
            <a:r>
              <a:rPr lang="en-US" dirty="0" smtClean="0"/>
              <a:t>What is persistent is</a:t>
            </a:r>
          </a:p>
          <a:p>
            <a:pPr lvl="1"/>
            <a:r>
              <a:rPr lang="en-US" dirty="0" smtClean="0"/>
              <a:t>3D structure of the world</a:t>
            </a:r>
          </a:p>
          <a:p>
            <a:pPr lvl="1"/>
            <a:r>
              <a:rPr lang="en-US" dirty="0" smtClean="0"/>
              <a:t>Integrity of 3D objects</a:t>
            </a:r>
          </a:p>
          <a:p>
            <a:r>
              <a:rPr lang="en-US" dirty="0" smtClean="0"/>
              <a:t>Temporal consistency is a property of the world, not of optical flow.</a:t>
            </a: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0550904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and temporal coherence of structure</a:t>
            </a:r>
            <a:endParaRPr lang="en-US" dirty="0"/>
          </a:p>
        </p:txBody>
      </p:sp>
      <p:sp>
        <p:nvSpPr>
          <p:cNvPr id="3" name="Content Placeholder 2"/>
          <p:cNvSpPr>
            <a:spLocks noGrp="1"/>
          </p:cNvSpPr>
          <p:nvPr>
            <p:ph idx="1"/>
          </p:nvPr>
        </p:nvSpPr>
        <p:spPr>
          <a:xfrm>
            <a:off x="838200" y="1825625"/>
            <a:ext cx="4969476" cy="4351338"/>
          </a:xfrm>
        </p:spPr>
        <p:txBody>
          <a:bodyPr/>
          <a:lstStyle/>
          <a:p>
            <a:r>
              <a:rPr lang="en-US" dirty="0" smtClean="0"/>
              <a:t>Layered models combine flow and image evidence to segment the scene.</a:t>
            </a:r>
          </a:p>
          <a:p>
            <a:r>
              <a:rPr lang="en-US" dirty="0" smtClean="0"/>
              <a:t>Provide a depth ordering.</a:t>
            </a:r>
          </a:p>
          <a:p>
            <a:r>
              <a:rPr lang="en-US" dirty="0" smtClean="0"/>
              <a:t>The structure (segmentation) persists over time, while the flow may vary a lot.</a:t>
            </a:r>
          </a:p>
          <a:p>
            <a:r>
              <a:rPr lang="en-US" dirty="0" smtClean="0"/>
              <a:t>Enforce strong constraints on structural coherence over time</a:t>
            </a:r>
            <a:endParaRPr lang="en-US" dirty="0"/>
          </a:p>
        </p:txBody>
      </p:sp>
      <p:pic>
        <p:nvPicPr>
          <p:cNvPr id="4" name="Picture 3"/>
          <p:cNvPicPr>
            <a:picLocks noChangeAspect="1"/>
          </p:cNvPicPr>
          <p:nvPr/>
        </p:nvPicPr>
        <p:blipFill rotWithShape="1">
          <a:blip r:embed="rId2"/>
          <a:srcRect l="17614" b="39459"/>
          <a:stretch/>
        </p:blipFill>
        <p:spPr>
          <a:xfrm>
            <a:off x="5807676" y="1507524"/>
            <a:ext cx="7334709" cy="4151870"/>
          </a:xfrm>
          <a:prstGeom prst="rect">
            <a:avLst/>
          </a:prstGeom>
        </p:spPr>
      </p:pic>
      <p:sp>
        <p:nvSpPr>
          <p:cNvPr id="5" name="Rectangle 4"/>
          <p:cNvSpPr/>
          <p:nvPr/>
        </p:nvSpPr>
        <p:spPr>
          <a:xfrm>
            <a:off x="6005384" y="5715298"/>
            <a:ext cx="6096000" cy="923330"/>
          </a:xfrm>
          <a:prstGeom prst="rect">
            <a:avLst/>
          </a:prstGeom>
        </p:spPr>
        <p:txBody>
          <a:bodyPr>
            <a:spAutoFit/>
          </a:bodyPr>
          <a:lstStyle/>
          <a:p>
            <a:r>
              <a:rPr lang="en-US" dirty="0"/>
              <a:t>Layered segmentation and optical flow estimation over time </a:t>
            </a:r>
          </a:p>
          <a:p>
            <a:r>
              <a:rPr lang="en-US" dirty="0"/>
              <a:t>Sun, D., </a:t>
            </a:r>
            <a:r>
              <a:rPr lang="en-US" dirty="0" err="1"/>
              <a:t>Sudderth</a:t>
            </a:r>
            <a:r>
              <a:rPr lang="en-US" dirty="0"/>
              <a:t>, E., Black, M. J.</a:t>
            </a:r>
          </a:p>
          <a:p>
            <a:r>
              <a:rPr lang="en-US" dirty="0" smtClean="0"/>
              <a:t>CVRP 2012</a:t>
            </a:r>
            <a:r>
              <a:rPr lang="en-US" dirty="0"/>
              <a:t> </a:t>
            </a:r>
          </a:p>
        </p:txBody>
      </p:sp>
      <p:sp>
        <p:nvSpPr>
          <p:cNvPr id="6" name="TextBox 5"/>
          <p:cNvSpPr txBox="1"/>
          <p:nvPr/>
        </p:nvSpPr>
        <p:spPr>
          <a:xfrm>
            <a:off x="7835799" y="1204159"/>
            <a:ext cx="1639231" cy="369332"/>
          </a:xfrm>
          <a:prstGeom prst="rect">
            <a:avLst/>
          </a:prstGeom>
          <a:noFill/>
        </p:spPr>
        <p:txBody>
          <a:bodyPr wrap="none" rtlCol="0">
            <a:spAutoFit/>
          </a:bodyPr>
          <a:lstStyle/>
          <a:p>
            <a:r>
              <a:rPr lang="en-US" smtClean="0"/>
              <a:t>Layer segments</a:t>
            </a:r>
            <a:endParaRPr lang="en-US"/>
          </a:p>
        </p:txBody>
      </p:sp>
      <p:sp>
        <p:nvSpPr>
          <p:cNvPr id="7" name="TextBox 6"/>
          <p:cNvSpPr txBox="1"/>
          <p:nvPr/>
        </p:nvSpPr>
        <p:spPr>
          <a:xfrm>
            <a:off x="9963674" y="1204159"/>
            <a:ext cx="1096069" cy="369332"/>
          </a:xfrm>
          <a:prstGeom prst="rect">
            <a:avLst/>
          </a:prstGeom>
          <a:noFill/>
        </p:spPr>
        <p:txBody>
          <a:bodyPr wrap="none" rtlCol="0">
            <a:spAutoFit/>
          </a:bodyPr>
          <a:lstStyle/>
          <a:p>
            <a:r>
              <a:rPr lang="en-US" smtClean="0"/>
              <a:t>Flow field</a:t>
            </a:r>
            <a:endParaRPr lang="en-US"/>
          </a:p>
        </p:txBody>
      </p:sp>
      <p:sp>
        <p:nvSpPr>
          <p:cNvPr id="8" name="Rectangle 7"/>
          <p:cNvSpPr/>
          <p:nvPr/>
        </p:nvSpPr>
        <p:spPr>
          <a:xfrm>
            <a:off x="274938" y="5962759"/>
            <a:ext cx="6096000" cy="923330"/>
          </a:xfrm>
          <a:prstGeom prst="rect">
            <a:avLst/>
          </a:prstGeom>
        </p:spPr>
        <p:txBody>
          <a:bodyPr>
            <a:spAutoFit/>
          </a:bodyPr>
          <a:lstStyle/>
          <a:p>
            <a:r>
              <a:rPr lang="en-US" dirty="0">
                <a:hlinkClick r:id="rId3"/>
              </a:rPr>
              <a:t>https://</a:t>
            </a:r>
            <a:r>
              <a:rPr lang="en-US" dirty="0" smtClean="0">
                <a:hlinkClick r:id="rId3"/>
              </a:rPr>
              <a:t>ps.is.tuebingen.mpg.de/research_projects/layered-optical-flow</a:t>
            </a:r>
            <a:endParaRPr lang="en-US" dirty="0" smtClean="0"/>
          </a:p>
          <a:p>
            <a:endParaRPr lang="en-US" dirty="0"/>
          </a:p>
        </p:txBody>
      </p:sp>
    </p:spTree>
    <p:extLst>
      <p:ext uri="{BB962C8B-B14F-4D97-AF65-F5344CB8AC3E}">
        <p14:creationId xmlns:p14="http://schemas.microsoft.com/office/powerpoint/2010/main" val="11508446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Coherence of 3D scenes (MR Flow)</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58501" y="1583448"/>
            <a:ext cx="9995299" cy="4282438"/>
          </a:xfrm>
          <a:prstGeom prst="rect">
            <a:avLst/>
          </a:prstGeom>
        </p:spPr>
      </p:pic>
      <p:sp>
        <p:nvSpPr>
          <p:cNvPr id="5" name="Rectangle 4"/>
          <p:cNvSpPr/>
          <p:nvPr/>
        </p:nvSpPr>
        <p:spPr>
          <a:xfrm>
            <a:off x="260150" y="6000823"/>
            <a:ext cx="4788928" cy="646331"/>
          </a:xfrm>
          <a:prstGeom prst="rect">
            <a:avLst/>
          </a:prstGeom>
        </p:spPr>
        <p:txBody>
          <a:bodyPr wrap="square">
            <a:spAutoFit/>
          </a:bodyPr>
          <a:lstStyle/>
          <a:p>
            <a:r>
              <a:rPr lang="en-US" dirty="0" err="1"/>
              <a:t>Wulff</a:t>
            </a:r>
            <a:r>
              <a:rPr lang="en-US" dirty="0"/>
              <a:t>, J., </a:t>
            </a:r>
            <a:r>
              <a:rPr lang="en-US" dirty="0" err="1"/>
              <a:t>Sevilla</a:t>
            </a:r>
            <a:r>
              <a:rPr lang="en-US" dirty="0"/>
              <a:t>-Lara, L., Black, M. </a:t>
            </a:r>
            <a:r>
              <a:rPr lang="en-US" dirty="0" smtClean="0"/>
              <a:t>J., Optical </a:t>
            </a:r>
            <a:r>
              <a:rPr lang="en-US" dirty="0"/>
              <a:t>Flow in Mostly Rigid </a:t>
            </a:r>
            <a:r>
              <a:rPr lang="en-US" dirty="0" smtClean="0"/>
              <a:t>Scenes, CVPR</a:t>
            </a:r>
            <a:r>
              <a:rPr lang="en-US" dirty="0"/>
              <a:t> </a:t>
            </a:r>
            <a:r>
              <a:rPr lang="en-US" dirty="0" smtClean="0"/>
              <a:t>2017</a:t>
            </a:r>
            <a:endParaRPr lang="en-US" dirty="0"/>
          </a:p>
        </p:txBody>
      </p:sp>
      <p:sp>
        <p:nvSpPr>
          <p:cNvPr id="6" name="Rectangle 5"/>
          <p:cNvSpPr/>
          <p:nvPr/>
        </p:nvSpPr>
        <p:spPr>
          <a:xfrm>
            <a:off x="5685182" y="6000823"/>
            <a:ext cx="6096000" cy="923330"/>
          </a:xfrm>
          <a:prstGeom prst="rect">
            <a:avLst/>
          </a:prstGeom>
        </p:spPr>
        <p:txBody>
          <a:bodyPr>
            <a:spAutoFit/>
          </a:bodyPr>
          <a:lstStyle/>
          <a:p>
            <a:r>
              <a:rPr lang="en-US" dirty="0">
                <a:hlinkClick r:id="rId3"/>
              </a:rPr>
              <a:t>https://</a:t>
            </a:r>
            <a:r>
              <a:rPr lang="en-US" dirty="0" smtClean="0">
                <a:hlinkClick r:id="rId3"/>
              </a:rPr>
              <a:t>ps.is.tuebingen.mpg.de/research_projects/optical-flow-for-mostly-rigid-scenes</a:t>
            </a:r>
            <a:endParaRPr lang="en-US" dirty="0" smtClean="0"/>
          </a:p>
          <a:p>
            <a:endParaRPr lang="en-US" dirty="0"/>
          </a:p>
        </p:txBody>
      </p:sp>
    </p:spTree>
    <p:extLst>
      <p:ext uri="{BB962C8B-B14F-4D97-AF65-F5344CB8AC3E}">
        <p14:creationId xmlns:p14="http://schemas.microsoft.com/office/powerpoint/2010/main" val="16501225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optical flow</a:t>
            </a:r>
            <a:endParaRPr lang="en-US" dirty="0"/>
          </a:p>
        </p:txBody>
      </p:sp>
      <p:sp>
        <p:nvSpPr>
          <p:cNvPr id="3" name="Content Placeholder 2"/>
          <p:cNvSpPr>
            <a:spLocks noGrp="1"/>
          </p:cNvSpPr>
          <p:nvPr>
            <p:ph idx="1"/>
          </p:nvPr>
        </p:nvSpPr>
        <p:spPr>
          <a:xfrm>
            <a:off x="838200" y="5421906"/>
            <a:ext cx="10515600" cy="1219071"/>
          </a:xfrm>
        </p:spPr>
        <p:txBody>
          <a:bodyPr/>
          <a:lstStyle/>
          <a:p>
            <a:r>
              <a:rPr lang="en-US" dirty="0" smtClean="0"/>
              <a:t>Motion is not arbitrary.  Motion and meaning are coupled.</a:t>
            </a:r>
            <a:endParaRPr lang="en-US" dirty="0"/>
          </a:p>
        </p:txBody>
      </p:sp>
      <p:grpSp>
        <p:nvGrpSpPr>
          <p:cNvPr id="4" name="Group 1090"/>
          <p:cNvGrpSpPr/>
          <p:nvPr/>
        </p:nvGrpSpPr>
        <p:grpSpPr>
          <a:xfrm>
            <a:off x="204570" y="1480429"/>
            <a:ext cx="11782859" cy="3796026"/>
            <a:chOff x="0" y="0"/>
            <a:chExt cx="11782857" cy="3796025"/>
          </a:xfrm>
        </p:grpSpPr>
        <p:pic>
          <p:nvPicPr>
            <p:cNvPr id="5" name="image12.png"/>
            <p:cNvPicPr>
              <a:picLocks noChangeAspect="1"/>
            </p:cNvPicPr>
            <p:nvPr/>
          </p:nvPicPr>
          <p:blipFill>
            <a:blip r:embed="rId2">
              <a:extLst/>
            </a:blip>
            <a:stretch>
              <a:fillRect/>
            </a:stretch>
          </p:blipFill>
          <p:spPr>
            <a:xfrm>
              <a:off x="0" y="0"/>
              <a:ext cx="11782858" cy="3796026"/>
            </a:xfrm>
            <a:prstGeom prst="rect">
              <a:avLst/>
            </a:prstGeom>
            <a:ln w="12700" cap="flat">
              <a:noFill/>
              <a:miter lim="400000"/>
            </a:ln>
            <a:effectLst/>
          </p:spPr>
        </p:pic>
        <p:sp>
          <p:nvSpPr>
            <p:cNvPr id="6" name="Shape 1084"/>
            <p:cNvSpPr/>
            <p:nvPr/>
          </p:nvSpPr>
          <p:spPr>
            <a:xfrm>
              <a:off x="5771485" y="39794"/>
              <a:ext cx="808181" cy="669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0963" tIns="30963" rIns="30963" bIns="30963" numCol="1" anchor="ctr">
              <a:spAutoFit/>
            </a:bodyPr>
            <a:lstStyle>
              <a:lvl1pPr defTabSz="585216">
                <a:defRPr sz="4000">
                  <a:solidFill>
                    <a:srgbClr val="000000"/>
                  </a:solidFill>
                  <a:latin typeface="Helvetica Neue Light"/>
                  <a:ea typeface="Helvetica Neue Light"/>
                  <a:cs typeface="Helvetica Neue Light"/>
                  <a:sym typeface="Helvetica Neue Light"/>
                </a:defRPr>
              </a:lvl1pPr>
            </a:lstStyle>
            <a:p>
              <a:r>
                <a:t>sky</a:t>
              </a:r>
            </a:p>
          </p:txBody>
        </p:sp>
        <p:sp>
          <p:nvSpPr>
            <p:cNvPr id="7" name="Shape 1085"/>
            <p:cNvSpPr/>
            <p:nvPr/>
          </p:nvSpPr>
          <p:spPr>
            <a:xfrm>
              <a:off x="4695091" y="2955142"/>
              <a:ext cx="1063196" cy="669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0963" tIns="30963" rIns="30963" bIns="30963" numCol="1" anchor="ctr">
              <a:spAutoFit/>
            </a:bodyPr>
            <a:lstStyle>
              <a:lvl1pPr defTabSz="585216">
                <a:defRPr sz="4000">
                  <a:solidFill>
                    <a:srgbClr val="000000"/>
                  </a:solidFill>
                  <a:latin typeface="Helvetica Neue Light"/>
                  <a:ea typeface="Helvetica Neue Light"/>
                  <a:cs typeface="Helvetica Neue Light"/>
                  <a:sym typeface="Helvetica Neue Light"/>
                </a:defRPr>
              </a:lvl1pPr>
            </a:lstStyle>
            <a:p>
              <a:r>
                <a:t>road</a:t>
              </a:r>
            </a:p>
          </p:txBody>
        </p:sp>
        <p:sp>
          <p:nvSpPr>
            <p:cNvPr id="8" name="Shape 1086"/>
            <p:cNvSpPr/>
            <p:nvPr/>
          </p:nvSpPr>
          <p:spPr>
            <a:xfrm>
              <a:off x="7758752" y="1993482"/>
              <a:ext cx="761952" cy="669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0963" tIns="30963" rIns="30963" bIns="30963" numCol="1" anchor="ctr">
              <a:spAutoFit/>
            </a:bodyPr>
            <a:lstStyle>
              <a:lvl1pPr defTabSz="585216">
                <a:defRPr sz="4000">
                  <a:solidFill>
                    <a:srgbClr val="000000"/>
                  </a:solidFill>
                  <a:latin typeface="Helvetica Neue Light"/>
                  <a:ea typeface="Helvetica Neue Light"/>
                  <a:cs typeface="Helvetica Neue Light"/>
                  <a:sym typeface="Helvetica Neue Light"/>
                </a:defRPr>
              </a:lvl1pPr>
            </a:lstStyle>
            <a:p>
              <a:r>
                <a:t>car</a:t>
              </a:r>
            </a:p>
          </p:txBody>
        </p:sp>
        <p:sp>
          <p:nvSpPr>
            <p:cNvPr id="9" name="Shape 1087"/>
            <p:cNvSpPr/>
            <p:nvPr/>
          </p:nvSpPr>
          <p:spPr>
            <a:xfrm>
              <a:off x="2233991" y="2540110"/>
              <a:ext cx="1269444" cy="669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0963" tIns="30963" rIns="30963" bIns="30963" numCol="1" anchor="ctr">
              <a:spAutoFit/>
            </a:bodyPr>
            <a:lstStyle>
              <a:lvl1pPr defTabSz="585216">
                <a:defRPr sz="4000">
                  <a:solidFill>
                    <a:srgbClr val="000000"/>
                  </a:solidFill>
                  <a:latin typeface="Helvetica Neue Light"/>
                  <a:ea typeface="Helvetica Neue Light"/>
                  <a:cs typeface="Helvetica Neue Light"/>
                  <a:sym typeface="Helvetica Neue Light"/>
                </a:defRPr>
              </a:lvl1pPr>
            </a:lstStyle>
            <a:p>
              <a:r>
                <a:t>grass</a:t>
              </a:r>
            </a:p>
          </p:txBody>
        </p:sp>
        <p:sp>
          <p:nvSpPr>
            <p:cNvPr id="10" name="Shape 1088"/>
            <p:cNvSpPr/>
            <p:nvPr/>
          </p:nvSpPr>
          <p:spPr>
            <a:xfrm>
              <a:off x="5750885" y="1092559"/>
              <a:ext cx="1767792" cy="669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0963" tIns="30963" rIns="30963" bIns="30963" numCol="1" anchor="ctr">
              <a:spAutoFit/>
            </a:bodyPr>
            <a:lstStyle>
              <a:lvl1pPr defTabSz="585216">
                <a:defRPr sz="4000">
                  <a:solidFill>
                    <a:srgbClr val="C0C0C0"/>
                  </a:solidFill>
                  <a:latin typeface="Helvetica Neue Light"/>
                  <a:ea typeface="Helvetica Neue Light"/>
                  <a:cs typeface="Helvetica Neue Light"/>
                  <a:sym typeface="Helvetica Neue Light"/>
                </a:defRPr>
              </a:lvl1pPr>
            </a:lstStyle>
            <a:p>
              <a:r>
                <a:t>building</a:t>
              </a:r>
            </a:p>
          </p:txBody>
        </p:sp>
        <p:sp>
          <p:nvSpPr>
            <p:cNvPr id="11" name="Shape 1089"/>
            <p:cNvSpPr/>
            <p:nvPr/>
          </p:nvSpPr>
          <p:spPr>
            <a:xfrm>
              <a:off x="1103034" y="495318"/>
              <a:ext cx="2078689" cy="669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0963" tIns="30963" rIns="30963" bIns="30963" numCol="1" anchor="ctr">
              <a:spAutoFit/>
            </a:bodyPr>
            <a:lstStyle>
              <a:lvl1pPr defTabSz="585216">
                <a:defRPr sz="4000">
                  <a:solidFill>
                    <a:srgbClr val="C0C0C0"/>
                  </a:solidFill>
                  <a:latin typeface="Helvetica Neue Light"/>
                  <a:ea typeface="Helvetica Neue Light"/>
                  <a:cs typeface="Helvetica Neue Light"/>
                  <a:sym typeface="Helvetica Neue Light"/>
                </a:defRPr>
              </a:lvl1pPr>
            </a:lstStyle>
            <a:p>
              <a:r>
                <a:t>unknown</a:t>
              </a:r>
            </a:p>
          </p:txBody>
        </p:sp>
      </p:grpSp>
      <p:sp>
        <p:nvSpPr>
          <p:cNvPr id="12" name="Rectangle 11"/>
          <p:cNvSpPr/>
          <p:nvPr/>
        </p:nvSpPr>
        <p:spPr>
          <a:xfrm>
            <a:off x="3105017" y="6065333"/>
            <a:ext cx="6096000" cy="646331"/>
          </a:xfrm>
          <a:prstGeom prst="rect">
            <a:avLst/>
          </a:prstGeom>
        </p:spPr>
        <p:txBody>
          <a:bodyPr>
            <a:spAutoFit/>
          </a:bodyPr>
          <a:lstStyle/>
          <a:p>
            <a:r>
              <a:rPr lang="en-US" dirty="0"/>
              <a:t>O</a:t>
            </a:r>
            <a:r>
              <a:rPr lang="en-US" dirty="0" smtClean="0"/>
              <a:t>ptical </a:t>
            </a:r>
            <a:r>
              <a:rPr lang="en-US" dirty="0"/>
              <a:t>Flow with Semantic Segmentation and Localized Layers </a:t>
            </a:r>
          </a:p>
          <a:p>
            <a:r>
              <a:rPr lang="en-US" dirty="0" err="1"/>
              <a:t>Sevilla</a:t>
            </a:r>
            <a:r>
              <a:rPr lang="en-US" dirty="0"/>
              <a:t>-Lara, L., Sun, D., </a:t>
            </a:r>
            <a:r>
              <a:rPr lang="en-US" dirty="0" err="1"/>
              <a:t>Jampani</a:t>
            </a:r>
            <a:r>
              <a:rPr lang="en-US" dirty="0"/>
              <a:t>, V., Black, M. J</a:t>
            </a:r>
            <a:r>
              <a:rPr lang="en-US" dirty="0" smtClean="0"/>
              <a:t>., CVPR 2016</a:t>
            </a:r>
            <a:endParaRPr lang="en-US" dirty="0"/>
          </a:p>
        </p:txBody>
      </p:sp>
      <p:sp>
        <p:nvSpPr>
          <p:cNvPr id="13" name="Rectangle 12"/>
          <p:cNvSpPr/>
          <p:nvPr/>
        </p:nvSpPr>
        <p:spPr>
          <a:xfrm>
            <a:off x="5014666" y="109577"/>
            <a:ext cx="7421217" cy="646331"/>
          </a:xfrm>
          <a:prstGeom prst="rect">
            <a:avLst/>
          </a:prstGeom>
        </p:spPr>
        <p:txBody>
          <a:bodyPr wrap="square">
            <a:spAutoFit/>
          </a:bodyPr>
          <a:lstStyle/>
          <a:p>
            <a:r>
              <a:rPr lang="en-US" dirty="0">
                <a:hlinkClick r:id="rId3"/>
              </a:rPr>
              <a:t>https://</a:t>
            </a:r>
            <a:r>
              <a:rPr lang="en-US" dirty="0" smtClean="0">
                <a:hlinkClick r:id="rId3"/>
              </a:rPr>
              <a:t>ps.is.tuebingen.mpg.de/research_projects/semantic-optical-flow</a:t>
            </a:r>
            <a:endParaRPr lang="en-US" dirty="0" smtClean="0"/>
          </a:p>
          <a:p>
            <a:endParaRPr lang="en-US" dirty="0"/>
          </a:p>
        </p:txBody>
      </p:sp>
    </p:spTree>
    <p:extLst>
      <p:ext uri="{BB962C8B-B14F-4D97-AF65-F5344CB8AC3E}">
        <p14:creationId xmlns:p14="http://schemas.microsoft.com/office/powerpoint/2010/main" val="269141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p:txBody>
          <a:bodyPr/>
          <a:lstStyle/>
          <a:p>
            <a:r>
              <a:rPr lang="en-US" dirty="0" smtClean="0"/>
              <a:t>Apparent motion</a:t>
            </a:r>
            <a:endParaRPr lang="en-US" dirty="0"/>
          </a:p>
        </p:txBody>
      </p:sp>
      <p:pic>
        <p:nvPicPr>
          <p:cNvPr id="71684" name="Picture 3"/>
          <p:cNvPicPr>
            <a:picLocks noChangeAspect="1" noChangeArrowheads="1"/>
          </p:cNvPicPr>
          <p:nvPr/>
        </p:nvPicPr>
        <p:blipFill>
          <a:blip r:embed="rId3"/>
          <a:srcRect/>
          <a:stretch>
            <a:fillRect/>
          </a:stretch>
        </p:blipFill>
        <p:spPr bwMode="auto">
          <a:xfrm>
            <a:off x="3429001" y="1600200"/>
            <a:ext cx="5095875" cy="3619500"/>
          </a:xfrm>
          <a:prstGeom prst="rect">
            <a:avLst/>
          </a:prstGeom>
          <a:noFill/>
          <a:ln w="9525">
            <a:noFill/>
            <a:miter lim="800000"/>
            <a:headEnd/>
            <a:tailEnd/>
          </a:ln>
        </p:spPr>
      </p:pic>
      <p:sp>
        <p:nvSpPr>
          <p:cNvPr id="71685" name="Text Box 4"/>
          <p:cNvSpPr txBox="1">
            <a:spLocks noChangeArrowheads="1"/>
          </p:cNvSpPr>
          <p:nvPr/>
        </p:nvSpPr>
        <p:spPr bwMode="auto">
          <a:xfrm>
            <a:off x="2514600" y="5257801"/>
            <a:ext cx="74676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t>Optical flow =  2D velocity field describing the apparent motion in the images.</a:t>
            </a:r>
          </a:p>
        </p:txBody>
      </p:sp>
      <p:sp>
        <p:nvSpPr>
          <p:cNvPr id="2" name="Cross 1"/>
          <p:cNvSpPr/>
          <p:nvPr/>
        </p:nvSpPr>
        <p:spPr>
          <a:xfrm rot="18805602">
            <a:off x="4261006" y="2034955"/>
            <a:ext cx="3044757" cy="2840477"/>
          </a:xfrm>
          <a:prstGeom prst="plus">
            <a:avLst>
              <a:gd name="adj" fmla="val 4623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24876" y="516835"/>
            <a:ext cx="3206712" cy="369332"/>
          </a:xfrm>
          <a:prstGeom prst="rect">
            <a:avLst/>
          </a:prstGeom>
          <a:noFill/>
        </p:spPr>
        <p:txBody>
          <a:bodyPr wrap="none" rtlCol="0">
            <a:spAutoFit/>
          </a:bodyPr>
          <a:lstStyle/>
          <a:p>
            <a:r>
              <a:rPr lang="en-US" smtClean="0"/>
              <a:t>B. Horn</a:t>
            </a:r>
            <a:r>
              <a:rPr lang="en-US" dirty="0" smtClean="0"/>
              <a:t>, </a:t>
            </a:r>
            <a:r>
              <a:rPr lang="en-US" smtClean="0"/>
              <a:t>Robot Vision, MIT Press</a:t>
            </a:r>
            <a:endParaRPr lang="en-US"/>
          </a:p>
        </p:txBody>
      </p:sp>
    </p:spTree>
    <p:extLst>
      <p:ext uri="{BB962C8B-B14F-4D97-AF65-F5344CB8AC3E}">
        <p14:creationId xmlns:p14="http://schemas.microsoft.com/office/powerpoint/2010/main" val="7067078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optical flow</a:t>
            </a:r>
            <a:endParaRPr lang="en-US" dirty="0"/>
          </a:p>
        </p:txBody>
      </p:sp>
      <p:sp>
        <p:nvSpPr>
          <p:cNvPr id="3" name="Content Placeholder 2"/>
          <p:cNvSpPr>
            <a:spLocks noGrp="1"/>
          </p:cNvSpPr>
          <p:nvPr>
            <p:ph idx="1"/>
          </p:nvPr>
        </p:nvSpPr>
        <p:spPr>
          <a:xfrm>
            <a:off x="838200" y="5421906"/>
            <a:ext cx="10515600" cy="1219071"/>
          </a:xfrm>
        </p:spPr>
        <p:txBody>
          <a:bodyPr/>
          <a:lstStyle/>
          <a:p>
            <a:r>
              <a:rPr lang="en-US" dirty="0" smtClean="0"/>
              <a:t>Motion is not arbitrary.  Motion and meaning are coupled.</a:t>
            </a:r>
            <a:endParaRPr lang="en-US" dirty="0"/>
          </a:p>
        </p:txBody>
      </p:sp>
      <p:sp>
        <p:nvSpPr>
          <p:cNvPr id="12" name="Rectangle 11"/>
          <p:cNvSpPr/>
          <p:nvPr/>
        </p:nvSpPr>
        <p:spPr>
          <a:xfrm>
            <a:off x="3105017" y="6065333"/>
            <a:ext cx="6096000" cy="646331"/>
          </a:xfrm>
          <a:prstGeom prst="rect">
            <a:avLst/>
          </a:prstGeom>
        </p:spPr>
        <p:txBody>
          <a:bodyPr>
            <a:spAutoFit/>
          </a:bodyPr>
          <a:lstStyle/>
          <a:p>
            <a:r>
              <a:rPr lang="en-US" dirty="0"/>
              <a:t>O</a:t>
            </a:r>
            <a:r>
              <a:rPr lang="en-US" dirty="0" smtClean="0"/>
              <a:t>ptical </a:t>
            </a:r>
            <a:r>
              <a:rPr lang="en-US" dirty="0"/>
              <a:t>Flow with Semantic Segmentation and Localized Layers </a:t>
            </a:r>
          </a:p>
          <a:p>
            <a:r>
              <a:rPr lang="en-US" dirty="0" err="1"/>
              <a:t>Sevilla</a:t>
            </a:r>
            <a:r>
              <a:rPr lang="en-US" dirty="0"/>
              <a:t>-Lara, L., Sun, D., </a:t>
            </a:r>
            <a:r>
              <a:rPr lang="en-US" dirty="0" err="1"/>
              <a:t>Jampani</a:t>
            </a:r>
            <a:r>
              <a:rPr lang="en-US" dirty="0"/>
              <a:t>, V., Black, M. J</a:t>
            </a:r>
            <a:r>
              <a:rPr lang="en-US" dirty="0" smtClean="0"/>
              <a:t>., CVPR 2016</a:t>
            </a:r>
            <a:endParaRPr lang="en-US" dirty="0"/>
          </a:p>
        </p:txBody>
      </p:sp>
      <p:sp>
        <p:nvSpPr>
          <p:cNvPr id="14" name="Rectangle 13"/>
          <p:cNvSpPr/>
          <p:nvPr/>
        </p:nvSpPr>
        <p:spPr>
          <a:xfrm>
            <a:off x="5014666" y="109577"/>
            <a:ext cx="7421217" cy="646331"/>
          </a:xfrm>
          <a:prstGeom prst="rect">
            <a:avLst/>
          </a:prstGeom>
        </p:spPr>
        <p:txBody>
          <a:bodyPr wrap="square">
            <a:spAutoFit/>
          </a:bodyPr>
          <a:lstStyle/>
          <a:p>
            <a:r>
              <a:rPr lang="en-US" dirty="0">
                <a:hlinkClick r:id="rId2"/>
              </a:rPr>
              <a:t>https://</a:t>
            </a:r>
            <a:r>
              <a:rPr lang="en-US" dirty="0" smtClean="0">
                <a:hlinkClick r:id="rId2"/>
              </a:rPr>
              <a:t>ps.is.tuebingen.mpg.de/research_projects/semantic-optical-flow</a:t>
            </a:r>
            <a:endParaRPr lang="en-US" dirty="0" smtClean="0"/>
          </a:p>
          <a:p>
            <a:endParaRPr lang="en-US" dirty="0"/>
          </a:p>
        </p:txBody>
      </p:sp>
      <p:sp>
        <p:nvSpPr>
          <p:cNvPr id="15" name="Rectangle 14"/>
          <p:cNvSpPr/>
          <p:nvPr/>
        </p:nvSpPr>
        <p:spPr>
          <a:xfrm>
            <a:off x="2311887" y="2679565"/>
            <a:ext cx="6889130" cy="1261884"/>
          </a:xfrm>
          <a:prstGeom prst="rect">
            <a:avLst/>
          </a:prstGeom>
        </p:spPr>
        <p:txBody>
          <a:bodyPr wrap="none">
            <a:spAutoFit/>
          </a:bodyPr>
          <a:lstStyle/>
          <a:p>
            <a:r>
              <a:rPr lang="en-US" sz="3600" dirty="0">
                <a:hlinkClick r:id="rId3"/>
              </a:rPr>
              <a:t>https://</a:t>
            </a:r>
            <a:r>
              <a:rPr lang="en-US" sz="4000" dirty="0" smtClean="0">
                <a:hlinkClick r:id="rId3"/>
              </a:rPr>
              <a:t>youtu.be/QwmBSTWgr_s</a:t>
            </a:r>
            <a:endParaRPr lang="en-US" sz="3600" dirty="0" smtClean="0"/>
          </a:p>
          <a:p>
            <a:endParaRPr lang="en-US" sz="3600" dirty="0"/>
          </a:p>
        </p:txBody>
      </p:sp>
    </p:spTree>
    <p:extLst>
      <p:ext uri="{BB962C8B-B14F-4D97-AF65-F5344CB8AC3E}">
        <p14:creationId xmlns:p14="http://schemas.microsoft.com/office/powerpoint/2010/main" val="5125344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optical flow</a:t>
            </a:r>
            <a:endParaRPr lang="en-US" dirty="0"/>
          </a:p>
        </p:txBody>
      </p:sp>
      <p:sp>
        <p:nvSpPr>
          <p:cNvPr id="3" name="Content Placeholder 2"/>
          <p:cNvSpPr>
            <a:spLocks noGrp="1"/>
          </p:cNvSpPr>
          <p:nvPr>
            <p:ph idx="1"/>
          </p:nvPr>
        </p:nvSpPr>
        <p:spPr>
          <a:xfrm>
            <a:off x="838200" y="4733705"/>
            <a:ext cx="10515600" cy="1002769"/>
          </a:xfrm>
        </p:spPr>
        <p:txBody>
          <a:bodyPr/>
          <a:lstStyle/>
          <a:p>
            <a:r>
              <a:rPr lang="en-US" dirty="0" smtClean="0"/>
              <a:t>Shallow convolution model (Field of Experts)</a:t>
            </a:r>
          </a:p>
        </p:txBody>
      </p:sp>
      <p:sp>
        <p:nvSpPr>
          <p:cNvPr id="4" name="Rectangle 3"/>
          <p:cNvSpPr/>
          <p:nvPr/>
        </p:nvSpPr>
        <p:spPr>
          <a:xfrm>
            <a:off x="838200" y="5433968"/>
            <a:ext cx="6096000" cy="646331"/>
          </a:xfrm>
          <a:prstGeom prst="rect">
            <a:avLst/>
          </a:prstGeom>
        </p:spPr>
        <p:txBody>
          <a:bodyPr>
            <a:spAutoFit/>
          </a:bodyPr>
          <a:lstStyle/>
          <a:p>
            <a:r>
              <a:rPr lang="en-US" dirty="0"/>
              <a:t>Sun, D., Roth, S., Lewis, J., Black, M. </a:t>
            </a:r>
            <a:r>
              <a:rPr lang="en-US" dirty="0" smtClean="0"/>
              <a:t>J.,</a:t>
            </a:r>
          </a:p>
          <a:p>
            <a:r>
              <a:rPr lang="en-US" dirty="0" smtClean="0"/>
              <a:t>Learning</a:t>
            </a:r>
            <a:r>
              <a:rPr lang="en-US" dirty="0"/>
              <a:t> Optical </a:t>
            </a:r>
            <a:r>
              <a:rPr lang="en-US" dirty="0" smtClean="0"/>
              <a:t>Flow, ECCV 2008</a:t>
            </a:r>
            <a:endParaRPr lang="en-US" dirty="0"/>
          </a:p>
        </p:txBody>
      </p:sp>
      <p:pic>
        <p:nvPicPr>
          <p:cNvPr id="5" name="Picture 4"/>
          <p:cNvPicPr>
            <a:picLocks noChangeAspect="1"/>
          </p:cNvPicPr>
          <p:nvPr/>
        </p:nvPicPr>
        <p:blipFill>
          <a:blip r:embed="rId2"/>
          <a:stretch>
            <a:fillRect/>
          </a:stretch>
        </p:blipFill>
        <p:spPr>
          <a:xfrm>
            <a:off x="0" y="1365755"/>
            <a:ext cx="12192000" cy="3490386"/>
          </a:xfrm>
          <a:prstGeom prst="rect">
            <a:avLst/>
          </a:prstGeom>
        </p:spPr>
      </p:pic>
      <p:sp>
        <p:nvSpPr>
          <p:cNvPr id="6" name="Rectangle 5"/>
          <p:cNvSpPr/>
          <p:nvPr/>
        </p:nvSpPr>
        <p:spPr>
          <a:xfrm>
            <a:off x="5676900" y="5433968"/>
            <a:ext cx="6096000" cy="646331"/>
          </a:xfrm>
          <a:prstGeom prst="rect">
            <a:avLst/>
          </a:prstGeom>
        </p:spPr>
        <p:txBody>
          <a:bodyPr>
            <a:spAutoFit/>
          </a:bodyPr>
          <a:lstStyle/>
          <a:p>
            <a:r>
              <a:rPr lang="en-US" dirty="0"/>
              <a:t>Roth, S., Black, M. </a:t>
            </a:r>
            <a:r>
              <a:rPr lang="en-US" dirty="0" smtClean="0"/>
              <a:t>J., On </a:t>
            </a:r>
            <a:r>
              <a:rPr lang="en-US" dirty="0"/>
              <a:t>the spatial statistics of optical flow </a:t>
            </a:r>
          </a:p>
          <a:p>
            <a:r>
              <a:rPr lang="en-US" dirty="0" smtClean="0"/>
              <a:t>IJCV, </a:t>
            </a:r>
            <a:r>
              <a:rPr lang="en-US" dirty="0"/>
              <a:t>74(1):33-50, 2007</a:t>
            </a:r>
          </a:p>
        </p:txBody>
      </p:sp>
      <p:sp>
        <p:nvSpPr>
          <p:cNvPr id="7" name="Rectangle 6"/>
          <p:cNvSpPr/>
          <p:nvPr/>
        </p:nvSpPr>
        <p:spPr>
          <a:xfrm>
            <a:off x="305493" y="6080299"/>
            <a:ext cx="5371407" cy="646331"/>
          </a:xfrm>
          <a:prstGeom prst="rect">
            <a:avLst/>
          </a:prstGeom>
        </p:spPr>
        <p:txBody>
          <a:bodyPr wrap="none">
            <a:spAutoFit/>
          </a:bodyPr>
          <a:lstStyle/>
          <a:p>
            <a:r>
              <a:rPr lang="en-US" dirty="0">
                <a:hlinkClick r:id="rId3"/>
              </a:rPr>
              <a:t>http://</a:t>
            </a:r>
            <a:r>
              <a:rPr lang="en-US" dirty="0" smtClean="0">
                <a:hlinkClick r:id="rId3"/>
              </a:rPr>
              <a:t>files.is.tue.mpg.de/black/papers/SunECCV08.pdf</a:t>
            </a:r>
            <a:endParaRPr lang="en-US" dirty="0" smtClean="0"/>
          </a:p>
          <a:p>
            <a:endParaRPr lang="en-US" dirty="0"/>
          </a:p>
        </p:txBody>
      </p:sp>
      <p:sp>
        <p:nvSpPr>
          <p:cNvPr id="8" name="Rectangle 7"/>
          <p:cNvSpPr/>
          <p:nvPr/>
        </p:nvSpPr>
        <p:spPr>
          <a:xfrm>
            <a:off x="5879302" y="6080299"/>
            <a:ext cx="5283691" cy="646331"/>
          </a:xfrm>
          <a:prstGeom prst="rect">
            <a:avLst/>
          </a:prstGeom>
        </p:spPr>
        <p:txBody>
          <a:bodyPr wrap="none">
            <a:spAutoFit/>
          </a:bodyPr>
          <a:lstStyle/>
          <a:p>
            <a:r>
              <a:rPr lang="en-US" dirty="0">
                <a:hlinkClick r:id="rId4"/>
              </a:rPr>
              <a:t>http://</a:t>
            </a:r>
            <a:r>
              <a:rPr lang="en-US" dirty="0" smtClean="0">
                <a:hlinkClick r:id="rId4"/>
              </a:rPr>
              <a:t>files.is.tue.mpg.de/black/papers/iccv05roth.pdf</a:t>
            </a:r>
            <a:endParaRPr lang="en-US" dirty="0" smtClean="0"/>
          </a:p>
          <a:p>
            <a:endParaRPr lang="en-US" dirty="0"/>
          </a:p>
        </p:txBody>
      </p:sp>
    </p:spTree>
    <p:extLst>
      <p:ext uri="{BB962C8B-B14F-4D97-AF65-F5344CB8AC3E}">
        <p14:creationId xmlns:p14="http://schemas.microsoft.com/office/powerpoint/2010/main" val="310171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optical flow (unsupervised)</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425147" y="5850235"/>
            <a:ext cx="7275443" cy="923330"/>
          </a:xfrm>
          <a:prstGeom prst="rect">
            <a:avLst/>
          </a:prstGeom>
        </p:spPr>
        <p:txBody>
          <a:bodyPr wrap="square">
            <a:spAutoFit/>
          </a:bodyPr>
          <a:lstStyle/>
          <a:p>
            <a:r>
              <a:rPr lang="en-US" dirty="0" err="1"/>
              <a:t>Ranjan</a:t>
            </a:r>
            <a:r>
              <a:rPr lang="en-US" dirty="0"/>
              <a:t>, A., </a:t>
            </a:r>
            <a:r>
              <a:rPr lang="en-US" dirty="0" err="1"/>
              <a:t>Jampani</a:t>
            </a:r>
            <a:r>
              <a:rPr lang="en-US" dirty="0"/>
              <a:t>, V., Kim, K., Sun, D., </a:t>
            </a:r>
            <a:r>
              <a:rPr lang="en-US" dirty="0" err="1"/>
              <a:t>Wulff</a:t>
            </a:r>
            <a:r>
              <a:rPr lang="en-US" dirty="0"/>
              <a:t>, J., Black, M. </a:t>
            </a:r>
            <a:r>
              <a:rPr lang="en-US" dirty="0" smtClean="0"/>
              <a:t>J., </a:t>
            </a:r>
            <a:r>
              <a:rPr lang="en-US" strike="sngStrike" dirty="0" smtClean="0"/>
              <a:t>Adversarial</a:t>
            </a:r>
            <a:r>
              <a:rPr lang="en-US" dirty="0"/>
              <a:t> </a:t>
            </a:r>
            <a:r>
              <a:rPr lang="en-US" dirty="0" smtClean="0"/>
              <a:t>Competitive Collaboration</a:t>
            </a:r>
            <a:r>
              <a:rPr lang="en-US" dirty="0"/>
              <a:t>: Joint Unsupervised Learning of Depth, Camera Motion, Optical Flow and Motion </a:t>
            </a:r>
            <a:r>
              <a:rPr lang="en-US" dirty="0" smtClean="0"/>
              <a:t>Segmentation, </a:t>
            </a:r>
            <a:r>
              <a:rPr lang="en-US" dirty="0" err="1" smtClean="0"/>
              <a:t>arXiv</a:t>
            </a:r>
            <a:r>
              <a:rPr lang="en-US" dirty="0" smtClean="0"/>
              <a:t> 2018</a:t>
            </a:r>
            <a:endParaRPr lang="en-US" dirty="0"/>
          </a:p>
        </p:txBody>
      </p:sp>
      <p:pic>
        <p:nvPicPr>
          <p:cNvPr id="4098" name="Picture 2" descr="https://research.nvidia.com/sites/default/files/publications/teaser-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5" y="1363960"/>
            <a:ext cx="10959548" cy="4152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55304" y="218211"/>
            <a:ext cx="8481391" cy="646331"/>
          </a:xfrm>
          <a:prstGeom prst="rect">
            <a:avLst/>
          </a:prstGeom>
        </p:spPr>
        <p:txBody>
          <a:bodyPr wrap="square">
            <a:spAutoFit/>
          </a:bodyPr>
          <a:lstStyle/>
          <a:p>
            <a:r>
              <a:rPr lang="en-US" dirty="0">
                <a:hlinkClick r:id="rId3"/>
              </a:rPr>
              <a:t>https://</a:t>
            </a:r>
            <a:r>
              <a:rPr lang="en-US" dirty="0" smtClean="0">
                <a:hlinkClick r:id="rId3"/>
              </a:rPr>
              <a:t>ps.is.tuebingen.mpg.de/uploads_file/attachment/attachment/432/ac.pdf</a:t>
            </a:r>
            <a:endParaRPr lang="en-US" dirty="0" smtClean="0"/>
          </a:p>
          <a:p>
            <a:endParaRPr lang="en-US" dirty="0"/>
          </a:p>
        </p:txBody>
      </p:sp>
    </p:spTree>
    <p:extLst>
      <p:ext uri="{BB962C8B-B14F-4D97-AF65-F5344CB8AC3E}">
        <p14:creationId xmlns:p14="http://schemas.microsoft.com/office/powerpoint/2010/main" val="8509067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flow for?</a:t>
            </a:r>
            <a:endParaRPr lang="en-US" dirty="0"/>
          </a:p>
        </p:txBody>
      </p:sp>
      <p:sp>
        <p:nvSpPr>
          <p:cNvPr id="3" name="Content Placeholder 2"/>
          <p:cNvSpPr>
            <a:spLocks noGrp="1"/>
          </p:cNvSpPr>
          <p:nvPr>
            <p:ph idx="1"/>
          </p:nvPr>
        </p:nvSpPr>
        <p:spPr/>
        <p:txBody>
          <a:bodyPr/>
          <a:lstStyle/>
          <a:p>
            <a:r>
              <a:rPr lang="en-US" dirty="0" smtClean="0"/>
              <a:t>Flow (apparent motion), is useful for tons of things in many fields</a:t>
            </a:r>
          </a:p>
          <a:p>
            <a:pPr lvl="1"/>
            <a:r>
              <a:rPr lang="en-US" dirty="0" smtClean="0"/>
              <a:t>It is about finding what is constant between </a:t>
            </a:r>
            <a:r>
              <a:rPr lang="en-US" dirty="0" smtClean="0"/>
              <a:t>images</a:t>
            </a:r>
          </a:p>
          <a:p>
            <a:pPr lvl="1"/>
            <a:endParaRPr lang="en-US" dirty="0" smtClean="0"/>
          </a:p>
          <a:p>
            <a:r>
              <a:rPr lang="en-US" dirty="0" smtClean="0"/>
              <a:t>Flow (motion field), is useful for understanding the structure of the 3D world</a:t>
            </a:r>
          </a:p>
          <a:p>
            <a:pPr lvl="1"/>
            <a:r>
              <a:rPr lang="en-US" dirty="0" smtClean="0"/>
              <a:t>But it can be an artifact of something deeper</a:t>
            </a:r>
          </a:p>
          <a:p>
            <a:pPr lvl="1"/>
            <a:r>
              <a:rPr lang="en-US" dirty="0" smtClean="0"/>
              <a:t>What matters is the </a:t>
            </a:r>
            <a:r>
              <a:rPr lang="en-US" dirty="0" err="1" smtClean="0"/>
              <a:t>contuity</a:t>
            </a:r>
            <a:r>
              <a:rPr lang="en-US" dirty="0" smtClean="0"/>
              <a:t> of perception</a:t>
            </a:r>
          </a:p>
        </p:txBody>
      </p:sp>
    </p:spTree>
    <p:extLst>
      <p:ext uri="{BB962C8B-B14F-4D97-AF65-F5344CB8AC3E}">
        <p14:creationId xmlns:p14="http://schemas.microsoft.com/office/powerpoint/2010/main" val="954925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optical flow for?</a:t>
            </a:r>
            <a:endParaRPr lang="en-US" dirty="0"/>
          </a:p>
        </p:txBody>
      </p:sp>
      <p:sp>
        <p:nvSpPr>
          <p:cNvPr id="3" name="Content Placeholder 2"/>
          <p:cNvSpPr>
            <a:spLocks noGrp="1"/>
          </p:cNvSpPr>
          <p:nvPr>
            <p:ph idx="1"/>
          </p:nvPr>
        </p:nvSpPr>
        <p:spPr/>
        <p:txBody>
          <a:bodyPr/>
          <a:lstStyle/>
          <a:p>
            <a:r>
              <a:rPr lang="en-US" dirty="0" smtClean="0"/>
              <a:t>Establishing what goes with what </a:t>
            </a:r>
            <a:r>
              <a:rPr lang="en-US" smtClean="0"/>
              <a:t>in space and time</a:t>
            </a:r>
            <a:endParaRPr lang="en-US"/>
          </a:p>
        </p:txBody>
      </p:sp>
    </p:spTree>
    <p:extLst>
      <p:ext uri="{BB962C8B-B14F-4D97-AF65-F5344CB8AC3E}">
        <p14:creationId xmlns:p14="http://schemas.microsoft.com/office/powerpoint/2010/main" val="1801297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optical flow the result of?</a:t>
            </a:r>
            <a:endParaRPr lang="en-US" dirty="0"/>
          </a:p>
        </p:txBody>
      </p:sp>
      <p:sp>
        <p:nvSpPr>
          <p:cNvPr id="3" name="Content Placeholder 2"/>
          <p:cNvSpPr>
            <a:spLocks noGrp="1"/>
          </p:cNvSpPr>
          <p:nvPr>
            <p:ph idx="1"/>
          </p:nvPr>
        </p:nvSpPr>
        <p:spPr/>
        <p:txBody>
          <a:bodyPr/>
          <a:lstStyle/>
          <a:p>
            <a:r>
              <a:rPr lang="en-US" dirty="0" smtClean="0"/>
              <a:t>Establishing what goes with what in space and time</a:t>
            </a:r>
          </a:p>
        </p:txBody>
      </p:sp>
    </p:spTree>
    <p:extLst>
      <p:ext uri="{BB962C8B-B14F-4D97-AF65-F5344CB8AC3E}">
        <p14:creationId xmlns:p14="http://schemas.microsoft.com/office/powerpoint/2010/main" val="16359302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optical flow the result of?</a:t>
            </a:r>
            <a:endParaRPr lang="en-US" dirty="0"/>
          </a:p>
        </p:txBody>
      </p:sp>
      <p:sp>
        <p:nvSpPr>
          <p:cNvPr id="3" name="Content Placeholder 2"/>
          <p:cNvSpPr>
            <a:spLocks noGrp="1"/>
          </p:cNvSpPr>
          <p:nvPr>
            <p:ph idx="1"/>
          </p:nvPr>
        </p:nvSpPr>
        <p:spPr/>
        <p:txBody>
          <a:bodyPr/>
          <a:lstStyle/>
          <a:p>
            <a:r>
              <a:rPr lang="en-US" dirty="0" smtClean="0"/>
              <a:t>Establishing what goes with what in space and time</a:t>
            </a:r>
          </a:p>
          <a:p>
            <a:endParaRPr lang="en-US" dirty="0"/>
          </a:p>
          <a:p>
            <a:endParaRPr lang="en-US" dirty="0" smtClean="0"/>
          </a:p>
          <a:p>
            <a:r>
              <a:rPr lang="en-US" dirty="0" smtClean="0"/>
              <a:t>Optical flow is as much the output of coherence and persistence as the input.</a:t>
            </a:r>
          </a:p>
          <a:p>
            <a:r>
              <a:rPr lang="en-US" dirty="0" smtClean="0"/>
              <a:t>It may not be a fundamental representation in and of itself.</a:t>
            </a:r>
          </a:p>
          <a:p>
            <a:r>
              <a:rPr lang="en-US" dirty="0" smtClean="0"/>
              <a:t>Rather it is the fundamental result of temporal coherence.</a:t>
            </a:r>
          </a:p>
          <a:p>
            <a:r>
              <a:rPr lang="en-US" dirty="0" smtClean="0"/>
              <a:t>It is the observable trace left by making sense of a changing world.</a:t>
            </a:r>
            <a:endParaRPr lang="en-US" dirty="0"/>
          </a:p>
        </p:txBody>
      </p:sp>
    </p:spTree>
    <p:extLst>
      <p:ext uri="{BB962C8B-B14F-4D97-AF65-F5344CB8AC3E}">
        <p14:creationId xmlns:p14="http://schemas.microsoft.com/office/powerpoint/2010/main" val="945652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a:xfrm>
            <a:off x="838200" y="1457739"/>
            <a:ext cx="10515600" cy="4719224"/>
          </a:xfrm>
        </p:spPr>
        <p:txBody>
          <a:bodyPr>
            <a:normAutofit/>
          </a:bodyPr>
          <a:lstStyle/>
          <a:p>
            <a:r>
              <a:rPr lang="en-US" dirty="0" smtClean="0"/>
              <a:t>We often talk about “optical flow” as one thing.</a:t>
            </a:r>
          </a:p>
          <a:p>
            <a:r>
              <a:rPr lang="en-US" dirty="0" smtClean="0"/>
              <a:t>We should acknowledge that the motion field and the apparent motion are different</a:t>
            </a:r>
          </a:p>
          <a:p>
            <a:pPr lvl="1"/>
            <a:r>
              <a:rPr lang="en-US" dirty="0" smtClean="0"/>
              <a:t>Different constraints are useful and needed</a:t>
            </a:r>
          </a:p>
          <a:p>
            <a:pPr lvl="1"/>
            <a:r>
              <a:rPr lang="en-US" dirty="0" smtClean="0"/>
              <a:t>Different training data should be used</a:t>
            </a:r>
          </a:p>
          <a:p>
            <a:pPr lvl="1"/>
            <a:r>
              <a:rPr lang="en-US" dirty="0" smtClean="0"/>
              <a:t>The applications are very different</a:t>
            </a:r>
          </a:p>
          <a:p>
            <a:r>
              <a:rPr lang="en-US" dirty="0" smtClean="0"/>
              <a:t>Many uses of apparent motion in science, medicine, engineering</a:t>
            </a:r>
          </a:p>
          <a:p>
            <a:pPr lvl="1"/>
            <a:r>
              <a:rPr lang="en-US" dirty="0" smtClean="0"/>
              <a:t>An algorithm that does well on KITTI may not give good flow for these problems and vice versa</a:t>
            </a:r>
          </a:p>
          <a:p>
            <a:r>
              <a:rPr lang="en-US" dirty="0" smtClean="0"/>
              <a:t>Developing different flow methods for different problems is valuable</a:t>
            </a:r>
          </a:p>
          <a:p>
            <a:pPr lvl="1"/>
            <a:r>
              <a:rPr lang="en-US" dirty="0" smtClean="0"/>
              <a:t>Not every algorithm has to do well on Sintel and KITTI to be useful</a:t>
            </a:r>
          </a:p>
          <a:p>
            <a:pPr lvl="1"/>
            <a:endParaRPr lang="en-US" dirty="0" smtClean="0"/>
          </a:p>
          <a:p>
            <a:pPr lvl="1"/>
            <a:endParaRPr lang="en-US" dirty="0"/>
          </a:p>
        </p:txBody>
      </p:sp>
    </p:spTree>
    <p:extLst>
      <p:ext uri="{BB962C8B-B14F-4D97-AF65-F5344CB8AC3E}">
        <p14:creationId xmlns:p14="http://schemas.microsoft.com/office/powerpoint/2010/main" val="1425900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r>
              <a:rPr lang="en-US"/>
              <a:t>Thought Experiment 1</a:t>
            </a:r>
          </a:p>
        </p:txBody>
      </p:sp>
      <p:sp>
        <p:nvSpPr>
          <p:cNvPr id="77828" name="Text Box 3"/>
          <p:cNvSpPr txBox="1">
            <a:spLocks noChangeArrowheads="1"/>
          </p:cNvSpPr>
          <p:nvPr/>
        </p:nvSpPr>
        <p:spPr bwMode="auto">
          <a:xfrm>
            <a:off x="2346326" y="2022476"/>
            <a:ext cx="3140075" cy="830997"/>
          </a:xfrm>
          <a:prstGeom prst="rect">
            <a:avLst/>
          </a:prstGeom>
          <a:noFill/>
          <a:ln w="9525">
            <a:noFill/>
            <a:miter lim="800000"/>
            <a:headEnd/>
            <a:tailEnd/>
          </a:ln>
        </p:spPr>
        <p:txBody>
          <a:bodyPr>
            <a:prstTxWarp prst="textNoShape">
              <a:avLst/>
            </a:prstTxWarp>
            <a:spAutoFit/>
          </a:bodyPr>
          <a:lstStyle/>
          <a:p>
            <a:r>
              <a:rPr lang="en-US" sz="2400"/>
              <a:t>Lambertian (matte) ball rotating in 3D</a:t>
            </a:r>
          </a:p>
        </p:txBody>
      </p:sp>
      <p:pic>
        <p:nvPicPr>
          <p:cNvPr id="77829" name="Picture 4" descr="sphere"/>
          <p:cNvPicPr>
            <a:picLocks noChangeAspect="1" noChangeArrowheads="1"/>
          </p:cNvPicPr>
          <p:nvPr/>
        </p:nvPicPr>
        <p:blipFill>
          <a:blip r:embed="rId3"/>
          <a:srcRect/>
          <a:stretch>
            <a:fillRect/>
          </a:stretch>
        </p:blipFill>
        <p:spPr bwMode="auto">
          <a:xfrm>
            <a:off x="5943601" y="1828800"/>
            <a:ext cx="3419475" cy="3505200"/>
          </a:xfrm>
          <a:prstGeom prst="rect">
            <a:avLst/>
          </a:prstGeom>
          <a:noFill/>
          <a:ln w="9525">
            <a:noFill/>
            <a:miter lim="800000"/>
            <a:headEnd/>
            <a:tailEnd/>
          </a:ln>
        </p:spPr>
      </p:pic>
      <p:sp>
        <p:nvSpPr>
          <p:cNvPr id="77830" name="Text Box 5"/>
          <p:cNvSpPr txBox="1">
            <a:spLocks noChangeArrowheads="1"/>
          </p:cNvSpPr>
          <p:nvPr/>
        </p:nvSpPr>
        <p:spPr bwMode="auto">
          <a:xfrm>
            <a:off x="2514601" y="3124200"/>
            <a:ext cx="2911475" cy="1200328"/>
          </a:xfrm>
          <a:prstGeom prst="rect">
            <a:avLst/>
          </a:prstGeom>
          <a:noFill/>
          <a:ln w="9525">
            <a:noFill/>
            <a:miter lim="800000"/>
            <a:headEnd/>
            <a:tailEnd/>
          </a:ln>
        </p:spPr>
        <p:txBody>
          <a:bodyPr>
            <a:prstTxWarp prst="textNoShape">
              <a:avLst/>
            </a:prstTxWarp>
            <a:spAutoFit/>
          </a:bodyPr>
          <a:lstStyle/>
          <a:p>
            <a:r>
              <a:rPr lang="en-US" sz="2400"/>
              <a:t>What does the 2D motion field look like?</a:t>
            </a:r>
          </a:p>
        </p:txBody>
      </p:sp>
      <p:sp>
        <p:nvSpPr>
          <p:cNvPr id="77831" name="Text Box 6"/>
          <p:cNvSpPr txBox="1">
            <a:spLocks noChangeArrowheads="1"/>
          </p:cNvSpPr>
          <p:nvPr/>
        </p:nvSpPr>
        <p:spPr bwMode="auto">
          <a:xfrm>
            <a:off x="2514601" y="4527550"/>
            <a:ext cx="2911475" cy="1200328"/>
          </a:xfrm>
          <a:prstGeom prst="rect">
            <a:avLst/>
          </a:prstGeom>
          <a:noFill/>
          <a:ln w="9525">
            <a:noFill/>
            <a:miter lim="800000"/>
            <a:headEnd/>
            <a:tailEnd/>
          </a:ln>
        </p:spPr>
        <p:txBody>
          <a:bodyPr>
            <a:prstTxWarp prst="textNoShape">
              <a:avLst/>
            </a:prstTxWarp>
            <a:spAutoFit/>
          </a:bodyPr>
          <a:lstStyle/>
          <a:p>
            <a:r>
              <a:rPr lang="en-US" sz="2400"/>
              <a:t>What does the 2D optical flow field look like?</a:t>
            </a:r>
          </a:p>
        </p:txBody>
      </p:sp>
      <p:sp>
        <p:nvSpPr>
          <p:cNvPr id="77832" name="Rectangle 7"/>
          <p:cNvSpPr>
            <a:spLocks noChangeArrowheads="1"/>
          </p:cNvSpPr>
          <p:nvPr/>
        </p:nvSpPr>
        <p:spPr bwMode="auto">
          <a:xfrm>
            <a:off x="6070600" y="6019801"/>
            <a:ext cx="4725524" cy="307777"/>
          </a:xfrm>
          <a:prstGeom prst="rect">
            <a:avLst/>
          </a:prstGeom>
          <a:noFill/>
          <a:ln w="9525">
            <a:noFill/>
            <a:miter lim="800000"/>
            <a:headEnd/>
            <a:tailEnd/>
          </a:ln>
        </p:spPr>
        <p:txBody>
          <a:bodyPr wrap="none">
            <a:prstTxWarp prst="textNoShape">
              <a:avLst/>
            </a:prstTxWarp>
            <a:spAutoFit/>
          </a:bodyPr>
          <a:lstStyle/>
          <a:p>
            <a:r>
              <a:rPr lang="en-US" sz="1400"/>
              <a:t>Image source: http://www.evl.uic.edu/aej/488/lecture12.html</a:t>
            </a:r>
          </a:p>
        </p:txBody>
      </p:sp>
    </p:spTree>
    <p:extLst>
      <p:ext uri="{BB962C8B-B14F-4D97-AF65-F5344CB8AC3E}">
        <p14:creationId xmlns:p14="http://schemas.microsoft.com/office/powerpoint/2010/main" val="91706867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r>
              <a:rPr lang="en-US"/>
              <a:t>Thought Experiment 2</a:t>
            </a:r>
          </a:p>
        </p:txBody>
      </p:sp>
      <p:pic>
        <p:nvPicPr>
          <p:cNvPr id="81924" name="Picture 3" descr="spherespec2"/>
          <p:cNvPicPr>
            <a:picLocks noChangeAspect="1" noChangeArrowheads="1"/>
          </p:cNvPicPr>
          <p:nvPr/>
        </p:nvPicPr>
        <p:blipFill>
          <a:blip r:embed="rId3"/>
          <a:srcRect/>
          <a:stretch>
            <a:fillRect/>
          </a:stretch>
        </p:blipFill>
        <p:spPr bwMode="auto">
          <a:xfrm>
            <a:off x="5943601" y="1828800"/>
            <a:ext cx="3419475" cy="3505200"/>
          </a:xfrm>
          <a:prstGeom prst="rect">
            <a:avLst/>
          </a:prstGeom>
          <a:noFill/>
          <a:ln w="9525">
            <a:noFill/>
            <a:miter lim="800000"/>
            <a:headEnd/>
            <a:tailEnd/>
          </a:ln>
        </p:spPr>
      </p:pic>
      <p:sp>
        <p:nvSpPr>
          <p:cNvPr id="81925" name="Text Box 4"/>
          <p:cNvSpPr txBox="1">
            <a:spLocks noChangeArrowheads="1"/>
          </p:cNvSpPr>
          <p:nvPr/>
        </p:nvSpPr>
        <p:spPr bwMode="auto">
          <a:xfrm>
            <a:off x="2346326" y="1752600"/>
            <a:ext cx="3140075" cy="1200328"/>
          </a:xfrm>
          <a:prstGeom prst="rect">
            <a:avLst/>
          </a:prstGeom>
          <a:noFill/>
          <a:ln w="9525">
            <a:noFill/>
            <a:miter lim="800000"/>
            <a:headEnd/>
            <a:tailEnd/>
          </a:ln>
        </p:spPr>
        <p:txBody>
          <a:bodyPr>
            <a:prstTxWarp prst="textNoShape">
              <a:avLst/>
            </a:prstTxWarp>
            <a:spAutoFit/>
          </a:bodyPr>
          <a:lstStyle/>
          <a:p>
            <a:r>
              <a:rPr lang="en-US" sz="2400"/>
              <a:t>Stationary Lambertian (matte) ball, moving light source.</a:t>
            </a:r>
          </a:p>
        </p:txBody>
      </p:sp>
      <p:sp>
        <p:nvSpPr>
          <p:cNvPr id="81926" name="Text Box 5"/>
          <p:cNvSpPr txBox="1">
            <a:spLocks noChangeArrowheads="1"/>
          </p:cNvSpPr>
          <p:nvPr/>
        </p:nvSpPr>
        <p:spPr bwMode="auto">
          <a:xfrm>
            <a:off x="2514601" y="3124200"/>
            <a:ext cx="2911475" cy="1200328"/>
          </a:xfrm>
          <a:prstGeom prst="rect">
            <a:avLst/>
          </a:prstGeom>
          <a:noFill/>
          <a:ln w="9525">
            <a:noFill/>
            <a:miter lim="800000"/>
            <a:headEnd/>
            <a:tailEnd/>
          </a:ln>
        </p:spPr>
        <p:txBody>
          <a:bodyPr>
            <a:prstTxWarp prst="textNoShape">
              <a:avLst/>
            </a:prstTxWarp>
            <a:spAutoFit/>
          </a:bodyPr>
          <a:lstStyle/>
          <a:p>
            <a:r>
              <a:rPr lang="en-US" sz="2400"/>
              <a:t>What does the 2D motion field look like?</a:t>
            </a:r>
          </a:p>
        </p:txBody>
      </p:sp>
      <p:sp>
        <p:nvSpPr>
          <p:cNvPr id="81927" name="Text Box 6"/>
          <p:cNvSpPr txBox="1">
            <a:spLocks noChangeArrowheads="1"/>
          </p:cNvSpPr>
          <p:nvPr/>
        </p:nvSpPr>
        <p:spPr bwMode="auto">
          <a:xfrm>
            <a:off x="2514601" y="4527550"/>
            <a:ext cx="2911475" cy="1200328"/>
          </a:xfrm>
          <a:prstGeom prst="rect">
            <a:avLst/>
          </a:prstGeom>
          <a:noFill/>
          <a:ln w="9525">
            <a:noFill/>
            <a:miter lim="800000"/>
            <a:headEnd/>
            <a:tailEnd/>
          </a:ln>
        </p:spPr>
        <p:txBody>
          <a:bodyPr>
            <a:prstTxWarp prst="textNoShape">
              <a:avLst/>
            </a:prstTxWarp>
            <a:spAutoFit/>
          </a:bodyPr>
          <a:lstStyle/>
          <a:p>
            <a:r>
              <a:rPr lang="en-US" sz="2400"/>
              <a:t>What does the 2D optical flow field look like?</a:t>
            </a:r>
          </a:p>
        </p:txBody>
      </p:sp>
      <p:sp>
        <p:nvSpPr>
          <p:cNvPr id="81928" name="Rectangle 7"/>
          <p:cNvSpPr>
            <a:spLocks noChangeArrowheads="1"/>
          </p:cNvSpPr>
          <p:nvPr/>
        </p:nvSpPr>
        <p:spPr bwMode="auto">
          <a:xfrm>
            <a:off x="6070600" y="6019801"/>
            <a:ext cx="4725524" cy="307777"/>
          </a:xfrm>
          <a:prstGeom prst="rect">
            <a:avLst/>
          </a:prstGeom>
          <a:noFill/>
          <a:ln w="9525">
            <a:noFill/>
            <a:miter lim="800000"/>
            <a:headEnd/>
            <a:tailEnd/>
          </a:ln>
        </p:spPr>
        <p:txBody>
          <a:bodyPr wrap="none">
            <a:prstTxWarp prst="textNoShape">
              <a:avLst/>
            </a:prstTxWarp>
            <a:spAutoFit/>
          </a:bodyPr>
          <a:lstStyle/>
          <a:p>
            <a:r>
              <a:rPr lang="en-US" sz="1400"/>
              <a:t>Image source: http://www.evl.uic.edu/aej/488/lecture12.html</a:t>
            </a:r>
          </a:p>
        </p:txBody>
      </p:sp>
      <p:pic>
        <p:nvPicPr>
          <p:cNvPr id="81929" name="Picture 4" descr="sphere"/>
          <p:cNvPicPr>
            <a:picLocks noChangeAspect="1" noChangeArrowheads="1"/>
          </p:cNvPicPr>
          <p:nvPr/>
        </p:nvPicPr>
        <p:blipFill>
          <a:blip r:embed="rId4"/>
          <a:srcRect/>
          <a:stretch>
            <a:fillRect/>
          </a:stretch>
        </p:blipFill>
        <p:spPr bwMode="auto">
          <a:xfrm>
            <a:off x="5943601" y="1828800"/>
            <a:ext cx="3419475" cy="3505200"/>
          </a:xfrm>
          <a:prstGeom prst="rect">
            <a:avLst/>
          </a:prstGeom>
          <a:noFill/>
          <a:ln w="9525">
            <a:noFill/>
            <a:miter lim="800000"/>
            <a:headEnd/>
            <a:tailEnd/>
          </a:ln>
        </p:spPr>
      </p:pic>
    </p:spTree>
    <p:extLst>
      <p:ext uri="{BB962C8B-B14F-4D97-AF65-F5344CB8AC3E}">
        <p14:creationId xmlns:p14="http://schemas.microsoft.com/office/powerpoint/2010/main" val="13923150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field vs Apparent motion</a:t>
            </a:r>
            <a:endParaRPr lang="en-US" dirty="0"/>
          </a:p>
        </p:txBody>
      </p:sp>
      <p:sp>
        <p:nvSpPr>
          <p:cNvPr id="3" name="Content Placeholder 2"/>
          <p:cNvSpPr>
            <a:spLocks noGrp="1"/>
          </p:cNvSpPr>
          <p:nvPr>
            <p:ph idx="1"/>
          </p:nvPr>
        </p:nvSpPr>
        <p:spPr/>
        <p:txBody>
          <a:bodyPr/>
          <a:lstStyle/>
          <a:p>
            <a:r>
              <a:rPr lang="en-US" dirty="0" smtClean="0"/>
              <a:t>It is important to keep these straight.</a:t>
            </a:r>
          </a:p>
          <a:p>
            <a:r>
              <a:rPr lang="en-US" dirty="0" smtClean="0"/>
              <a:t>They are “for” different problems.</a:t>
            </a:r>
          </a:p>
          <a:p>
            <a:r>
              <a:rPr lang="en-US" dirty="0" smtClean="0"/>
              <a:t>We often confuse them.</a:t>
            </a:r>
          </a:p>
          <a:p>
            <a:r>
              <a:rPr lang="en-US" dirty="0" smtClean="0"/>
              <a:t>But they really need different solutions.</a:t>
            </a:r>
            <a:endParaRPr lang="en-US" dirty="0"/>
          </a:p>
        </p:txBody>
      </p:sp>
    </p:spTree>
    <p:extLst>
      <p:ext uri="{BB962C8B-B14F-4D97-AF65-F5344CB8AC3E}">
        <p14:creationId xmlns:p14="http://schemas.microsoft.com/office/powerpoint/2010/main" val="1067274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55" descr="army_hs"/>
          <p:cNvPicPr>
            <a:picLocks noChangeAspect="1" noChangeArrowheads="1"/>
          </p:cNvPicPr>
          <p:nvPr/>
        </p:nvPicPr>
        <p:blipFill>
          <a:blip r:embed="rId6"/>
          <a:srcRect l="12821" t="13427" r="8383" b="16784"/>
          <a:stretch>
            <a:fillRect/>
          </a:stretch>
        </p:blipFill>
        <p:spPr bwMode="auto">
          <a:xfrm>
            <a:off x="5868988" y="1905000"/>
            <a:ext cx="3327400" cy="2211388"/>
          </a:xfrm>
          <a:prstGeom prst="rect">
            <a:avLst/>
          </a:prstGeom>
          <a:noFill/>
          <a:ln w="9525">
            <a:noFill/>
            <a:miter lim="800000"/>
            <a:headEnd/>
            <a:tailEnd/>
          </a:ln>
        </p:spPr>
      </p:pic>
      <p:pic>
        <p:nvPicPr>
          <p:cNvPr id="12" name="Picture 12" descr="army-gt"/>
          <p:cNvPicPr>
            <a:picLocks noChangeAspect="1" noChangeArrowheads="1"/>
          </p:cNvPicPr>
          <p:nvPr/>
        </p:nvPicPr>
        <p:blipFill>
          <a:blip r:embed="rId7"/>
          <a:srcRect/>
          <a:stretch>
            <a:fillRect/>
          </a:stretch>
        </p:blipFill>
        <p:spPr bwMode="auto">
          <a:xfrm>
            <a:off x="5868988" y="1897895"/>
            <a:ext cx="3351920" cy="2225675"/>
          </a:xfrm>
          <a:prstGeom prst="rect">
            <a:avLst/>
          </a:prstGeom>
          <a:noFill/>
          <a:ln w="9525">
            <a:noFill/>
            <a:miter lim="800000"/>
            <a:headEnd/>
            <a:tailEnd/>
          </a:ln>
        </p:spPr>
      </p:pic>
      <p:sp>
        <p:nvSpPr>
          <p:cNvPr id="27650" name="Rectangle 4"/>
          <p:cNvSpPr>
            <a:spLocks noGrp="1" noChangeArrowheads="1"/>
          </p:cNvSpPr>
          <p:nvPr>
            <p:ph type="body" idx="1"/>
          </p:nvPr>
        </p:nvSpPr>
        <p:spPr>
          <a:xfrm>
            <a:off x="1981200" y="1038229"/>
            <a:ext cx="8229600" cy="4525963"/>
          </a:xfrm>
        </p:spPr>
        <p:txBody>
          <a:bodyPr vert="horz" lIns="91340" tIns="45672" rIns="91340" bIns="45672" rtlCol="0">
            <a:normAutofit/>
          </a:bodyPr>
          <a:lstStyle/>
          <a:p>
            <a:pPr>
              <a:buNone/>
              <a:tabLst>
                <a:tab pos="910243" algn="l"/>
                <a:tab pos="1823661" algn="l"/>
                <a:tab pos="2737076" algn="l"/>
                <a:tab pos="3650489" algn="l"/>
                <a:tab pos="4563908" algn="l"/>
                <a:tab pos="5477323" algn="l"/>
                <a:tab pos="6390738" algn="l"/>
                <a:tab pos="7304154" algn="l"/>
                <a:tab pos="8217569" algn="l"/>
                <a:tab pos="9130984" algn="l"/>
                <a:tab pos="10044402" algn="l"/>
              </a:tabLst>
            </a:pPr>
            <a:r>
              <a:rPr lang="en-GB" altLang="zh-CN" dirty="0">
                <a:ea typeface="宋体" charset="-122"/>
                <a:cs typeface="宋体" charset="-122"/>
              </a:rPr>
              <a:t>Motion (displacement) of</a:t>
            </a:r>
            <a:r>
              <a:rPr lang="en-GB" altLang="zh-CN" dirty="0" smtClean="0">
                <a:ea typeface="宋体" charset="-122"/>
                <a:cs typeface="宋体" charset="-122"/>
              </a:rPr>
              <a:t> all image </a:t>
            </a:r>
            <a:r>
              <a:rPr lang="en-GB" altLang="zh-CN" dirty="0">
                <a:ea typeface="宋体" charset="-122"/>
                <a:cs typeface="宋体" charset="-122"/>
              </a:rPr>
              <a:t>pixels</a:t>
            </a:r>
          </a:p>
        </p:txBody>
      </p:sp>
      <p:pic>
        <p:nvPicPr>
          <p:cNvPr id="27651" name="Picture 3" descr="/Users/black/Papers/Deqing/Talks/Movies/army.mov">
            <a:hlinkClick r:id="" action="ppaction://media"/>
          </p:cNvPr>
          <p:cNvPicPr/>
          <p:nvPr>
            <a:videoFile r:link="rId3"/>
            <p:extLst>
              <p:ext uri="{DAA4B4D4-6D71-4841-9C94-3DE7FCFB9230}">
                <p14:media xmlns:p14="http://schemas.microsoft.com/office/powerpoint/2010/main" r:link="rId2"/>
              </p:ext>
            </p:extLst>
          </p:nvPr>
        </p:nvPicPr>
        <p:blipFill>
          <a:blip r:embed="rId8"/>
          <a:srcRect/>
          <a:stretch>
            <a:fillRect/>
          </a:stretch>
        </p:blipFill>
        <p:spPr bwMode="auto">
          <a:xfrm>
            <a:off x="2312988" y="1905000"/>
            <a:ext cx="3325812" cy="2209800"/>
          </a:xfrm>
          <a:prstGeom prst="rect">
            <a:avLst/>
          </a:prstGeom>
          <a:noFill/>
          <a:ln w="9525">
            <a:noFill/>
            <a:miter lim="800000"/>
            <a:headEnd/>
            <a:tailEnd/>
          </a:ln>
        </p:spPr>
      </p:pic>
      <p:sp>
        <p:nvSpPr>
          <p:cNvPr id="27654" name="Rectangle 1"/>
          <p:cNvSpPr>
            <a:spLocks noGrp="1" noChangeArrowheads="1"/>
          </p:cNvSpPr>
          <p:nvPr>
            <p:ph type="title"/>
          </p:nvPr>
        </p:nvSpPr>
        <p:spPr>
          <a:xfrm>
            <a:off x="1981200" y="122238"/>
            <a:ext cx="8231188" cy="906462"/>
          </a:xfrm>
        </p:spPr>
        <p:txBody>
          <a:bodyPr/>
          <a:lstStyle/>
          <a:p>
            <a:pPr>
              <a:tabLst>
                <a:tab pos="0" algn="l"/>
                <a:tab pos="913418" algn="l"/>
                <a:tab pos="1826830" algn="l"/>
                <a:tab pos="2740246" algn="l"/>
                <a:tab pos="3653664" algn="l"/>
                <a:tab pos="4567076" algn="l"/>
                <a:tab pos="5480492" algn="l"/>
                <a:tab pos="6393910" algn="l"/>
                <a:tab pos="7307325" algn="l"/>
                <a:tab pos="8220741" algn="l"/>
                <a:tab pos="9134156" algn="l"/>
                <a:tab pos="10047572" algn="l"/>
              </a:tabLst>
            </a:pPr>
            <a:r>
              <a:rPr lang="en-GB" altLang="zh-CN" dirty="0">
                <a:latin typeface="Calibri" charset="0"/>
                <a:ea typeface="Calibri" charset="0"/>
                <a:cs typeface="Calibri" charset="0"/>
              </a:rPr>
              <a:t>Optical </a:t>
            </a:r>
            <a:r>
              <a:rPr lang="en-GB" altLang="zh-CN" dirty="0" smtClean="0">
                <a:latin typeface="Calibri" charset="0"/>
                <a:ea typeface="Calibri" charset="0"/>
                <a:cs typeface="Calibri" charset="0"/>
              </a:rPr>
              <a:t>flow</a:t>
            </a:r>
            <a:endParaRPr lang="en-GB" altLang="zh-CN" dirty="0">
              <a:latin typeface="Calibri" charset="0"/>
              <a:ea typeface="Calibri" charset="0"/>
              <a:cs typeface="Calibri" charset="0"/>
            </a:endParaRPr>
          </a:p>
        </p:txBody>
      </p:sp>
      <p:sp>
        <p:nvSpPr>
          <p:cNvPr id="4147" name="Rectangle 51"/>
          <p:cNvSpPr>
            <a:spLocks noChangeArrowheads="1"/>
          </p:cNvSpPr>
          <p:nvPr/>
        </p:nvSpPr>
        <p:spPr bwMode="auto">
          <a:xfrm>
            <a:off x="9526588" y="4184652"/>
            <a:ext cx="685800" cy="402184"/>
          </a:xfrm>
          <a:prstGeom prst="rect">
            <a:avLst/>
          </a:prstGeom>
          <a:noFill/>
          <a:ln w="9525">
            <a:noFill/>
            <a:round/>
            <a:headEnd/>
            <a:tailEnd/>
          </a:ln>
        </p:spPr>
        <p:txBody>
          <a:bodyPr lIns="89906" tIns="46747" rIns="89906" bIns="46747">
            <a:prstTxWarp prst="textNoShape">
              <a:avLst/>
            </a:prstTxWarp>
            <a:spAutoFit/>
          </a:bodyPr>
          <a:lstStyle/>
          <a:p>
            <a:pPr>
              <a:spcBef>
                <a:spcPts val="375"/>
              </a:spcBef>
              <a:tabLst>
                <a:tab pos="0" algn="l"/>
                <a:tab pos="913418" algn="l"/>
                <a:tab pos="1826830" algn="l"/>
                <a:tab pos="2740246" algn="l"/>
                <a:tab pos="3653664" algn="l"/>
                <a:tab pos="4567076" algn="l"/>
                <a:tab pos="5480492" algn="l"/>
                <a:tab pos="6393910" algn="l"/>
                <a:tab pos="7307325" algn="l"/>
                <a:tab pos="8220741" algn="l"/>
                <a:tab pos="9134156" algn="l"/>
                <a:tab pos="10047572" algn="l"/>
              </a:tabLst>
            </a:pPr>
            <a:r>
              <a:rPr lang="en-GB" altLang="zh-CN" sz="2000">
                <a:solidFill>
                  <a:srgbClr val="000000"/>
                </a:solidFill>
                <a:ea typeface="宋体" charset="-122"/>
                <a:cs typeface="宋体" charset="-122"/>
              </a:rPr>
              <a:t>Key</a:t>
            </a:r>
          </a:p>
        </p:txBody>
      </p:sp>
      <p:pic>
        <p:nvPicPr>
          <p:cNvPr id="27658" name="Picture 59" descr="colorcode"/>
          <p:cNvPicPr>
            <a:picLocks noChangeAspect="1" noChangeArrowheads="1"/>
          </p:cNvPicPr>
          <p:nvPr/>
        </p:nvPicPr>
        <p:blipFill>
          <a:blip r:embed="rId9"/>
          <a:srcRect/>
          <a:stretch>
            <a:fillRect/>
          </a:stretch>
        </p:blipFill>
        <p:spPr bwMode="auto">
          <a:xfrm>
            <a:off x="9371022" y="3046424"/>
            <a:ext cx="1068387" cy="1068387"/>
          </a:xfrm>
          <a:prstGeom prst="rect">
            <a:avLst/>
          </a:prstGeom>
          <a:noFill/>
          <a:ln w="9525">
            <a:noFill/>
            <a:miter lim="800000"/>
            <a:headEnd/>
            <a:tailEnd/>
          </a:ln>
        </p:spPr>
      </p:pic>
      <p:pic>
        <p:nvPicPr>
          <p:cNvPr id="27659" name="Picture 2" descr="Y:\home\dqsun\research\present\cvpr10\images\flow-vector.bmp"/>
          <p:cNvPicPr>
            <a:picLocks noChangeAspect="1" noChangeArrowheads="1"/>
          </p:cNvPicPr>
          <p:nvPr/>
        </p:nvPicPr>
        <p:blipFill>
          <a:blip r:embed="rId10"/>
          <a:srcRect/>
          <a:stretch>
            <a:fillRect/>
          </a:stretch>
        </p:blipFill>
        <p:spPr bwMode="auto">
          <a:xfrm>
            <a:off x="9324975" y="1889136"/>
            <a:ext cx="1112838" cy="1116013"/>
          </a:xfrm>
          <a:prstGeom prst="rect">
            <a:avLst/>
          </a:prstGeom>
          <a:noFill/>
          <a:ln w="9525">
            <a:noFill/>
            <a:miter lim="800000"/>
            <a:headEnd/>
            <a:tailEnd/>
          </a:ln>
        </p:spPr>
      </p:pic>
      <p:sp>
        <p:nvSpPr>
          <p:cNvPr id="13" name="Text Box 5"/>
          <p:cNvSpPr txBox="1">
            <a:spLocks noChangeArrowheads="1"/>
          </p:cNvSpPr>
          <p:nvPr/>
        </p:nvSpPr>
        <p:spPr bwMode="auto">
          <a:xfrm>
            <a:off x="2269198" y="4496700"/>
            <a:ext cx="3444875" cy="830900"/>
          </a:xfrm>
          <a:prstGeom prst="rect">
            <a:avLst/>
          </a:prstGeom>
          <a:noFill/>
          <a:ln w="9525">
            <a:noFill/>
            <a:miter lim="800000"/>
            <a:headEnd/>
            <a:tailEnd/>
          </a:ln>
        </p:spPr>
        <p:txBody>
          <a:bodyPr lIns="91340" tIns="45672" rIns="91340" bIns="45672">
            <a:prstTxWarp prst="textNoShape">
              <a:avLst/>
            </a:prstTxWarp>
            <a:spAutoFit/>
          </a:bodyPr>
          <a:lstStyle/>
          <a:p>
            <a:r>
              <a:rPr lang="en-US" sz="2400" dirty="0">
                <a:solidFill>
                  <a:srgbClr val="000000"/>
                </a:solidFill>
              </a:rPr>
              <a:t>Image pixel value at time </a:t>
            </a:r>
            <a:r>
              <a:rPr lang="en-US" sz="2400" i="1" dirty="0" err="1">
                <a:solidFill>
                  <a:srgbClr val="000000"/>
                </a:solidFill>
                <a:latin typeface="Times New Roman"/>
                <a:cs typeface="Times New Roman"/>
              </a:rPr>
              <a:t>t</a:t>
            </a:r>
            <a:r>
              <a:rPr lang="en-US" sz="2400" dirty="0">
                <a:solidFill>
                  <a:srgbClr val="000000"/>
                </a:solidFill>
              </a:rPr>
              <a:t> and location </a:t>
            </a:r>
            <a:r>
              <a:rPr lang="en-US" sz="2400" b="1" dirty="0" err="1">
                <a:solidFill>
                  <a:srgbClr val="000000"/>
                </a:solidFill>
                <a:latin typeface="Times New Roman"/>
                <a:cs typeface="Times New Roman"/>
              </a:rPr>
              <a:t>x</a:t>
            </a:r>
            <a:r>
              <a:rPr lang="en-US" sz="2400" dirty="0">
                <a:solidFill>
                  <a:srgbClr val="000000"/>
                </a:solidFill>
                <a:latin typeface="Times New Roman"/>
                <a:cs typeface="Times New Roman"/>
              </a:rPr>
              <a:t>=(</a:t>
            </a:r>
            <a:r>
              <a:rPr lang="en-US" sz="2400" i="1" dirty="0" err="1">
                <a:solidFill>
                  <a:srgbClr val="000000"/>
                </a:solidFill>
                <a:latin typeface="Times New Roman"/>
                <a:cs typeface="Times New Roman"/>
              </a:rPr>
              <a:t>x</a:t>
            </a:r>
            <a:r>
              <a:rPr lang="en-US" sz="2400" i="1" dirty="0">
                <a:solidFill>
                  <a:srgbClr val="000000"/>
                </a:solidFill>
                <a:latin typeface="Times New Roman"/>
                <a:cs typeface="Times New Roman"/>
              </a:rPr>
              <a:t>, </a:t>
            </a:r>
            <a:r>
              <a:rPr lang="en-US" sz="2400" i="1" dirty="0" err="1">
                <a:solidFill>
                  <a:srgbClr val="000000"/>
                </a:solidFill>
                <a:latin typeface="Times New Roman"/>
                <a:cs typeface="Times New Roman"/>
              </a:rPr>
              <a:t>y</a:t>
            </a:r>
            <a:r>
              <a:rPr lang="en-US" sz="2400" dirty="0">
                <a:solidFill>
                  <a:srgbClr val="000000"/>
                </a:solidFill>
                <a:latin typeface="Times New Roman"/>
                <a:cs typeface="Times New Roman"/>
              </a:rPr>
              <a:t>)</a:t>
            </a:r>
          </a:p>
        </p:txBody>
      </p:sp>
      <p:sp>
        <p:nvSpPr>
          <p:cNvPr id="14" name="Rounded Rectangle 13"/>
          <p:cNvSpPr/>
          <p:nvPr/>
        </p:nvSpPr>
        <p:spPr>
          <a:xfrm>
            <a:off x="2775605" y="5457599"/>
            <a:ext cx="1524000" cy="568325"/>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srgbClr val="000000"/>
              </a:solidFill>
            </a:endParaRPr>
          </a:p>
        </p:txBody>
      </p:sp>
      <p:graphicFrame>
        <p:nvGraphicFramePr>
          <p:cNvPr id="15" name="Object 2"/>
          <p:cNvGraphicFramePr>
            <a:graphicFrameLocks noChangeAspect="1"/>
          </p:cNvGraphicFramePr>
          <p:nvPr>
            <p:extLst/>
          </p:nvPr>
        </p:nvGraphicFramePr>
        <p:xfrm>
          <a:off x="2775605" y="5457599"/>
          <a:ext cx="1524000" cy="568325"/>
        </p:xfrm>
        <a:graphic>
          <a:graphicData uri="http://schemas.openxmlformats.org/presentationml/2006/ole">
            <mc:AlternateContent xmlns:mc="http://schemas.openxmlformats.org/markup-compatibility/2006">
              <mc:Choice xmlns:v="urn:schemas-microsoft-com:vml" Requires="v">
                <p:oleObj spid="_x0000_s1290" name="Equation" r:id="rId11" imgW="545760" imgH="203040" progId="Equation.3">
                  <p:embed/>
                </p:oleObj>
              </mc:Choice>
              <mc:Fallback>
                <p:oleObj name="Equation" r:id="rId11" imgW="54576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5605" y="5457599"/>
                        <a:ext cx="1524000" cy="568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Rounded Rectangle 15"/>
          <p:cNvSpPr/>
          <p:nvPr/>
        </p:nvSpPr>
        <p:spPr>
          <a:xfrm>
            <a:off x="6090094" y="4953001"/>
            <a:ext cx="1111250" cy="106680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340" tIns="45672" rIns="91340" bIns="45672" rtlCol="0" anchor="ctr"/>
          <a:lstStyle/>
          <a:p>
            <a:pPr algn="ctr"/>
            <a:endParaRPr lang="en-US">
              <a:solidFill>
                <a:srgbClr val="000000"/>
              </a:solidFill>
            </a:endParaRPr>
          </a:p>
        </p:txBody>
      </p:sp>
      <p:graphicFrame>
        <p:nvGraphicFramePr>
          <p:cNvPr id="17" name="Object 3"/>
          <p:cNvGraphicFramePr>
            <a:graphicFrameLocks noChangeAspect="1"/>
          </p:cNvGraphicFramePr>
          <p:nvPr>
            <p:extLst/>
          </p:nvPr>
        </p:nvGraphicFramePr>
        <p:xfrm>
          <a:off x="6083744" y="4953000"/>
          <a:ext cx="1143000" cy="508000"/>
        </p:xfrm>
        <a:graphic>
          <a:graphicData uri="http://schemas.openxmlformats.org/presentationml/2006/ole">
            <mc:AlternateContent xmlns:mc="http://schemas.openxmlformats.org/markup-compatibility/2006">
              <mc:Choice xmlns:v="urn:schemas-microsoft-com:vml" Requires="v">
                <p:oleObj spid="_x0000_s1291" name="Equation" r:id="rId13" imgW="457200" imgH="203040" progId="Equation.3">
                  <p:embed/>
                </p:oleObj>
              </mc:Choice>
              <mc:Fallback>
                <p:oleObj name="Equation" r:id="rId13" imgW="457200" imgH="2030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83744" y="4953000"/>
                        <a:ext cx="1143000" cy="508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8" name="Object 4"/>
          <p:cNvGraphicFramePr>
            <a:graphicFrameLocks noChangeAspect="1"/>
          </p:cNvGraphicFramePr>
          <p:nvPr>
            <p:extLst/>
          </p:nvPr>
        </p:nvGraphicFramePr>
        <p:xfrm>
          <a:off x="6090094" y="5511800"/>
          <a:ext cx="1111250" cy="508000"/>
        </p:xfrm>
        <a:graphic>
          <a:graphicData uri="http://schemas.openxmlformats.org/presentationml/2006/ole">
            <mc:AlternateContent xmlns:mc="http://schemas.openxmlformats.org/markup-compatibility/2006">
              <mc:Choice xmlns:v="urn:schemas-microsoft-com:vml" Requires="v">
                <p:oleObj spid="_x0000_s1292" name="Equation" r:id="rId15" imgW="444240" imgH="203040" progId="Equation.3">
                  <p:embed/>
                </p:oleObj>
              </mc:Choice>
              <mc:Fallback>
                <p:oleObj name="Equation" r:id="rId15" imgW="444240" imgH="2030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0094" y="5511800"/>
                        <a:ext cx="1111250" cy="508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9" name="Text Box 8"/>
          <p:cNvSpPr txBox="1">
            <a:spLocks noChangeArrowheads="1"/>
          </p:cNvSpPr>
          <p:nvPr/>
        </p:nvSpPr>
        <p:spPr bwMode="auto">
          <a:xfrm>
            <a:off x="7207699" y="4994277"/>
            <a:ext cx="2994729" cy="461568"/>
          </a:xfrm>
          <a:prstGeom prst="rect">
            <a:avLst/>
          </a:prstGeom>
          <a:noFill/>
          <a:ln w="9525">
            <a:noFill/>
            <a:miter lim="800000"/>
            <a:headEnd/>
            <a:tailEnd/>
          </a:ln>
        </p:spPr>
        <p:txBody>
          <a:bodyPr wrap="none" lIns="91340" tIns="45672" rIns="91340" bIns="45672">
            <a:prstTxWarp prst="textNoShape">
              <a:avLst/>
            </a:prstTxWarp>
            <a:spAutoFit/>
          </a:bodyPr>
          <a:lstStyle/>
          <a:p>
            <a:r>
              <a:rPr lang="en-US" sz="2400" dirty="0">
                <a:solidFill>
                  <a:srgbClr val="000000"/>
                </a:solidFill>
              </a:rPr>
              <a:t>Horizontal component</a:t>
            </a:r>
          </a:p>
        </p:txBody>
      </p:sp>
      <p:sp>
        <p:nvSpPr>
          <p:cNvPr id="20" name="Text Box 9"/>
          <p:cNvSpPr txBox="1">
            <a:spLocks noChangeArrowheads="1"/>
          </p:cNvSpPr>
          <p:nvPr/>
        </p:nvSpPr>
        <p:spPr bwMode="auto">
          <a:xfrm>
            <a:off x="7226748" y="5486404"/>
            <a:ext cx="2650734" cy="461568"/>
          </a:xfrm>
          <a:prstGeom prst="rect">
            <a:avLst/>
          </a:prstGeom>
          <a:noFill/>
          <a:ln w="9525">
            <a:noFill/>
            <a:miter lim="800000"/>
            <a:headEnd/>
            <a:tailEnd/>
          </a:ln>
        </p:spPr>
        <p:txBody>
          <a:bodyPr wrap="none" lIns="91340" tIns="45672" rIns="91340" bIns="45672">
            <a:prstTxWarp prst="textNoShape">
              <a:avLst/>
            </a:prstTxWarp>
            <a:spAutoFit/>
          </a:bodyPr>
          <a:lstStyle/>
          <a:p>
            <a:r>
              <a:rPr lang="en-US" sz="2400">
                <a:solidFill>
                  <a:srgbClr val="000000"/>
                </a:solidFill>
              </a:rPr>
              <a:t>Vertical component</a:t>
            </a:r>
          </a:p>
        </p:txBody>
      </p:sp>
    </p:spTree>
    <p:extLst>
      <p:ext uri="{BB962C8B-B14F-4D97-AF65-F5344CB8AC3E}">
        <p14:creationId xmlns:p14="http://schemas.microsoft.com/office/powerpoint/2010/main" val="3217203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4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3" fill="hold"/>
                                        <p:tgtEl>
                                          <p:spTgt spid="27651"/>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indefinite" fill="hold" display="0">
                  <p:stCondLst>
                    <p:cond delay="indefinite"/>
                  </p:stCondLst>
                  <p:endCondLst>
                    <p:cond evt="onPrev" delay="0">
                      <p:tgtEl>
                        <p:sldTgt/>
                      </p:tgtEl>
                    </p:cond>
                  </p:endCondLst>
                </p:cTn>
                <p:tgtEl>
                  <p:spTgt spid="27651"/>
                </p:tgtEl>
              </p:cMediaNode>
            </p:video>
            <p:seq concurrent="1" nextAc="seek">
              <p:cTn id="15" restart="whenNotActive" fill="hold" evtFilter="cancelBubble" nodeType="interactiveSeq">
                <p:stCondLst>
                  <p:cond evt="onClick" delay="0">
                    <p:tgtEl>
                      <p:spTgt spid="2765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7651"/>
                                        </p:tgtEl>
                                      </p:cBhvr>
                                    </p:cmd>
                                  </p:childTnLst>
                                </p:cTn>
                              </p:par>
                            </p:childTnLst>
                          </p:cTn>
                        </p:par>
                      </p:childTnLst>
                    </p:cTn>
                  </p:par>
                </p:childTnLst>
              </p:cTn>
              <p:nextCondLst>
                <p:cond evt="onClick" delay="0">
                  <p:tgtEl>
                    <p:spTgt spid="27651"/>
                  </p:tgtEl>
                </p:cond>
              </p:nextCondLst>
            </p:seq>
          </p:childTnLst>
        </p:cTn>
      </p:par>
    </p:tnLst>
    <p:bldLst>
      <p:bldP spid="41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2477</TotalTime>
  <Words>1652</Words>
  <Application>Microsoft Macintosh PowerPoint</Application>
  <PresentationFormat>Widescreen</PresentationFormat>
  <Paragraphs>256</Paragraphs>
  <Slides>57</Slides>
  <Notes>9</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70" baseType="lpstr">
      <vt:lpstr>Calibri</vt:lpstr>
      <vt:lpstr>Calibri Light</vt:lpstr>
      <vt:lpstr>DengXian</vt:lpstr>
      <vt:lpstr>Helvetica</vt:lpstr>
      <vt:lpstr>Helvetica Neue Light</vt:lpstr>
      <vt:lpstr>ＭＳ Ｐゴシック</vt:lpstr>
      <vt:lpstr>PT Sans</vt:lpstr>
      <vt:lpstr>Times New Roman</vt:lpstr>
      <vt:lpstr>宋体</vt:lpstr>
      <vt:lpstr>Arial</vt:lpstr>
      <vt:lpstr>Arial</vt:lpstr>
      <vt:lpstr>Office Theme</vt:lpstr>
      <vt:lpstr>Equation</vt:lpstr>
      <vt:lpstr>What is optical flow for? On prediction, persistence,  and structure </vt:lpstr>
      <vt:lpstr>Note</vt:lpstr>
      <vt:lpstr>Optical Flow</vt:lpstr>
      <vt:lpstr>Motion Field</vt:lpstr>
      <vt:lpstr>Apparent motion</vt:lpstr>
      <vt:lpstr>Thought Experiment 1</vt:lpstr>
      <vt:lpstr>Thought Experiment 2</vt:lpstr>
      <vt:lpstr>Motion field vs Apparent motion</vt:lpstr>
      <vt:lpstr>Optical flow</vt:lpstr>
      <vt:lpstr>Assumption 1</vt:lpstr>
      <vt:lpstr>Assumption 2</vt:lpstr>
      <vt:lpstr>Assumption 3</vt:lpstr>
      <vt:lpstr>What I said in my thesis (1992)</vt:lpstr>
      <vt:lpstr>So what is it for?</vt:lpstr>
      <vt:lpstr>Engineering perspective</vt:lpstr>
      <vt:lpstr>MPEG</vt:lpstr>
      <vt:lpstr>Painterly effect</vt:lpstr>
      <vt:lpstr>Bullet Time</vt:lpstr>
      <vt:lpstr>Matrix Reloaded</vt:lpstr>
      <vt:lpstr>Facial expressions</vt:lpstr>
      <vt:lpstr>Facial expressions</vt:lpstr>
      <vt:lpstr>Recognizing speech from optical flow</vt:lpstr>
      <vt:lpstr>Scientific perspective</vt:lpstr>
      <vt:lpstr>Scientific Applications</vt:lpstr>
      <vt:lpstr>Heart motion</vt:lpstr>
      <vt:lpstr>Connectomics</vt:lpstr>
      <vt:lpstr>Cell motility</vt:lpstr>
      <vt:lpstr>Meteorological applications</vt:lpstr>
      <vt:lpstr>What is the common thread?</vt:lpstr>
      <vt:lpstr>Neuroscience perspective</vt:lpstr>
      <vt:lpstr>We are prediction machines</vt:lpstr>
      <vt:lpstr>We are prediction machines</vt:lpstr>
      <vt:lpstr>We are prediction machines</vt:lpstr>
      <vt:lpstr>PowerPoint Presentation</vt:lpstr>
      <vt:lpstr>We are explaining/organizing machines</vt:lpstr>
      <vt:lpstr>PowerPoint Presentation</vt:lpstr>
      <vt:lpstr>Motion and Brains</vt:lpstr>
      <vt:lpstr>PowerPoint Presentation</vt:lpstr>
      <vt:lpstr>Synchronous firing in LGN</vt:lpstr>
      <vt:lpstr>Synchronous firing in LGN</vt:lpstr>
      <vt:lpstr>LGN-V1</vt:lpstr>
      <vt:lpstr>My perspective</vt:lpstr>
      <vt:lpstr>Why optical flow?</vt:lpstr>
      <vt:lpstr>PowerPoint Presentation</vt:lpstr>
      <vt:lpstr>Discontinuities</vt:lpstr>
      <vt:lpstr>Temporal coherence</vt:lpstr>
      <vt:lpstr>Spatial and temporal coherence of structure</vt:lpstr>
      <vt:lpstr>Coherence of 3D scenes (MR Flow)</vt:lpstr>
      <vt:lpstr>Semantic optical flow</vt:lpstr>
      <vt:lpstr>Semantic optical flow</vt:lpstr>
      <vt:lpstr>Learning optical flow</vt:lpstr>
      <vt:lpstr>Learning optical flow (unsupervised)</vt:lpstr>
      <vt:lpstr>So what is flow for?</vt:lpstr>
      <vt:lpstr>What is optical flow for?</vt:lpstr>
      <vt:lpstr>What is optical flow the result of?</vt:lpstr>
      <vt:lpstr>What is optical flow the result of?</vt:lpstr>
      <vt:lpstr>”Take home” message</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isn’t optical flow for? </dc:title>
  <dc:creator>Microsoft Office User</dc:creator>
  <cp:lastModifiedBy>Microsoft Office User</cp:lastModifiedBy>
  <cp:revision>78</cp:revision>
  <dcterms:created xsi:type="dcterms:W3CDTF">2018-09-13T13:42:25Z</dcterms:created>
  <dcterms:modified xsi:type="dcterms:W3CDTF">2018-09-15T07:02:01Z</dcterms:modified>
</cp:coreProperties>
</file>