
<file path=[Content_Types].xml><?xml version="1.0" encoding="utf-8"?>
<Types xmlns="http://schemas.openxmlformats.org/package/2006/content-types">
  <Override PartName="/ppt/notesSlides/notesSlide20.xml" ContentType="application/vnd.openxmlformats-officedocument.presentationml.notesSlide+xml"/>
  <Override PartName="/ppt/slides/slide72.xml" ContentType="application/vnd.openxmlformats-officedocument.presentationml.slide+xml"/>
  <Override PartName="/ppt/slides/slide248.xml" ContentType="application/vnd.openxmlformats-officedocument.presentationml.slide+xml"/>
  <Override PartName="/ppt/embeddings/oleObject29.bin" ContentType="application/vnd.openxmlformats-officedocument.oleObject"/>
  <Override PartName="/ppt/slideLayouts/slideLayout5.xml" ContentType="application/vnd.openxmlformats-officedocument.presentationml.slideLayout+xml"/>
  <Override PartName="/ppt/slides/slide179.xml" ContentType="application/vnd.openxmlformats-officedocument.presentationml.slide+xml"/>
  <Override PartName="/ppt/charts/chart8.xml" ContentType="application/vnd.openxmlformats-officedocument.drawingml.chart+xml"/>
  <Override PartName="/ppt/embeddings/Microsoft_Equation9.bin" ContentType="application/vnd.openxmlformats-officedocument.oleObject"/>
  <Override PartName="/ppt/notesSlides/notesSlide48.xml" ContentType="application/vnd.openxmlformats-officedocument.presentationml.notesSlide+xml"/>
  <Override PartName="/ppt/notesSlides/notesSlide81.xml" ContentType="application/vnd.openxmlformats-officedocument.presentationml.notesSlide+xml"/>
  <Override PartName="/ppt/charts/chart12.xml" ContentType="application/vnd.openxmlformats-officedocument.drawingml.chart+xml"/>
  <Override PartName="/ppt/slides/slide124.xml" ContentType="application/vnd.openxmlformats-officedocument.presentationml.slide+xml"/>
  <Override PartName="/ppt/slides/slide45.xml" ContentType="application/vnd.openxmlformats-officedocument.presentationml.slide+xml"/>
  <Override PartName="/ppt/slides/slide108.xml" ContentType="application/vnd.openxmlformats-officedocument.presentationml.slide+xml"/>
  <Override PartName="/ppt/slides/slide254.xml" ContentType="application/vnd.openxmlformats-officedocument.presentationml.slide+xml"/>
  <Override PartName="/ppt/embeddings/oleObject35.bin" ContentType="application/vnd.openxmlformats-officedocument.oleObject"/>
  <Override PartName="/ppt/slides/slide185.xml" ContentType="application/vnd.openxmlformats-officedocument.presentationml.slide+xml"/>
  <Override PartName="/ppt/embeddings/oleObject19.bin" ContentType="application/vnd.openxmlformats-officedocument.oleObject"/>
  <Override PartName="/ppt/notesSlides/notesSlide54.xml" ContentType="application/vnd.openxmlformats-officedocument.presentationml.notesSlide+xml"/>
  <Override PartName="/ppt/slides/slide3.xml" ContentType="application/vnd.openxmlformats-officedocument.presentationml.slide+xml"/>
  <Override PartName="/ppt/notesSlides/notesSlide38.xml" ContentType="application/vnd.openxmlformats-officedocument.presentationml.notesSlide+xml"/>
  <Override PartName="/ppt/notesSlides/notesSlide113.xml" ContentType="application/vnd.openxmlformats-officedocument.presentationml.notesSlide+xml"/>
  <Override PartName="/ppt/embeddings/oleObject3.bin" ContentType="application/vnd.openxmlformats-officedocument.oleObject"/>
  <Override PartName="/ppt/slides/slide114.xml" ContentType="application/vnd.openxmlformats-officedocument.presentationml.slide+xml"/>
  <Override PartName="/ppt/notesMasters/notesMaster1.xml" ContentType="application/vnd.openxmlformats-officedocument.presentationml.notesMaster+xml"/>
  <Override PartName="/ppt/slides/slide260.xml" ContentType="application/vnd.openxmlformats-officedocument.presentationml.slide+xml"/>
  <Override PartName="/ppt/slides/slide35.xml" ContentType="application/vnd.openxmlformats-officedocument.presentationml.slide+xml"/>
  <Override PartName="/ppt/slides/slide191.xml" ContentType="application/vnd.openxmlformats-officedocument.presentationml.slide+xml"/>
  <Override PartName="/ppt/embeddings/Microsoft_Equation5.bin" ContentType="application/vnd.openxmlformats-officedocument.oleObject"/>
  <Override PartName="/ppt/embeddings/oleObject25.bin" ContentType="application/vnd.openxmlformats-officedocument.oleObject"/>
  <Override PartName="/ppt/slideLayouts/slideLayout1.xml" ContentType="application/vnd.openxmlformats-officedocument.presentationml.slideLayout+xml"/>
  <Override PartName="/ppt/slides/slide175.xml" ContentType="application/vnd.openxmlformats-officedocument.presentationml.slide+xml"/>
  <Override PartName="/ppt/charts/chart4.xml" ContentType="application/vnd.openxmlformats-officedocument.drawingml.chart+xml"/>
  <Override PartName="/ppt/notesSlides/notesSlide44.xml" ContentType="application/vnd.openxmlformats-officedocument.presentationml.notesSlide+xml"/>
  <Override PartName="/ppt/slides/slide96.xml" ContentType="application/vnd.openxmlformats-officedocument.presentationml.slide+xml"/>
  <Override PartName="/ppt/slides/slide120.xml" ContentType="application/vnd.openxmlformats-officedocument.presentationml.slide+xml"/>
  <Override PartName="/ppt/slides/slide41.xml" ContentType="application/vnd.openxmlformats-officedocument.presentationml.slide+xml"/>
  <Override PartName="/ppt/slides/slide217.xml" ContentType="application/vnd.openxmlformats-officedocument.presentationml.slide+xml"/>
  <Override PartName="/ppt/slides/slide104.xml" ContentType="application/vnd.openxmlformats-officedocument.presentationml.slide+xml"/>
  <Override PartName="/ppt/slides/slide148.xml" ContentType="application/vnd.openxmlformats-officedocument.presentationml.slide+xml"/>
  <Override PartName="/ppt/slides/slide250.xml" ContentType="application/vnd.openxmlformats-officedocument.presentationml.slide+xml"/>
  <Override PartName="/ppt/embeddings/oleObject31.bin" ContentType="application/vnd.openxmlformats-officedocument.oleObject"/>
  <Default Extension="xml" ContentType="application/xml"/>
  <Override PartName="/ppt/slides/slide69.xml" ContentType="application/vnd.openxmlformats-officedocument.presentationml.slide+xml"/>
  <Override PartName="/ppt/slides/slide181.xml" ContentType="application/vnd.openxmlformats-officedocument.presentationml.slide+xml"/>
  <Override PartName="/ppt/embeddings/oleObject15.bin" ContentType="application/vnd.openxmlformats-officedocument.oleObject"/>
  <Override PartName="/ppt/notesSlides/notesSlide50.xml" ContentType="application/vnd.openxmlformats-officedocument.presentationml.notesSlide+xml"/>
  <Override PartName="/ppt/slides/slide278.xml" ContentType="application/vnd.openxmlformats-officedocument.presentationml.slide+xml"/>
  <Override PartName="/docProps/app.xml" ContentType="application/vnd.openxmlformats-officedocument.extended-properties+xml"/>
  <Override PartName="/ppt/notesSlides/notesSlide78.xml" ContentType="application/vnd.openxmlformats-officedocument.presentationml.notesSlide+xml"/>
  <Default Extension="png" ContentType="image/png"/>
  <Override PartName="/ppt/slides/slide110.xml" ContentType="application/vnd.openxmlformats-officedocument.presentationml.slide+xml"/>
  <Override PartName="/ppt/slides/slide31.xml" ContentType="application/vnd.openxmlformats-officedocument.presentationml.slide+xml"/>
  <Override PartName="/ppt/slides/slide207.xml" ContentType="application/vnd.openxmlformats-officedocument.presentationml.slide+xml"/>
  <Override PartName="/ppt/embeddings/Microsoft_Equation1.bin" ContentType="application/vnd.openxmlformats-officedocument.oleObject"/>
  <Override PartName="/ppt/embeddings/oleObject21.bin" ContentType="application/vnd.openxmlformats-officedocument.oleObject"/>
  <Override PartName="/ppt/slides/slide138.xml" ContentType="application/vnd.openxmlformats-officedocument.presentationml.slide+xml"/>
  <Override PartName="/ppt/slides/slide284.xml" ContentType="application/vnd.openxmlformats-officedocument.presentationml.slide+xml"/>
  <Override PartName="/ppt/slides/slide59.xml" ContentType="application/vnd.openxmlformats-officedocument.presentationml.slide+xml"/>
  <Override PartName="/ppt/slides/slide171.xml" ContentType="application/vnd.openxmlformats-officedocument.presentationml.slide+xml"/>
  <Override PartName="/ppt/notesSlides/notesSlide40.xml" ContentType="application/vnd.openxmlformats-officedocument.presentationml.notesSlide+xml"/>
  <Override PartName="/ppt/slides/slide199.xml" ContentType="application/vnd.openxmlformats-officedocument.presentationml.slide+xml"/>
  <Override PartName="/ppt/notesSlides/notesSlide68.xml" ContentType="application/vnd.openxmlformats-officedocument.presentationml.notesSlide+xml"/>
  <Override PartName="/ppt/slides/slide213.xml" ContentType="application/vnd.openxmlformats-officedocument.presentationml.slide+xml"/>
  <Override PartName="/ppt/slides/slide144.xml" ContentType="application/vnd.openxmlformats-officedocument.presentationml.slide+xml"/>
  <Override PartName="/ppt/slides/slide65.xml" ContentType="application/vnd.openxmlformats-officedocument.presentationml.slide+xml"/>
  <Override PartName="/ppt/notesSlides/notesSlide4.xml" ContentType="application/vnd.openxmlformats-officedocument.presentationml.notesSlide+xml"/>
  <Override PartName="/ppt/slides/slide274.xml" ContentType="application/vnd.openxmlformats-officedocument.presentationml.slide+xml"/>
  <Override PartName="/ppt/notesSlides/notesSlide74.xml" ContentType="application/vnd.openxmlformats-officedocument.presentationml.notesSlide+xml"/>
  <Override PartName="/ppt/slides/slide203.xml" ContentType="application/vnd.openxmlformats-officedocument.presentationml.slide+xml"/>
  <Override PartName="/ppt/slides/slide71.xml" ContentType="application/vnd.openxmlformats-officedocument.presentationml.slide+xml"/>
  <Override PartName="/ppt/slides/slide134.xml" ContentType="application/vnd.openxmlformats-officedocument.presentationml.slide+xml"/>
  <Override PartName="/ppt/slides/slide280.xml" ContentType="application/vnd.openxmlformats-officedocument.presentationml.slide+xml"/>
  <Override PartName="/ppt/slides/slide55.xml" ContentType="application/vnd.openxmlformats-officedocument.presentationml.slide+xml"/>
  <Override PartName="/ppt/slides/slide195.xml" ContentType="application/vnd.openxmlformats-officedocument.presentationml.slide+xml"/>
  <Override PartName="/ppt/notesSlides/notesSlide106.xml" ContentType="application/vnd.openxmlformats-officedocument.presentationml.notesSlide+xml"/>
  <Override PartName="/ppt/notesSlides/notesSlide64.xml" ContentType="application/vnd.openxmlformats-officedocument.presentationml.notesSlide+xml"/>
  <Override PartName="/ppt/slides/slide140.xml" ContentType="application/vnd.openxmlformats-officedocument.presentationml.slide+xml"/>
  <Override PartName="/ppt/slides/slide28.xml" ContentType="application/vnd.openxmlformats-officedocument.presentationml.slide+xml"/>
  <Default Extension="pdf" ContentType="application/pdf"/>
  <Override PartName="/ppt/slides/slide61.xml" ContentType="application/vnd.openxmlformats-officedocument.presentationml.slide+xml"/>
  <Override PartName="/ppt/slides/slide237.xml" ContentType="application/vnd.openxmlformats-officedocument.presentationml.slide+xml"/>
  <Default Extension="gif" ContentType="image/gif"/>
  <Override PartName="/ppt/slides/slide168.xml" ContentType="application/vnd.openxmlformats-officedocument.presentationml.slide+xml"/>
  <Override PartName="/ppt/slides/slide270.xml" ContentType="application/vnd.openxmlformats-officedocument.presentationml.slide+xml"/>
  <Override PartName="/ppt/slides/slide89.xml" ContentType="application/vnd.openxmlformats-officedocument.presentationml.slide+xml"/>
  <Override PartName="/ppt/notesSlides/notesSlide70.xml" ContentType="application/vnd.openxmlformats-officedocument.presentationml.notesSlide+xml"/>
  <Override PartName="/ppt/notesSlides/notesSlide98.xml" ContentType="application/vnd.openxmlformats-officedocument.presentationml.notesSlide+xml"/>
  <Override PartName="/ppt/slides/slide130.xml" ContentType="application/vnd.openxmlformats-officedocument.presentationml.slide+xml"/>
  <Override PartName="/ppt/slides/slide18.xml" ContentType="application/vnd.openxmlformats-officedocument.presentationml.slide+xml"/>
  <Override PartName="/ppt/slides/slide243.xml" ContentType="application/vnd.openxmlformats-officedocument.presentationml.slide+xml"/>
  <Override PartName="/ppt/slides/slide51.xml" ContentType="application/vnd.openxmlformats-officedocument.presentationml.slide+xml"/>
  <Override PartName="/ppt/slides/slide227.xml" ContentType="application/vnd.openxmlformats-officedocument.presentationml.slide+xml"/>
  <Override PartName="/ppt/slides/slide95.xml" ContentType="application/vnd.openxmlformats-officedocument.presentationml.slide+xml"/>
  <Override PartName="/ppt/slides/slide158.xml" ContentType="application/vnd.openxmlformats-officedocument.presentationml.slide+xml"/>
  <Override PartName="/ppt/notesSlides/notesSlide27.xml" ContentType="application/vnd.openxmlformats-officedocument.presentationml.notesSlide+xml"/>
  <Override PartName="/ppt/slides/slide79.xml" ContentType="application/vnd.openxmlformats-officedocument.presentationml.slide+xml"/>
  <Override PartName="/ppt/notesSlides/notesSlide102.xml" ContentType="application/vnd.openxmlformats-officedocument.presentationml.notesSlide+xml"/>
  <Override PartName="/ppt/notesSlides/notesSlide60.xml" ContentType="application/vnd.openxmlformats-officedocument.presentationml.notesSlide+xml"/>
  <Override PartName="/ppt/slides/slide103.xml" ContentType="application/vnd.openxmlformats-officedocument.presentationml.slide+xml"/>
  <Override PartName="/ppt/slides/slide24.xml" ContentType="application/vnd.openxmlformats-officedocument.presentationml.slide+xml"/>
  <Override PartName="/ppt/notesSlides/notesSlide88.xml" ContentType="application/vnd.openxmlformats-officedocument.presentationml.notesSlide+xml"/>
  <Override PartName="/ppt/slides/slide233.xml" ContentType="application/vnd.openxmlformats-officedocument.presentationml.slide+xml"/>
  <Override PartName="/ppt/slides/slide164.xml" ContentType="application/vnd.openxmlformats-officedocument.presentationml.slide+xml"/>
  <Override PartName="/ppt/notesSlides/notesSlide33.xml" ContentType="application/vnd.openxmlformats-officedocument.presentationml.notesSlide+xml"/>
  <Override PartName="/ppt/slides/slide85.xml" ContentType="application/vnd.openxmlformats-officedocument.presentationml.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94.xml" ContentType="application/vnd.openxmlformats-officedocument.presentationml.notesSlide+xml"/>
  <Override PartName="/ppt/slides/slide14.xml" ContentType="application/vnd.openxmlformats-officedocument.presentationml.slide+xml"/>
  <Override PartName="/ppt/slides/slide223.xml" ContentType="application/vnd.openxmlformats-officedocument.presentationml.slide+xml"/>
  <Override PartName="/ppt/slides/slide91.xml" ContentType="application/vnd.openxmlformats-officedocument.presentationml.slide+xml"/>
  <Override PartName="/ppt/slides/slide154.xml" ContentType="application/vnd.openxmlformats-officedocument.presentationml.slide+xml"/>
  <Override PartName="/ppt/slides/slide267.xml" ContentType="application/vnd.openxmlformats-officedocument.presentationml.slide+xml"/>
  <Override PartName="/ppt/notesSlides/notesSlide23.xml" ContentType="application/vnd.openxmlformats-officedocument.presentationml.notesSlide+xml"/>
  <Override PartName="/ppt/slides/slide7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0.xml" ContentType="application/vnd.openxmlformats-officedocument.presentationml.slide+xml"/>
  <Override PartName="/ppt/notesSlides/notesSlide84.xml" ContentType="application/vnd.openxmlformats-officedocument.presentationml.notesSlide+xml"/>
  <Override PartName="/ppt/slides/slide127.xml" ContentType="application/vnd.openxmlformats-officedocument.presentationml.slide+xml"/>
  <Override PartName="/ppt/embeddings/oleObject10.bin" ContentType="application/vnd.openxmlformats-officedocument.oleObject"/>
  <Override PartName="/ppt/slides/slide160.xml" ContentType="application/vnd.openxmlformats-officedocument.presentationml.slide+xml"/>
  <Default Extension="bin" ContentType="application/vnd.openxmlformats-officedocument.presentationml.printerSettings"/>
  <Override PartName="/ppt/slides/slide48.xml" ContentType="application/vnd.openxmlformats-officedocument.presentationml.slide+xml"/>
  <Override PartName="/ppt/slides/slide81.xml" ContentType="application/vnd.openxmlformats-officedocument.presentationml.slide+xml"/>
  <Override PartName="/ppt/slides/slide257.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57.xml" ContentType="application/vnd.openxmlformats-officedocument.presentationml.notesSlide+xml"/>
  <Override PartName="/ppt/notesSlides/notesSlide90.xml" ContentType="application/vnd.openxmlformats-officedocument.presentationml.notesSlide+xml"/>
  <Override PartName="/ppt/slideLayouts/slideLayout11.xml" ContentType="application/vnd.openxmlformats-officedocument.presentationml.slideLayout+xml"/>
  <Override PartName="/ppt/slides/slide6.xml" ContentType="application/vnd.openxmlformats-officedocument.presentationml.slide+xml"/>
  <Override PartName="/ppt/slides/slide10.xml" ContentType="application/vnd.openxmlformats-officedocument.presentationml.slide+xml"/>
  <Override PartName="/ppt/embeddings/oleObject6.bin" ContentType="application/vnd.openxmlformats-officedocument.oleObject"/>
  <Override PartName="/ppt/notesSlides/notesSlide116.xml" ContentType="application/vnd.openxmlformats-officedocument.presentationml.notesSlide+xml"/>
  <Override PartName="/ppt/slides/slide117.xml" ContentType="application/vnd.openxmlformats-officedocument.presentationml.slide+xml"/>
  <Override PartName="/ppt/slides/slide150.xml" ContentType="application/vnd.openxmlformats-officedocument.presentationml.slide+xml"/>
  <Override PartName="/ppt/slides/slide38.xml" ContentType="application/vnd.openxmlformats-officedocument.presentationml.slide+xml"/>
  <Override PartName="/ppt/slides/slide263.xml" ContentType="application/vnd.openxmlformats-officedocument.presentationml.slide+xml"/>
  <Override PartName="/ppt/slides/slide247.xml" ContentType="application/vnd.openxmlformats-officedocument.presentationml.slide+xml"/>
  <Override PartName="/ppt/embeddings/oleObject28.bin" ContentType="application/vnd.openxmlformats-officedocument.oleObject"/>
  <Override PartName="/ppt/slideLayouts/slideLayout4.xml" ContentType="application/vnd.openxmlformats-officedocument.presentationml.slideLayout+xml"/>
  <Override PartName="/ppt/slides/slide178.xml" ContentType="application/vnd.openxmlformats-officedocument.presentationml.slide+xml"/>
  <Override PartName="/ppt/charts/chart7.xml" ContentType="application/vnd.openxmlformats-officedocument.drawingml.chart+xml"/>
  <Override PartName="/ppt/embeddings/Microsoft_Equation8.bin" ContentType="application/vnd.openxmlformats-officedocument.oleObject"/>
  <Override PartName="/ppt/notesSlides/notesSlide47.xml" ContentType="application/vnd.openxmlformats-officedocument.presentationml.notesSlide+xml"/>
  <Override PartName="/ppt/slides/slide99.xml" ContentType="application/vnd.openxmlformats-officedocument.presentationml.slide+xml"/>
  <Override PartName="/ppt/notesSlides/notesSlide80.xml" ContentType="application/vnd.openxmlformats-officedocument.presentationml.notesSlide+xml"/>
  <Override PartName="/ppt/charts/chart11.xml" ContentType="application/vnd.openxmlformats-officedocument.drawingml.chart+xml"/>
  <Override PartName="/ppt/slides/slide123.xml" ContentType="application/vnd.openxmlformats-officedocument.presentationml.slide+xml"/>
  <Override PartName="/ppt/slides/slide44.xml" ContentType="application/vnd.openxmlformats-officedocument.presentationml.slide+xml"/>
  <Override PartName="/ppt/slides/slide107.xml" ContentType="application/vnd.openxmlformats-officedocument.presentationml.slide+xml"/>
  <Override PartName="/ppt/slides/slide253.xml" ContentType="application/vnd.openxmlformats-officedocument.presentationml.slide+xml"/>
  <Override PartName="/ppt/embeddings/oleObject34.bin" ContentType="application/vnd.openxmlformats-officedocument.oleObject"/>
  <Override PartName="/ppt/slides/slide184.xml" ContentType="application/vnd.openxmlformats-officedocument.presentationml.slide+xml"/>
  <Override PartName="/ppt/embeddings/oleObject18.bin" ContentType="application/vnd.openxmlformats-officedocument.oleObject"/>
  <Override PartName="/ppt/notesSlides/notesSlide53.xml" ContentType="application/vnd.openxmlformats-officedocument.presentationml.notesSlide+xml"/>
  <Override PartName="/ppt/slides/slide2.xml" ContentType="application/vnd.openxmlformats-officedocument.presentationml.slide+xml"/>
  <Override PartName="/ppt/notesSlides/notesSlide37.xml" ContentType="application/vnd.openxmlformats-officedocument.presentationml.notesSlide+xml"/>
  <Override PartName="/ppt/notesSlides/notesSlide112.xml" ContentType="application/vnd.openxmlformats-officedocument.presentationml.notesSlide+xml"/>
  <Override PartName="/ppt/embeddings/oleObject2.bin" ContentType="application/vnd.openxmlformats-officedocument.oleObject"/>
  <Default Extension="vml" ContentType="application/vnd.openxmlformats-officedocument.vmlDrawing"/>
  <Override PartName="/ppt/slides/slide113.xml" ContentType="application/vnd.openxmlformats-officedocument.presentationml.slide+xml"/>
  <Override PartName="/ppt/slides/slide34.xml" ContentType="application/vnd.openxmlformats-officedocument.presentationml.slide+xml"/>
  <Override PartName="/ppt/slides/slide190.xml" ContentType="application/vnd.openxmlformats-officedocument.presentationml.slide+xml"/>
  <Override PartName="/ppt/embeddings/Microsoft_Equation4.bin" ContentType="application/vnd.openxmlformats-officedocument.oleObject"/>
  <Override PartName="/ppt/embeddings/oleObject24.bin" ContentType="application/vnd.openxmlformats-officedocument.oleObject"/>
  <Override PartName="/ppt/charts/chart3.xml" ContentType="application/vnd.openxmlformats-officedocument.drawingml.chart+xml"/>
  <Override PartName="/ppt/slides/slide174.xml" ContentType="application/vnd.openxmlformats-officedocument.presentationml.slide+xml"/>
  <Override PartName="/ppt/notesSlides/notesSlide43.xml" ContentType="application/vnd.openxmlformats-officedocument.presentationml.notesSlide+xml"/>
  <Override PartName="/ppt/slides/slide40.xml" ContentType="application/vnd.openxmlformats-officedocument.presentationml.slide+xml"/>
  <Override PartName="/ppt/slides/slide216.xml" ContentType="application/vnd.openxmlformats-officedocument.presentationml.slide+xml"/>
  <Override PartName="/ppt/slides/slide147.xml" ContentType="application/vnd.openxmlformats-officedocument.presentationml.slide+xml"/>
  <Override PartName="/ppt/embeddings/oleObject30.bin" ContentType="application/vnd.openxmlformats-officedocument.oleObject"/>
  <Override PartName="/ppt/slides/slide180.xml" ContentType="application/vnd.openxmlformats-officedocument.presentationml.slide+xml"/>
  <Override PartName="/ppt/notesSlides/notesSlide7.xml" ContentType="application/vnd.openxmlformats-officedocument.presentationml.notesSlide+xml"/>
  <Default Extension="jpeg" ContentType="image/jpeg"/>
  <Override PartName="/ppt/embeddings/oleObject14.bin" ContentType="application/vnd.openxmlformats-officedocument.oleObject"/>
  <Override PartName="/ppt/slides/slide68.xml" ContentType="application/vnd.openxmlformats-officedocument.presentationml.slide+xml"/>
  <Override PartName="/ppt/slides/slide277.xml" ContentType="application/vnd.openxmlformats-officedocument.presentationml.slide+xml"/>
  <Override PartName="/ppt/notesSlides/notesSlide77.xml" ContentType="application/vnd.openxmlformats-officedocument.presentationml.notesSlide+xml"/>
  <Override PartName="/ppt/slides/slide30.xml" ContentType="application/vnd.openxmlformats-officedocument.presentationml.slide+xml"/>
  <Override PartName="/ppt/slides/slide206.xml" ContentType="application/vnd.openxmlformats-officedocument.presentationml.slide+xml"/>
  <Override PartName="/ppt/slides/slide137.xml" ContentType="application/vnd.openxmlformats-officedocument.presentationml.slide+xml"/>
  <Override PartName="/ppt/embeddings/oleObject20.bin" ContentType="application/vnd.openxmlformats-officedocument.oleObject"/>
  <Override PartName="/ppt/slides/slide283.xml" ContentType="application/vnd.openxmlformats-officedocument.presentationml.slide+xml"/>
  <Override PartName="/ppt/slides/slide170.xml" ContentType="application/vnd.openxmlformats-officedocument.presentationml.slide+xml"/>
  <Override PartName="/ppt/slides/slide58.xml" ContentType="application/vnd.openxmlformats-officedocument.presentationml.slide+xml"/>
  <Override PartName="/ppt/slides/slide198.xml" ContentType="application/vnd.openxmlformats-officedocument.presentationml.slide+xml"/>
  <Override PartName="/ppt/notesSlides/notesSlide109.xml" ContentType="application/vnd.openxmlformats-officedocument.presentationml.notesSlide+xml"/>
  <Override PartName="/ppt/notesSlides/notesSlide67.xml" ContentType="application/vnd.openxmlformats-officedocument.presentationml.notesSlide+xml"/>
  <Override PartName="/ppt/slides/slide212.xml" ContentType="application/vnd.openxmlformats-officedocument.presentationml.slide+xml"/>
  <Override PartName="/ppt/slides/slide143.xml" ContentType="application/vnd.openxmlformats-officedocument.presentationml.slide+xml"/>
  <Override PartName="/ppt/slides/slide64.xml" ContentType="application/vnd.openxmlformats-officedocument.presentationml.slide+xml"/>
  <Override PartName="/ppt/notesSlides/notesSlide3.xml" ContentType="application/vnd.openxmlformats-officedocument.presentationml.notesSlide+xml"/>
  <Override PartName="/ppt/slides/slide273.xml" ContentType="application/vnd.openxmlformats-officedocument.presentationml.slide+xml"/>
  <Override PartName="/ppt/notesSlides/notesSlide73.xml" ContentType="application/vnd.openxmlformats-officedocument.presentationml.notesSlide+xml"/>
  <Override PartName="/ppt/embeddings/oleObject38.bin" ContentType="application/vnd.openxmlformats-officedocument.oleObject"/>
  <Override PartName="/ppt/slides/slide202.xml" ContentType="application/vnd.openxmlformats-officedocument.presentationml.slide+xml"/>
  <Override PartName="/ppt/slides/slide70.xml" ContentType="application/vnd.openxmlformats-officedocument.presentationml.slide+xml"/>
  <Override PartName="/ppt/slides/slide246.xml" ContentType="application/vnd.openxmlformats-officedocument.presentationml.slide+xml"/>
  <Override PartName="/ppt/slides/slide133.xml" ContentType="application/vnd.openxmlformats-officedocument.presentationml.slide+xml"/>
  <Override PartName="/ppt/slides/slide54.xml" ContentType="application/vnd.openxmlformats-officedocument.presentationml.slide+xml"/>
  <Override PartName="/ppt/slides/slide194.xml" ContentType="application/vnd.openxmlformats-officedocument.presentationml.slide+xml"/>
  <Override PartName="/ppt/notesSlides/notesSlide105.xml" ContentType="application/vnd.openxmlformats-officedocument.presentationml.notesSlide+xml"/>
  <Override PartName="/ppt/notesSlides/notesSlide63.xml" ContentType="application/vnd.openxmlformats-officedocument.presentationml.notesSlide+xml"/>
  <Override PartName="/ppt/slides/slide27.xml" ContentType="application/vnd.openxmlformats-officedocument.presentationml.slide+xml"/>
  <Override PartName="/ppt/slides/slide60.xml" ContentType="application/vnd.openxmlformats-officedocument.presentationml.slide+xml"/>
  <Override PartName="/ppt/slides/slide236.xml" ContentType="application/vnd.openxmlformats-officedocument.presentationml.slide+xml"/>
  <Override PartName="/ppt/slides/slide167.xml" ContentType="application/vnd.openxmlformats-officedocument.presentationml.slide+xml"/>
  <Override PartName="/ppt/slides/slide88.xml" ContentType="application/vnd.openxmlformats-officedocument.presentationml.slide+xml"/>
  <Override PartName="/ppt/notesSlides/notesSlide97.xml" ContentType="application/vnd.openxmlformats-officedocument.presentationml.notesSlide+xml"/>
  <Override PartName="/ppt/slides/slide242.xml" ContentType="application/vnd.openxmlformats-officedocument.presentationml.slide+xml"/>
  <Override PartName="/ppt/slides/slide17.xml" ContentType="application/vnd.openxmlformats-officedocument.presentationml.slide+xml"/>
  <Override PartName="/ppt/slides/slide50.xml" ContentType="application/vnd.openxmlformats-officedocument.presentationml.slide+xml"/>
  <Override PartName="/ppt/slides/slide226.xml" ContentType="application/vnd.openxmlformats-officedocument.presentationml.slide+xml"/>
  <Override PartName="/ppt/slides/slide94.xml" ContentType="application/vnd.openxmlformats-officedocument.presentationml.slide+xml"/>
  <Override PartName="/ppt/slides/slide157.xml" ContentType="application/vnd.openxmlformats-officedocument.presentationml.slide+xml"/>
  <Override PartName="/ppt/notesSlides/notesSlide26.xml" ContentType="application/vnd.openxmlformats-officedocument.presentationml.notesSlide+xml"/>
  <Override PartName="/ppt/slides/slide78.xml" ContentType="application/vnd.openxmlformats-officedocument.presentationml.slide+xml"/>
  <Override PartName="/ppt/notesSlides/notesSlide101.xml" ContentType="application/vnd.openxmlformats-officedocument.presentationml.notesSlide+xml"/>
  <Override PartName="/ppt/slides/slide102.xml" ContentType="application/vnd.openxmlformats-officedocument.presentationml.slide+xml"/>
  <Override PartName="/ppt/slides/slide23.xml" ContentType="application/vnd.openxmlformats-officedocument.presentationml.slide+xml"/>
  <Override PartName="/ppt/notesSlides/notesSlide87.xml" ContentType="application/vnd.openxmlformats-officedocument.presentationml.notesSlide+xml"/>
  <Override PartName="/ppt/slides/slide232.xml" ContentType="application/vnd.openxmlformats-officedocument.presentationml.slide+xml"/>
  <Override PartName="/ppt/slides/slide163.xml" ContentType="application/vnd.openxmlformats-officedocument.presentationml.slide+xml"/>
  <Override PartName="/ppt/notesSlides/notesSlide32.xml" ContentType="application/vnd.openxmlformats-officedocument.presentationml.notesSlide+xml"/>
  <Override PartName="/ppt/slides/slide84.xml" ContentType="application/vnd.openxmlformats-officedocument.presentationml.slide+xml"/>
  <Override PartName="/ppt/presProps.xml" ContentType="application/vnd.openxmlformats-officedocument.presentationml.presProps+xml"/>
  <Override PartName="/ppt/notesSlides/notesSlide16.xml" ContentType="application/vnd.openxmlformats-officedocument.presentationml.notesSlide+xml"/>
  <Override PartName="/ppt/notesSlides/notesSlide93.xml" ContentType="application/vnd.openxmlformats-officedocument.presentationml.notesSlide+xml"/>
  <Override PartName="/ppt/slides/slide9.xml" ContentType="application/vnd.openxmlformats-officedocument.presentationml.slide+xml"/>
  <Override PartName="/ppt/slideLayouts/slideLayout14.xml" ContentType="application/vnd.openxmlformats-officedocument.presentationml.slideLayout+xml"/>
  <Override PartName="/ppt/slides/slide13.xml" ContentType="application/vnd.openxmlformats-officedocument.presentationml.slide+xml"/>
  <Override PartName="/ppt/embeddings/oleObject9.bin" ContentType="application/vnd.openxmlformats-officedocument.oleObject"/>
  <Override PartName="/ppt/notesSlides/notesSlide119.xml" ContentType="application/vnd.openxmlformats-officedocument.presentationml.notesSlide+xml"/>
  <Default Extension="rels" ContentType="application/vnd.openxmlformats-package.relationships+xml"/>
  <Override PartName="/ppt/slides/slide222.xml" ContentType="application/vnd.openxmlformats-officedocument.presentationml.slide+xml"/>
  <Override PartName="/ppt/slides/slide90.xml" ContentType="application/vnd.openxmlformats-officedocument.presentationml.slide+xml"/>
  <Override PartName="/ppt/slides/slide266.xml" ContentType="application/vnd.openxmlformats-officedocument.presentationml.slide+xml"/>
  <Override PartName="/ppt/slides/slide153.xml" ContentType="application/vnd.openxmlformats-officedocument.presentationml.slide+xml"/>
  <Override PartName="/ppt/notesSlides/notesSlide22.xml" ContentType="application/vnd.openxmlformats-officedocument.presentationml.notesSlide+xml"/>
  <Override PartName="/ppt/slides/slide74.xml" ContentType="application/vnd.openxmlformats-officedocument.presentationml.slide+xml"/>
  <Override PartName="/ppt/slideLayouts/slideLayout7.xml" ContentType="application/vnd.openxmlformats-officedocument.presentationml.slideLayout+xml"/>
  <Override PartName="/ppt/notesSlides/notesSlide83.xml" ContentType="application/vnd.openxmlformats-officedocument.presentationml.notesSlide+xml"/>
  <Override PartName="/ppt/slides/slide126.xml" ContentType="application/vnd.openxmlformats-officedocument.presentationml.slide+xml"/>
  <Default Extension="pict" ContentType="image/pict"/>
  <Override PartName="/ppt/slides/slide47.xml" ContentType="application/vnd.openxmlformats-officedocument.presentationml.slide+xml"/>
  <Override PartName="/ppt/slides/slide80.xml" ContentType="application/vnd.openxmlformats-officedocument.presentationml.slide+xml"/>
  <Override PartName="/ppt/slides/slide256.xml" ContentType="application/vnd.openxmlformats-officedocument.presentationml.slide+xml"/>
  <Override PartName="/ppt/embeddings/oleObject37.bin" ContentType="application/vnd.openxmlformats-officedocument.oleObject"/>
  <Override PartName="/ppt/notesSlides/notesSlide12.xml" ContentType="application/vnd.openxmlformats-officedocument.presentationml.notesSlide+xml"/>
  <Override PartName="/ppt/slides/slide187.xml" ContentType="application/vnd.openxmlformats-officedocument.presentationml.slide+xml"/>
  <Override PartName="/ppt/notesSlides/notesSlide56.xml" ContentType="application/vnd.openxmlformats-officedocument.presentationml.notesSlide+xml"/>
  <Override PartName="/ppt/slides/slide5.xml" ContentType="application/vnd.openxmlformats-officedocument.presentationml.slide+xml"/>
  <Override PartName="/ppt/slideLayouts/slideLayout10.xml" ContentType="application/vnd.openxmlformats-officedocument.presentationml.slideLayout+xml"/>
  <Override PartName="/ppt/notesSlides/notesSlide115.xml" ContentType="application/vnd.openxmlformats-officedocument.presentationml.notesSlide+xml"/>
  <Override PartName="/ppt/embeddings/oleObject5.bin" ContentType="application/vnd.openxmlformats-officedocument.oleObject"/>
  <Override PartName="/ppt/slides/slide116.xml" ContentType="application/vnd.openxmlformats-officedocument.presentationml.slide+xml"/>
  <Override PartName="/ppt/slides/slide262.xml" ContentType="application/vnd.openxmlformats-officedocument.presentationml.slide+xml"/>
  <Override PartName="/ppt/slides/slide37.xml" ContentType="application/vnd.openxmlformats-officedocument.presentationml.slide+xml"/>
  <Override PartName="/ppt/embeddings/Microsoft_Equation7.bin" ContentType="application/vnd.openxmlformats-officedocument.oleObject"/>
  <Override PartName="/ppt/embeddings/oleObject27.bin" ContentType="application/vnd.openxmlformats-officedocument.oleObject"/>
  <Override PartName="/ppt/slideLayouts/slideLayout3.xml" ContentType="application/vnd.openxmlformats-officedocument.presentationml.slideLayout+xml"/>
  <Override PartName="/ppt/slides/slide177.xml" ContentType="application/vnd.openxmlformats-officedocument.presentationml.slide+xml"/>
  <Override PartName="/ppt/theme/theme2.xml" ContentType="application/vnd.openxmlformats-officedocument.theme+xml"/>
  <Override PartName="/ppt/charts/chart6.xml" ContentType="application/vnd.openxmlformats-officedocument.drawingml.chart+xml"/>
  <Override PartName="/ppt/notesSlides/notesSlide46.xml" ContentType="application/vnd.openxmlformats-officedocument.presentationml.notesSlide+xml"/>
  <Override PartName="/ppt/slides/slide98.xml" ContentType="application/vnd.openxmlformats-officedocument.presentationml.slide+xml"/>
  <Override PartName="/ppt/charts/chart10.xml" ContentType="application/vnd.openxmlformats-officedocument.drawingml.chart+xml"/>
  <Override PartName="/ppt/slides/slide122.xml" ContentType="application/vnd.openxmlformats-officedocument.presentationml.slide+xml"/>
  <Override PartName="/ppt/slides/slide43.xml" ContentType="application/vnd.openxmlformats-officedocument.presentationml.slide+xml"/>
  <Override PartName="/ppt/slides/slide219.xml" ContentType="application/vnd.openxmlformats-officedocument.presentationml.slide+xml"/>
  <Override PartName="/ppt/slides/slide106.xml" ContentType="application/vnd.openxmlformats-officedocument.presentationml.slide+xml"/>
  <Override PartName="/ppt/slides/slide252.xml" ContentType="application/vnd.openxmlformats-officedocument.presentationml.slide+xml"/>
  <Override PartName="/ppt/embeddings/oleObject33.bin" ContentType="application/vnd.openxmlformats-officedocument.oleObject"/>
  <Override PartName="/ppt/slides/slide183.xml" ContentType="application/vnd.openxmlformats-officedocument.presentationml.slide+xml"/>
  <Override PartName="/ppt/embeddings/oleObject17.bin" ContentType="application/vnd.openxmlformats-officedocument.oleObject"/>
  <Override PartName="/ppt/notesSlides/notesSlide52.xml" ContentType="application/vnd.openxmlformats-officedocument.presentationml.notesSlide+xml"/>
  <Override PartName="/ppt/slides/slide1.xml" ContentType="application/vnd.openxmlformats-officedocument.presentationml.slide+xml"/>
  <Override PartName="/ppt/notesSlides/notesSlide36.xml" ContentType="application/vnd.openxmlformats-officedocument.presentationml.notesSlide+xml"/>
  <Override PartName="/ppt/notesSlides/notesSlide111.xml" ContentType="application/vnd.openxmlformats-officedocument.presentationml.notesSlide+xml"/>
  <Override PartName="/ppt/embeddings/oleObject1.bin" ContentType="application/vnd.openxmlformats-officedocument.oleObject"/>
  <Override PartName="/ppt/slides/slide112.xml" ContentType="application/vnd.openxmlformats-officedocument.presentationml.slide+xml"/>
  <Override PartName="/ppt/slides/slide33.xml" ContentType="application/vnd.openxmlformats-officedocument.presentationml.slide+xml"/>
  <Override PartName="/ppt/slides/slide209.xml" ContentType="application/vnd.openxmlformats-officedocument.presentationml.slide+xml"/>
  <Override PartName="/ppt/embeddings/Microsoft_Equation3.bin" ContentType="application/vnd.openxmlformats-officedocument.oleObject"/>
  <Override PartName="/ppt/embeddings/oleObject23.bin" ContentType="application/vnd.openxmlformats-officedocument.oleObject"/>
  <Override PartName="/ppt/charts/chart2.xml" ContentType="application/vnd.openxmlformats-officedocument.drawingml.chart+xml"/>
  <Override PartName="/ppt/slides/slide173.xml" ContentType="application/vnd.openxmlformats-officedocument.presentationml.slide+xml"/>
  <Override PartName="/ppt/notesSlides/notesSlide42.xml" ContentType="application/vnd.openxmlformats-officedocument.presentationml.notesSlide+xml"/>
  <Override PartName="/ppt/slides/slide215.xml" ContentType="application/vnd.openxmlformats-officedocument.presentationml.slide+xml"/>
  <Override PartName="/ppt/slides/slide146.xml" ContentType="application/vnd.openxmlformats-officedocument.presentationml.slide+xml"/>
  <Override PartName="/ppt/slides/slide67.xml" ContentType="application/vnd.openxmlformats-officedocument.presentationml.slide+xml"/>
  <Override PartName="/ppt/notesSlides/notesSlide6.xml" ContentType="application/vnd.openxmlformats-officedocument.presentationml.notesSlide+xml"/>
  <Override PartName="/ppt/embeddings/oleObject13.bin" ContentType="application/vnd.openxmlformats-officedocument.oleObject"/>
  <Override PartName="/ppt/slides/slide276.xml" ContentType="application/vnd.openxmlformats-officedocument.presentationml.slide+xml"/>
  <Override PartName="/ppt/notesSlides/notesSlide76.xml" ContentType="application/vnd.openxmlformats-officedocument.presentationml.notesSlide+xml"/>
  <Override PartName="/ppt/slides/slide221.xml" ContentType="application/vnd.openxmlformats-officedocument.presentationml.slide+xml"/>
  <Override PartName="/ppt/tableStyles.xml" ContentType="application/vnd.openxmlformats-officedocument.presentationml.tableStyles+xml"/>
  <Override PartName="/ppt/slides/slide205.xml" ContentType="application/vnd.openxmlformats-officedocument.presentationml.slide+xml"/>
  <Override PartName="/ppt/slides/slide136.xml" ContentType="application/vnd.openxmlformats-officedocument.presentationml.slide+xml"/>
  <Override PartName="/ppt/slides/slide282.xml" ContentType="application/vnd.openxmlformats-officedocument.presentationml.slide+xml"/>
  <Override PartName="/ppt/slides/slide57.xml" ContentType="application/vnd.openxmlformats-officedocument.presentationml.slide+xml"/>
  <Override PartName="/ppt/slides/slide197.xml" ContentType="application/vnd.openxmlformats-officedocument.presentationml.slide+xml"/>
  <Override PartName="/ppt/notesSlides/notesSlide108.xml" ContentType="application/vnd.openxmlformats-officedocument.presentationml.notesSlide+xml"/>
  <Override PartName="/ppt/notesSlides/notesSlide66.xml" ContentType="application/vnd.openxmlformats-officedocument.presentationml.notesSlide+xml"/>
  <Override PartName="/ppt/slides/slide211.xml" ContentType="application/vnd.openxmlformats-officedocument.presentationml.slide+xml"/>
  <Override PartName="/ppt/slides/slide142.xml" ContentType="application/vnd.openxmlformats-officedocument.presentationml.slide+xml"/>
  <Override PartName="/ppt/slides/slide63.xml" ContentType="application/vnd.openxmlformats-officedocument.presentationml.slide+xml"/>
  <Override PartName="/ppt/slides/slide239.xml" ContentType="application/vnd.openxmlformats-officedocument.presentationml.slide+xml"/>
  <Override PartName="/ppt/notesSlides/notesSlide2.xml" ContentType="application/vnd.openxmlformats-officedocument.presentationml.notesSlide+xml"/>
  <Override PartName="/ppt/slides/slide272.xml" ContentType="application/vnd.openxmlformats-officedocument.presentationml.slide+xml"/>
  <Override PartName="/ppt/viewProps.xml" ContentType="application/vnd.openxmlformats-officedocument.presentationml.viewProps+xml"/>
  <Override PartName="/ppt/notesSlides/notesSlide72.xml" ContentType="application/vnd.openxmlformats-officedocument.presentationml.notesSlide+xml"/>
  <Override PartName="/ppt/slides/slide201.xml" ContentType="application/vnd.openxmlformats-officedocument.presentationml.slide+xml"/>
  <Override PartName="/ppt/slides/slide132.xml" ContentType="application/vnd.openxmlformats-officedocument.presentationml.slide+xml"/>
  <Override PartName="/ppt/slides/slide245.xml" ContentType="application/vnd.openxmlformats-officedocument.presentationml.slide+xml"/>
  <Override PartName="/ppt/slides/slide53.xml" ContentType="application/vnd.openxmlformats-officedocument.presentationml.slide+xml"/>
  <Override PartName="/ppt/slides/slide229.xml" ContentType="application/vnd.openxmlformats-officedocument.presentationml.slide+xml"/>
  <Override PartName="/ppt/slides/slide193.xml" ContentType="application/vnd.openxmlformats-officedocument.presentationml.slide+xml"/>
  <Override PartName="/ppt/notesSlides/notesSlide29.xml" ContentType="application/vnd.openxmlformats-officedocument.presentationml.notesSlide+xml"/>
  <Override PartName="/ppt/notesSlides/notesSlide104.xml" ContentType="application/vnd.openxmlformats-officedocument.presentationml.notesSlide+xml"/>
  <Override PartName="/ppt/notesSlides/notesSlide62.xml" ContentType="application/vnd.openxmlformats-officedocument.presentationml.notesSlide+xml"/>
  <Override PartName="/ppt/slides/slide26.xml" ContentType="application/vnd.openxmlformats-officedocument.presentationml.slide+xml"/>
  <Override PartName="/ppt/slides/slide235.xml" ContentType="application/vnd.openxmlformats-officedocument.presentationml.slide+xml"/>
  <Override PartName="/ppt/slides/slide166.xml" ContentType="application/vnd.openxmlformats-officedocument.presentationml.slide+xml"/>
  <Default Extension="wmf" ContentType="image/x-wmf"/>
  <Override PartName="/ppt/notesSlides/notesSlide35.xml" ContentType="application/vnd.openxmlformats-officedocument.presentationml.notesSlide+xml"/>
  <Override PartName="/ppt/slides/slide87.xml" ContentType="application/vnd.openxmlformats-officedocument.presentationml.slide+xml"/>
  <Override PartName="/docProps/core.xml" ContentType="application/vnd.openxmlformats-package.core-properties+xml"/>
  <Override PartName="/ppt/notesSlides/notesSlide19.xml" ContentType="application/vnd.openxmlformats-officedocument.presentationml.notesSlide+xml"/>
  <Override PartName="/ppt/notesSlides/notesSlide96.xml" ContentType="application/vnd.openxmlformats-officedocument.presentationml.notesSlide+xml"/>
  <Override PartName="/ppt/slides/slide241.xml" ContentType="application/vnd.openxmlformats-officedocument.presentationml.slide+xml"/>
  <Override PartName="/ppt/slides/slide16.xml" ContentType="application/vnd.openxmlformats-officedocument.presentationml.slide+xml"/>
  <Override PartName="/ppt/slides/slide225.xml" ContentType="application/vnd.openxmlformats-officedocument.presentationml.slide+xml"/>
  <Override PartName="/ppt/slides/slide93.xml" ContentType="application/vnd.openxmlformats-officedocument.presentationml.slide+xml"/>
  <Override PartName="/ppt/slides/slide269.xml" ContentType="application/vnd.openxmlformats-officedocument.presentationml.slide+xml"/>
  <Override PartName="/ppt/slides/slide156.xml" ContentType="application/vnd.openxmlformats-officedocument.presentationml.slide+xml"/>
  <Override PartName="/ppt/notesSlides/notesSlide25.xml" ContentType="application/vnd.openxmlformats-officedocument.presentationml.notesSlide+xml"/>
  <Override PartName="/ppt/slides/slide77.xml" ContentType="application/vnd.openxmlformats-officedocument.presentationml.slide+xml"/>
  <Override PartName="/ppt/notesSlides/notesSlide100.xml" ContentType="application/vnd.openxmlformats-officedocument.presentationml.notesSlide+xml"/>
  <Override PartName="/ppt/slides/slide101.xml" ContentType="application/vnd.openxmlformats-officedocument.presentationml.slide+xml"/>
  <Override PartName="/ppt/slides/slide22.xml" ContentType="application/vnd.openxmlformats-officedocument.presentationml.slide+xml"/>
  <Override PartName="/ppt/notesSlides/notesSlide86.xml" ContentType="application/vnd.openxmlformats-officedocument.presentationml.notesSlide+xml"/>
  <Override PartName="/ppt/slides/slide231.xml" ContentType="application/vnd.openxmlformats-officedocument.presentationml.slide+xml"/>
  <Override PartName="/ppt/embeddings/oleObject12.bin" ContentType="application/vnd.openxmlformats-officedocument.oleObject"/>
  <Override PartName="/ppt/slides/slide162.xml" ContentType="application/vnd.openxmlformats-officedocument.presentationml.slide+xml"/>
  <Override PartName="/ppt/notesSlides/notesSlide31.xml" ContentType="application/vnd.openxmlformats-officedocument.presentationml.notesSlide+xml"/>
  <Override PartName="/ppt/slides/slide83.xml" ContentType="application/vnd.openxmlformats-officedocument.presentationml.slide+xml"/>
  <Override PartName="/ppt/slides/slide259.xml" ContentType="application/vnd.openxmlformats-officedocument.presentationml.slide+xml"/>
  <Override PartName="/ppt/notesSlides/notesSlide15.xml" ContentType="application/vnd.openxmlformats-officedocument.presentationml.notesSlide+xml"/>
  <Override PartName="/ppt/notesSlides/notesSlide59.xml" ContentType="application/vnd.openxmlformats-officedocument.presentationml.notesSlide+xml"/>
  <Override PartName="/ppt/notesSlides/notesSlide92.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s/slide12.xml" ContentType="application/vnd.openxmlformats-officedocument.presentationml.slide+xml"/>
  <Override PartName="/ppt/embeddings/oleObject8.bin" ContentType="application/vnd.openxmlformats-officedocument.oleObject"/>
  <Override PartName="/ppt/notesSlides/notesSlide118.xml" ContentType="application/vnd.openxmlformats-officedocument.presentationml.notesSlide+xml"/>
  <Override PartName="/ppt/slides/slide119.xml" ContentType="application/vnd.openxmlformats-officedocument.presentationml.slide+xml"/>
  <Override PartName="/ppt/slides/slide152.xml" ContentType="application/vnd.openxmlformats-officedocument.presentationml.slide+xml"/>
  <Override PartName="/ppt/slides/slide265.xml" ContentType="application/vnd.openxmlformats-officedocument.presentationml.slide+xml"/>
  <Override PartName="/ppt/notesSlides/notesSlide21.xml" ContentType="application/vnd.openxmlformats-officedocument.presentationml.notesSlide+xml"/>
  <Override PartName="/ppt/slides/slide73.xml" ContentType="application/vnd.openxmlformats-officedocument.presentationml.slide+xml"/>
  <Override PartName="/ppt/slides/slide249.xml" ContentType="application/vnd.openxmlformats-officedocument.presentationml.slide+xml"/>
  <Override PartName="/ppt/slideLayouts/slideLayout6.xml" ContentType="application/vnd.openxmlformats-officedocument.presentationml.slideLayout+xml"/>
  <Override PartName="/ppt/charts/chart9.xml" ContentType="application/vnd.openxmlformats-officedocument.drawingml.chart+xml"/>
  <Override PartName="/ppt/notesSlides/notesSlide49.xml" ContentType="application/vnd.openxmlformats-officedocument.presentationml.notesSlide+xml"/>
  <Override PartName="/ppt/notesSlides/notesSlide82.xml" ContentType="application/vnd.openxmlformats-officedocument.presentationml.notesSlide+xml"/>
  <Override PartName="/ppt/charts/chart13.xml" ContentType="application/vnd.openxmlformats-officedocument.drawingml.chart+xml"/>
  <Override PartName="/ppt/slides/slide125.xml" ContentType="application/vnd.openxmlformats-officedocument.presentationml.slide+xml"/>
  <Default Extension="emf" ContentType="image/x-emf"/>
  <Override PartName="/ppt/slides/slide46.xml" ContentType="application/vnd.openxmlformats-officedocument.presentationml.slide+xml"/>
  <Override PartName="/ppt/slides/slide109.xml" ContentType="application/vnd.openxmlformats-officedocument.presentationml.slide+xml"/>
  <Override PartName="/ppt/slides/slide255.xml" ContentType="application/vnd.openxmlformats-officedocument.presentationml.slide+xml"/>
  <Override PartName="/ppt/embeddings/oleObject36.bin" ContentType="application/vnd.openxmlformats-officedocument.oleObject"/>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55.xml" ContentType="application/vnd.openxmlformats-officedocument.presentationml.notesSlide+xml"/>
  <Override PartName="/ppt/slides/slide4.xml" ContentType="application/vnd.openxmlformats-officedocument.presentationml.slide+xml"/>
  <Override PartName="/ppt/notesSlides/notesSlide39.xml" ContentType="application/vnd.openxmlformats-officedocument.presentationml.notesSlide+xml"/>
  <Override PartName="/ppt/notesSlides/notesSlide114.xml" ContentType="application/vnd.openxmlformats-officedocument.presentationml.notesSlide+xml"/>
  <Override PartName="/ppt/embeddings/oleObject4.bin" ContentType="application/vnd.openxmlformats-officedocument.oleObject"/>
  <Override PartName="/ppt/slides/slide115.xml" ContentType="application/vnd.openxmlformats-officedocument.presentationml.slide+xml"/>
  <Override PartName="/ppt/slides/slide261.xml" ContentType="application/vnd.openxmlformats-officedocument.presentationml.slide+xml"/>
  <Override PartName="/ppt/slides/slide36.xml" ContentType="application/vnd.openxmlformats-officedocument.presentationml.slide+xml"/>
  <Override PartName="/ppt/slides/slide192.xml" ContentType="application/vnd.openxmlformats-officedocument.presentationml.slide+xml"/>
  <Override PartName="/ppt/embeddings/Microsoft_Equation6.bin" ContentType="application/vnd.openxmlformats-officedocument.oleObject"/>
  <Override PartName="/ppt/embeddings/oleObject26.bin" ContentType="application/vnd.openxmlformats-officedocument.oleObject"/>
  <Override PartName="/ppt/slideLayouts/slideLayout2.xml" ContentType="application/vnd.openxmlformats-officedocument.presentationml.slideLayout+xml"/>
  <Override PartName="/ppt/slides/slide176.xml" ContentType="application/vnd.openxmlformats-officedocument.presentationml.slide+xml"/>
  <Override PartName="/ppt/theme/theme1.xml" ContentType="application/vnd.openxmlformats-officedocument.theme+xml"/>
  <Override PartName="/ppt/charts/chart5.xml" ContentType="application/vnd.openxmlformats-officedocument.drawingml.chart+xml"/>
  <Override PartName="/ppt/notesSlides/notesSlide45.xml" ContentType="application/vnd.openxmlformats-officedocument.presentationml.notesSlide+xml"/>
  <Override PartName="/ppt/slides/slide97.xml" ContentType="application/vnd.openxmlformats-officedocument.presentationml.slide+xml"/>
  <Override PartName="/ppt/notesSlides/notesSlide120.xml" ContentType="application/vnd.openxmlformats-officedocument.presentationml.notesSlide+xml"/>
  <Override PartName="/ppt/slides/slide121.xml" ContentType="application/vnd.openxmlformats-officedocument.presentationml.slide+xml"/>
  <Override PartName="/ppt/slides/slide42.xml" ContentType="application/vnd.openxmlformats-officedocument.presentationml.slide+xml"/>
  <Override PartName="/ppt/slides/slide218.xml" ContentType="application/vnd.openxmlformats-officedocument.presentationml.slide+xml"/>
  <Override PartName="/ppt/slides/slide105.xml" ContentType="application/vnd.openxmlformats-officedocument.presentationml.slide+xml"/>
  <Override PartName="/ppt/slides/slide149.xml" ContentType="application/vnd.openxmlformats-officedocument.presentationml.slide+xml"/>
  <Override PartName="/ppt/embeddings/oleObject32.bin" ContentType="application/vnd.openxmlformats-officedocument.oleObject"/>
  <Override PartName="/ppt/slides/slide251.xml" ContentType="application/vnd.openxmlformats-officedocument.presentationml.slide+xml"/>
  <Override PartName="/ppt/slides/slide182.xml" ContentType="application/vnd.openxmlformats-officedocument.presentationml.slide+xml"/>
  <Override PartName="/ppt/embeddings/oleObject16.bin" ContentType="application/vnd.openxmlformats-officedocument.oleObject"/>
  <Override PartName="/ppt/notesSlides/notesSlide51.xml" ContentType="application/vnd.openxmlformats-officedocument.presentationml.notesSlide+xml"/>
  <Override PartName="/ppt/slides/slide279.xml" ContentType="application/vnd.openxmlformats-officedocument.presentationml.slide+xml"/>
  <Override PartName="/ppt/notesSlides/notesSlide110.xml" ContentType="application/vnd.openxmlformats-officedocument.presentationml.notesSlide+xml"/>
  <Override PartName="/ppt/notesSlides/notesSlide79.xml" ContentType="application/vnd.openxmlformats-officedocument.presentationml.notesSlide+xml"/>
  <Override PartName="/ppt/slides/slide111.xml" ContentType="application/vnd.openxmlformats-officedocument.presentationml.slide+xml"/>
  <Override PartName="/ppt/slides/slide32.xml" ContentType="application/vnd.openxmlformats-officedocument.presentationml.slide+xml"/>
  <Override PartName="/ppt/slides/slide208.xml" ContentType="application/vnd.openxmlformats-officedocument.presentationml.slide+xml"/>
  <Override PartName="/ppt/slides/slide139.xml" ContentType="application/vnd.openxmlformats-officedocument.presentationml.slide+xml"/>
  <Override PartName="/ppt/embeddings/oleObject22.bin" ContentType="application/vnd.openxmlformats-officedocument.oleObject"/>
  <Override PartName="/ppt/charts/chart1.xml" ContentType="application/vnd.openxmlformats-officedocument.drawingml.chart+xml"/>
  <Override PartName="/ppt/slides/slide172.xml" ContentType="application/vnd.openxmlformats-officedocument.presentationml.slide+xml"/>
  <Override PartName="/ppt/embeddings/Microsoft_Equation2.bin" ContentType="application/vnd.openxmlformats-officedocument.oleObject"/>
  <Override PartName="/ppt/slides/slide285.xml" ContentType="application/vnd.openxmlformats-officedocument.presentationml.slide+xml"/>
  <Override PartName="/ppt/notesSlides/notesSlide41.xml" ContentType="application/vnd.openxmlformats-officedocument.presentationml.notesSlide+xml"/>
  <Override PartName="/ppt/notesSlides/notesSlide69.xml" ContentType="application/vnd.openxmlformats-officedocument.presentationml.notesSlide+xml"/>
  <Override PartName="/ppt/slides/slide214.xml" ContentType="application/vnd.openxmlformats-officedocument.presentationml.slide+xml"/>
  <Override PartName="/ppt/slides/slide145.xml" ContentType="application/vnd.openxmlformats-officedocument.presentationml.slide+xml"/>
  <Override PartName="/ppt/slides/slide66.xml" ContentType="application/vnd.openxmlformats-officedocument.presentationml.slide+xml"/>
  <Override PartName="/ppt/notesSlides/notesSlide5.xml" ContentType="application/vnd.openxmlformats-officedocument.presentationml.notesSlide+xml"/>
  <Override PartName="/ppt/slides/slide129.xml" ContentType="application/vnd.openxmlformats-officedocument.presentationml.slide+xml"/>
  <Override PartName="/ppt/slides/slide275.xml" ContentType="application/vnd.openxmlformats-officedocument.presentationml.slide+xml"/>
  <Override PartName="/ppt/notesSlides/notesSlide75.xml" ContentType="application/vnd.openxmlformats-officedocument.presentationml.notesSlide+xml"/>
  <Override PartName="/ppt/slides/slide220.xml" ContentType="application/vnd.openxmlformats-officedocument.presentationml.slide+xml"/>
  <Override PartName="/ppt/slides/slide204.xml" ContentType="application/vnd.openxmlformats-officedocument.presentationml.slide+xml"/>
  <Override PartName="/ppt/slides/slide135.xml" ContentType="application/vnd.openxmlformats-officedocument.presentationml.slide+xml"/>
  <Override PartName="/ppt/slides/slide281.xml" ContentType="application/vnd.openxmlformats-officedocument.presentationml.slide+xml"/>
  <Override PartName="/ppt/slides/slide56.xml" ContentType="application/vnd.openxmlformats-officedocument.presentationml.slide+xml"/>
  <Override PartName="/ppt/slides/slide196.xml" ContentType="application/vnd.openxmlformats-officedocument.presentationml.slide+xml"/>
  <Override PartName="/ppt/notesSlides/notesSlide107.xml" ContentType="application/vnd.openxmlformats-officedocument.presentationml.notesSlide+xml"/>
  <Override PartName="/ppt/notesSlides/notesSlide65.xml" ContentType="application/vnd.openxmlformats-officedocument.presentationml.notesSlide+xml"/>
  <Override PartName="/ppt/slides/slide210.xml" ContentType="application/vnd.openxmlformats-officedocument.presentationml.slide+xml"/>
  <Override PartName="/ppt/slides/slide141.xml" ContentType="application/vnd.openxmlformats-officedocument.presentationml.slide+xml"/>
  <Override PartName="/ppt/slides/slide29.xml" ContentType="application/vnd.openxmlformats-officedocument.presentationml.slide+xml"/>
  <Override PartName="/ppt/notesSlides/notesSlide10.xml" ContentType="application/vnd.openxmlformats-officedocument.presentationml.notesSlide+xml"/>
  <Override PartName="/ppt/slides/slide62.xml" ContentType="application/vnd.openxmlformats-officedocument.presentationml.slide+xml"/>
  <Override PartName="/ppt/slides/slide238.xml" ContentType="application/vnd.openxmlformats-officedocument.presentationml.slide+xml"/>
  <Override PartName="/ppt/notesSlides/notesSlide1.xml" ContentType="application/vnd.openxmlformats-officedocument.presentationml.notesSlide+xml"/>
  <Override PartName="/ppt/slides/slide169.xml" ContentType="application/vnd.openxmlformats-officedocument.presentationml.slide+xml"/>
  <Override PartName="/ppt/slides/slide271.xml" ContentType="application/vnd.openxmlformats-officedocument.presentationml.slide+xml"/>
  <Override PartName="/ppt/notesSlides/notesSlide71.xml" ContentType="application/vnd.openxmlformats-officedocument.presentationml.notesSlide+xml"/>
  <Override PartName="/ppt/slides/slide200.xml" ContentType="application/vnd.openxmlformats-officedocument.presentationml.slide+xml"/>
  <Override PartName="/ppt/presentation.xml" ContentType="application/vnd.openxmlformats-officedocument.presentationml.presentation.main+xml"/>
  <Override PartName="/ppt/notesSlides/notesSlide99.xml" ContentType="application/vnd.openxmlformats-officedocument.presentationml.notesSlide+xml"/>
  <Override PartName="/ppt/slides/slide244.xml" ContentType="application/vnd.openxmlformats-officedocument.presentationml.slide+xml"/>
  <Override PartName="/ppt/slides/slide19.xml" ContentType="application/vnd.openxmlformats-officedocument.presentationml.slide+xml"/>
  <Override PartName="/ppt/slides/slide131.xml" ContentType="application/vnd.openxmlformats-officedocument.presentationml.slide+xml"/>
  <Override PartName="/ppt/slides/slide52.xml" ContentType="application/vnd.openxmlformats-officedocument.presentationml.slide+xml"/>
  <Override PartName="/ppt/slides/slide228.xml" ContentType="application/vnd.openxmlformats-officedocument.presentationml.slide+xml"/>
  <Override PartName="/ppt/slides/slide159.xml" ContentType="application/vnd.openxmlformats-officedocument.presentationml.slide+xml"/>
  <Override PartName="/ppt/notesSlides/notesSlide28.xml" ContentType="application/vnd.openxmlformats-officedocument.presentationml.notesSlide+xml"/>
  <Override PartName="/ppt/notesSlides/notesSlide103.xml" ContentType="application/vnd.openxmlformats-officedocument.presentationml.notesSlide+xml"/>
  <Override PartName="/ppt/notesSlides/notesSlide61.xml" ContentType="application/vnd.openxmlformats-officedocument.presentationml.notesSlide+xml"/>
  <Override PartName="/ppt/slides/slide25.xml" ContentType="application/vnd.openxmlformats-officedocument.presentationml.slide+xml"/>
  <Override PartName="/ppt/notesSlides/notesSlide89.xml" ContentType="application/vnd.openxmlformats-officedocument.presentationml.notesSlide+xml"/>
  <Override PartName="/ppt/slides/slide234.xml" ContentType="application/vnd.openxmlformats-officedocument.presentationml.slide+xml"/>
  <Override PartName="/ppt/slides/slide165.xml" ContentType="application/vnd.openxmlformats-officedocument.presentationml.slide+xml"/>
  <Override PartName="/ppt/notesSlides/notesSlide34.xml" ContentType="application/vnd.openxmlformats-officedocument.presentationml.notesSlide+xml"/>
  <Override PartName="/ppt/slides/slide86.xml" ContentType="application/vnd.openxmlformats-officedocument.presentationml.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95.xml" ContentType="application/vnd.openxmlformats-officedocument.presentationml.notesSlide+xml"/>
  <Override PartName="/ppt/slides/slide240.xml" ContentType="application/vnd.openxmlformats-officedocument.presentationml.slide+xml"/>
  <Override PartName="/ppt/slides/slide15.xml" ContentType="application/vnd.openxmlformats-officedocument.presentationml.slide+xml"/>
  <Override PartName="/ppt/slides/slide224.xml" ContentType="application/vnd.openxmlformats-officedocument.presentationml.slide+xml"/>
  <Override PartName="/ppt/slides/slide92.xml" ContentType="application/vnd.openxmlformats-officedocument.presentationml.slide+xml"/>
  <Override PartName="/ppt/slides/slide268.xml" ContentType="application/vnd.openxmlformats-officedocument.presentationml.slide+xml"/>
  <Override PartName="/ppt/slides/slide155.xml" ContentType="application/vnd.openxmlformats-officedocument.presentationml.slide+xml"/>
  <Override PartName="/ppt/notesSlides/notesSlide24.xml" ContentType="application/vnd.openxmlformats-officedocument.presentationml.notesSlide+xml"/>
  <Override PartName="/ppt/slides/slide76.xml" ContentType="application/vnd.openxmlformats-officedocument.presentationml.slide+xml"/>
  <Override PartName="/ppt/slideLayouts/slideLayout9.xml" ContentType="application/vnd.openxmlformats-officedocument.presentationml.slideLayout+xml"/>
  <Override PartName="/ppt/slides/slide100.xml" ContentType="application/vnd.openxmlformats-officedocument.presentationml.slide+xml"/>
  <Override PartName="/ppt/slides/slide21.xml" ContentType="application/vnd.openxmlformats-officedocument.presentationml.slide+xml"/>
  <Override PartName="/ppt/notesSlides/notesSlide85.xml" ContentType="application/vnd.openxmlformats-officedocument.presentationml.notesSlide+xml"/>
  <Override PartName="/ppt/slides/slide128.xml" ContentType="application/vnd.openxmlformats-officedocument.presentationml.slide+xml"/>
  <Override PartName="/ppt/slides/slide230.xml" ContentType="application/vnd.openxmlformats-officedocument.presentationml.slide+xml"/>
  <Override PartName="/ppt/embeddings/oleObject11.bin" ContentType="application/vnd.openxmlformats-officedocument.oleObject"/>
  <Override PartName="/ppt/slides/slide161.xml" ContentType="application/vnd.openxmlformats-officedocument.presentationml.slide+xml"/>
  <Override PartName="/ppt/slides/slide49.xml" ContentType="application/vnd.openxmlformats-officedocument.presentationml.slide+xml"/>
  <Override PartName="/ppt/notesSlides/notesSlide30.xml" ContentType="application/vnd.openxmlformats-officedocument.presentationml.notesSlide+xml"/>
  <Override PartName="/ppt/slides/slide82.xml" ContentType="application/vnd.openxmlformats-officedocument.presentationml.slide+xml"/>
  <Override PartName="/ppt/slides/slide258.xml" ContentType="application/vnd.openxmlformats-officedocument.presentationml.slide+xml"/>
  <Override PartName="/ppt/notesSlides/notesSlide14.xml" ContentType="application/vnd.openxmlformats-officedocument.presentationml.notesSlide+xml"/>
  <Override PartName="/ppt/slides/slide189.xml" ContentType="application/vnd.openxmlformats-officedocument.presentationml.slide+xml"/>
  <Override PartName="/ppt/notesSlides/notesSlide58.xml" ContentType="application/vnd.openxmlformats-officedocument.presentationml.notesSlide+xml"/>
  <Override PartName="/ppt/notesSlides/notesSlide91.xml" ContentType="application/vnd.openxmlformats-officedocument.presentationml.notesSlide+xml"/>
  <Override PartName="/ppt/slides/slide7.xml" ContentType="application/vnd.openxmlformats-officedocument.presentationml.slide+xml"/>
  <Override PartName="/ppt/slideLayouts/slideLayout12.xml" ContentType="application/vnd.openxmlformats-officedocument.presentationml.slideLayout+xml"/>
  <Override PartName="/ppt/slides/slide11.xml" ContentType="application/vnd.openxmlformats-officedocument.presentationml.slide+xml"/>
  <Override PartName="/ppt/embeddings/oleObject7.bin" ContentType="application/vnd.openxmlformats-officedocument.oleObject"/>
  <Override PartName="/ppt/notesSlides/notesSlide117.xml" ContentType="application/vnd.openxmlformats-officedocument.presentationml.notesSlide+xml"/>
  <Override PartName="/ppt/slides/slide118.xml" ContentType="application/vnd.openxmlformats-officedocument.presentationml.slide+xml"/>
  <Override PartName="/ppt/slides/slide264.xml" ContentType="application/vnd.openxmlformats-officedocument.presentationml.slide+xml"/>
  <Override PartName="/ppt/slides/slide39.xml" ContentType="application/vnd.openxmlformats-officedocument.presentationml.slide+xml"/>
  <Override PartName="/ppt/slides/slide15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87"/>
  </p:notesMasterIdLst>
  <p:sldIdLst>
    <p:sldId id="550" r:id="rId2"/>
    <p:sldId id="551" r:id="rId3"/>
    <p:sldId id="257" r:id="rId4"/>
    <p:sldId id="271" r:id="rId5"/>
    <p:sldId id="272" r:id="rId6"/>
    <p:sldId id="275" r:id="rId7"/>
    <p:sldId id="277" r:id="rId8"/>
    <p:sldId id="394" r:id="rId9"/>
    <p:sldId id="552" r:id="rId10"/>
    <p:sldId id="560" r:id="rId11"/>
    <p:sldId id="554" r:id="rId12"/>
    <p:sldId id="555" r:id="rId13"/>
    <p:sldId id="556" r:id="rId14"/>
    <p:sldId id="557" r:id="rId15"/>
    <p:sldId id="576" r:id="rId16"/>
    <p:sldId id="397" r:id="rId17"/>
    <p:sldId id="281" r:id="rId18"/>
    <p:sldId id="405" r:id="rId19"/>
    <p:sldId id="393" r:id="rId20"/>
    <p:sldId id="401" r:id="rId21"/>
    <p:sldId id="399" r:id="rId22"/>
    <p:sldId id="400" r:id="rId23"/>
    <p:sldId id="406" r:id="rId24"/>
    <p:sldId id="402" r:id="rId25"/>
    <p:sldId id="404" r:id="rId26"/>
    <p:sldId id="407" r:id="rId27"/>
    <p:sldId id="408" r:id="rId28"/>
    <p:sldId id="403" r:id="rId29"/>
    <p:sldId id="409" r:id="rId30"/>
    <p:sldId id="410" r:id="rId31"/>
    <p:sldId id="411" r:id="rId32"/>
    <p:sldId id="412" r:id="rId33"/>
    <p:sldId id="413" r:id="rId34"/>
    <p:sldId id="414" r:id="rId35"/>
    <p:sldId id="415" r:id="rId36"/>
    <p:sldId id="416" r:id="rId37"/>
    <p:sldId id="417" r:id="rId38"/>
    <p:sldId id="419" r:id="rId39"/>
    <p:sldId id="421" r:id="rId40"/>
    <p:sldId id="422" r:id="rId41"/>
    <p:sldId id="420" r:id="rId42"/>
    <p:sldId id="423" r:id="rId43"/>
    <p:sldId id="424" r:id="rId44"/>
    <p:sldId id="425" r:id="rId45"/>
    <p:sldId id="426" r:id="rId46"/>
    <p:sldId id="427" r:id="rId47"/>
    <p:sldId id="428" r:id="rId48"/>
    <p:sldId id="429" r:id="rId49"/>
    <p:sldId id="430" r:id="rId50"/>
    <p:sldId id="431" r:id="rId51"/>
    <p:sldId id="432" r:id="rId52"/>
    <p:sldId id="647" r:id="rId53"/>
    <p:sldId id="433" r:id="rId54"/>
    <p:sldId id="435" r:id="rId55"/>
    <p:sldId id="434" r:id="rId56"/>
    <p:sldId id="663" r:id="rId57"/>
    <p:sldId id="436" r:id="rId58"/>
    <p:sldId id="437" r:id="rId59"/>
    <p:sldId id="438" r:id="rId60"/>
    <p:sldId id="288" r:id="rId61"/>
    <p:sldId id="290" r:id="rId62"/>
    <p:sldId id="292" r:id="rId63"/>
    <p:sldId id="289" r:id="rId64"/>
    <p:sldId id="291" r:id="rId65"/>
    <p:sldId id="293" r:id="rId66"/>
    <p:sldId id="294" r:id="rId67"/>
    <p:sldId id="295" r:id="rId68"/>
    <p:sldId id="297" r:id="rId69"/>
    <p:sldId id="649" r:id="rId70"/>
    <p:sldId id="650" r:id="rId71"/>
    <p:sldId id="651" r:id="rId72"/>
    <p:sldId id="652" r:id="rId73"/>
    <p:sldId id="653" r:id="rId74"/>
    <p:sldId id="654" r:id="rId75"/>
    <p:sldId id="655" r:id="rId76"/>
    <p:sldId id="656" r:id="rId77"/>
    <p:sldId id="657" r:id="rId78"/>
    <p:sldId id="658" r:id="rId79"/>
    <p:sldId id="659" r:id="rId80"/>
    <p:sldId id="660" r:id="rId81"/>
    <p:sldId id="661" r:id="rId82"/>
    <p:sldId id="662" r:id="rId83"/>
    <p:sldId id="648" r:id="rId84"/>
    <p:sldId id="440" r:id="rId85"/>
    <p:sldId id="441" r:id="rId86"/>
    <p:sldId id="442" r:id="rId87"/>
    <p:sldId id="443" r:id="rId88"/>
    <p:sldId id="444" r:id="rId89"/>
    <p:sldId id="445" r:id="rId90"/>
    <p:sldId id="446" r:id="rId91"/>
    <p:sldId id="447" r:id="rId92"/>
    <p:sldId id="449" r:id="rId93"/>
    <p:sldId id="448" r:id="rId94"/>
    <p:sldId id="450" r:id="rId95"/>
    <p:sldId id="454" r:id="rId96"/>
    <p:sldId id="496" r:id="rId97"/>
    <p:sldId id="451" r:id="rId98"/>
    <p:sldId id="455" r:id="rId99"/>
    <p:sldId id="452" r:id="rId100"/>
    <p:sldId id="453" r:id="rId101"/>
    <p:sldId id="490" r:id="rId102"/>
    <p:sldId id="577" r:id="rId103"/>
    <p:sldId id="456" r:id="rId104"/>
    <p:sldId id="470" r:id="rId105"/>
    <p:sldId id="459" r:id="rId106"/>
    <p:sldId id="460" r:id="rId107"/>
    <p:sldId id="461" r:id="rId108"/>
    <p:sldId id="664" r:id="rId109"/>
    <p:sldId id="462" r:id="rId110"/>
    <p:sldId id="665" r:id="rId111"/>
    <p:sldId id="463" r:id="rId112"/>
    <p:sldId id="464" r:id="rId113"/>
    <p:sldId id="465" r:id="rId114"/>
    <p:sldId id="466" r:id="rId115"/>
    <p:sldId id="561" r:id="rId116"/>
    <p:sldId id="467" r:id="rId117"/>
    <p:sldId id="491" r:id="rId118"/>
    <p:sldId id="468" r:id="rId119"/>
    <p:sldId id="469" r:id="rId120"/>
    <p:sldId id="562" r:id="rId121"/>
    <p:sldId id="488" r:id="rId122"/>
    <p:sldId id="471" r:id="rId123"/>
    <p:sldId id="489" r:id="rId124"/>
    <p:sldId id="493" r:id="rId125"/>
    <p:sldId id="494" r:id="rId126"/>
    <p:sldId id="563" r:id="rId127"/>
    <p:sldId id="495" r:id="rId128"/>
    <p:sldId id="644" r:id="rId129"/>
    <p:sldId id="645" r:id="rId130"/>
    <p:sldId id="646" r:id="rId131"/>
    <p:sldId id="263" r:id="rId132"/>
    <p:sldId id="566" r:id="rId133"/>
    <p:sldId id="264" r:id="rId134"/>
    <p:sldId id="268" r:id="rId135"/>
    <p:sldId id="267" r:id="rId136"/>
    <p:sldId id="265" r:id="rId137"/>
    <p:sldId id="266" r:id="rId138"/>
    <p:sldId id="269" r:id="rId139"/>
    <p:sldId id="286" r:id="rId140"/>
    <p:sldId id="672" r:id="rId141"/>
    <p:sldId id="666" r:id="rId142"/>
    <p:sldId id="670" r:id="rId143"/>
    <p:sldId id="671" r:id="rId144"/>
    <p:sldId id="667" r:id="rId145"/>
    <p:sldId id="668" r:id="rId146"/>
    <p:sldId id="669" r:id="rId147"/>
    <p:sldId id="298" r:id="rId148"/>
    <p:sldId id="299" r:id="rId149"/>
    <p:sldId id="300" r:id="rId150"/>
    <p:sldId id="301" r:id="rId151"/>
    <p:sldId id="302" r:id="rId152"/>
    <p:sldId id="303" r:id="rId153"/>
    <p:sldId id="304" r:id="rId154"/>
    <p:sldId id="305" r:id="rId155"/>
    <p:sldId id="306" r:id="rId156"/>
    <p:sldId id="307" r:id="rId157"/>
    <p:sldId id="308" r:id="rId158"/>
    <p:sldId id="309" r:id="rId159"/>
    <p:sldId id="310" r:id="rId160"/>
    <p:sldId id="311" r:id="rId161"/>
    <p:sldId id="312" r:id="rId162"/>
    <p:sldId id="326" r:id="rId163"/>
    <p:sldId id="327" r:id="rId164"/>
    <p:sldId id="328" r:id="rId165"/>
    <p:sldId id="329" r:id="rId166"/>
    <p:sldId id="330" r:id="rId167"/>
    <p:sldId id="331" r:id="rId168"/>
    <p:sldId id="332" r:id="rId169"/>
    <p:sldId id="333" r:id="rId170"/>
    <p:sldId id="334" r:id="rId171"/>
    <p:sldId id="335" r:id="rId172"/>
    <p:sldId id="336" r:id="rId173"/>
    <p:sldId id="337" r:id="rId174"/>
    <p:sldId id="338" r:id="rId175"/>
    <p:sldId id="339" r:id="rId176"/>
    <p:sldId id="340" r:id="rId177"/>
    <p:sldId id="341" r:id="rId178"/>
    <p:sldId id="342" r:id="rId179"/>
    <p:sldId id="343" r:id="rId180"/>
    <p:sldId id="344" r:id="rId181"/>
    <p:sldId id="345" r:id="rId182"/>
    <p:sldId id="346" r:id="rId183"/>
    <p:sldId id="347" r:id="rId184"/>
    <p:sldId id="348" r:id="rId185"/>
    <p:sldId id="349" r:id="rId186"/>
    <p:sldId id="350" r:id="rId187"/>
    <p:sldId id="351" r:id="rId188"/>
    <p:sldId id="358" r:id="rId189"/>
    <p:sldId id="359" r:id="rId190"/>
    <p:sldId id="360" r:id="rId191"/>
    <p:sldId id="361" r:id="rId192"/>
    <p:sldId id="362" r:id="rId193"/>
    <p:sldId id="363" r:id="rId194"/>
    <p:sldId id="573" r:id="rId195"/>
    <p:sldId id="364" r:id="rId196"/>
    <p:sldId id="569" r:id="rId197"/>
    <p:sldId id="570" r:id="rId198"/>
    <p:sldId id="574" r:id="rId199"/>
    <p:sldId id="571" r:id="rId200"/>
    <p:sldId id="572" r:id="rId201"/>
    <p:sldId id="365" r:id="rId202"/>
    <p:sldId id="366" r:id="rId203"/>
    <p:sldId id="367" r:id="rId204"/>
    <p:sldId id="368" r:id="rId205"/>
    <p:sldId id="549" r:id="rId206"/>
    <p:sldId id="372" r:id="rId207"/>
    <p:sldId id="395" r:id="rId208"/>
    <p:sldId id="396" r:id="rId209"/>
    <p:sldId id="472" r:id="rId210"/>
    <p:sldId id="473" r:id="rId211"/>
    <p:sldId id="474" r:id="rId212"/>
    <p:sldId id="475" r:id="rId213"/>
    <p:sldId id="476" r:id="rId214"/>
    <p:sldId id="477" r:id="rId215"/>
    <p:sldId id="478" r:id="rId216"/>
    <p:sldId id="479" r:id="rId217"/>
    <p:sldId id="480" r:id="rId218"/>
    <p:sldId id="481" r:id="rId219"/>
    <p:sldId id="482" r:id="rId220"/>
    <p:sldId id="483" r:id="rId221"/>
    <p:sldId id="484" r:id="rId222"/>
    <p:sldId id="485" r:id="rId223"/>
    <p:sldId id="486" r:id="rId224"/>
    <p:sldId id="487" r:id="rId225"/>
    <p:sldId id="579" r:id="rId226"/>
    <p:sldId id="580" r:id="rId227"/>
    <p:sldId id="581" r:id="rId228"/>
    <p:sldId id="582" r:id="rId229"/>
    <p:sldId id="583" r:id="rId230"/>
    <p:sldId id="584" r:id="rId231"/>
    <p:sldId id="589" r:id="rId232"/>
    <p:sldId id="590" r:id="rId233"/>
    <p:sldId id="591" r:id="rId234"/>
    <p:sldId id="592" r:id="rId235"/>
    <p:sldId id="593" r:id="rId236"/>
    <p:sldId id="594" r:id="rId237"/>
    <p:sldId id="595" r:id="rId238"/>
    <p:sldId id="596" r:id="rId239"/>
    <p:sldId id="597" r:id="rId240"/>
    <p:sldId id="598" r:id="rId241"/>
    <p:sldId id="599" r:id="rId242"/>
    <p:sldId id="600" r:id="rId243"/>
    <p:sldId id="601" r:id="rId244"/>
    <p:sldId id="602" r:id="rId245"/>
    <p:sldId id="603" r:id="rId246"/>
    <p:sldId id="604" r:id="rId247"/>
    <p:sldId id="605" r:id="rId248"/>
    <p:sldId id="606" r:id="rId249"/>
    <p:sldId id="607" r:id="rId250"/>
    <p:sldId id="608" r:id="rId251"/>
    <p:sldId id="609" r:id="rId252"/>
    <p:sldId id="610" r:id="rId253"/>
    <p:sldId id="611" r:id="rId254"/>
    <p:sldId id="612" r:id="rId255"/>
    <p:sldId id="613" r:id="rId256"/>
    <p:sldId id="614" r:id="rId257"/>
    <p:sldId id="615" r:id="rId258"/>
    <p:sldId id="616" r:id="rId259"/>
    <p:sldId id="617" r:id="rId260"/>
    <p:sldId id="618" r:id="rId261"/>
    <p:sldId id="619" r:id="rId262"/>
    <p:sldId id="620" r:id="rId263"/>
    <p:sldId id="621" r:id="rId264"/>
    <p:sldId id="622" r:id="rId265"/>
    <p:sldId id="623" r:id="rId266"/>
    <p:sldId id="624" r:id="rId267"/>
    <p:sldId id="625" r:id="rId268"/>
    <p:sldId id="626" r:id="rId269"/>
    <p:sldId id="627" r:id="rId270"/>
    <p:sldId id="628" r:id="rId271"/>
    <p:sldId id="629" r:id="rId272"/>
    <p:sldId id="630" r:id="rId273"/>
    <p:sldId id="631" r:id="rId274"/>
    <p:sldId id="632" r:id="rId275"/>
    <p:sldId id="633" r:id="rId276"/>
    <p:sldId id="634" r:id="rId277"/>
    <p:sldId id="635" r:id="rId278"/>
    <p:sldId id="636" r:id="rId279"/>
    <p:sldId id="637" r:id="rId280"/>
    <p:sldId id="638" r:id="rId281"/>
    <p:sldId id="639" r:id="rId282"/>
    <p:sldId id="640" r:id="rId283"/>
    <p:sldId id="641" r:id="rId284"/>
    <p:sldId id="642" r:id="rId285"/>
    <p:sldId id="643" r:id="rId2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9689" autoAdjust="0"/>
    <p:restoredTop sz="94660"/>
  </p:normalViewPr>
  <p:slideViewPr>
    <p:cSldViewPr snapToGrid="0" snapToObjects="1">
      <p:cViewPr varScale="1">
        <p:scale>
          <a:sx n="145" d="100"/>
          <a:sy n="145" d="100"/>
        </p:scale>
        <p:origin x="-35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320"/>
    </p:cViewPr>
  </p:sorterViewPr>
  <p:gridSpacing cx="78028800" cy="780288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slide" Target="slides/slide279.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notesMaster" Target="notesMasters/notesMaster1.xml"/><Relationship Id="rId288" Type="http://schemas.openxmlformats.org/officeDocument/2006/relationships/printerSettings" Target="printerSettings/printerSettings1.bin"/><Relationship Id="rId289" Type="http://schemas.openxmlformats.org/officeDocument/2006/relationships/presProps" Target="presProps.xml"/><Relationship Id="rId290" Type="http://schemas.openxmlformats.org/officeDocument/2006/relationships/viewProps" Target="viewProps.xml"/><Relationship Id="rId291" Type="http://schemas.openxmlformats.org/officeDocument/2006/relationships/theme" Target="theme/theme1.xml"/><Relationship Id="rId292"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charts/_rels/chart1.xml.rels><?xml version="1.0" encoding="UTF-8" standalone="yes"?>
<Relationships xmlns="http://schemas.openxmlformats.org/package/2006/relationships"><Relationship Id="rId1" Type="http://schemas.openxmlformats.org/officeDocument/2006/relationships/oleObject" Target="file:///C:\research\proposal\proposal_excel_plot.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dqsun\Dropbox\job_app\job_talk\images\defense_excel_plot.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dqsun\Dropbox\job_app\job_talk\images\defense_excel_plot.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dqsun\Dropbox\job_app\job_talk\images\defense_excel_plot.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dqsun\Dropbox\job_app\job_talk\images\defense_excel_plo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research\proposal\proposal_excel_plo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research\proposal\proposal_excel_plo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research\proposal\proposal_excel_plo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research\proposal\proposal_excel_plo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research\proposal\proposal_excel_plot.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research\proposal\proposal_excel_plot.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research\proposal\proposal_excel_plot.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dqsun\Dropbox\job_app\job_talk\images\defense_excel_plo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5"/>
  <c:chart>
    <c:title>
      <c:layout/>
    </c:title>
    <c:view3D>
      <c:rAngAx val="1"/>
    </c:view3D>
    <c:plotArea>
      <c:layout/>
      <c:bar3DChart>
        <c:barDir val="col"/>
        <c:grouping val="clustered"/>
        <c:ser>
          <c:idx val="0"/>
          <c:order val="0"/>
          <c:tx>
            <c:strRef>
              <c:f>Sheet1!$P$4</c:f>
              <c:strCache>
                <c:ptCount val="1"/>
                <c:pt idx="0">
                  <c:v>Average EPE</c:v>
                </c:pt>
              </c:strCache>
            </c:strRef>
          </c:tx>
          <c:cat>
            <c:strRef>
              <c:f>Sheet1!$O$5:$O$7</c:f>
              <c:strCache>
                <c:ptCount val="3"/>
                <c:pt idx="0">
                  <c:v>Quadratic (HS)</c:v>
                </c:pt>
                <c:pt idx="1">
                  <c:v>Lorentian (Classic-L)</c:v>
                </c:pt>
                <c:pt idx="2">
                  <c:v>Charbonnier (Classic-C)</c:v>
                </c:pt>
              </c:strCache>
            </c:strRef>
          </c:cat>
          <c:val>
            <c:numRef>
              <c:f>Sheet1!$P$5:$P$7</c:f>
              <c:numCache>
                <c:formatCode>0.000</c:formatCode>
                <c:ptCount val="3"/>
                <c:pt idx="0">
                  <c:v>0.384</c:v>
                </c:pt>
                <c:pt idx="1">
                  <c:v>0.319</c:v>
                </c:pt>
                <c:pt idx="2">
                  <c:v>0.298</c:v>
                </c:pt>
              </c:numCache>
            </c:numRef>
          </c:val>
        </c:ser>
        <c:shape val="box"/>
        <c:axId val="452207432"/>
        <c:axId val="590053016"/>
        <c:axId val="0"/>
      </c:bar3DChart>
      <c:catAx>
        <c:axId val="452207432"/>
        <c:scaling>
          <c:orientation val="minMax"/>
        </c:scaling>
        <c:axPos val="b"/>
        <c:tickLblPos val="nextTo"/>
        <c:crossAx val="590053016"/>
        <c:crosses val="autoZero"/>
        <c:auto val="1"/>
        <c:lblAlgn val="ctr"/>
        <c:lblOffset val="100"/>
      </c:catAx>
      <c:valAx>
        <c:axId val="590053016"/>
        <c:scaling>
          <c:orientation val="minMax"/>
        </c:scaling>
        <c:axPos val="l"/>
        <c:majorGridlines/>
        <c:numFmt formatCode="0.000" sourceLinked="1"/>
        <c:tickLblPos val="nextTo"/>
        <c:crossAx val="452207432"/>
        <c:crosses val="autoZero"/>
        <c:crossBetween val="between"/>
      </c:valAx>
    </c:plotArea>
    <c:plotVisOnly val="1"/>
    <c:dispBlanksAs val="gap"/>
  </c:chart>
  <c:txPr>
    <a:bodyPr/>
    <a:lstStyle/>
    <a:p>
      <a:pPr>
        <a:defRPr sz="1800"/>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style val="45"/>
  <c:chart>
    <c:title/>
    <c:view3D>
      <c:rAngAx val="1"/>
    </c:view3D>
    <c:plotArea>
      <c:layout/>
      <c:bar3DChart>
        <c:barDir val="col"/>
        <c:grouping val="clustered"/>
        <c:ser>
          <c:idx val="0"/>
          <c:order val="0"/>
          <c:tx>
            <c:strRef>
              <c:f>Sheet2!$C$44</c:f>
              <c:strCache>
                <c:ptCount val="1"/>
                <c:pt idx="0">
                  <c:v>Average EPE</c:v>
                </c:pt>
              </c:strCache>
            </c:strRef>
          </c:tx>
          <c:cat>
            <c:strRef>
              <c:f>Sheet2!$B$45:$B$46</c:f>
              <c:strCache>
                <c:ptCount val="2"/>
                <c:pt idx="0">
                  <c:v>Potts</c:v>
                </c:pt>
                <c:pt idx="1">
                  <c:v>Layers++</c:v>
                </c:pt>
              </c:strCache>
            </c:strRef>
          </c:cat>
          <c:val>
            <c:numRef>
              <c:f>Sheet2!$C$45:$C$46</c:f>
              <c:numCache>
                <c:formatCode>General</c:formatCode>
                <c:ptCount val="2"/>
                <c:pt idx="0">
                  <c:v>0.317</c:v>
                </c:pt>
                <c:pt idx="1">
                  <c:v>0.195</c:v>
                </c:pt>
              </c:numCache>
            </c:numRef>
          </c:val>
        </c:ser>
        <c:shape val="box"/>
        <c:axId val="1894944200"/>
        <c:axId val="1894954312"/>
        <c:axId val="0"/>
      </c:bar3DChart>
      <c:catAx>
        <c:axId val="1894944200"/>
        <c:scaling>
          <c:orientation val="minMax"/>
        </c:scaling>
        <c:axPos val="b"/>
        <c:tickLblPos val="nextTo"/>
        <c:crossAx val="1894954312"/>
        <c:crosses val="autoZero"/>
        <c:auto val="1"/>
        <c:lblAlgn val="ctr"/>
        <c:lblOffset val="100"/>
      </c:catAx>
      <c:valAx>
        <c:axId val="1894954312"/>
        <c:scaling>
          <c:orientation val="minMax"/>
        </c:scaling>
        <c:axPos val="l"/>
        <c:majorGridlines/>
        <c:numFmt formatCode="General" sourceLinked="1"/>
        <c:tickLblPos val="nextTo"/>
        <c:crossAx val="1894944200"/>
        <c:crosses val="autoZero"/>
        <c:crossBetween val="between"/>
      </c:valAx>
    </c:plotArea>
    <c:plotVisOnly val="1"/>
    <c:dispBlanksAs val="gap"/>
  </c:chart>
  <c:txPr>
    <a:bodyPr/>
    <a:lstStyle/>
    <a:p>
      <a:pPr>
        <a:defRPr sz="1800"/>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style val="45"/>
  <c:chart>
    <c:title>
      <c:tx>
        <c:rich>
          <a:bodyPr/>
          <a:lstStyle/>
          <a:p>
            <a:pPr>
              <a:defRPr/>
            </a:pPr>
            <a:r>
              <a:rPr lang="en-US"/>
              <a:t>Rand Index</a:t>
            </a:r>
          </a:p>
        </c:rich>
      </c:tx>
    </c:title>
    <c:view3D>
      <c:rAngAx val="1"/>
    </c:view3D>
    <c:plotArea>
      <c:layout/>
      <c:bar3DChart>
        <c:barDir val="col"/>
        <c:grouping val="clustered"/>
        <c:ser>
          <c:idx val="0"/>
          <c:order val="0"/>
          <c:tx>
            <c:strRef>
              <c:f>Sheet2!$C$9</c:f>
              <c:strCache>
                <c:ptCount val="1"/>
                <c:pt idx="0">
                  <c:v>Rand Index</c:v>
                </c:pt>
              </c:strCache>
            </c:strRef>
          </c:tx>
          <c:cat>
            <c:strRef>
              <c:f>Sheet2!$A$10:$B$12</c:f>
              <c:strCache>
                <c:ptCount val="3"/>
                <c:pt idx="0">
                  <c:v>HGVS</c:v>
                </c:pt>
                <c:pt idx="1">
                  <c:v>Layers++</c:v>
                </c:pt>
                <c:pt idx="2">
                  <c:v>nLayers</c:v>
                </c:pt>
              </c:strCache>
            </c:strRef>
          </c:cat>
          <c:val>
            <c:numRef>
              <c:f>Sheet2!$C$10:$C$12</c:f>
              <c:numCache>
                <c:formatCode>General</c:formatCode>
                <c:ptCount val="3"/>
                <c:pt idx="0">
                  <c:v>0.55</c:v>
                </c:pt>
                <c:pt idx="1">
                  <c:v>0.775</c:v>
                </c:pt>
                <c:pt idx="2">
                  <c:v>0.823</c:v>
                </c:pt>
              </c:numCache>
            </c:numRef>
          </c:val>
        </c:ser>
        <c:shape val="box"/>
        <c:axId val="452057624"/>
        <c:axId val="452063320"/>
        <c:axId val="0"/>
      </c:bar3DChart>
      <c:catAx>
        <c:axId val="452057624"/>
        <c:scaling>
          <c:orientation val="minMax"/>
        </c:scaling>
        <c:axPos val="b"/>
        <c:tickLblPos val="nextTo"/>
        <c:crossAx val="452063320"/>
        <c:crosses val="autoZero"/>
        <c:auto val="1"/>
        <c:lblAlgn val="ctr"/>
        <c:lblOffset val="100"/>
      </c:catAx>
      <c:valAx>
        <c:axId val="452063320"/>
        <c:scaling>
          <c:orientation val="minMax"/>
          <c:min val="0.4"/>
        </c:scaling>
        <c:axPos val="l"/>
        <c:majorGridlines/>
        <c:numFmt formatCode="General" sourceLinked="1"/>
        <c:tickLblPos val="nextTo"/>
        <c:crossAx val="452057624"/>
        <c:crosses val="autoZero"/>
        <c:crossBetween val="between"/>
      </c:valAx>
    </c:plotArea>
    <c:plotVisOnly val="1"/>
    <c:dispBlanksAs val="gap"/>
  </c:chart>
  <c:txPr>
    <a:bodyPr/>
    <a:lstStyle/>
    <a:p>
      <a:pPr>
        <a:defRPr sz="1800"/>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style val="45"/>
  <c:chart>
    <c:view3D>
      <c:rAngAx val="1"/>
    </c:view3D>
    <c:plotArea>
      <c:layout/>
      <c:bar3DChart>
        <c:barDir val="col"/>
        <c:grouping val="clustered"/>
        <c:ser>
          <c:idx val="0"/>
          <c:order val="0"/>
          <c:tx>
            <c:strRef>
              <c:f>Sheet2!$A$82</c:f>
              <c:strCache>
                <c:ptCount val="1"/>
                <c:pt idx="0">
                  <c:v>nLayers</c:v>
                </c:pt>
              </c:strCache>
            </c:strRef>
          </c:tx>
          <c:cat>
            <c:numRef>
              <c:f>Sheet2!$B$81:$F$81</c:f>
              <c:numCache>
                <c:formatCode>General</c:formatCode>
                <c:ptCount val="5"/>
                <c:pt idx="0">
                  <c:v>3.0</c:v>
                </c:pt>
                <c:pt idx="1">
                  <c:v>5.0</c:v>
                </c:pt>
                <c:pt idx="2">
                  <c:v>8.0</c:v>
                </c:pt>
                <c:pt idx="3">
                  <c:v>10.0</c:v>
                </c:pt>
                <c:pt idx="4">
                  <c:v>12.0</c:v>
                </c:pt>
              </c:numCache>
            </c:numRef>
          </c:cat>
          <c:val>
            <c:numRef>
              <c:f>Sheet2!$B$82:$F$82</c:f>
              <c:numCache>
                <c:formatCode>General</c:formatCode>
                <c:ptCount val="5"/>
                <c:pt idx="0">
                  <c:v>0.776</c:v>
                </c:pt>
                <c:pt idx="1">
                  <c:v>0.792</c:v>
                </c:pt>
                <c:pt idx="2">
                  <c:v>0.808</c:v>
                </c:pt>
                <c:pt idx="3">
                  <c:v>0.823</c:v>
                </c:pt>
                <c:pt idx="4">
                  <c:v>0.8</c:v>
                </c:pt>
              </c:numCache>
            </c:numRef>
          </c:val>
        </c:ser>
        <c:ser>
          <c:idx val="1"/>
          <c:order val="1"/>
          <c:tx>
            <c:strRef>
              <c:f>Sheet2!$A$83</c:f>
              <c:strCache>
                <c:ptCount val="1"/>
                <c:pt idx="0">
                  <c:v>Layers++</c:v>
                </c:pt>
              </c:strCache>
            </c:strRef>
          </c:tx>
          <c:cat>
            <c:numRef>
              <c:f>Sheet2!$B$81:$F$81</c:f>
              <c:numCache>
                <c:formatCode>General</c:formatCode>
                <c:ptCount val="5"/>
                <c:pt idx="0">
                  <c:v>3.0</c:v>
                </c:pt>
                <c:pt idx="1">
                  <c:v>5.0</c:v>
                </c:pt>
                <c:pt idx="2">
                  <c:v>8.0</c:v>
                </c:pt>
                <c:pt idx="3">
                  <c:v>10.0</c:v>
                </c:pt>
                <c:pt idx="4">
                  <c:v>12.0</c:v>
                </c:pt>
              </c:numCache>
            </c:numRef>
          </c:cat>
          <c:val>
            <c:numRef>
              <c:f>Sheet2!$B$83:$F$83</c:f>
              <c:numCache>
                <c:formatCode>General</c:formatCode>
                <c:ptCount val="5"/>
                <c:pt idx="0">
                  <c:v>0.775</c:v>
                </c:pt>
                <c:pt idx="1">
                  <c:v>0.763</c:v>
                </c:pt>
                <c:pt idx="2">
                  <c:v>0.719</c:v>
                </c:pt>
                <c:pt idx="3">
                  <c:v>0.675</c:v>
                </c:pt>
                <c:pt idx="4">
                  <c:v>0.65</c:v>
                </c:pt>
              </c:numCache>
            </c:numRef>
          </c:val>
        </c:ser>
        <c:shape val="box"/>
        <c:axId val="-1923438952"/>
        <c:axId val="-1923451400"/>
        <c:axId val="0"/>
      </c:bar3DChart>
      <c:catAx>
        <c:axId val="-1923438952"/>
        <c:scaling>
          <c:orientation val="minMax"/>
        </c:scaling>
        <c:axPos val="b"/>
        <c:numFmt formatCode="General" sourceLinked="1"/>
        <c:tickLblPos val="nextTo"/>
        <c:crossAx val="-1923451400"/>
        <c:crosses val="autoZero"/>
        <c:auto val="1"/>
        <c:lblAlgn val="ctr"/>
        <c:lblOffset val="100"/>
      </c:catAx>
      <c:valAx>
        <c:axId val="-1923451400"/>
        <c:scaling>
          <c:orientation val="minMax"/>
          <c:min val="0.5"/>
        </c:scaling>
        <c:axPos val="l"/>
        <c:majorGridlines/>
        <c:numFmt formatCode="General" sourceLinked="1"/>
        <c:tickLblPos val="nextTo"/>
        <c:crossAx val="-1923438952"/>
        <c:crosses val="autoZero"/>
        <c:crossBetween val="between"/>
      </c:valAx>
    </c:plotArea>
    <c:legend>
      <c:legendPos val="r"/>
    </c:legend>
    <c:plotVisOnly val="1"/>
    <c:dispBlanksAs val="gap"/>
  </c:chart>
  <c:txPr>
    <a:bodyPr/>
    <a:lstStyle/>
    <a:p>
      <a:pPr>
        <a:defRPr sz="1800"/>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style val="45"/>
  <c:chart>
    <c:title/>
    <c:view3D>
      <c:rAngAx val="1"/>
    </c:view3D>
    <c:plotArea>
      <c:layout/>
      <c:bar3DChart>
        <c:barDir val="col"/>
        <c:grouping val="clustered"/>
        <c:ser>
          <c:idx val="0"/>
          <c:order val="0"/>
          <c:tx>
            <c:strRef>
              <c:f>Sheet2!$B$85</c:f>
              <c:strCache>
                <c:ptCount val="1"/>
                <c:pt idx="0">
                  <c:v>Rand Index</c:v>
                </c:pt>
              </c:strCache>
            </c:strRef>
          </c:tx>
          <c:cat>
            <c:strRef>
              <c:f>Sheet2!$A$86:$A$87</c:f>
              <c:strCache>
                <c:ptCount val="2"/>
                <c:pt idx="0">
                  <c:v>2 frames</c:v>
                </c:pt>
                <c:pt idx="1">
                  <c:v>4 frames</c:v>
                </c:pt>
              </c:strCache>
            </c:strRef>
          </c:cat>
          <c:val>
            <c:numRef>
              <c:f>Sheet2!$B$86:$B$87</c:f>
              <c:numCache>
                <c:formatCode>General</c:formatCode>
                <c:ptCount val="2"/>
                <c:pt idx="0">
                  <c:v>0.793</c:v>
                </c:pt>
                <c:pt idx="1">
                  <c:v>0.823</c:v>
                </c:pt>
              </c:numCache>
            </c:numRef>
          </c:val>
        </c:ser>
        <c:shape val="box"/>
        <c:axId val="-1923311448"/>
        <c:axId val="-1923308424"/>
        <c:axId val="0"/>
      </c:bar3DChart>
      <c:catAx>
        <c:axId val="-1923311448"/>
        <c:scaling>
          <c:orientation val="minMax"/>
        </c:scaling>
        <c:axPos val="b"/>
        <c:tickLblPos val="nextTo"/>
        <c:crossAx val="-1923308424"/>
        <c:crosses val="autoZero"/>
        <c:auto val="1"/>
        <c:lblAlgn val="ctr"/>
        <c:lblOffset val="100"/>
      </c:catAx>
      <c:valAx>
        <c:axId val="-1923308424"/>
        <c:scaling>
          <c:orientation val="minMax"/>
        </c:scaling>
        <c:axPos val="l"/>
        <c:majorGridlines/>
        <c:numFmt formatCode="General" sourceLinked="1"/>
        <c:tickLblPos val="nextTo"/>
        <c:crossAx val="-1923311448"/>
        <c:crosses val="autoZero"/>
        <c:crossBetween val="between"/>
      </c:valAx>
    </c:plotArea>
    <c:plotVisOnly val="1"/>
    <c:dispBlanksAs val="gap"/>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5"/>
  <c:chart>
    <c:title>
      <c:layout/>
    </c:title>
    <c:view3D>
      <c:rAngAx val="1"/>
    </c:view3D>
    <c:plotArea>
      <c:layout/>
      <c:bar3DChart>
        <c:barDir val="col"/>
        <c:grouping val="clustered"/>
        <c:ser>
          <c:idx val="0"/>
          <c:order val="0"/>
          <c:tx>
            <c:strRef>
              <c:f>Sheet1!$E$151</c:f>
              <c:strCache>
                <c:ptCount val="1"/>
                <c:pt idx="0">
                  <c:v>Average EPE</c:v>
                </c:pt>
              </c:strCache>
            </c:strRef>
          </c:tx>
          <c:cat>
            <c:strRef>
              <c:f>Sheet1!$D$152:$D$154</c:f>
              <c:strCache>
                <c:ptCount val="3"/>
                <c:pt idx="0">
                  <c:v>a=0.5</c:v>
                </c:pt>
                <c:pt idx="1">
                  <c:v>a=0.45</c:v>
                </c:pt>
                <c:pt idx="2">
                  <c:v>a=0.25</c:v>
                </c:pt>
              </c:strCache>
            </c:strRef>
          </c:cat>
          <c:val>
            <c:numRef>
              <c:f>Sheet1!$E$152:$E$154</c:f>
              <c:numCache>
                <c:formatCode>General</c:formatCode>
                <c:ptCount val="3"/>
                <c:pt idx="0">
                  <c:v>0.298</c:v>
                </c:pt>
                <c:pt idx="1">
                  <c:v>0.292</c:v>
                </c:pt>
                <c:pt idx="2">
                  <c:v>0.298</c:v>
                </c:pt>
              </c:numCache>
            </c:numRef>
          </c:val>
        </c:ser>
        <c:shape val="box"/>
        <c:axId val="176620200"/>
        <c:axId val="176956440"/>
        <c:axId val="0"/>
      </c:bar3DChart>
      <c:catAx>
        <c:axId val="176620200"/>
        <c:scaling>
          <c:orientation val="minMax"/>
        </c:scaling>
        <c:axPos val="b"/>
        <c:tickLblPos val="nextTo"/>
        <c:crossAx val="176956440"/>
        <c:crosses val="autoZero"/>
        <c:auto val="1"/>
        <c:lblAlgn val="ctr"/>
        <c:lblOffset val="100"/>
      </c:catAx>
      <c:valAx>
        <c:axId val="176956440"/>
        <c:scaling>
          <c:orientation val="minMax"/>
        </c:scaling>
        <c:axPos val="l"/>
        <c:majorGridlines/>
        <c:numFmt formatCode="General" sourceLinked="1"/>
        <c:tickLblPos val="nextTo"/>
        <c:crossAx val="176620200"/>
        <c:crosses val="autoZero"/>
        <c:crossBetween val="between"/>
      </c:valAx>
    </c:plotArea>
    <c:plotVisOnly val="1"/>
    <c:dispBlanksAs val="gap"/>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45"/>
  <c:chart>
    <c:title>
      <c:layout/>
    </c:title>
    <c:view3D>
      <c:rAngAx val="1"/>
    </c:view3D>
    <c:plotArea>
      <c:layout/>
      <c:bar3DChart>
        <c:barDir val="col"/>
        <c:grouping val="clustered"/>
        <c:ser>
          <c:idx val="0"/>
          <c:order val="0"/>
          <c:tx>
            <c:strRef>
              <c:f>Sheet1!$E$29</c:f>
              <c:strCache>
                <c:ptCount val="1"/>
                <c:pt idx="0">
                  <c:v>Average EPE</c:v>
                </c:pt>
              </c:strCache>
            </c:strRef>
          </c:tx>
          <c:cat>
            <c:strRef>
              <c:f>Sheet1!$D$30:$D$32</c:f>
              <c:strCache>
                <c:ptCount val="3"/>
                <c:pt idx="0">
                  <c:v>HS</c:v>
                </c:pt>
                <c:pt idx="1">
                  <c:v>Classic-C</c:v>
                </c:pt>
                <c:pt idx="2">
                  <c:v>Adaptive</c:v>
                </c:pt>
              </c:strCache>
            </c:strRef>
          </c:cat>
          <c:val>
            <c:numRef>
              <c:f>Sheet1!$E$30:$E$32</c:f>
              <c:numCache>
                <c:formatCode>General</c:formatCode>
                <c:ptCount val="3"/>
                <c:pt idx="0">
                  <c:v>0.501</c:v>
                </c:pt>
                <c:pt idx="1">
                  <c:v>0.408</c:v>
                </c:pt>
                <c:pt idx="2">
                  <c:v>0.401</c:v>
                </c:pt>
              </c:numCache>
            </c:numRef>
          </c:val>
        </c:ser>
        <c:shape val="box"/>
        <c:axId val="608803480"/>
        <c:axId val="608792824"/>
        <c:axId val="0"/>
      </c:bar3DChart>
      <c:catAx>
        <c:axId val="608803480"/>
        <c:scaling>
          <c:orientation val="minMax"/>
        </c:scaling>
        <c:axPos val="b"/>
        <c:tickLblPos val="nextTo"/>
        <c:crossAx val="608792824"/>
        <c:crosses val="autoZero"/>
        <c:auto val="1"/>
        <c:lblAlgn val="ctr"/>
        <c:lblOffset val="100"/>
      </c:catAx>
      <c:valAx>
        <c:axId val="608792824"/>
        <c:scaling>
          <c:orientation val="minMax"/>
        </c:scaling>
        <c:axPos val="l"/>
        <c:majorGridlines/>
        <c:numFmt formatCode="General" sourceLinked="1"/>
        <c:tickLblPos val="nextTo"/>
        <c:crossAx val="608803480"/>
        <c:crosses val="autoZero"/>
        <c:crossBetween val="between"/>
      </c:valAx>
    </c:plotArea>
    <c:plotVisOnly val="1"/>
    <c:dispBlanksAs val="gap"/>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45"/>
  <c:chart>
    <c:title>
      <c:layout/>
    </c:title>
    <c:view3D>
      <c:rAngAx val="1"/>
    </c:view3D>
    <c:plotArea>
      <c:layout/>
      <c:bar3DChart>
        <c:barDir val="col"/>
        <c:grouping val="clustered"/>
        <c:ser>
          <c:idx val="0"/>
          <c:order val="0"/>
          <c:tx>
            <c:strRef>
              <c:f>Sheet1!$E$151</c:f>
              <c:strCache>
                <c:ptCount val="1"/>
                <c:pt idx="0">
                  <c:v>Average EPE</c:v>
                </c:pt>
              </c:strCache>
            </c:strRef>
          </c:tx>
          <c:cat>
            <c:strRef>
              <c:f>Sheet1!$D$152:$D$154</c:f>
              <c:strCache>
                <c:ptCount val="3"/>
                <c:pt idx="0">
                  <c:v>a=0.5</c:v>
                </c:pt>
                <c:pt idx="1">
                  <c:v>a=0.45</c:v>
                </c:pt>
                <c:pt idx="2">
                  <c:v>a=0.25</c:v>
                </c:pt>
              </c:strCache>
            </c:strRef>
          </c:cat>
          <c:val>
            <c:numRef>
              <c:f>Sheet1!$E$152:$E$154</c:f>
              <c:numCache>
                <c:formatCode>General</c:formatCode>
                <c:ptCount val="3"/>
                <c:pt idx="0">
                  <c:v>0.298</c:v>
                </c:pt>
                <c:pt idx="1">
                  <c:v>0.292</c:v>
                </c:pt>
                <c:pt idx="2">
                  <c:v>0.298</c:v>
                </c:pt>
              </c:numCache>
            </c:numRef>
          </c:val>
        </c:ser>
        <c:shape val="box"/>
        <c:axId val="224446456"/>
        <c:axId val="1704114136"/>
        <c:axId val="0"/>
      </c:bar3DChart>
      <c:catAx>
        <c:axId val="224446456"/>
        <c:scaling>
          <c:orientation val="minMax"/>
        </c:scaling>
        <c:axPos val="b"/>
        <c:tickLblPos val="nextTo"/>
        <c:crossAx val="1704114136"/>
        <c:crosses val="autoZero"/>
        <c:auto val="1"/>
        <c:lblAlgn val="ctr"/>
        <c:lblOffset val="100"/>
      </c:catAx>
      <c:valAx>
        <c:axId val="1704114136"/>
        <c:scaling>
          <c:orientation val="minMax"/>
        </c:scaling>
        <c:axPos val="l"/>
        <c:majorGridlines/>
        <c:numFmt formatCode="General" sourceLinked="1"/>
        <c:tickLblPos val="nextTo"/>
        <c:crossAx val="224446456"/>
        <c:crosses val="autoZero"/>
        <c:crossBetween val="between"/>
      </c:valAx>
    </c:plotArea>
    <c:plotVisOnly val="1"/>
    <c:dispBlanksAs val="gap"/>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45"/>
  <c:chart>
    <c:title>
      <c:layout/>
    </c:title>
    <c:view3D>
      <c:rAngAx val="1"/>
    </c:view3D>
    <c:plotArea>
      <c:layout/>
      <c:bar3DChart>
        <c:barDir val="col"/>
        <c:grouping val="clustered"/>
        <c:ser>
          <c:idx val="0"/>
          <c:order val="0"/>
          <c:tx>
            <c:strRef>
              <c:f>Sheet1!$E$109</c:f>
              <c:strCache>
                <c:ptCount val="1"/>
                <c:pt idx="0">
                  <c:v>Average EPE</c:v>
                </c:pt>
              </c:strCache>
            </c:strRef>
          </c:tx>
          <c:cat>
            <c:strRef>
              <c:f>Sheet1!$D$110:$D$111</c:f>
              <c:strCache>
                <c:ptCount val="2"/>
                <c:pt idx="0">
                  <c:v>On</c:v>
                </c:pt>
                <c:pt idx="1">
                  <c:v>Off</c:v>
                </c:pt>
              </c:strCache>
            </c:strRef>
          </c:cat>
          <c:val>
            <c:numRef>
              <c:f>Sheet1!$E$110:$E$111</c:f>
              <c:numCache>
                <c:formatCode>0.000</c:formatCode>
                <c:ptCount val="2"/>
                <c:pt idx="0">
                  <c:v>0.298</c:v>
                </c:pt>
                <c:pt idx="1">
                  <c:v>0.35</c:v>
                </c:pt>
              </c:numCache>
            </c:numRef>
          </c:val>
        </c:ser>
        <c:shape val="box"/>
        <c:axId val="-1923851848"/>
        <c:axId val="-1923848824"/>
        <c:axId val="0"/>
      </c:bar3DChart>
      <c:catAx>
        <c:axId val="-1923851848"/>
        <c:scaling>
          <c:orientation val="minMax"/>
        </c:scaling>
        <c:axPos val="b"/>
        <c:tickLblPos val="nextTo"/>
        <c:crossAx val="-1923848824"/>
        <c:crosses val="autoZero"/>
        <c:auto val="1"/>
        <c:lblAlgn val="ctr"/>
        <c:lblOffset val="100"/>
      </c:catAx>
      <c:valAx>
        <c:axId val="-1923848824"/>
        <c:scaling>
          <c:orientation val="minMax"/>
        </c:scaling>
        <c:axPos val="l"/>
        <c:majorGridlines/>
        <c:numFmt formatCode="0.000" sourceLinked="1"/>
        <c:tickLblPos val="nextTo"/>
        <c:crossAx val="-1923851848"/>
        <c:crosses val="autoZero"/>
        <c:crossBetween val="between"/>
      </c:valAx>
    </c:plotArea>
    <c:plotVisOnly val="1"/>
    <c:dispBlanksAs val="gap"/>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45"/>
  <c:chart>
    <c:title>
      <c:layout/>
    </c:title>
    <c:view3D>
      <c:rAngAx val="1"/>
    </c:view3D>
    <c:plotArea>
      <c:layout/>
      <c:bar3DChart>
        <c:barDir val="col"/>
        <c:grouping val="clustered"/>
        <c:ser>
          <c:idx val="0"/>
          <c:order val="0"/>
          <c:tx>
            <c:strRef>
              <c:f>Sheet1!$E$118</c:f>
              <c:strCache>
                <c:ptCount val="1"/>
                <c:pt idx="0">
                  <c:v>Average EPE</c:v>
                </c:pt>
              </c:strCache>
            </c:strRef>
          </c:tx>
          <c:cat>
            <c:strRef>
              <c:f>Sheet1!$D$119:$D$120</c:f>
              <c:strCache>
                <c:ptCount val="2"/>
                <c:pt idx="0">
                  <c:v>Median filtering</c:v>
                </c:pt>
                <c:pt idx="1">
                  <c:v>Alternative optimization</c:v>
                </c:pt>
              </c:strCache>
            </c:strRef>
          </c:cat>
          <c:val>
            <c:numRef>
              <c:f>Sheet1!$E$119:$E$120</c:f>
              <c:numCache>
                <c:formatCode>General</c:formatCode>
                <c:ptCount val="2"/>
                <c:pt idx="0">
                  <c:v>0.298</c:v>
                </c:pt>
                <c:pt idx="1">
                  <c:v>0.296</c:v>
                </c:pt>
              </c:numCache>
            </c:numRef>
          </c:val>
        </c:ser>
        <c:shape val="box"/>
        <c:axId val="-1923877384"/>
        <c:axId val="-1923863768"/>
        <c:axId val="0"/>
      </c:bar3DChart>
      <c:catAx>
        <c:axId val="-1923877384"/>
        <c:scaling>
          <c:orientation val="minMax"/>
        </c:scaling>
        <c:axPos val="b"/>
        <c:tickLblPos val="nextTo"/>
        <c:crossAx val="-1923863768"/>
        <c:crosses val="autoZero"/>
        <c:auto val="1"/>
        <c:lblAlgn val="ctr"/>
        <c:lblOffset val="100"/>
      </c:catAx>
      <c:valAx>
        <c:axId val="-1923863768"/>
        <c:scaling>
          <c:orientation val="minMax"/>
          <c:max val="0.3"/>
          <c:min val="0.27"/>
        </c:scaling>
        <c:axPos val="l"/>
        <c:majorGridlines/>
        <c:numFmt formatCode="General" sourceLinked="1"/>
        <c:tickLblPos val="nextTo"/>
        <c:crossAx val="-1923877384"/>
        <c:crosses val="autoZero"/>
        <c:crossBetween val="between"/>
      </c:valAx>
    </c:plotArea>
    <c:plotVisOnly val="1"/>
    <c:dispBlanksAs val="gap"/>
  </c:chart>
  <c:txPr>
    <a:bodyPr/>
    <a:lstStyle/>
    <a:p>
      <a:pPr>
        <a:defRPr sz="18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style val="45"/>
  <c:chart>
    <c:view3D>
      <c:rAngAx val="1"/>
    </c:view3D>
    <c:plotArea>
      <c:layout/>
      <c:bar3DChart>
        <c:barDir val="col"/>
        <c:grouping val="clustered"/>
        <c:ser>
          <c:idx val="0"/>
          <c:order val="0"/>
          <c:tx>
            <c:strRef>
              <c:f>Sheet1!$E$73</c:f>
              <c:strCache>
                <c:ptCount val="1"/>
                <c:pt idx="0">
                  <c:v>Training</c:v>
                </c:pt>
              </c:strCache>
            </c:strRef>
          </c:tx>
          <c:cat>
            <c:strRef>
              <c:f>Sheet1!$D$74:$D$76</c:f>
              <c:strCache>
                <c:ptCount val="3"/>
                <c:pt idx="0">
                  <c:v>Classic++</c:v>
                </c:pt>
                <c:pt idx="1">
                  <c:v>Adaptive</c:v>
                </c:pt>
                <c:pt idx="2">
                  <c:v>Classic+NL</c:v>
                </c:pt>
              </c:strCache>
            </c:strRef>
          </c:cat>
          <c:val>
            <c:numRef>
              <c:f>Sheet1!$E$74:$E$76</c:f>
              <c:numCache>
                <c:formatCode>General</c:formatCode>
                <c:ptCount val="3"/>
                <c:pt idx="0">
                  <c:v>0.285</c:v>
                </c:pt>
                <c:pt idx="1">
                  <c:v>0.264</c:v>
                </c:pt>
                <c:pt idx="2">
                  <c:v>0.221</c:v>
                </c:pt>
              </c:numCache>
            </c:numRef>
          </c:val>
        </c:ser>
        <c:ser>
          <c:idx val="1"/>
          <c:order val="1"/>
          <c:tx>
            <c:strRef>
              <c:f>Sheet1!$F$73</c:f>
              <c:strCache>
                <c:ptCount val="1"/>
                <c:pt idx="0">
                  <c:v>Test</c:v>
                </c:pt>
              </c:strCache>
            </c:strRef>
          </c:tx>
          <c:cat>
            <c:strRef>
              <c:f>Sheet1!$D$74:$D$76</c:f>
              <c:strCache>
                <c:ptCount val="3"/>
                <c:pt idx="0">
                  <c:v>Classic++</c:v>
                </c:pt>
                <c:pt idx="1">
                  <c:v>Adaptive</c:v>
                </c:pt>
                <c:pt idx="2">
                  <c:v>Classic+NL</c:v>
                </c:pt>
              </c:strCache>
            </c:strRef>
          </c:cat>
          <c:val>
            <c:numRef>
              <c:f>Sheet1!$F$74:$F$76</c:f>
              <c:numCache>
                <c:formatCode>General</c:formatCode>
                <c:ptCount val="3"/>
                <c:pt idx="0">
                  <c:v>0.406</c:v>
                </c:pt>
                <c:pt idx="1">
                  <c:v>0.401</c:v>
                </c:pt>
                <c:pt idx="2">
                  <c:v>0.319</c:v>
                </c:pt>
              </c:numCache>
            </c:numRef>
          </c:val>
        </c:ser>
        <c:shape val="box"/>
        <c:axId val="-1923464056"/>
        <c:axId val="-1923461000"/>
        <c:axId val="0"/>
      </c:bar3DChart>
      <c:catAx>
        <c:axId val="-1923464056"/>
        <c:scaling>
          <c:orientation val="minMax"/>
        </c:scaling>
        <c:axPos val="b"/>
        <c:tickLblPos val="nextTo"/>
        <c:crossAx val="-1923461000"/>
        <c:crosses val="autoZero"/>
        <c:auto val="1"/>
        <c:lblAlgn val="ctr"/>
        <c:lblOffset val="100"/>
      </c:catAx>
      <c:valAx>
        <c:axId val="-1923461000"/>
        <c:scaling>
          <c:orientation val="minMax"/>
        </c:scaling>
        <c:axPos val="l"/>
        <c:majorGridlines/>
        <c:numFmt formatCode="General" sourceLinked="1"/>
        <c:tickLblPos val="nextTo"/>
        <c:crossAx val="-1923464056"/>
        <c:crosses val="autoZero"/>
        <c:crossBetween val="between"/>
      </c:valAx>
    </c:plotArea>
    <c:legend>
      <c:legendPos val="r"/>
      <c:layout/>
    </c:legend>
    <c:plotVisOnly val="1"/>
    <c:dispBlanksAs val="gap"/>
  </c:chart>
  <c:txPr>
    <a:bodyPr/>
    <a:lstStyle/>
    <a:p>
      <a:pPr>
        <a:defRPr sz="18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style val="45"/>
  <c:chart>
    <c:title>
      <c:layout/>
    </c:title>
    <c:view3D>
      <c:rAngAx val="1"/>
    </c:view3D>
    <c:plotArea>
      <c:layout/>
      <c:bar3DChart>
        <c:barDir val="col"/>
        <c:grouping val="clustered"/>
        <c:ser>
          <c:idx val="0"/>
          <c:order val="0"/>
          <c:tx>
            <c:strRef>
              <c:f>Sheet1!$E$139</c:f>
              <c:strCache>
                <c:ptCount val="1"/>
                <c:pt idx="0">
                  <c:v>Average EPE in motion boundary regions</c:v>
                </c:pt>
              </c:strCache>
            </c:strRef>
          </c:tx>
          <c:cat>
            <c:strRef>
              <c:f>Sheet1!$D$140:$D$142</c:f>
              <c:strCache>
                <c:ptCount val="3"/>
                <c:pt idx="0">
                  <c:v>Classic++</c:v>
                </c:pt>
                <c:pt idx="1">
                  <c:v>Adaptive</c:v>
                </c:pt>
                <c:pt idx="2">
                  <c:v>Classic+NL</c:v>
                </c:pt>
              </c:strCache>
            </c:strRef>
          </c:cat>
          <c:val>
            <c:numRef>
              <c:f>Sheet1!$E$140:$E$142</c:f>
              <c:numCache>
                <c:formatCode>General</c:formatCode>
                <c:ptCount val="3"/>
                <c:pt idx="0">
                  <c:v>0.98</c:v>
                </c:pt>
                <c:pt idx="1">
                  <c:v>0.9</c:v>
                </c:pt>
                <c:pt idx="2">
                  <c:v>0.6887</c:v>
                </c:pt>
              </c:numCache>
            </c:numRef>
          </c:val>
        </c:ser>
        <c:shape val="box"/>
        <c:axId val="-1189303416"/>
        <c:axId val="-1189300344"/>
        <c:axId val="0"/>
      </c:bar3DChart>
      <c:catAx>
        <c:axId val="-1189303416"/>
        <c:scaling>
          <c:orientation val="minMax"/>
        </c:scaling>
        <c:axPos val="b"/>
        <c:tickLblPos val="nextTo"/>
        <c:crossAx val="-1189300344"/>
        <c:crosses val="autoZero"/>
        <c:auto val="1"/>
        <c:lblAlgn val="ctr"/>
        <c:lblOffset val="100"/>
      </c:catAx>
      <c:valAx>
        <c:axId val="-1189300344"/>
        <c:scaling>
          <c:orientation val="minMax"/>
        </c:scaling>
        <c:axPos val="l"/>
        <c:majorGridlines/>
        <c:numFmt formatCode="General" sourceLinked="1"/>
        <c:tickLblPos val="nextTo"/>
        <c:crossAx val="-1189303416"/>
        <c:crosses val="autoZero"/>
        <c:crossBetween val="between"/>
      </c:valAx>
    </c:plotArea>
    <c:plotVisOnly val="1"/>
    <c:dispBlanksAs val="gap"/>
  </c:chart>
  <c:txPr>
    <a:bodyPr/>
    <a:lstStyle/>
    <a:p>
      <a:pPr>
        <a:defRPr sz="1800"/>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style val="45"/>
  <c:chart>
    <c:view3D>
      <c:rAngAx val="1"/>
    </c:view3D>
    <c:plotArea>
      <c:layout/>
      <c:bar3DChart>
        <c:barDir val="col"/>
        <c:grouping val="clustered"/>
        <c:ser>
          <c:idx val="0"/>
          <c:order val="0"/>
          <c:tx>
            <c:strRef>
              <c:f>Sheet2!$E$35</c:f>
              <c:strCache>
                <c:ptCount val="1"/>
                <c:pt idx="0">
                  <c:v>1 Layer</c:v>
                </c:pt>
              </c:strCache>
            </c:strRef>
          </c:tx>
          <c:cat>
            <c:strRef>
              <c:f>Sheet2!$F$34:$G$34</c:f>
              <c:strCache>
                <c:ptCount val="2"/>
                <c:pt idx="0">
                  <c:v>Training</c:v>
                </c:pt>
                <c:pt idx="1">
                  <c:v>Test</c:v>
                </c:pt>
              </c:strCache>
            </c:strRef>
          </c:cat>
          <c:val>
            <c:numRef>
              <c:f>Sheet2!$F$35:$G$35</c:f>
              <c:numCache>
                <c:formatCode>General</c:formatCode>
                <c:ptCount val="2"/>
                <c:pt idx="0">
                  <c:v>0.221</c:v>
                </c:pt>
                <c:pt idx="1">
                  <c:v>0.319</c:v>
                </c:pt>
              </c:numCache>
            </c:numRef>
          </c:val>
        </c:ser>
        <c:ser>
          <c:idx val="1"/>
          <c:order val="1"/>
          <c:tx>
            <c:strRef>
              <c:f>Sheet2!$E$36</c:f>
              <c:strCache>
                <c:ptCount val="1"/>
                <c:pt idx="0">
                  <c:v>3 Layers</c:v>
                </c:pt>
              </c:strCache>
            </c:strRef>
          </c:tx>
          <c:cat>
            <c:strRef>
              <c:f>Sheet2!$F$34:$G$34</c:f>
              <c:strCache>
                <c:ptCount val="2"/>
                <c:pt idx="0">
                  <c:v>Training</c:v>
                </c:pt>
                <c:pt idx="1">
                  <c:v>Test</c:v>
                </c:pt>
              </c:strCache>
            </c:strRef>
          </c:cat>
          <c:val>
            <c:numRef>
              <c:f>Sheet2!$F$36:$G$36</c:f>
              <c:numCache>
                <c:formatCode>General</c:formatCode>
                <c:ptCount val="2"/>
                <c:pt idx="0">
                  <c:v>0.195</c:v>
                </c:pt>
                <c:pt idx="1">
                  <c:v>0.27</c:v>
                </c:pt>
              </c:numCache>
            </c:numRef>
          </c:val>
        </c:ser>
        <c:shape val="box"/>
        <c:axId val="451965240"/>
        <c:axId val="378810312"/>
        <c:axId val="0"/>
      </c:bar3DChart>
      <c:catAx>
        <c:axId val="451965240"/>
        <c:scaling>
          <c:orientation val="minMax"/>
        </c:scaling>
        <c:axPos val="b"/>
        <c:tickLblPos val="nextTo"/>
        <c:crossAx val="378810312"/>
        <c:crosses val="autoZero"/>
        <c:auto val="1"/>
        <c:lblAlgn val="ctr"/>
        <c:lblOffset val="100"/>
      </c:catAx>
      <c:valAx>
        <c:axId val="378810312"/>
        <c:scaling>
          <c:orientation val="minMax"/>
        </c:scaling>
        <c:axPos val="l"/>
        <c:majorGridlines/>
        <c:numFmt formatCode="General" sourceLinked="1"/>
        <c:tickLblPos val="nextTo"/>
        <c:crossAx val="451965240"/>
        <c:crosses val="autoZero"/>
        <c:crossBetween val="between"/>
      </c:valAx>
    </c:plotArea>
    <c:legend>
      <c:legendPos val="r"/>
      <c:layout>
        <c:manualLayout>
          <c:xMode val="edge"/>
          <c:yMode val="edge"/>
          <c:x val="0.785327658922023"/>
          <c:y val="0.138192822879899"/>
          <c:w val="0.207973187914235"/>
          <c:h val="0.148901710562042"/>
        </c:manualLayout>
      </c:layout>
    </c:legend>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 Id="rId2" Type="http://schemas.openxmlformats.org/officeDocument/2006/relationships/image" Target="../media/image8.wmf"/><Relationship Id="rId3"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2.wmf"/><Relationship Id="rId2" Type="http://schemas.openxmlformats.org/officeDocument/2006/relationships/image" Target="../media/image53.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0.pict"/></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0.pict"/><Relationship Id="rId2" Type="http://schemas.openxmlformats.org/officeDocument/2006/relationships/image" Target="../media/image64.pict"/><Relationship Id="rId3" Type="http://schemas.openxmlformats.org/officeDocument/2006/relationships/image" Target="../media/image65.pict"/></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6.pict"/><Relationship Id="rId4" Type="http://schemas.openxmlformats.org/officeDocument/2006/relationships/image" Target="../media/image67.pict"/><Relationship Id="rId1" Type="http://schemas.openxmlformats.org/officeDocument/2006/relationships/image" Target="../media/image64.pict"/><Relationship Id="rId2" Type="http://schemas.openxmlformats.org/officeDocument/2006/relationships/image" Target="../media/image65.pict"/></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4.pict"/><Relationship Id="rId2" Type="http://schemas.openxmlformats.org/officeDocument/2006/relationships/image" Target="../media/image65.pict"/><Relationship Id="rId3" Type="http://schemas.openxmlformats.org/officeDocument/2006/relationships/image" Target="../media/image68.pict"/></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4.pict"/></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5.pict"/><Relationship Id="rId2" Type="http://schemas.openxmlformats.org/officeDocument/2006/relationships/image" Target="../media/image136.pict"/></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5.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5.pict"/></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37.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wmf"/><Relationship Id="rId2" Type="http://schemas.openxmlformats.org/officeDocument/2006/relationships/image" Target="../media/image8.wmf"/><Relationship Id="rId3" Type="http://schemas.openxmlformats.org/officeDocument/2006/relationships/image" Target="../media/image9.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30.pict"/></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45.wmf"/><Relationship Id="rId2" Type="http://schemas.openxmlformats.org/officeDocument/2006/relationships/image" Target="../media/image346.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45.wmf"/><Relationship Id="rId2" Type="http://schemas.openxmlformats.org/officeDocument/2006/relationships/image" Target="../media/image346.wmf"/><Relationship Id="rId3" Type="http://schemas.openxmlformats.org/officeDocument/2006/relationships/image" Target="../media/image34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pict"/><Relationship Id="rId2" Type="http://schemas.openxmlformats.org/officeDocument/2006/relationships/image" Target="../media/image45.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pict"/><Relationship Id="rId2" Type="http://schemas.openxmlformats.org/officeDocument/2006/relationships/image" Target="../media/image49.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wmf"/><Relationship Id="rId2" Type="http://schemas.openxmlformats.org/officeDocument/2006/relationships/image" Target="../media/image46.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wmf"/><Relationship Id="rId2" Type="http://schemas.openxmlformats.org/officeDocument/2006/relationships/image" Target="../media/image46.pict"/><Relationship Id="rId3"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FDC100-AECA-FE47-8BC8-907FEFF9D47A}" type="datetimeFigureOut">
              <a:rPr lang="en-US" smtClean="0"/>
              <a:pPr/>
              <a:t>9/6/13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211C78-8178-6C41-8B30-66395E3CAD9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0.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an organism</a:t>
            </a:r>
            <a:r>
              <a:rPr lang="en-US" baseline="0" dirty="0" smtClean="0"/>
              <a:t> moves through the world the pattern of light and dark in the world flows across the optic array.  This flow is useful to an organism.  It tells you if you are approaching an object, landing, entering a cave, etc.</a:t>
            </a:r>
          </a:p>
          <a:p>
            <a:r>
              <a:rPr lang="en-US" baseline="0" dirty="0" smtClean="0"/>
              <a:t>Gibson however had no notion of computation and was effectively ant-computation.</a:t>
            </a:r>
            <a:endParaRPr lang="en-US" dirty="0"/>
          </a:p>
        </p:txBody>
      </p:sp>
      <p:sp>
        <p:nvSpPr>
          <p:cNvPr id="4" name="Slide Number Placeholder 3"/>
          <p:cNvSpPr>
            <a:spLocks noGrp="1"/>
          </p:cNvSpPr>
          <p:nvPr>
            <p:ph type="sldNum" sz="quarter" idx="10"/>
          </p:nvPr>
        </p:nvSpPr>
        <p:spPr/>
        <p:txBody>
          <a:bodyPr/>
          <a:lstStyle/>
          <a:p>
            <a:fld id="{30211C78-8178-6C41-8B30-66395E3CAD94}"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txBody>
          <a:bodyPr/>
          <a:lstStyle/>
          <a:p>
            <a:pPr eaLnBrk="1" hangingPunct="1"/>
            <a:r>
              <a:rPr lang="en-US" dirty="0" smtClean="0">
                <a:cs typeface="Arial" charset="0"/>
              </a:rPr>
              <a:t>Implementation details</a:t>
            </a:r>
            <a:r>
              <a:rPr lang="en-US" baseline="0" dirty="0" smtClean="0">
                <a:cs typeface="Arial" charset="0"/>
              </a:rPr>
              <a:t>: not for speed of a method. There is no publicly available source code for state-of-the-art methods. It is hard to reproduce the results reported in a paper, because many details are briefly described or even omitted in the (conference) papers.</a:t>
            </a:r>
            <a:endParaRPr lang="en-US" dirty="0" smtClean="0">
              <a:cs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P-value,</a:t>
            </a:r>
            <a:r>
              <a:rPr lang="en-US" baseline="0" dirty="0" smtClean="0"/>
              <a:t> </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258</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59269035"/>
      </p:ext>
    </p:extLst>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a:t>
            </a:r>
            <a:r>
              <a:rPr lang="en-US" baseline="0" dirty="0" smtClean="0"/>
              <a:t> this a local minimum, having lower energy than any small deviations from it?</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259</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12863574"/>
      </p:ext>
    </p:extLst>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Get Good Optical Flow with Layered Model?</a:t>
            </a:r>
          </a:p>
          <a:p>
            <a:endParaRPr lang="en-US" dirty="0" smtClean="0"/>
          </a:p>
          <a:p>
            <a:pPr defTabSz="432465" eaLnBrk="0" fontAlgn="base" hangingPunct="0">
              <a:spcBef>
                <a:spcPct val="30000"/>
              </a:spcBef>
              <a:spcAft>
                <a:spcPct val="0"/>
              </a:spcAft>
              <a:buClr>
                <a:srgbClr val="000000"/>
              </a:buClr>
              <a:buSzPct val="100000"/>
              <a:defRPr/>
            </a:pPr>
            <a:r>
              <a:rPr lang="en-US" dirty="0" smtClean="0"/>
              <a:t>How to obtain good optical flow with layered model?</a:t>
            </a:r>
          </a:p>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260</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7296439"/>
      </p:ext>
    </p:extLst>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Minimizaing</a:t>
            </a:r>
            <a:r>
              <a:rPr lang="en-US" dirty="0" smtClean="0"/>
              <a:t> Potts model is NP hard (</a:t>
            </a:r>
            <a:r>
              <a:rPr lang="en-US" dirty="0" err="1" smtClean="0"/>
              <a:t>boykov</a:t>
            </a:r>
            <a:r>
              <a:rPr lang="en-US" baseline="0" dirty="0" smtClean="0"/>
              <a:t> 2001 appendix)</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263</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56784405"/>
      </p:ext>
    </p:extLst>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300" dirty="0"/>
              <a:t>, a</a:t>
            </a:r>
            <a:r>
              <a:rPr lang="en-US" sz="1100" dirty="0"/>
              <a:t>daptively change during optimization </a:t>
            </a:r>
          </a:p>
          <a:p>
            <a:r>
              <a:rPr lang="en-US" sz="1100" dirty="0"/>
              <a:t>Assumption (limitations/room for improvement): correct flow fields belong to the candidate set</a:t>
            </a:r>
          </a:p>
          <a:p>
            <a:pPr defTabSz="432465" eaLnBrk="0" fontAlgn="base" hangingPunct="0">
              <a:spcBef>
                <a:spcPct val="30000"/>
              </a:spcBef>
              <a:spcAft>
                <a:spcPct val="0"/>
              </a:spcAft>
              <a:buClr>
                <a:srgbClr val="000000"/>
              </a:buClr>
              <a:buSzPct val="100000"/>
              <a:defRPr/>
            </a:pPr>
            <a:endParaRPr lang="en-US" dirty="0" smtClean="0"/>
          </a:p>
          <a:p>
            <a:pPr defTabSz="432465" eaLnBrk="0" fontAlgn="base" hangingPunct="0">
              <a:spcBef>
                <a:spcPct val="30000"/>
              </a:spcBef>
              <a:spcAft>
                <a:spcPct val="0"/>
              </a:spcAft>
              <a:buClr>
                <a:srgbClr val="000000"/>
              </a:buClr>
              <a:buSzPct val="100000"/>
              <a:defRPr/>
            </a:pPr>
            <a:endParaRPr lang="en-US" dirty="0" smtClean="0"/>
          </a:p>
          <a:p>
            <a:pPr defTabSz="432465" eaLnBrk="0" fontAlgn="base" hangingPunct="0">
              <a:spcBef>
                <a:spcPct val="30000"/>
              </a:spcBef>
              <a:spcAft>
                <a:spcPct val="0"/>
              </a:spcAft>
              <a:buClr>
                <a:srgbClr val="000000"/>
              </a:buClr>
              <a:buSzPct val="100000"/>
              <a:defRPr/>
            </a:pPr>
            <a:r>
              <a:rPr lang="en-US" dirty="0" smtClean="0"/>
              <a:t>Do I need to explain everything? Key difference from Potts model segmentation?</a:t>
            </a:r>
          </a:p>
          <a:p>
            <a:pPr defTabSz="432465" eaLnBrk="0" fontAlgn="base" hangingPunct="0">
              <a:spcBef>
                <a:spcPct val="30000"/>
              </a:spcBef>
              <a:spcAft>
                <a:spcPct val="0"/>
              </a:spcAft>
              <a:buClr>
                <a:srgbClr val="000000"/>
              </a:buClr>
              <a:buSzPct val="100000"/>
              <a:defRPr/>
            </a:pPr>
            <a:r>
              <a:rPr lang="en-US" dirty="0" smtClean="0"/>
              <a:t>Alpha expansion </a:t>
            </a:r>
            <a:r>
              <a:rPr lang="en-US" dirty="0" err="1" smtClean="0"/>
              <a:t>vs</a:t>
            </a:r>
            <a:r>
              <a:rPr lang="en-US" dirty="0" smtClean="0"/>
              <a:t> cooperative moves; algorithm flow charts</a:t>
            </a:r>
          </a:p>
          <a:p>
            <a:pPr defTabSz="432465" eaLnBrk="0" fontAlgn="base" hangingPunct="0">
              <a:spcBef>
                <a:spcPct val="30000"/>
              </a:spcBef>
              <a:spcAft>
                <a:spcPct val="0"/>
              </a:spcAft>
              <a:buClr>
                <a:srgbClr val="000000"/>
              </a:buClr>
              <a:buSzPct val="100000"/>
              <a:defRPr/>
            </a:pPr>
            <a:endParaRPr lang="en-US" dirty="0" smtClean="0"/>
          </a:p>
          <a:p>
            <a:pPr defTabSz="432465" eaLnBrk="0" fontAlgn="base" hangingPunct="0">
              <a:spcBef>
                <a:spcPct val="30000"/>
              </a:spcBef>
              <a:spcAft>
                <a:spcPct val="0"/>
              </a:spcAft>
              <a:buClr>
                <a:srgbClr val="000000"/>
              </a:buClr>
              <a:buSzPct val="100000"/>
              <a:defRPr/>
            </a:pPr>
            <a:r>
              <a:rPr lang="en-US" dirty="0" smtClean="0"/>
              <a:t>Segmentation depends on several MRFs</a:t>
            </a:r>
          </a:p>
          <a:p>
            <a:pPr lvl="1"/>
            <a:r>
              <a:rPr lang="en-US" dirty="0" smtClean="0"/>
              <a:t>Visibility</a:t>
            </a:r>
          </a:p>
          <a:p>
            <a:pPr lvl="1"/>
            <a:r>
              <a:rPr lang="en-US" dirty="0" smtClean="0"/>
              <a:t>Flow &amp; visibility</a:t>
            </a:r>
          </a:p>
          <a:p>
            <a:pPr lvl="1"/>
            <a:r>
              <a:rPr lang="en-US" dirty="0" smtClean="0"/>
              <a:t>Support function</a:t>
            </a:r>
          </a:p>
          <a:p>
            <a:pPr lvl="1"/>
            <a:r>
              <a:rPr lang="en-US" dirty="0" smtClean="0"/>
              <a:t>Change states of several MRFs simultaneously</a:t>
            </a:r>
          </a:p>
          <a:p>
            <a:pPr defTabSz="432465" eaLnBrk="0" fontAlgn="base" hangingPunct="0">
              <a:spcBef>
                <a:spcPct val="30000"/>
              </a:spcBef>
              <a:spcAft>
                <a:spcPct val="0"/>
              </a:spcAft>
              <a:buClr>
                <a:srgbClr val="000000"/>
              </a:buClr>
              <a:buSzPct val="100000"/>
              <a:defRPr/>
            </a:pP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264</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96133099"/>
      </p:ext>
    </p:extLst>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layer 1 without changing</a:t>
            </a:r>
            <a:r>
              <a:rPr lang="en-US" baseline="0" dirty="0" smtClean="0"/>
              <a:t> layer 2, these pixels go to layer 3, also wrong.</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265</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5157921"/>
      </p:ext>
    </p:extLst>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266</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93069377"/>
      </p:ext>
    </p:extLst>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Layer Number &amp; Depth Ordering</a:t>
            </a:r>
          </a:p>
          <a:p>
            <a:r>
              <a:rPr lang="en-US" dirty="0" smtClean="0"/>
              <a:t>Show one example</a:t>
            </a:r>
            <a:r>
              <a:rPr lang="en-US" baseline="0" dirty="0" smtClean="0"/>
              <a:t> of merge move: </a:t>
            </a:r>
            <a:r>
              <a:rPr lang="en-US" sz="1100" dirty="0">
                <a:solidFill>
                  <a:schemeClr val="bg1"/>
                </a:solidFill>
              </a:rPr>
              <a:t>Joint Segmentation &amp; Flow Move</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267</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28384021"/>
      </p:ext>
    </p:extLst>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a:t>Szeliski</a:t>
            </a:r>
            <a:r>
              <a:rPr lang="en-US" sz="1100" dirty="0"/>
              <a:t> 2006 </a:t>
            </a:r>
            <a:r>
              <a:rPr lang="en-US" dirty="0" smtClean="0"/>
              <a:t>hierarchical basis preconditioning</a:t>
            </a:r>
          </a:p>
          <a:p>
            <a:pPr defTabSz="432465" eaLnBrk="0" fontAlgn="base" hangingPunct="0">
              <a:spcBef>
                <a:spcPct val="30000"/>
              </a:spcBef>
              <a:spcAft>
                <a:spcPct val="0"/>
              </a:spcAft>
              <a:buClr>
                <a:srgbClr val="000000"/>
              </a:buClr>
              <a:buSzPct val="100000"/>
              <a:defRPr/>
            </a:pPr>
            <a:r>
              <a:rPr lang="en-US" b="0" dirty="0" err="1" smtClean="0"/>
              <a:t>Spielman</a:t>
            </a:r>
            <a:r>
              <a:rPr lang="en-US" b="0" dirty="0" smtClean="0"/>
              <a:t> et al. 2010 </a:t>
            </a:r>
            <a:r>
              <a:rPr lang="en-US" dirty="0" smtClean="0"/>
              <a:t> Combinatorial </a:t>
            </a:r>
            <a:r>
              <a:rPr lang="en-US" dirty="0" err="1" smtClean="0"/>
              <a:t>Multigrid</a:t>
            </a:r>
            <a:endParaRPr lang="en-US" b="0" dirty="0" smtClean="0"/>
          </a:p>
          <a:p>
            <a:pPr defTabSz="432465" eaLnBrk="0" fontAlgn="base" hangingPunct="0">
              <a:spcBef>
                <a:spcPct val="30000"/>
              </a:spcBef>
              <a:spcAft>
                <a:spcPct val="0"/>
              </a:spcAft>
              <a:buClr>
                <a:srgbClr val="000000"/>
              </a:buClr>
              <a:buSzPct val="100000"/>
              <a:defRPr/>
            </a:pPr>
            <a:r>
              <a:rPr lang="en-US" dirty="0" smtClean="0"/>
              <a:t>Online video super resolution, action recognition etc. </a:t>
            </a:r>
          </a:p>
          <a:p>
            <a:pPr defTabSz="432465" eaLnBrk="0" fontAlgn="base" hangingPunct="0">
              <a:spcBef>
                <a:spcPct val="30000"/>
              </a:spcBef>
              <a:spcAft>
                <a:spcPct val="0"/>
              </a:spcAft>
              <a:buClr>
                <a:srgbClr val="000000"/>
              </a:buClr>
              <a:buSzPct val="100000"/>
              <a:defRPr/>
            </a:pPr>
            <a:r>
              <a:rPr lang="en-US" dirty="0" smtClean="0"/>
              <a:t>Special solver for optical flow (</a:t>
            </a:r>
            <a:r>
              <a:rPr lang="en-US" sz="1000" dirty="0" err="1"/>
              <a:t>Szeliski</a:t>
            </a:r>
            <a:r>
              <a:rPr lang="en-US" sz="1000" dirty="0"/>
              <a:t> 2006, </a:t>
            </a:r>
            <a:r>
              <a:rPr lang="en-US" sz="1000" dirty="0" err="1"/>
              <a:t>Koutis</a:t>
            </a:r>
            <a:r>
              <a:rPr lang="en-US" sz="1000" dirty="0"/>
              <a:t> 2011</a:t>
            </a:r>
            <a:r>
              <a:rPr lang="en-US" dirty="0" smtClean="0"/>
              <a:t>); C++/GPU</a:t>
            </a:r>
          </a:p>
          <a:p>
            <a:pPr defTabSz="432465" eaLnBrk="0" fontAlgn="base" hangingPunct="0">
              <a:spcBef>
                <a:spcPct val="30000"/>
              </a:spcBef>
              <a:spcAft>
                <a:spcPct val="0"/>
              </a:spcAft>
              <a:buClr>
                <a:srgbClr val="000000"/>
              </a:buClr>
              <a:buSzPct val="100000"/>
              <a:defRPr/>
            </a:pPr>
            <a:endParaRPr lang="en-US" dirty="0" smtClean="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268</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790144"/>
      </p:ext>
    </p:extLst>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269</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5281187"/>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u and v</a:t>
            </a:r>
            <a:r>
              <a:rPr lang="en-US" baseline="0" dirty="0" smtClean="0"/>
              <a:t>.</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19</a:t>
            </a:fld>
            <a:endParaRPr lang="en-GB"/>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11031867"/>
      </p:ext>
    </p:extLst>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Get Good Optical Flow with Layered Model?</a:t>
            </a:r>
          </a:p>
          <a:p>
            <a:endParaRPr lang="en-US" dirty="0" smtClean="0"/>
          </a:p>
          <a:p>
            <a:pPr defTabSz="432465" eaLnBrk="0" fontAlgn="base" hangingPunct="0">
              <a:spcBef>
                <a:spcPct val="30000"/>
              </a:spcBef>
              <a:spcAft>
                <a:spcPct val="0"/>
              </a:spcAft>
              <a:buClr>
                <a:srgbClr val="000000"/>
              </a:buClr>
              <a:buSzPct val="100000"/>
              <a:defRPr/>
            </a:pPr>
            <a:r>
              <a:rPr lang="en-US" dirty="0" smtClean="0"/>
              <a:t>How to obtain good optical flow with layered model?</a:t>
            </a:r>
          </a:p>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270</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7296439"/>
      </p:ext>
    </p:extLst>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r>
              <a:rPr lang="en-US" dirty="0" smtClean="0"/>
              <a:t>AAE &amp; EPE, MDP-Flow2 only reports AAE in its final version</a:t>
            </a:r>
          </a:p>
          <a:p>
            <a:r>
              <a:rPr lang="en-US" altLang="zh-CN" dirty="0" smtClean="0"/>
              <a:t>Middlebury Public Table</a:t>
            </a:r>
            <a:endParaRPr lang="en-US" dirty="0" smtClean="0"/>
          </a:p>
        </p:txBody>
      </p:sp>
      <p:sp>
        <p:nvSpPr>
          <p:cNvPr id="4" name="Slide Number Placeholder 3"/>
          <p:cNvSpPr>
            <a:spLocks noGrp="1"/>
          </p:cNvSpPr>
          <p:nvPr>
            <p:ph type="sldNum" sz="quarter"/>
          </p:nvPr>
        </p:nvSpPr>
        <p:spPr/>
        <p:txBody>
          <a:bodyPr/>
          <a:lstStyle/>
          <a:p>
            <a:pPr>
              <a:defRPr/>
            </a:pPr>
            <a:fld id="{3ED4BE94-E7DF-4E56-8792-77B9D571E3D8}" type="slidenum">
              <a:rPr lang="en-GB" smtClean="0"/>
              <a:pPr>
                <a:defRPr/>
              </a:pPr>
              <a:t>271</a:t>
            </a:fld>
            <a:endParaRPr lang="en-GB"/>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272</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15981354"/>
      </p:ext>
    </p:extLst>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Teddy, clustering with appearance, </a:t>
            </a:r>
          </a:p>
          <a:p>
            <a:r>
              <a:rPr lang="en-US" dirty="0" smtClean="0"/>
              <a:t>Mequon: non rigid</a:t>
            </a:r>
            <a:r>
              <a:rPr lang="en-US" baseline="0" dirty="0" smtClean="0"/>
              <a:t> cloth motion</a:t>
            </a:r>
          </a:p>
          <a:p>
            <a:r>
              <a:rPr lang="en-US" baseline="0" dirty="0" smtClean="0"/>
              <a:t>Yosemite: </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273</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26485723"/>
      </p:ext>
    </p:extLst>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274</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88041881"/>
      </p:ext>
    </p:extLst>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Extend 2D graph-based segmentation (</a:t>
            </a:r>
            <a:r>
              <a:rPr lang="en-US" dirty="0" err="1" smtClean="0"/>
              <a:t>Fezenswalb&amp;Huttenlocher</a:t>
            </a:r>
            <a:r>
              <a:rPr lang="en-US" dirty="0" smtClean="0"/>
              <a:t>)</a:t>
            </a:r>
            <a:r>
              <a:rPr lang="en-US" baseline="0" dirty="0" smtClean="0"/>
              <a:t> to 3D with pre-computed optical flow</a:t>
            </a:r>
          </a:p>
          <a:p>
            <a:endParaRPr lang="en-US" baseline="0" dirty="0" smtClean="0"/>
          </a:p>
          <a:p>
            <a:r>
              <a:rPr lang="en-US" dirty="0" smtClean="0"/>
              <a:t>Extension of Felzenszwalb&amp;Huttenlocher2004 to 3D with </a:t>
            </a:r>
            <a:r>
              <a:rPr lang="en-US" baseline="0" dirty="0" smtClean="0"/>
              <a:t>pre-computed optical flow</a:t>
            </a:r>
            <a:endParaRPr lang="en-US" dirty="0" smtClean="0"/>
          </a:p>
          <a:p>
            <a:endParaRPr lang="en-US" dirty="0" smtClean="0"/>
          </a:p>
          <a:p>
            <a:r>
              <a:rPr lang="en-US" dirty="0" smtClean="0"/>
              <a:t>Rand</a:t>
            </a:r>
            <a:r>
              <a:rPr lang="en-US" baseline="0" dirty="0" smtClean="0"/>
              <a:t> Index: </a:t>
            </a:r>
            <a:endParaRPr lang="en-US" dirty="0" smtClean="0"/>
          </a:p>
          <a:p>
            <a:r>
              <a:rPr lang="en-US" dirty="0" smtClean="0"/>
              <a:t>(</a:t>
            </a:r>
            <a:r>
              <a:rPr lang="en-US" dirty="0" err="1" smtClean="0"/>
              <a:t>a+b</a:t>
            </a:r>
            <a:r>
              <a:rPr lang="en-US" dirty="0" smtClean="0"/>
              <a:t>)/(</a:t>
            </a:r>
            <a:r>
              <a:rPr lang="en-US" dirty="0" err="1" smtClean="0"/>
              <a:t>a+b+c+d</a:t>
            </a:r>
            <a:r>
              <a:rPr lang="en-US" dirty="0" smtClean="0"/>
              <a:t>)</a:t>
            </a:r>
          </a:p>
          <a:p>
            <a:r>
              <a:rPr lang="en-US" dirty="0" smtClean="0"/>
              <a:t>#</a:t>
            </a:r>
            <a:r>
              <a:rPr lang="en-US" baseline="0" dirty="0" smtClean="0"/>
              <a:t> of pairs of elements assigned to </a:t>
            </a:r>
          </a:p>
          <a:p>
            <a:r>
              <a:rPr lang="en-US" baseline="0" dirty="0" smtClean="0"/>
              <a:t>a 1 same set 2 same set</a:t>
            </a:r>
          </a:p>
          <a:p>
            <a:r>
              <a:rPr lang="en-US" baseline="0" dirty="0" smtClean="0"/>
              <a:t>b 1 </a:t>
            </a:r>
            <a:r>
              <a:rPr lang="en-US" baseline="0" dirty="0" err="1" smtClean="0"/>
              <a:t>dif</a:t>
            </a:r>
            <a:r>
              <a:rPr lang="en-US" baseline="0" dirty="0" smtClean="0"/>
              <a:t> set 2 </a:t>
            </a:r>
            <a:r>
              <a:rPr lang="en-US" baseline="0" dirty="0" err="1" smtClean="0"/>
              <a:t>dif</a:t>
            </a:r>
            <a:r>
              <a:rPr lang="en-US" baseline="0" dirty="0" smtClean="0"/>
              <a:t> set</a:t>
            </a:r>
          </a:p>
          <a:p>
            <a:r>
              <a:rPr lang="en-US" baseline="0" dirty="0" smtClean="0"/>
              <a:t>c 1 same 2 </a:t>
            </a:r>
            <a:r>
              <a:rPr lang="en-US" baseline="0" dirty="0" err="1" smtClean="0"/>
              <a:t>dif</a:t>
            </a:r>
            <a:r>
              <a:rPr lang="en-US" baseline="0" dirty="0" smtClean="0"/>
              <a:t> </a:t>
            </a:r>
          </a:p>
          <a:p>
            <a:r>
              <a:rPr lang="en-US" baseline="0" dirty="0" smtClean="0"/>
              <a:t>d 1 </a:t>
            </a:r>
            <a:r>
              <a:rPr lang="en-US" baseline="0" dirty="0" err="1" smtClean="0"/>
              <a:t>dif</a:t>
            </a:r>
            <a:r>
              <a:rPr lang="en-US" baseline="0" dirty="0" smtClean="0"/>
              <a:t> 2 same</a:t>
            </a:r>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275</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88041881"/>
      </p:ext>
    </p:extLst>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Motion cues too weak</a:t>
            </a:r>
          </a:p>
          <a:p>
            <a:r>
              <a:rPr lang="en-US" i="1" dirty="0" smtClean="0"/>
              <a:t>Layered models need appearance</a:t>
            </a:r>
          </a:p>
          <a:p>
            <a:r>
              <a:rPr lang="en-US" dirty="0" smtClean="0"/>
              <a:t>Motion estimation accuracy? Compared with</a:t>
            </a:r>
            <a:r>
              <a:rPr lang="en-US" baseline="0" dirty="0" smtClean="0"/>
              <a:t> dense tracker by </a:t>
            </a:r>
            <a:r>
              <a:rPr lang="en-US" baseline="0" dirty="0" err="1" smtClean="0"/>
              <a:t>Brox</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276</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0352538"/>
      </p:ext>
    </p:extLst>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280</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49307090"/>
      </p:ext>
    </p:extLst>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r>
              <a:rPr lang="en-US" smtClean="0"/>
              <a:t>\\cifs.cs.brown.edu\dfs\data\vision\dqsun\program\iccv11_flow\result\output_before_2011_11_2\layers++q-noaffineunary</a:t>
            </a:r>
          </a:p>
        </p:txBody>
      </p:sp>
      <p:sp>
        <p:nvSpPr>
          <p:cNvPr id="4" name="Slide Number Placeholder 3"/>
          <p:cNvSpPr>
            <a:spLocks noGrp="1"/>
          </p:cNvSpPr>
          <p:nvPr>
            <p:ph type="sldNum" sz="quarter"/>
          </p:nvPr>
        </p:nvSpPr>
        <p:spPr/>
        <p:txBody>
          <a:bodyPr/>
          <a:lstStyle/>
          <a:p>
            <a:pPr>
              <a:defRPr/>
            </a:pPr>
            <a:fld id="{F657D876-2676-4AFC-8AF6-E783B272BF27}" type="slidenum">
              <a:rPr lang="en-GB" smtClean="0"/>
              <a:pPr>
                <a:defRPr/>
              </a:pPr>
              <a:t>281</a:t>
            </a:fld>
            <a:endParaRPr lang="en-GB"/>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Get Good Optical Flow with Layered Model?</a:t>
            </a:r>
          </a:p>
          <a:p>
            <a:endParaRPr lang="en-US" dirty="0" smtClean="0"/>
          </a:p>
          <a:p>
            <a:pPr defTabSz="432465" eaLnBrk="0" fontAlgn="base" hangingPunct="0">
              <a:spcBef>
                <a:spcPct val="30000"/>
              </a:spcBef>
              <a:spcAft>
                <a:spcPct val="0"/>
              </a:spcAft>
              <a:buClr>
                <a:srgbClr val="000000"/>
              </a:buClr>
              <a:buSzPct val="100000"/>
              <a:defRPr/>
            </a:pPr>
            <a:r>
              <a:rPr lang="en-US" dirty="0" smtClean="0"/>
              <a:t>How to obtain good optical flow with layered model?</a:t>
            </a:r>
          </a:p>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283</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7296439"/>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u and v</a:t>
            </a:r>
            <a:r>
              <a:rPr lang="en-US" baseline="0" dirty="0" smtClean="0"/>
              <a:t>.</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20</a:t>
            </a:fld>
            <a:endParaRPr lang="en-GB"/>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11031867"/>
      </p:ext>
    </p:extLst>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Get Good Optical Flow with Layered Model?</a:t>
            </a:r>
          </a:p>
          <a:p>
            <a:endParaRPr lang="en-US" dirty="0" smtClean="0"/>
          </a:p>
          <a:p>
            <a:pPr defTabSz="432465" eaLnBrk="0" fontAlgn="base" hangingPunct="0">
              <a:spcBef>
                <a:spcPct val="30000"/>
              </a:spcBef>
              <a:spcAft>
                <a:spcPct val="0"/>
              </a:spcAft>
              <a:buClr>
                <a:srgbClr val="000000"/>
              </a:buClr>
              <a:buSzPct val="100000"/>
              <a:defRPr/>
            </a:pPr>
            <a:r>
              <a:rPr lang="en-US" dirty="0" smtClean="0"/>
              <a:t>How to obtain good optical flow with layered model?</a:t>
            </a:r>
          </a:p>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284</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7296439"/>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21</a:t>
            </a:fld>
            <a:endParaRPr lang="en-GB"/>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11031867"/>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22</a:t>
            </a:fld>
            <a:endParaRPr lang="en-GB"/>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11031867"/>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txBody>
          <a:bodyPr/>
          <a:lstStyle/>
          <a:p>
            <a:pPr eaLnBrk="1" hangingPunct="1"/>
            <a:r>
              <a:rPr lang="en-US" dirty="0" smtClean="0">
                <a:cs typeface="Arial" charset="0"/>
              </a:rPr>
              <a:t>Implementation details</a:t>
            </a:r>
            <a:r>
              <a:rPr lang="en-US" baseline="0" dirty="0" smtClean="0">
                <a:cs typeface="Arial" charset="0"/>
              </a:rPr>
              <a:t>: not for speed of a method. There is no publicly available source code for state-of-the-art methods. It is hard to reproduce the results reported in a paper, because many details are briefly described or even omitted in the (conference) papers.</a:t>
            </a:r>
            <a:endParaRPr lang="en-US" dirty="0" smtClean="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788D06B0-250D-7A48-AA14-548FBB04B470}" type="slidenum">
              <a:rPr lang="en-US">
                <a:latin typeface="Times New Roman" charset="0"/>
                <a:ea typeface="ＭＳ Ｐゴシック" charset="-128"/>
                <a:cs typeface="ＭＳ Ｐゴシック" charset="-128"/>
              </a:rPr>
              <a:pPr/>
              <a:t>31</a:t>
            </a:fld>
            <a:endParaRPr lang="en-US">
              <a:latin typeface="Times New Roman" charset="0"/>
              <a:ea typeface="ＭＳ Ｐゴシック" charset="-128"/>
              <a:cs typeface="ＭＳ Ｐゴシック" charset="-128"/>
            </a:endParaRPr>
          </a:p>
        </p:txBody>
      </p:sp>
      <p:sp>
        <p:nvSpPr>
          <p:cNvPr id="32771" name="Rectangle 2"/>
          <p:cNvSpPr>
            <a:spLocks noGrp="1" noRot="1" noChangeAspect="1" noChangeArrowheads="1" noTextEdit="1"/>
          </p:cNvSpPr>
          <p:nvPr>
            <p:ph type="sldImg"/>
          </p:nvPr>
        </p:nvSpPr>
        <p:spPr>
          <a:xfrm>
            <a:off x="1143000" y="685800"/>
            <a:ext cx="4572000" cy="3430588"/>
          </a:xfrm>
          <a:ln/>
        </p:spPr>
      </p:sp>
      <p:sp>
        <p:nvSpPr>
          <p:cNvPr id="32772" name="Rectangle 3"/>
          <p:cNvSpPr>
            <a:spLocks noGrp="1" noChangeArrowheads="1"/>
          </p:cNvSpPr>
          <p:nvPr>
            <p:ph type="body" idx="1"/>
          </p:nvPr>
        </p:nvSpPr>
        <p:spPr>
          <a:xfrm>
            <a:off x="913451" y="4343875"/>
            <a:ext cx="5031100" cy="4114167"/>
          </a:xfrm>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7B003-6C2D-044E-A199-626C3B3D58FD}" type="slidenum">
              <a:rPr lang="en-US"/>
              <a:pPr/>
              <a:t>32</a:t>
            </a:fld>
            <a:endParaRPr lang="en-US"/>
          </a:p>
        </p:txBody>
      </p:sp>
      <p:sp>
        <p:nvSpPr>
          <p:cNvPr id="151554" name="Rectangle 2"/>
          <p:cNvSpPr>
            <a:spLocks noGrp="1" noRot="1" noChangeAspect="1" noChangeArrowheads="1" noTextEdit="1"/>
          </p:cNvSpPr>
          <p:nvPr>
            <p:ph type="sldImg"/>
          </p:nvPr>
        </p:nvSpPr>
        <p:spPr>
          <a:xfrm>
            <a:off x="1144588" y="685800"/>
            <a:ext cx="4572000" cy="3429000"/>
          </a:xfrm>
          <a:ln/>
        </p:spPr>
      </p:sp>
      <p:sp>
        <p:nvSpPr>
          <p:cNvPr id="15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78B97D-3320-C543-99E0-E23C4F2C666B}" type="slidenum">
              <a:rPr lang="en-US"/>
              <a:pPr/>
              <a:t>33</a:t>
            </a:fld>
            <a:endParaRPr lang="en-US"/>
          </a:p>
        </p:txBody>
      </p:sp>
      <p:sp>
        <p:nvSpPr>
          <p:cNvPr id="169986" name="Rectangle 2"/>
          <p:cNvSpPr>
            <a:spLocks noGrp="1" noRot="1" noChangeAspect="1" noChangeArrowheads="1" noTextEdit="1"/>
          </p:cNvSpPr>
          <p:nvPr>
            <p:ph type="sldImg"/>
          </p:nvPr>
        </p:nvSpPr>
        <p:spPr>
          <a:xfrm>
            <a:off x="1144588" y="685800"/>
            <a:ext cx="4572000" cy="3429000"/>
          </a:xfrm>
          <a:ln/>
        </p:spPr>
      </p:sp>
      <p:sp>
        <p:nvSpPr>
          <p:cNvPr id="16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1CA5AB-C0C9-DA47-BAA1-1B671E6A4952}" type="slidenum">
              <a:rPr lang="en-US"/>
              <a:pPr/>
              <a:t>34</a:t>
            </a:fld>
            <a:endParaRPr lang="en-US"/>
          </a:p>
        </p:txBody>
      </p:sp>
      <p:sp>
        <p:nvSpPr>
          <p:cNvPr id="153602" name="Rectangle 2"/>
          <p:cNvSpPr>
            <a:spLocks noGrp="1" noRot="1" noChangeAspect="1" noChangeArrowheads="1" noTextEdit="1"/>
          </p:cNvSpPr>
          <p:nvPr>
            <p:ph type="sldImg"/>
          </p:nvPr>
        </p:nvSpPr>
        <p:spPr>
          <a:xfrm>
            <a:off x="1144588" y="685800"/>
            <a:ext cx="4572000" cy="3429000"/>
          </a:xfrm>
          <a:ln/>
        </p:spPr>
      </p:sp>
      <p:sp>
        <p:nvSpPr>
          <p:cNvPr id="15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5F1B388-CEB4-6E4A-8348-9B3DE849BBED}" type="slidenum">
              <a:rPr lang="en-US">
                <a:latin typeface="Times New Roman" charset="0"/>
                <a:ea typeface="ＭＳ Ｐゴシック" charset="-128"/>
                <a:cs typeface="ＭＳ Ｐゴシック" charset="-128"/>
              </a:rPr>
              <a:pPr/>
              <a:t>4</a:t>
            </a:fld>
            <a:endParaRPr lang="en-US">
              <a:latin typeface="Times New Roman" charset="0"/>
              <a:ea typeface="ＭＳ Ｐゴシック" charset="-128"/>
              <a:cs typeface="ＭＳ Ｐゴシック" charset="-128"/>
            </a:endParaRPr>
          </a:p>
        </p:txBody>
      </p:sp>
      <p:sp>
        <p:nvSpPr>
          <p:cNvPr id="70659" name="Rectangle 2"/>
          <p:cNvSpPr>
            <a:spLocks noGrp="1" noRot="1" noChangeAspect="1" noChangeArrowheads="1" noTextEdit="1"/>
          </p:cNvSpPr>
          <p:nvPr>
            <p:ph type="sldImg"/>
          </p:nvPr>
        </p:nvSpPr>
        <p:spPr>
          <a:xfrm>
            <a:off x="1143000" y="685800"/>
            <a:ext cx="4572000" cy="3430588"/>
          </a:xfrm>
          <a:ln/>
        </p:spPr>
      </p:sp>
      <p:sp>
        <p:nvSpPr>
          <p:cNvPr id="70660" name="Rectangle 3"/>
          <p:cNvSpPr>
            <a:spLocks noGrp="1" noChangeArrowheads="1"/>
          </p:cNvSpPr>
          <p:nvPr>
            <p:ph type="body" idx="1"/>
          </p:nvPr>
        </p:nvSpPr>
        <p:spPr>
          <a:xfrm>
            <a:off x="913451" y="4343875"/>
            <a:ext cx="5031100" cy="4114167"/>
          </a:xfrm>
          <a:no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67F33B-17B4-9C45-BD95-C7EC4E40E77A}" type="slidenum">
              <a:rPr lang="en-US"/>
              <a:pPr/>
              <a:t>35</a:t>
            </a:fld>
            <a:endParaRPr lang="en-US"/>
          </a:p>
        </p:txBody>
      </p:sp>
      <p:sp>
        <p:nvSpPr>
          <p:cNvPr id="157698" name="Rectangle 2"/>
          <p:cNvSpPr>
            <a:spLocks noGrp="1" noRot="1" noChangeAspect="1" noChangeArrowheads="1" noTextEdit="1"/>
          </p:cNvSpPr>
          <p:nvPr>
            <p:ph type="sldImg"/>
          </p:nvPr>
        </p:nvSpPr>
        <p:spPr>
          <a:xfrm>
            <a:off x="1143000" y="685800"/>
            <a:ext cx="4572000" cy="3430588"/>
          </a:xfrm>
          <a:ln/>
        </p:spPr>
      </p:sp>
      <p:sp>
        <p:nvSpPr>
          <p:cNvPr id="157699" name="Rectangle 3"/>
          <p:cNvSpPr>
            <a:spLocks noGrp="1" noChangeArrowheads="1"/>
          </p:cNvSpPr>
          <p:nvPr>
            <p:ph type="body" idx="1"/>
          </p:nvPr>
        </p:nvSpPr>
        <p:spPr>
          <a:xfrm>
            <a:off x="913451" y="4343875"/>
            <a:ext cx="5031100" cy="4114167"/>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C50785DD-2A06-E74F-AF55-E706B88C99EA}" type="slidenum">
              <a:rPr lang="en-US">
                <a:latin typeface="Times New Roman" charset="0"/>
                <a:ea typeface="ＭＳ Ｐゴシック" charset="-128"/>
                <a:cs typeface="ＭＳ Ｐゴシック" charset="-128"/>
              </a:rPr>
              <a:pPr/>
              <a:t>36</a:t>
            </a:fld>
            <a:endParaRPr lang="en-US">
              <a:latin typeface="Times New Roman" charset="0"/>
              <a:ea typeface="ＭＳ Ｐゴシック" charset="-128"/>
              <a:cs typeface="ＭＳ Ｐゴシック" charset="-128"/>
            </a:endParaRPr>
          </a:p>
        </p:txBody>
      </p:sp>
      <p:sp>
        <p:nvSpPr>
          <p:cNvPr id="49155" name="Rectangle 2"/>
          <p:cNvSpPr>
            <a:spLocks noGrp="1" noRot="1" noChangeAspect="1" noChangeArrowheads="1" noTextEdit="1"/>
          </p:cNvSpPr>
          <p:nvPr>
            <p:ph type="sldImg"/>
          </p:nvPr>
        </p:nvSpPr>
        <p:spPr>
          <a:xfrm>
            <a:off x="1143000" y="685800"/>
            <a:ext cx="4572000" cy="3430588"/>
          </a:xfrm>
          <a:ln/>
        </p:spPr>
      </p:sp>
      <p:sp>
        <p:nvSpPr>
          <p:cNvPr id="49156" name="Rectangle 3"/>
          <p:cNvSpPr>
            <a:spLocks noGrp="1" noChangeArrowheads="1"/>
          </p:cNvSpPr>
          <p:nvPr>
            <p:ph type="body" idx="1"/>
          </p:nvPr>
        </p:nvSpPr>
        <p:spPr>
          <a:xfrm>
            <a:off x="913451" y="4343875"/>
            <a:ext cx="5031100" cy="4114167"/>
          </a:xfrm>
          <a:no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E66FEBAC-F468-6E45-934E-FB70801513C0}" type="slidenum">
              <a:rPr lang="en-US">
                <a:latin typeface="Times New Roman" charset="0"/>
                <a:ea typeface="ＭＳ Ｐゴシック" charset="-128"/>
                <a:cs typeface="ＭＳ Ｐゴシック" charset="-128"/>
              </a:rPr>
              <a:pPr/>
              <a:t>37</a:t>
            </a:fld>
            <a:endParaRPr lang="en-US">
              <a:latin typeface="Times New Roman" charset="0"/>
              <a:ea typeface="ＭＳ Ｐゴシック" charset="-128"/>
              <a:cs typeface="ＭＳ Ｐゴシック" charset="-128"/>
            </a:endParaRPr>
          </a:p>
        </p:txBody>
      </p:sp>
      <p:sp>
        <p:nvSpPr>
          <p:cNvPr id="51203" name="Rectangle 2"/>
          <p:cNvSpPr>
            <a:spLocks noGrp="1" noRot="1" noChangeAspect="1" noChangeArrowheads="1" noTextEdit="1"/>
          </p:cNvSpPr>
          <p:nvPr>
            <p:ph type="sldImg"/>
          </p:nvPr>
        </p:nvSpPr>
        <p:spPr>
          <a:xfrm>
            <a:off x="1143000" y="685800"/>
            <a:ext cx="4572000" cy="3430588"/>
          </a:xfrm>
          <a:ln/>
        </p:spPr>
      </p:sp>
      <p:sp>
        <p:nvSpPr>
          <p:cNvPr id="51204" name="Rectangle 3"/>
          <p:cNvSpPr>
            <a:spLocks noGrp="1" noChangeArrowheads="1"/>
          </p:cNvSpPr>
          <p:nvPr>
            <p:ph type="body" idx="1"/>
          </p:nvPr>
        </p:nvSpPr>
        <p:spPr>
          <a:xfrm>
            <a:off x="913451" y="4343875"/>
            <a:ext cx="5031100" cy="4114167"/>
          </a:xfrm>
          <a:noFill/>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685681E2-82F4-CB40-B8B7-3CF6E8E3170A}" type="slidenum">
              <a:rPr lang="en-US">
                <a:latin typeface="Times New Roman" charset="0"/>
                <a:ea typeface="ＭＳ Ｐゴシック" charset="-128"/>
                <a:cs typeface="ＭＳ Ｐゴシック" charset="-128"/>
              </a:rPr>
              <a:pPr/>
              <a:t>38</a:t>
            </a:fld>
            <a:endParaRPr lang="en-US">
              <a:latin typeface="Times New Roman" charset="0"/>
              <a:ea typeface="ＭＳ Ｐゴシック" charset="-128"/>
              <a:cs typeface="ＭＳ Ｐゴシック" charset="-128"/>
            </a:endParaRPr>
          </a:p>
        </p:txBody>
      </p:sp>
      <p:sp>
        <p:nvSpPr>
          <p:cNvPr id="55299" name="Rectangle 2"/>
          <p:cNvSpPr>
            <a:spLocks noGrp="1" noRot="1" noChangeAspect="1" noChangeArrowheads="1" noTextEdit="1"/>
          </p:cNvSpPr>
          <p:nvPr>
            <p:ph type="sldImg"/>
          </p:nvPr>
        </p:nvSpPr>
        <p:spPr>
          <a:xfrm>
            <a:off x="1143000" y="685800"/>
            <a:ext cx="4572000" cy="3430588"/>
          </a:xfrm>
          <a:ln/>
        </p:spPr>
      </p:sp>
      <p:sp>
        <p:nvSpPr>
          <p:cNvPr id="55300" name="Rectangle 3"/>
          <p:cNvSpPr>
            <a:spLocks noGrp="1" noChangeArrowheads="1"/>
          </p:cNvSpPr>
          <p:nvPr>
            <p:ph type="body" idx="1"/>
          </p:nvPr>
        </p:nvSpPr>
        <p:spPr>
          <a:xfrm>
            <a:off x="913451" y="4343875"/>
            <a:ext cx="5031100" cy="4114167"/>
          </a:xfrm>
          <a:noFill/>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txBody>
          <a:bodyPr/>
          <a:lstStyle/>
          <a:p>
            <a:pPr eaLnBrk="1" hangingPunct="1"/>
            <a:r>
              <a:rPr lang="en-US" dirty="0" smtClean="0">
                <a:cs typeface="Arial" charset="0"/>
              </a:rPr>
              <a:t>Implementation details</a:t>
            </a:r>
            <a:r>
              <a:rPr lang="en-US" baseline="0" dirty="0" smtClean="0">
                <a:cs typeface="Arial" charset="0"/>
              </a:rPr>
              <a:t>: not for speed of a method. There is no publicly available source code for state-of-the-art methods. It is hard to reproduce the results reported in a paper, because many details are briefly described or even omitted in the (conference) papers.</a:t>
            </a:r>
            <a:endParaRPr lang="en-US" dirty="0" smtClean="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endParaRPr lang="en-US" dirty="0" smtClean="0"/>
          </a:p>
        </p:txBody>
      </p:sp>
      <p:sp>
        <p:nvSpPr>
          <p:cNvPr id="4" name="Slide Number Placeholder 3"/>
          <p:cNvSpPr>
            <a:spLocks noGrp="1"/>
          </p:cNvSpPr>
          <p:nvPr>
            <p:ph type="sldNum" sz="quarter"/>
          </p:nvPr>
        </p:nvSpPr>
        <p:spPr/>
        <p:txBody>
          <a:bodyPr/>
          <a:lstStyle/>
          <a:p>
            <a:pPr>
              <a:defRPr/>
            </a:pPr>
            <a:fld id="{F9C20C0D-634C-4507-AB54-6B537902CB10}" type="slidenum">
              <a:rPr lang="en-GB" smtClean="0"/>
              <a:pPr>
                <a:defRPr/>
              </a:pPr>
              <a:t>49</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50</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40062336"/>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51</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40062336"/>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52</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40062336"/>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p:nvPr>
        </p:nvSpPr>
        <p:spPr>
          <a:noFill/>
        </p:spPr>
        <p:txBody>
          <a:bodyPr/>
          <a:lstStyle/>
          <a:p>
            <a:pPr>
              <a:buFont typeface="Arial" charset="0"/>
              <a:buNone/>
            </a:pPr>
            <a:fld id="{DD248806-29D0-7F4C-BBF5-1028B0C9DBDE}" type="slidenum">
              <a:rPr lang="zh-CN" altLang="en-GB">
                <a:latin typeface="Arial" charset="0"/>
                <a:cs typeface="宋体" charset="-122"/>
              </a:rPr>
              <a:pPr>
                <a:buFont typeface="Arial" charset="0"/>
                <a:buNone/>
              </a:pPr>
              <a:t>54</a:t>
            </a:fld>
            <a:endParaRPr lang="en-GB" altLang="zh-CN">
              <a:latin typeface="Arial" charset="0"/>
              <a:cs typeface="宋体" charset="-122"/>
            </a:endParaRPr>
          </a:p>
        </p:txBody>
      </p:sp>
      <p:sp>
        <p:nvSpPr>
          <p:cNvPr id="37891" name="Text Box 1"/>
          <p:cNvSpPr txBox="1">
            <a:spLocks noChangeArrowheads="1"/>
          </p:cNvSpPr>
          <p:nvPr/>
        </p:nvSpPr>
        <p:spPr bwMode="auto">
          <a:xfrm>
            <a:off x="1154906" y="684893"/>
            <a:ext cx="4549676" cy="3429000"/>
          </a:xfrm>
          <a:prstGeom prst="rect">
            <a:avLst/>
          </a:prstGeom>
          <a:solidFill>
            <a:srgbClr val="FFFFFF"/>
          </a:solidFill>
          <a:ln w="9525">
            <a:solidFill>
              <a:srgbClr val="000000"/>
            </a:solidFill>
            <a:miter lim="800000"/>
            <a:headEnd/>
            <a:tailEnd/>
          </a:ln>
        </p:spPr>
        <p:txBody>
          <a:bodyPr wrap="none" lIns="86493" tIns="43247" rIns="86493" bIns="43247" anchor="ctr">
            <a:prstTxWarp prst="textNoShape">
              <a:avLst/>
            </a:prstTxWarp>
          </a:bodyPr>
          <a:lstStyle/>
          <a:p>
            <a:endParaRPr lang="en-US"/>
          </a:p>
        </p:txBody>
      </p:sp>
      <p:sp>
        <p:nvSpPr>
          <p:cNvPr id="37892" name="Text Box 2"/>
          <p:cNvSpPr>
            <a:spLocks noGrp="1" noChangeArrowheads="1"/>
          </p:cNvSpPr>
          <p:nvPr>
            <p:ph type="body"/>
          </p:nvPr>
        </p:nvSpPr>
        <p:spPr>
          <a:xfrm>
            <a:off x="686098" y="4343703"/>
            <a:ext cx="5487293" cy="4116916"/>
          </a:xfrm>
          <a:noFill/>
          <a:ln/>
        </p:spPr>
        <p:txBody>
          <a:bodyPr/>
          <a:lstStyle/>
          <a:p>
            <a:pPr>
              <a:spcBef>
                <a:spcPts val="426"/>
              </a:spcBef>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r>
              <a:rPr lang="en-US" dirty="0">
                <a:latin typeface="Times New Roman" charset="0"/>
                <a:ea typeface="ＭＳ Ｐゴシック" charset="-128"/>
                <a:cs typeface="ＭＳ Ｐゴシック" charset="-128"/>
              </a:rPr>
              <a:t>Color-direction Saturation - magnitude</a:t>
            </a:r>
          </a:p>
          <a:p>
            <a:pPr>
              <a:spcBef>
                <a:spcPts val="426"/>
              </a:spcBef>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r>
              <a:rPr lang="en-US" dirty="0">
                <a:latin typeface="Times New Roman" charset="0"/>
                <a:ea typeface="ＭＳ Ｐゴシック" charset="-128"/>
                <a:cs typeface="ＭＳ Ｐゴシック" charset="-128"/>
              </a:rPr>
              <a:t>Intensity-magnitude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4638222C-71D3-C04C-B644-2240DE1AF2A0}" type="slidenum">
              <a:rPr lang="en-US">
                <a:latin typeface="Times New Roman" charset="0"/>
                <a:ea typeface="ＭＳ Ｐゴシック" charset="-128"/>
                <a:cs typeface="ＭＳ Ｐゴシック" charset="-128"/>
              </a:rPr>
              <a:pPr/>
              <a:t>5</a:t>
            </a:fld>
            <a:endParaRPr lang="en-US">
              <a:latin typeface="Times New Roman" charset="0"/>
              <a:ea typeface="ＭＳ Ｐゴシック" charset="-128"/>
              <a:cs typeface="ＭＳ Ｐゴシック" charset="-128"/>
            </a:endParaRPr>
          </a:p>
        </p:txBody>
      </p:sp>
      <p:sp>
        <p:nvSpPr>
          <p:cNvPr id="72707" name="Rectangle 2"/>
          <p:cNvSpPr>
            <a:spLocks noGrp="1" noRot="1" noChangeAspect="1" noChangeArrowheads="1" noTextEdit="1"/>
          </p:cNvSpPr>
          <p:nvPr>
            <p:ph type="sldImg"/>
          </p:nvPr>
        </p:nvSpPr>
        <p:spPr>
          <a:xfrm>
            <a:off x="1143000" y="685800"/>
            <a:ext cx="4572000" cy="3430588"/>
          </a:xfrm>
          <a:ln/>
        </p:spPr>
      </p:sp>
      <p:sp>
        <p:nvSpPr>
          <p:cNvPr id="72708" name="Rectangle 3"/>
          <p:cNvSpPr>
            <a:spLocks noGrp="1" noChangeArrowheads="1"/>
          </p:cNvSpPr>
          <p:nvPr>
            <p:ph type="body" idx="1"/>
          </p:nvPr>
        </p:nvSpPr>
        <p:spPr>
          <a:xfrm>
            <a:off x="913451" y="4343875"/>
            <a:ext cx="5031100" cy="4114167"/>
          </a:xfrm>
          <a:noFill/>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p:nvPr>
        </p:nvSpPr>
        <p:spPr>
          <a:noFill/>
        </p:spPr>
        <p:txBody>
          <a:bodyPr/>
          <a:lstStyle/>
          <a:p>
            <a:pPr>
              <a:buFont typeface="Arial" charset="0"/>
              <a:buNone/>
            </a:pPr>
            <a:fld id="{DD248806-29D0-7F4C-BBF5-1028B0C9DBDE}" type="slidenum">
              <a:rPr lang="zh-CN" altLang="en-GB">
                <a:latin typeface="Arial" charset="0"/>
                <a:cs typeface="宋体" charset="-122"/>
              </a:rPr>
              <a:pPr>
                <a:buFont typeface="Arial" charset="0"/>
                <a:buNone/>
              </a:pPr>
              <a:t>55</a:t>
            </a:fld>
            <a:endParaRPr lang="en-GB" altLang="zh-CN">
              <a:latin typeface="Arial" charset="0"/>
              <a:cs typeface="宋体" charset="-122"/>
            </a:endParaRPr>
          </a:p>
        </p:txBody>
      </p:sp>
      <p:sp>
        <p:nvSpPr>
          <p:cNvPr id="37891" name="Text Box 1"/>
          <p:cNvSpPr txBox="1">
            <a:spLocks noChangeArrowheads="1"/>
          </p:cNvSpPr>
          <p:nvPr/>
        </p:nvSpPr>
        <p:spPr bwMode="auto">
          <a:xfrm>
            <a:off x="1154906" y="684893"/>
            <a:ext cx="4549676" cy="3429000"/>
          </a:xfrm>
          <a:prstGeom prst="rect">
            <a:avLst/>
          </a:prstGeom>
          <a:solidFill>
            <a:srgbClr val="FFFFFF"/>
          </a:solidFill>
          <a:ln w="9525">
            <a:solidFill>
              <a:srgbClr val="000000"/>
            </a:solidFill>
            <a:miter lim="800000"/>
            <a:headEnd/>
            <a:tailEnd/>
          </a:ln>
        </p:spPr>
        <p:txBody>
          <a:bodyPr wrap="none" lIns="86493" tIns="43247" rIns="86493" bIns="43247" anchor="ctr">
            <a:prstTxWarp prst="textNoShape">
              <a:avLst/>
            </a:prstTxWarp>
          </a:bodyPr>
          <a:lstStyle/>
          <a:p>
            <a:endParaRPr lang="en-US"/>
          </a:p>
        </p:txBody>
      </p:sp>
      <p:sp>
        <p:nvSpPr>
          <p:cNvPr id="37892" name="Text Box 2"/>
          <p:cNvSpPr>
            <a:spLocks noGrp="1" noChangeArrowheads="1"/>
          </p:cNvSpPr>
          <p:nvPr>
            <p:ph type="body"/>
          </p:nvPr>
        </p:nvSpPr>
        <p:spPr>
          <a:xfrm>
            <a:off x="686098" y="4343703"/>
            <a:ext cx="5487293" cy="4116916"/>
          </a:xfrm>
          <a:noFill/>
          <a:ln/>
        </p:spPr>
        <p:txBody>
          <a:bodyPr/>
          <a:lstStyle/>
          <a:p>
            <a:pPr>
              <a:spcBef>
                <a:spcPts val="426"/>
              </a:spcBef>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r>
              <a:rPr lang="en-US" dirty="0">
                <a:latin typeface="Times New Roman" charset="0"/>
                <a:ea typeface="ＭＳ Ｐゴシック" charset="-128"/>
                <a:cs typeface="ＭＳ Ｐゴシック" charset="-128"/>
              </a:rPr>
              <a:t>Color-direction Saturation - magnitude</a:t>
            </a:r>
          </a:p>
          <a:p>
            <a:pPr>
              <a:spcBef>
                <a:spcPts val="426"/>
              </a:spcBef>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r>
              <a:rPr lang="en-US" dirty="0">
                <a:latin typeface="Times New Roman" charset="0"/>
                <a:ea typeface="ＭＳ Ｐゴシック" charset="-128"/>
                <a:cs typeface="ＭＳ Ｐゴシック" charset="-128"/>
              </a:rPr>
              <a:t>Intensity-magnitude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p:nvPr>
        </p:nvSpPr>
        <p:spPr>
          <a:noFill/>
        </p:spPr>
        <p:txBody>
          <a:bodyPr/>
          <a:lstStyle/>
          <a:p>
            <a:pPr>
              <a:buFont typeface="Arial" charset="0"/>
              <a:buNone/>
            </a:pPr>
            <a:fld id="{7B4F89F3-43EE-8B46-B0FA-8E46357403D9}" type="slidenum">
              <a:rPr lang="zh-CN" altLang="en-GB">
                <a:latin typeface="Arial" charset="0"/>
                <a:cs typeface="宋体" charset="-122"/>
              </a:rPr>
              <a:pPr>
                <a:buFont typeface="Arial" charset="0"/>
                <a:buNone/>
              </a:pPr>
              <a:t>56</a:t>
            </a:fld>
            <a:endParaRPr lang="en-GB" altLang="zh-CN">
              <a:latin typeface="Arial" charset="0"/>
              <a:cs typeface="宋体" charset="-122"/>
            </a:endParaRPr>
          </a:p>
        </p:txBody>
      </p:sp>
      <p:sp>
        <p:nvSpPr>
          <p:cNvPr id="30723" name="Text Box 1"/>
          <p:cNvSpPr txBox="1">
            <a:spLocks noChangeArrowheads="1"/>
          </p:cNvSpPr>
          <p:nvPr/>
        </p:nvSpPr>
        <p:spPr bwMode="auto">
          <a:xfrm>
            <a:off x="1154906" y="684893"/>
            <a:ext cx="4549676" cy="3429000"/>
          </a:xfrm>
          <a:prstGeom prst="rect">
            <a:avLst/>
          </a:prstGeom>
          <a:solidFill>
            <a:srgbClr val="FFFFFF"/>
          </a:solidFill>
          <a:ln w="9525">
            <a:solidFill>
              <a:srgbClr val="000000"/>
            </a:solidFill>
            <a:miter lim="800000"/>
            <a:headEnd/>
            <a:tailEnd/>
          </a:ln>
        </p:spPr>
        <p:txBody>
          <a:bodyPr wrap="none" lIns="86478" tIns="43239" rIns="86478" bIns="43239" anchor="ctr">
            <a:prstTxWarp prst="textNoShape">
              <a:avLst/>
            </a:prstTxWarp>
          </a:bodyPr>
          <a:lstStyle/>
          <a:p>
            <a:pPr algn="l">
              <a:lnSpc>
                <a:spcPct val="100000"/>
              </a:lnSpc>
              <a:spcBef>
                <a:spcPct val="0"/>
              </a:spcBef>
              <a:buClrTx/>
              <a:buSzTx/>
            </a:pPr>
            <a:endParaRPr lang="en-US">
              <a:solidFill>
                <a:srgbClr val="000000"/>
              </a:solidFill>
              <a:latin typeface="Calibri" charset="0"/>
            </a:endParaRPr>
          </a:p>
        </p:txBody>
      </p:sp>
      <p:sp>
        <p:nvSpPr>
          <p:cNvPr id="30724" name="Text Box 2"/>
          <p:cNvSpPr>
            <a:spLocks noGrp="1" noChangeArrowheads="1"/>
          </p:cNvSpPr>
          <p:nvPr>
            <p:ph type="body"/>
          </p:nvPr>
        </p:nvSpPr>
        <p:spPr>
          <a:xfrm>
            <a:off x="686098" y="4343703"/>
            <a:ext cx="5487293" cy="4116916"/>
          </a:xfrm>
          <a:noFill/>
          <a:ln/>
        </p:spPr>
        <p:txBody>
          <a:bodyPr/>
          <a:lstStyle/>
          <a:p>
            <a:pPr>
              <a:spcBef>
                <a:spcPts val="426"/>
              </a:spcBef>
              <a:tabLst>
                <a:tab pos="0" algn="l"/>
                <a:tab pos="863430" algn="l"/>
                <a:tab pos="1728361" algn="l"/>
                <a:tab pos="2593292" algn="l"/>
                <a:tab pos="3458223" algn="l"/>
                <a:tab pos="4323154" algn="l"/>
                <a:tab pos="5188085" algn="l"/>
                <a:tab pos="6053016" algn="l"/>
                <a:tab pos="6917947" algn="l"/>
                <a:tab pos="7782877" algn="l"/>
                <a:tab pos="8647808" algn="l"/>
                <a:tab pos="9511237" algn="l"/>
              </a:tabLst>
            </a:pPr>
            <a:r>
              <a:rPr lang="en-US" dirty="0">
                <a:latin typeface="Times New Roman" charset="0"/>
                <a:ea typeface="ＭＳ Ｐゴシック" charset="-128"/>
                <a:cs typeface="ＭＳ Ｐゴシック" charset="-128"/>
              </a:rPr>
              <a:t>Color-direction Saturation - magnitude</a:t>
            </a:r>
          </a:p>
          <a:p>
            <a:pPr>
              <a:spcBef>
                <a:spcPts val="426"/>
              </a:spcBef>
              <a:tabLst>
                <a:tab pos="0" algn="l"/>
                <a:tab pos="863430" algn="l"/>
                <a:tab pos="1728361" algn="l"/>
                <a:tab pos="2593292" algn="l"/>
                <a:tab pos="3458223" algn="l"/>
                <a:tab pos="4323154" algn="l"/>
                <a:tab pos="5188085" algn="l"/>
                <a:tab pos="6053016" algn="l"/>
                <a:tab pos="6917947" algn="l"/>
                <a:tab pos="7782877" algn="l"/>
                <a:tab pos="8647808" algn="l"/>
                <a:tab pos="9511237" algn="l"/>
              </a:tabLst>
            </a:pPr>
            <a:r>
              <a:rPr lang="en-US" dirty="0">
                <a:latin typeface="Times New Roman" charset="0"/>
                <a:ea typeface="ＭＳ Ｐゴシック" charset="-128"/>
                <a:cs typeface="ＭＳ Ｐゴシック" charset="-128"/>
              </a:rPr>
              <a:t>Intensity-magnitude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p:nvPr>
        </p:nvSpPr>
        <p:spPr>
          <a:noFill/>
        </p:spPr>
        <p:txBody>
          <a:bodyPr/>
          <a:lstStyle/>
          <a:p>
            <a:fld id="{28CE2BD6-EB86-5D4A-B640-14E520601C73}" type="slidenum">
              <a:rPr lang="zh-CN" altLang="en-GB"/>
              <a:pPr/>
              <a:t>84</a:t>
            </a:fld>
            <a:endParaRPr lang="en-GB" altLang="zh-CN"/>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r>
              <a:rPr lang="en-US" b="1">
                <a:latin typeface="Times New Roman" charset="0"/>
                <a:ea typeface="ＭＳ Ｐゴシック" charset="-128"/>
                <a:cs typeface="ＭＳ Ｐゴシック" charset="-128"/>
              </a:rPr>
              <a:t>Probabilistic explanation</a:t>
            </a:r>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p:nvPr>
        </p:nvSpPr>
        <p:spPr>
          <a:noFill/>
        </p:spPr>
        <p:txBody>
          <a:bodyPr/>
          <a:lstStyle/>
          <a:p>
            <a:fld id="{AA3D149C-42D4-8D44-8D6E-89B77524BF3E}" type="slidenum">
              <a:rPr lang="zh-CN" altLang="en-GB"/>
              <a:pPr/>
              <a:t>88</a:t>
            </a:fld>
            <a:endParaRPr lang="en-GB" altLang="zh-CN"/>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marL="216233" indent="-216233">
              <a:buFont typeface="Times New Roman" charset="0"/>
              <a:buAutoNum type="arabicPeriod"/>
            </a:pPr>
            <a:r>
              <a:rPr lang="en-US" dirty="0">
                <a:latin typeface="Times New Roman" charset="0"/>
                <a:ea typeface="ＭＳ Ｐゴシック" charset="-128"/>
                <a:cs typeface="ＭＳ Ｐゴシック" charset="-128"/>
              </a:rPr>
              <a:t>Flow and images independent</a:t>
            </a:r>
          </a:p>
          <a:p>
            <a:pPr marL="216233" indent="-216233">
              <a:buFont typeface="Times New Roman" charset="0"/>
              <a:buAutoNum type="arabicPeriod"/>
            </a:pPr>
            <a:r>
              <a:rPr lang="en-US" dirty="0">
                <a:latin typeface="Times New Roman" charset="0"/>
                <a:ea typeface="ＭＳ Ｐゴシック" charset="-128"/>
                <a:cs typeface="ＭＳ Ｐゴシック" charset="-128"/>
              </a:rPr>
              <a:t>Horizontal and vertical flow independent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3794" name="Rectangle 7"/>
          <p:cNvSpPr>
            <a:spLocks noGrp="1" noChangeArrowheads="1"/>
          </p:cNvSpPr>
          <p:nvPr>
            <p:ph type="sldNum" sz="quarter"/>
          </p:nvPr>
        </p:nvSpPr>
        <p:spPr>
          <a:noFill/>
        </p:spPr>
        <p:txBody>
          <a:bodyPr/>
          <a:lstStyle/>
          <a:p>
            <a:pPr>
              <a:buFont typeface="Arial" charset="0"/>
              <a:buNone/>
            </a:pPr>
            <a:fld id="{D3BCB844-A04C-804B-AB78-CAEFB5C07868}" type="slidenum">
              <a:rPr lang="zh-CN" altLang="en-GB">
                <a:latin typeface="Arial" charset="0"/>
                <a:cs typeface="宋体" charset="-122"/>
              </a:rPr>
              <a:pPr>
                <a:buFont typeface="Arial" charset="0"/>
                <a:buNone/>
              </a:pPr>
              <a:t>92</a:t>
            </a:fld>
            <a:endParaRPr lang="en-GB" altLang="zh-CN">
              <a:latin typeface="Arial" charset="0"/>
              <a:cs typeface="宋体" charset="-122"/>
            </a:endParaRPr>
          </a:p>
        </p:txBody>
      </p:sp>
      <p:sp>
        <p:nvSpPr>
          <p:cNvPr id="33795" name="Text Box 2"/>
          <p:cNvSpPr txBox="1">
            <a:spLocks noChangeArrowheads="1"/>
          </p:cNvSpPr>
          <p:nvPr/>
        </p:nvSpPr>
        <p:spPr bwMode="auto">
          <a:xfrm>
            <a:off x="1154906" y="684893"/>
            <a:ext cx="4549676" cy="3429000"/>
          </a:xfrm>
          <a:prstGeom prst="rect">
            <a:avLst/>
          </a:prstGeom>
          <a:solidFill>
            <a:srgbClr val="FFFFFF"/>
          </a:solidFill>
          <a:ln w="9525">
            <a:solidFill>
              <a:srgbClr val="000000"/>
            </a:solidFill>
            <a:miter lim="800000"/>
            <a:headEnd/>
            <a:tailEnd/>
          </a:ln>
        </p:spPr>
        <p:txBody>
          <a:bodyPr wrap="none" lIns="86493" tIns="43247" rIns="86493" bIns="43247" anchor="ctr">
            <a:prstTxWarp prst="textNoShape">
              <a:avLst/>
            </a:prstTxWarp>
          </a:bodyPr>
          <a:lstStyle/>
          <a:p>
            <a:endParaRPr lang="en-US"/>
          </a:p>
        </p:txBody>
      </p:sp>
      <p:sp>
        <p:nvSpPr>
          <p:cNvPr id="33796" name="Text Box 3"/>
          <p:cNvSpPr>
            <a:spLocks noGrp="1" noChangeArrowheads="1"/>
          </p:cNvSpPr>
          <p:nvPr>
            <p:ph type="body"/>
          </p:nvPr>
        </p:nvSpPr>
        <p:spPr>
          <a:xfrm>
            <a:off x="686098" y="4343703"/>
            <a:ext cx="5487293" cy="4116916"/>
          </a:xfrm>
          <a:noFill/>
          <a:ln/>
        </p:spPr>
        <p:txBody>
          <a:bodyPr/>
          <a:lstStyle/>
          <a:p>
            <a:pPr>
              <a:spcBef>
                <a:spcPts val="426"/>
              </a:spcBef>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endParaRPr lang="en-US" b="1" dirty="0">
              <a:latin typeface="Times New Roman"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endParaRPr lang="en-US" altLang="zh-CN" dirty="0" smtClean="0">
              <a:cs typeface="Times New Roman" pitchFamily="18" charset="0"/>
            </a:endParaRPr>
          </a:p>
        </p:txBody>
      </p:sp>
      <p:sp>
        <p:nvSpPr>
          <p:cNvPr id="4" name="Slide Number Placeholder 3"/>
          <p:cNvSpPr>
            <a:spLocks noGrp="1"/>
          </p:cNvSpPr>
          <p:nvPr>
            <p:ph type="sldNum" sz="quarter"/>
          </p:nvPr>
        </p:nvSpPr>
        <p:spPr/>
        <p:txBody>
          <a:bodyPr/>
          <a:lstStyle/>
          <a:p>
            <a:pPr>
              <a:defRPr/>
            </a:pPr>
            <a:fld id="{8EBF7F57-2117-48D3-8E4A-69BD88080EE2}" type="slidenum">
              <a:rPr lang="en-GB" smtClean="0"/>
              <a:pPr>
                <a:defRPr/>
              </a:pPr>
              <a:t>94</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average EPE, explain</a:t>
            </a:r>
            <a:r>
              <a:rPr lang="en-US" baseline="0" dirty="0" smtClean="0"/>
              <a:t> the table format for </a:t>
            </a:r>
            <a:r>
              <a:rPr lang="en-US" i="1" baseline="0" dirty="0" smtClean="0"/>
              <a:t>p</a:t>
            </a:r>
            <a:r>
              <a:rPr lang="en-US" baseline="0" dirty="0" smtClean="0"/>
              <a:t>-value</a:t>
            </a:r>
            <a:endParaRPr lang="en-US" dirty="0" smtClean="0"/>
          </a:p>
          <a:p>
            <a:r>
              <a:rPr lang="en-US" dirty="0" smtClean="0"/>
              <a:t>nonparametric, bootstrap significance test of whether the mean difference in * of the two methods is zero (</a:t>
            </a:r>
            <a:r>
              <a:rPr lang="en-US" dirty="0" err="1" smtClean="0"/>
              <a:t>nBoots</a:t>
            </a:r>
            <a:r>
              <a:rPr lang="en-US" dirty="0" smtClean="0"/>
              <a:t> = 1e5).</a:t>
            </a:r>
          </a:p>
          <a:p>
            <a:r>
              <a:rPr lang="en-US" dirty="0" smtClean="0"/>
              <a:t>Wilcoxon signed rank test performs a two-sided signed rank test of the null hypothesis that data in the vector x comes from a continuous, symmetric distribution with zero median, against the alternative that the distribution does not have zero median. The </a:t>
            </a:r>
            <a:r>
              <a:rPr lang="en-US" i="1" dirty="0" smtClean="0"/>
              <a:t>p</a:t>
            </a:r>
            <a:r>
              <a:rPr lang="en-US" dirty="0" smtClean="0"/>
              <a:t>-value of the test is returned in p.</a:t>
            </a:r>
          </a:p>
          <a:p>
            <a:endParaRPr lang="en-US" dirty="0" smtClean="0"/>
          </a:p>
          <a:p>
            <a:r>
              <a:rPr lang="en-US" dirty="0" smtClean="0"/>
              <a:t>In statistical significance testing, the p-value is the probability of obtaining a test statistic at least as extreme as the one that was actually observed, assuming that the null hypothesis is true. One often "rejects the null hypothesis" when the p-value is less than the significance level α (Greek alpha), which is often 0.05 or 0.01. When the null hypothesis is rejected, the result is said to be statistically significant.</a:t>
            </a:r>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97</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98</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100</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66782398"/>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102</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2ABB0A3E-25A5-F740-A6EC-10B24367AB84}" type="slidenum">
              <a:rPr lang="en-US">
                <a:latin typeface="Times New Roman" charset="0"/>
                <a:ea typeface="ＭＳ Ｐゴシック" charset="-128"/>
                <a:cs typeface="ＭＳ Ｐゴシック" charset="-128"/>
              </a:rPr>
              <a:pPr/>
              <a:t>6</a:t>
            </a:fld>
            <a:endParaRPr lang="en-US">
              <a:latin typeface="Times New Roman" charset="0"/>
              <a:ea typeface="ＭＳ Ｐゴシック" charset="-128"/>
              <a:cs typeface="ＭＳ Ｐゴシック" charset="-128"/>
            </a:endParaRPr>
          </a:p>
        </p:txBody>
      </p:sp>
      <p:sp>
        <p:nvSpPr>
          <p:cNvPr id="78851" name="Rectangle 2"/>
          <p:cNvSpPr>
            <a:spLocks noGrp="1" noRot="1" noChangeAspect="1" noChangeArrowheads="1" noTextEdit="1"/>
          </p:cNvSpPr>
          <p:nvPr>
            <p:ph type="sldImg"/>
          </p:nvPr>
        </p:nvSpPr>
        <p:spPr>
          <a:xfrm>
            <a:off x="1143000" y="685800"/>
            <a:ext cx="4572000" cy="3430588"/>
          </a:xfrm>
          <a:ln/>
        </p:spPr>
      </p:sp>
      <p:sp>
        <p:nvSpPr>
          <p:cNvPr id="78852" name="Rectangle 3"/>
          <p:cNvSpPr>
            <a:spLocks noGrp="1" noChangeArrowheads="1"/>
          </p:cNvSpPr>
          <p:nvPr>
            <p:ph type="body" idx="1"/>
          </p:nvPr>
        </p:nvSpPr>
        <p:spPr>
          <a:xfrm>
            <a:off x="913451" y="4343875"/>
            <a:ext cx="5031100" cy="4114167"/>
          </a:xfrm>
          <a:noFill/>
          <a:ln/>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Saturation due to large outliers</a:t>
            </a:r>
          </a:p>
          <a:p>
            <a:r>
              <a:rPr lang="en-US" dirty="0" smtClean="0"/>
              <a:t>Explain huge outliers</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103</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94727644"/>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104</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40062336"/>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Intuition: remove outliers</a:t>
            </a:r>
            <a:r>
              <a:rPr lang="en-US" baseline="0" dirty="0" smtClean="0"/>
              <a:t> &amp; preserve boundaries</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105</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265518"/>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endParaRPr lang="en-US" altLang="zh-CN" b="1"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1" hangingPunct="1"/>
            <a:r>
              <a:rPr lang="en-US" altLang="zh-CN" dirty="0" smtClean="0">
                <a:cs typeface="Arial" charset="0"/>
              </a:rPr>
              <a:t>Large spatial neighborhood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1" hangingPunct="1"/>
            <a:r>
              <a:rPr lang="en-US" altLang="zh-CN" dirty="0" smtClean="0">
                <a:cs typeface="Arial" charset="0"/>
              </a:rPr>
              <a:t>Large spatial neighborhood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109</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0429997"/>
      </p:ext>
    </p:extLst>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110</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0429997"/>
      </p:ext>
    </p:extLst>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111</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0429997"/>
      </p:ext>
    </p:extLst>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112</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0429997"/>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6C1F7C37-3C08-8244-96DC-1D411FF2D716}" type="slidenum">
              <a:rPr lang="en-US">
                <a:latin typeface="Times New Roman" charset="0"/>
                <a:ea typeface="ＭＳ Ｐゴシック" charset="-128"/>
                <a:cs typeface="ＭＳ Ｐゴシック" charset="-128"/>
              </a:rPr>
              <a:pPr/>
              <a:t>7</a:t>
            </a:fld>
            <a:endParaRPr lang="en-US">
              <a:latin typeface="Times New Roman" charset="0"/>
              <a:ea typeface="ＭＳ Ｐゴシック" charset="-128"/>
              <a:cs typeface="ＭＳ Ｐゴシック" charset="-128"/>
            </a:endParaRPr>
          </a:p>
        </p:txBody>
      </p:sp>
      <p:sp>
        <p:nvSpPr>
          <p:cNvPr id="82947" name="Rectangle 2"/>
          <p:cNvSpPr>
            <a:spLocks noGrp="1" noRot="1" noChangeAspect="1" noChangeArrowheads="1" noTextEdit="1"/>
          </p:cNvSpPr>
          <p:nvPr>
            <p:ph type="sldImg"/>
          </p:nvPr>
        </p:nvSpPr>
        <p:spPr>
          <a:xfrm>
            <a:off x="1143000" y="685800"/>
            <a:ext cx="4572000" cy="3430588"/>
          </a:xfrm>
          <a:ln/>
        </p:spPr>
      </p:sp>
      <p:sp>
        <p:nvSpPr>
          <p:cNvPr id="82948" name="Rectangle 3"/>
          <p:cNvSpPr>
            <a:spLocks noGrp="1" noChangeArrowheads="1"/>
          </p:cNvSpPr>
          <p:nvPr>
            <p:ph type="body" idx="1"/>
          </p:nvPr>
        </p:nvSpPr>
        <p:spPr>
          <a:xfrm>
            <a:off x="913451" y="4343875"/>
            <a:ext cx="5031100" cy="4114167"/>
          </a:xfrm>
          <a:noFill/>
          <a:ln/>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endParaRPr lang="en-US" altLang="zh-CN" b="1"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1" hangingPunct="1"/>
            <a:r>
              <a:rPr lang="en-US" sz="1100" dirty="0">
                <a:solidFill>
                  <a:schemeClr val="bg1"/>
                </a:solidFill>
              </a:rPr>
              <a:t>Nagel &amp; </a:t>
            </a:r>
            <a:r>
              <a:rPr lang="en-US" sz="1100" dirty="0" err="1">
                <a:solidFill>
                  <a:schemeClr val="bg1"/>
                </a:solidFill>
              </a:rPr>
              <a:t>Enkelmann</a:t>
            </a:r>
            <a:r>
              <a:rPr lang="en-US" sz="1100" dirty="0">
                <a:solidFill>
                  <a:schemeClr val="bg1"/>
                </a:solidFill>
              </a:rPr>
              <a:t> introduced “oriented smoothness” and were the first to explore static image cues.</a:t>
            </a:r>
            <a:endParaRPr lang="zh-CN" alt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1" hangingPunct="1"/>
            <a:r>
              <a:rPr lang="en-US" sz="1100" dirty="0">
                <a:solidFill>
                  <a:schemeClr val="bg1"/>
                </a:solidFill>
              </a:rPr>
              <a:t>Nagel &amp; </a:t>
            </a:r>
            <a:r>
              <a:rPr lang="en-US" sz="1100" dirty="0" err="1">
                <a:solidFill>
                  <a:schemeClr val="bg1"/>
                </a:solidFill>
              </a:rPr>
              <a:t>Enkelmann</a:t>
            </a:r>
            <a:r>
              <a:rPr lang="en-US" sz="1100" dirty="0">
                <a:solidFill>
                  <a:schemeClr val="bg1"/>
                </a:solidFill>
              </a:rPr>
              <a:t> introduced “oriented smoothness” and were the first to explore static image cues.</a:t>
            </a:r>
            <a:endParaRPr lang="zh-CN" alt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endParaRPr lang="en-US" dirty="0" smtClean="0"/>
          </a:p>
        </p:txBody>
      </p:sp>
      <p:sp>
        <p:nvSpPr>
          <p:cNvPr id="4" name="Slide Number Placeholder 3"/>
          <p:cNvSpPr>
            <a:spLocks noGrp="1"/>
          </p:cNvSpPr>
          <p:nvPr>
            <p:ph type="sldNum" sz="quarter"/>
          </p:nvPr>
        </p:nvSpPr>
        <p:spPr/>
        <p:txBody>
          <a:bodyPr/>
          <a:lstStyle/>
          <a:p>
            <a:pPr>
              <a:defRPr/>
            </a:pPr>
            <a:fld id="{DAABAD58-5B06-4CC1-A315-BB996078CA26}" type="slidenum">
              <a:rPr lang="en-GB" smtClean="0"/>
              <a:pPr>
                <a:defRPr/>
              </a:pPr>
              <a:t>116</a:t>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endParaRPr lang="en-US" altLang="zh-CN" dirty="0" smtClean="0">
              <a:cs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endParaRPr lang="en-US" altLang="zh-CN" dirty="0" smtClean="0">
              <a:cs typeface="Times New Roman"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124</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4624757"/>
      </p:ext>
    </p:extLst>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Input, flow, </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125</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8627670"/>
      </p:ext>
    </p:extLst>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2465" eaLnBrk="0" fontAlgn="base" hangingPunct="0">
              <a:spcBef>
                <a:spcPct val="30000"/>
              </a:spcBef>
              <a:spcAft>
                <a:spcPct val="0"/>
              </a:spcAft>
              <a:buClr>
                <a:srgbClr val="000000"/>
              </a:buClr>
              <a:buSzPct val="100000"/>
              <a:defRPr/>
            </a:pPr>
            <a:r>
              <a:rPr lang="en-US" altLang="zh-CN" dirty="0" smtClean="0"/>
              <a:t>I will explain how we obtain </a:t>
            </a:r>
            <a:endParaRPr lang="zh-CN" altLang="en-US" dirty="0" smtClean="0"/>
          </a:p>
          <a:p>
            <a:endParaRPr lang="zh-CN" alt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127</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90122189"/>
      </p:ext>
    </p:extLst>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8A8324-21D3-064C-9070-004A9C05B6C0}" type="slidenum">
              <a:rPr lang="en-US" smtClean="0"/>
              <a:pPr/>
              <a:t>196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8674" name="Rectangle 7"/>
          <p:cNvSpPr>
            <a:spLocks noGrp="1" noChangeArrowheads="1"/>
          </p:cNvSpPr>
          <p:nvPr>
            <p:ph type="sldNum" sz="quarter"/>
          </p:nvPr>
        </p:nvSpPr>
        <p:spPr>
          <a:noFill/>
        </p:spPr>
        <p:txBody>
          <a:bodyPr/>
          <a:lstStyle/>
          <a:p>
            <a:pPr>
              <a:buFont typeface="Arial" charset="0"/>
              <a:buNone/>
            </a:pPr>
            <a:fld id="{296A07F7-88D7-194B-A8A4-75D0343A9945}" type="slidenum">
              <a:rPr lang="zh-CN" altLang="en-GB">
                <a:latin typeface="Arial" charset="0"/>
                <a:cs typeface="宋体" charset="-122"/>
              </a:rPr>
              <a:pPr>
                <a:buFont typeface="Arial" charset="0"/>
                <a:buNone/>
              </a:pPr>
              <a:t>8</a:t>
            </a:fld>
            <a:endParaRPr lang="en-GB" altLang="zh-CN">
              <a:latin typeface="Arial" charset="0"/>
              <a:cs typeface="宋体" charset="-122"/>
            </a:endParaRPr>
          </a:p>
        </p:txBody>
      </p:sp>
      <p:sp>
        <p:nvSpPr>
          <p:cNvPr id="28675" name="Text Box 1"/>
          <p:cNvSpPr txBox="1">
            <a:spLocks noChangeArrowheads="1"/>
          </p:cNvSpPr>
          <p:nvPr/>
        </p:nvSpPr>
        <p:spPr bwMode="auto">
          <a:xfrm>
            <a:off x="1154906" y="684893"/>
            <a:ext cx="4549676" cy="3429000"/>
          </a:xfrm>
          <a:prstGeom prst="rect">
            <a:avLst/>
          </a:prstGeom>
          <a:solidFill>
            <a:srgbClr val="FFFFFF"/>
          </a:solidFill>
          <a:ln w="9525">
            <a:solidFill>
              <a:srgbClr val="000000"/>
            </a:solidFill>
            <a:miter lim="800000"/>
            <a:headEnd/>
            <a:tailEnd/>
          </a:ln>
        </p:spPr>
        <p:txBody>
          <a:bodyPr wrap="none" lIns="86493" tIns="43247" rIns="86493" bIns="43247" anchor="ctr">
            <a:prstTxWarp prst="textNoShape">
              <a:avLst/>
            </a:prstTxWarp>
          </a:bodyPr>
          <a:lstStyle/>
          <a:p>
            <a:endParaRPr lang="en-US"/>
          </a:p>
        </p:txBody>
      </p:sp>
      <p:sp>
        <p:nvSpPr>
          <p:cNvPr id="28676" name="Text Box 2"/>
          <p:cNvSpPr>
            <a:spLocks noGrp="1" noChangeArrowheads="1"/>
          </p:cNvSpPr>
          <p:nvPr>
            <p:ph type="body"/>
          </p:nvPr>
        </p:nvSpPr>
        <p:spPr>
          <a:xfrm>
            <a:off x="686098" y="4343703"/>
            <a:ext cx="5487293" cy="4116916"/>
          </a:xfrm>
          <a:noFill/>
          <a:ln/>
        </p:spPr>
        <p:txBody>
          <a:bodyPr/>
          <a:lstStyle/>
          <a:p>
            <a:pPr>
              <a:spcBef>
                <a:spcPts val="426"/>
              </a:spcBef>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r>
              <a:rPr lang="en-US" dirty="0">
                <a:latin typeface="Times New Roman" charset="0"/>
                <a:ea typeface="ＭＳ Ｐゴシック" charset="-128"/>
                <a:cs typeface="ＭＳ Ｐゴシック" charset="-128"/>
              </a:rPr>
              <a:t>Color-direction Saturation - magnitude</a:t>
            </a:r>
          </a:p>
          <a:p>
            <a:pPr>
              <a:spcBef>
                <a:spcPts val="426"/>
              </a:spcBef>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r>
              <a:rPr lang="en-US" dirty="0">
                <a:latin typeface="Times New Roman" charset="0"/>
                <a:ea typeface="ＭＳ Ｐゴシック" charset="-128"/>
                <a:cs typeface="ＭＳ Ｐゴシック" charset="-128"/>
              </a:rPr>
              <a:t>Intensity-magnitude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9EA2EA2A-3926-7245-B742-D49B1F37C143}" type="slidenum">
              <a:rPr lang="en-US">
                <a:latin typeface="Times New Roman" charset="0"/>
                <a:ea typeface="ＭＳ Ｐゴシック" charset="-128"/>
                <a:cs typeface="ＭＳ Ｐゴシック" charset="-128"/>
              </a:rPr>
              <a:pPr/>
              <a:t>207</a:t>
            </a:fld>
            <a:endParaRPr lang="en-US">
              <a:latin typeface="Times New Roman" charset="0"/>
              <a:ea typeface="ＭＳ Ｐゴシック" charset="-128"/>
              <a:cs typeface="ＭＳ Ｐゴシック" charset="-128"/>
            </a:endParaRPr>
          </a:p>
        </p:txBody>
      </p:sp>
      <p:sp>
        <p:nvSpPr>
          <p:cNvPr id="76803" name="Rectangle 2"/>
          <p:cNvSpPr>
            <a:spLocks noGrp="1" noRot="1" noChangeAspect="1" noChangeArrowheads="1" noTextEdit="1"/>
          </p:cNvSpPr>
          <p:nvPr>
            <p:ph type="sldImg"/>
          </p:nvPr>
        </p:nvSpPr>
        <p:spPr>
          <a:xfrm>
            <a:off x="1143000" y="685800"/>
            <a:ext cx="4572000" cy="3430588"/>
          </a:xfrm>
          <a:ln/>
        </p:spPr>
      </p:sp>
      <p:sp>
        <p:nvSpPr>
          <p:cNvPr id="76804" name="Rectangle 3"/>
          <p:cNvSpPr>
            <a:spLocks noGrp="1" noChangeArrowheads="1"/>
          </p:cNvSpPr>
          <p:nvPr>
            <p:ph type="body" idx="1"/>
          </p:nvPr>
        </p:nvSpPr>
        <p:spPr>
          <a:xfrm>
            <a:off x="913451" y="4343875"/>
            <a:ext cx="5031100" cy="4114167"/>
          </a:xfrm>
          <a:noFill/>
          <a:ln/>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416A1C82-CD08-0540-AA84-685C9D296513}" type="slidenum">
              <a:rPr lang="en-US">
                <a:latin typeface="Times New Roman" charset="0"/>
                <a:ea typeface="ＭＳ Ｐゴシック" charset="-128"/>
                <a:cs typeface="ＭＳ Ｐゴシック" charset="-128"/>
              </a:rPr>
              <a:pPr/>
              <a:t>208</a:t>
            </a:fld>
            <a:endParaRPr lang="en-US">
              <a:latin typeface="Times New Roman" charset="0"/>
              <a:ea typeface="ＭＳ Ｐゴシック" charset="-128"/>
              <a:cs typeface="ＭＳ Ｐゴシック" charset="-128"/>
            </a:endParaRPr>
          </a:p>
        </p:txBody>
      </p:sp>
      <p:sp>
        <p:nvSpPr>
          <p:cNvPr id="74755" name="Rectangle 2"/>
          <p:cNvSpPr>
            <a:spLocks noGrp="1" noRot="1" noChangeAspect="1" noChangeArrowheads="1" noTextEdit="1"/>
          </p:cNvSpPr>
          <p:nvPr>
            <p:ph type="sldImg"/>
          </p:nvPr>
        </p:nvSpPr>
        <p:spPr>
          <a:xfrm>
            <a:off x="1143000" y="685800"/>
            <a:ext cx="4572000" cy="3430588"/>
          </a:xfrm>
          <a:ln/>
        </p:spPr>
      </p:sp>
      <p:sp>
        <p:nvSpPr>
          <p:cNvPr id="74756" name="Rectangle 3"/>
          <p:cNvSpPr>
            <a:spLocks noGrp="1" noChangeArrowheads="1"/>
          </p:cNvSpPr>
          <p:nvPr>
            <p:ph type="body" idx="1"/>
          </p:nvPr>
        </p:nvSpPr>
        <p:spPr>
          <a:xfrm>
            <a:off x="913451" y="4343875"/>
            <a:ext cx="5031100" cy="4114167"/>
          </a:xfrm>
          <a:noFill/>
          <a:ln/>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5842" name="Rectangle 7"/>
          <p:cNvSpPr>
            <a:spLocks noGrp="1" noChangeArrowheads="1"/>
          </p:cNvSpPr>
          <p:nvPr>
            <p:ph type="sldNum" sz="quarter"/>
          </p:nvPr>
        </p:nvSpPr>
        <p:spPr>
          <a:noFill/>
        </p:spPr>
        <p:txBody>
          <a:bodyPr/>
          <a:lstStyle/>
          <a:p>
            <a:pPr>
              <a:buFont typeface="Arial" charset="0"/>
              <a:buNone/>
            </a:pPr>
            <a:fld id="{96D231FE-459A-D341-B50E-7ED8FE3A1C57}" type="slidenum">
              <a:rPr lang="zh-CN" altLang="en-GB">
                <a:latin typeface="Arial" charset="0"/>
                <a:cs typeface="宋体" charset="-122"/>
              </a:rPr>
              <a:pPr>
                <a:buFont typeface="Arial" charset="0"/>
                <a:buNone/>
              </a:pPr>
              <a:t>210</a:t>
            </a:fld>
            <a:endParaRPr lang="en-GB" altLang="zh-CN">
              <a:latin typeface="Arial" charset="0"/>
              <a:cs typeface="宋体" charset="-122"/>
            </a:endParaRPr>
          </a:p>
        </p:txBody>
      </p:sp>
      <p:sp>
        <p:nvSpPr>
          <p:cNvPr id="35843" name="Text Box 2"/>
          <p:cNvSpPr txBox="1">
            <a:spLocks noChangeArrowheads="1"/>
          </p:cNvSpPr>
          <p:nvPr/>
        </p:nvSpPr>
        <p:spPr bwMode="auto">
          <a:xfrm>
            <a:off x="1154906" y="684893"/>
            <a:ext cx="4549676" cy="3429000"/>
          </a:xfrm>
          <a:prstGeom prst="rect">
            <a:avLst/>
          </a:prstGeom>
          <a:solidFill>
            <a:srgbClr val="FFFFFF"/>
          </a:solidFill>
          <a:ln w="9525">
            <a:solidFill>
              <a:srgbClr val="000000"/>
            </a:solidFill>
            <a:miter lim="800000"/>
            <a:headEnd/>
            <a:tailEnd/>
          </a:ln>
        </p:spPr>
        <p:txBody>
          <a:bodyPr wrap="none" lIns="86493" tIns="43247" rIns="86493" bIns="43247" anchor="ctr">
            <a:prstTxWarp prst="textNoShape">
              <a:avLst/>
            </a:prstTxWarp>
          </a:bodyPr>
          <a:lstStyle/>
          <a:p>
            <a:endParaRPr lang="en-US"/>
          </a:p>
        </p:txBody>
      </p:sp>
      <p:sp>
        <p:nvSpPr>
          <p:cNvPr id="35844" name="Text Box 3"/>
          <p:cNvSpPr>
            <a:spLocks noGrp="1" noChangeArrowheads="1"/>
          </p:cNvSpPr>
          <p:nvPr>
            <p:ph type="body"/>
          </p:nvPr>
        </p:nvSpPr>
        <p:spPr>
          <a:xfrm>
            <a:off x="686098" y="4343703"/>
            <a:ext cx="5487293" cy="4116916"/>
          </a:xfrm>
          <a:noFill/>
          <a:ln/>
        </p:spPr>
        <p:txBody>
          <a:bodyPr/>
          <a:lstStyle/>
          <a:p>
            <a:pPr>
              <a:spcBef>
                <a:spcPts val="426"/>
              </a:spcBef>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endParaRPr lang="en-US" b="1" dirty="0">
              <a:latin typeface="Times New Roman" charset="0"/>
              <a:ea typeface="ＭＳ Ｐゴシック" charset="-128"/>
              <a:cs typeface="ＭＳ Ｐゴシック"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r>
              <a:rPr lang="en-US">
                <a:latin typeface="Arial" charset="0"/>
                <a:ea typeface="Arial" charset="0"/>
                <a:cs typeface="Arial" charset="0"/>
              </a:rPr>
              <a:t>Framework vs formulation?</a:t>
            </a:r>
            <a:endParaRPr lang="zh-CN" altLang="en-US">
              <a:latin typeface="Arial" charset="0"/>
              <a:ea typeface="Arial" charset="0"/>
              <a:cs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p:spPr>
        <p:txBody>
          <a:bodyPr/>
          <a:lstStyle/>
          <a:p>
            <a:pPr>
              <a:buFont typeface="Arial" charset="0"/>
              <a:buNone/>
            </a:pPr>
            <a:fld id="{FB80269D-22FD-6741-9C8E-7AFC26133FDD}" type="slidenum">
              <a:rPr lang="zh-CN" altLang="en-GB">
                <a:latin typeface="Arial" charset="0"/>
                <a:cs typeface="宋体" charset="-122"/>
              </a:rPr>
              <a:pPr>
                <a:buFont typeface="Arial" charset="0"/>
                <a:buNone/>
              </a:pPr>
              <a:t>212</a:t>
            </a:fld>
            <a:endParaRPr lang="en-GB" altLang="zh-CN">
              <a:latin typeface="Arial" charset="0"/>
              <a:cs typeface="宋体" charset="-122"/>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en-US">
                <a:latin typeface="Times New Roman" charset="0"/>
                <a:ea typeface="ＭＳ Ｐゴシック" charset="-128"/>
                <a:cs typeface="ＭＳ Ｐゴシック" charset="-128"/>
              </a:rPr>
              <a:t>More spacing between u v I</a:t>
            </a:r>
          </a:p>
          <a:p>
            <a:r>
              <a:rPr lang="en-US">
                <a:latin typeface="Times New Roman" charset="0"/>
                <a:ea typeface="ＭＳ Ｐゴシック" charset="-128"/>
                <a:cs typeface="ＭＳ Ｐゴシック" charset="-128"/>
              </a:rPr>
              <a:t>E_D(u,v;I_1, I_2)?</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p:spPr>
        <p:txBody>
          <a:bodyPr/>
          <a:lstStyle/>
          <a:p>
            <a:pPr>
              <a:buFont typeface="Arial" charset="0"/>
              <a:buNone/>
            </a:pPr>
            <a:fld id="{48EF71F5-5132-DF4B-91DE-9F81AF755E37}" type="slidenum">
              <a:rPr lang="zh-CN" altLang="en-GB">
                <a:latin typeface="Arial" charset="0"/>
                <a:cs typeface="宋体" charset="-122"/>
              </a:rPr>
              <a:pPr>
                <a:buFont typeface="Arial" charset="0"/>
                <a:buNone/>
              </a:pPr>
              <a:t>213</a:t>
            </a:fld>
            <a:endParaRPr lang="en-GB" altLang="zh-CN">
              <a:latin typeface="Arial" charset="0"/>
              <a:cs typeface="宋体" charset="-122"/>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r>
              <a:rPr lang="en-US">
                <a:latin typeface="Times New Roman" charset="0"/>
                <a:ea typeface="ＭＳ Ｐゴシック" charset="-128"/>
                <a:cs typeface="ＭＳ Ｐゴシック" charset="-128"/>
              </a:rPr>
              <a:t>H&amp;S, B&amp;A used linearized data term</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p:nvPr>
        </p:nvSpPr>
        <p:spPr>
          <a:noFill/>
        </p:spPr>
        <p:txBody>
          <a:bodyPr/>
          <a:lstStyle/>
          <a:p>
            <a:pPr>
              <a:buFont typeface="Arial" charset="0"/>
              <a:buNone/>
            </a:pPr>
            <a:fld id="{652478F3-7D4D-FD44-9C61-9A981C9CB6A7}" type="slidenum">
              <a:rPr lang="zh-CN" altLang="en-GB">
                <a:latin typeface="Arial" charset="0"/>
                <a:cs typeface="宋体" charset="-122"/>
              </a:rPr>
              <a:pPr>
                <a:buFont typeface="Arial" charset="0"/>
                <a:buNone/>
              </a:pPr>
              <a:t>214</a:t>
            </a:fld>
            <a:endParaRPr lang="en-GB" altLang="zh-CN">
              <a:latin typeface="Arial" charset="0"/>
              <a:cs typeface="宋体" charset="-122"/>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r>
              <a:rPr lang="en-US">
                <a:latin typeface="Times New Roman" charset="0"/>
                <a:ea typeface="ＭＳ Ｐゴシック" charset="-128"/>
                <a:cs typeface="ＭＳ Ｐゴシック" charset="-128"/>
              </a:rPr>
              <a:t>H&amp;S, B&amp;A used linearized data term</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p:spPr>
        <p:txBody>
          <a:bodyPr/>
          <a:lstStyle/>
          <a:p>
            <a:pPr>
              <a:buFont typeface="Arial" charset="0"/>
              <a:buNone/>
            </a:pPr>
            <a:fld id="{2A85973E-AEB1-3842-AA53-790883BC9E81}" type="slidenum">
              <a:rPr lang="zh-CN" altLang="en-GB">
                <a:latin typeface="Arial" charset="0"/>
                <a:cs typeface="宋体" charset="-122"/>
              </a:rPr>
              <a:pPr>
                <a:buFont typeface="Arial" charset="0"/>
                <a:buNone/>
              </a:pPr>
              <a:t>215</a:t>
            </a:fld>
            <a:endParaRPr lang="en-GB" altLang="zh-CN">
              <a:latin typeface="Arial" charset="0"/>
              <a:cs typeface="宋体" charset="-122"/>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r>
              <a:rPr lang="en-US">
                <a:latin typeface="Times New Roman" charset="0"/>
                <a:ea typeface="ＭＳ Ｐゴシック" charset="-128"/>
                <a:cs typeface="ＭＳ Ｐゴシック" charset="-128"/>
              </a:rPr>
              <a:t>More spacing between u v I</a:t>
            </a:r>
          </a:p>
          <a:p>
            <a:r>
              <a:rPr lang="en-US">
                <a:latin typeface="Times New Roman" charset="0"/>
                <a:ea typeface="ＭＳ Ｐゴシック" charset="-128"/>
                <a:cs typeface="ＭＳ Ｐゴシック" charset="-128"/>
              </a:rPr>
              <a:t>E_D(u,v;I_1, I_2)?</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p:nvPr>
        </p:nvSpPr>
        <p:spPr>
          <a:noFill/>
        </p:spPr>
        <p:txBody>
          <a:bodyPr/>
          <a:lstStyle/>
          <a:p>
            <a:pPr>
              <a:buFont typeface="Arial" charset="0"/>
              <a:buNone/>
            </a:pPr>
            <a:fld id="{4C22D21C-CC52-134A-BDC4-E8406DFD0E2D}" type="slidenum">
              <a:rPr lang="zh-CN" altLang="en-GB">
                <a:latin typeface="Arial" charset="0"/>
                <a:cs typeface="宋体" charset="-122"/>
              </a:rPr>
              <a:pPr>
                <a:buFont typeface="Arial" charset="0"/>
                <a:buNone/>
              </a:pPr>
              <a:t>216</a:t>
            </a:fld>
            <a:endParaRPr lang="en-GB" altLang="zh-CN">
              <a:latin typeface="Arial" charset="0"/>
              <a:cs typeface="宋体" charset="-122"/>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marL="216233" indent="-216233">
              <a:buFont typeface="Times New Roman" charset="0"/>
              <a:buAutoNum type="arabicPeriod"/>
            </a:pPr>
            <a:r>
              <a:rPr lang="en-US" dirty="0">
                <a:latin typeface="Times New Roman" charset="0"/>
                <a:ea typeface="ＭＳ Ｐゴシック" charset="-128"/>
                <a:cs typeface="ＭＳ Ｐゴシック" charset="-128"/>
              </a:rPr>
              <a:t>Flow and images independent</a:t>
            </a:r>
          </a:p>
          <a:p>
            <a:pPr marL="216233" indent="-216233">
              <a:buFont typeface="Times New Roman" charset="0"/>
              <a:buAutoNum type="arabicPeriod"/>
            </a:pPr>
            <a:r>
              <a:rPr lang="en-US" dirty="0">
                <a:latin typeface="Times New Roman" charset="0"/>
                <a:ea typeface="ＭＳ Ｐゴシック" charset="-128"/>
                <a:cs typeface="ＭＳ Ｐゴシック" charset="-128"/>
              </a:rPr>
              <a:t>Horizontal and vertical flow independent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p:nvPr>
        </p:nvSpPr>
        <p:spPr>
          <a:noFill/>
        </p:spPr>
        <p:txBody>
          <a:bodyPr/>
          <a:lstStyle/>
          <a:p>
            <a:pPr>
              <a:buFont typeface="Arial" charset="0"/>
              <a:buNone/>
            </a:pPr>
            <a:fld id="{AD67F993-7176-E240-8F2F-EDB912DE545B}" type="slidenum">
              <a:rPr lang="zh-CN" altLang="en-GB">
                <a:latin typeface="Arial" charset="0"/>
                <a:cs typeface="宋体" charset="-122"/>
              </a:rPr>
              <a:pPr>
                <a:buFont typeface="Arial" charset="0"/>
                <a:buNone/>
              </a:pPr>
              <a:t>217</a:t>
            </a:fld>
            <a:endParaRPr lang="en-GB" altLang="zh-CN">
              <a:latin typeface="Arial" charset="0"/>
              <a:cs typeface="宋体" charset="-122"/>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r>
              <a:rPr lang="en-US" altLang="zh-CN">
                <a:latin typeface="Times New Roman" charset="0"/>
                <a:ea typeface="宋体" charset="-122"/>
                <a:cs typeface="宋体" charset="-122"/>
              </a:rPr>
              <a:t>Results of fitting to the marginal</a:t>
            </a:r>
          </a:p>
          <a:p>
            <a:r>
              <a:rPr lang="en-US" altLang="zh-CN">
                <a:latin typeface="Times New Roman" charset="0"/>
                <a:ea typeface="宋体" charset="-122"/>
                <a:cs typeface="宋体" charset="-122"/>
              </a:rPr>
              <a:t>Theoretically, filter responses not independent.</a:t>
            </a:r>
          </a:p>
          <a:p>
            <a:r>
              <a:rPr lang="en-US" altLang="zh-CN" i="1">
                <a:latin typeface="Times New Roman" charset="0"/>
                <a:ea typeface="宋体" charset="-122"/>
                <a:cs typeface="宋体" charset="-122"/>
              </a:rPr>
              <a:t>In practice, it’s not good also (results on our training data).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endParaRPr lang="en-US" dirty="0" smtClean="0"/>
          </a:p>
        </p:txBody>
      </p:sp>
      <p:sp>
        <p:nvSpPr>
          <p:cNvPr id="4" name="Slide Number Placeholder 3"/>
          <p:cNvSpPr>
            <a:spLocks noGrp="1"/>
          </p:cNvSpPr>
          <p:nvPr>
            <p:ph type="sldNum" sz="quarter"/>
          </p:nvPr>
        </p:nvSpPr>
        <p:spPr/>
        <p:txBody>
          <a:bodyPr/>
          <a:lstStyle/>
          <a:p>
            <a:pPr>
              <a:defRPr/>
            </a:pPr>
            <a:fld id="{79BA80F3-EB00-450D-84D0-15183AA55F5C}" type="slidenum">
              <a:rPr lang="en-GB" smtClean="0"/>
              <a:pPr>
                <a:defRPr/>
              </a:pPr>
              <a:t>11</a:t>
            </a:fld>
            <a:endParaRPr lang="en-GB"/>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u and v</a:t>
            </a:r>
            <a:r>
              <a:rPr lang="en-US" baseline="0" dirty="0" smtClean="0"/>
              <a:t>.</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218</a:t>
            </a:fld>
            <a:endParaRPr lang="en-GB"/>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11031867"/>
      </p:ext>
    </p:extLst>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u and v</a:t>
            </a:r>
            <a:r>
              <a:rPr lang="en-US" baseline="0" dirty="0" smtClean="0"/>
              <a:t>.</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219</a:t>
            </a:fld>
            <a:endParaRPr lang="en-GB"/>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11031867"/>
      </p:ext>
    </p:extLst>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220</a:t>
            </a:fld>
            <a:endParaRPr lang="en-GB"/>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11031867"/>
      </p:ext>
    </p:extLst>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txBody>
          <a:bodyPr/>
          <a:lstStyle/>
          <a:p>
            <a:endParaRPr lang="en-US" dirty="0" smtClean="0"/>
          </a:p>
        </p:txBody>
      </p:sp>
      <p:sp>
        <p:nvSpPr>
          <p:cNvPr id="4" name="Slide Number Placeholder 3"/>
          <p:cNvSpPr>
            <a:spLocks noGrp="1"/>
          </p:cNvSpPr>
          <p:nvPr>
            <p:ph type="sldNum" sz="quarter"/>
          </p:nvPr>
        </p:nvSpPr>
        <p:spPr/>
        <p:txBody>
          <a:bodyPr/>
          <a:lstStyle/>
          <a:p>
            <a:pPr>
              <a:defRPr/>
            </a:pPr>
            <a:fld id="{802A0C77-EA42-4F17-BFC3-E9E59888CDF7}" type="slidenum">
              <a:rPr lang="en-GB" smtClean="0"/>
              <a:pPr>
                <a:defRPr/>
              </a:pPr>
              <a:t>221</a:t>
            </a:fld>
            <a:endParaRPr lang="en-GB"/>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4C0F9FD3-4D03-444A-BAE9-E8702A2697D9}" type="slidenum">
              <a:rPr lang="en-US">
                <a:latin typeface="Times New Roman" charset="0"/>
                <a:ea typeface="ＭＳ Ｐゴシック" charset="-128"/>
                <a:cs typeface="ＭＳ Ｐゴシック" charset="-128"/>
              </a:rPr>
              <a:pPr/>
              <a:t>222</a:t>
            </a:fld>
            <a:endParaRPr lang="en-US">
              <a:latin typeface="Times New Roman" charset="0"/>
              <a:ea typeface="ＭＳ Ｐゴシック" charset="-128"/>
              <a:cs typeface="ＭＳ Ｐゴシック" charset="-128"/>
            </a:endParaRPr>
          </a:p>
        </p:txBody>
      </p:sp>
      <p:sp>
        <p:nvSpPr>
          <p:cNvPr id="99331" name="Rectangle 2"/>
          <p:cNvSpPr>
            <a:spLocks noGrp="1" noRot="1" noChangeAspect="1" noChangeArrowheads="1" noTextEdit="1"/>
          </p:cNvSpPr>
          <p:nvPr>
            <p:ph type="sldImg"/>
          </p:nvPr>
        </p:nvSpPr>
        <p:spPr>
          <a:xfrm>
            <a:off x="1143000" y="685800"/>
            <a:ext cx="4572000" cy="3430588"/>
          </a:xfrm>
          <a:ln/>
        </p:spPr>
      </p:sp>
      <p:sp>
        <p:nvSpPr>
          <p:cNvPr id="99332" name="Rectangle 3"/>
          <p:cNvSpPr>
            <a:spLocks noGrp="1" noChangeArrowheads="1"/>
          </p:cNvSpPr>
          <p:nvPr>
            <p:ph type="body" idx="1"/>
          </p:nvPr>
        </p:nvSpPr>
        <p:spPr>
          <a:xfrm>
            <a:off x="913451" y="4343875"/>
            <a:ext cx="5031100" cy="4114167"/>
          </a:xfrm>
          <a:noFill/>
          <a:ln/>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721F1700-1EE9-A442-A184-FAEE110E975E}" type="slidenum">
              <a:rPr lang="en-US">
                <a:latin typeface="Times New Roman" charset="0"/>
                <a:ea typeface="ＭＳ Ｐゴシック" charset="-128"/>
                <a:cs typeface="ＭＳ Ｐゴシック" charset="-128"/>
              </a:rPr>
              <a:pPr/>
              <a:t>223</a:t>
            </a:fld>
            <a:endParaRPr lang="en-US">
              <a:latin typeface="Times New Roman" charset="0"/>
              <a:ea typeface="ＭＳ Ｐゴシック" charset="-128"/>
              <a:cs typeface="ＭＳ Ｐゴシック" charset="-128"/>
            </a:endParaRPr>
          </a:p>
        </p:txBody>
      </p:sp>
      <p:sp>
        <p:nvSpPr>
          <p:cNvPr id="101379" name="Rectangle 2"/>
          <p:cNvSpPr>
            <a:spLocks noGrp="1" noRot="1" noChangeAspect="1" noChangeArrowheads="1" noTextEdit="1"/>
          </p:cNvSpPr>
          <p:nvPr>
            <p:ph type="sldImg"/>
          </p:nvPr>
        </p:nvSpPr>
        <p:spPr>
          <a:xfrm>
            <a:off x="1143000" y="685800"/>
            <a:ext cx="4572000" cy="3430588"/>
          </a:xfrm>
          <a:ln/>
        </p:spPr>
      </p:sp>
      <p:sp>
        <p:nvSpPr>
          <p:cNvPr id="101380" name="Rectangle 3"/>
          <p:cNvSpPr>
            <a:spLocks noGrp="1" noChangeArrowheads="1"/>
          </p:cNvSpPr>
          <p:nvPr>
            <p:ph type="body" idx="1"/>
          </p:nvPr>
        </p:nvSpPr>
        <p:spPr>
          <a:xfrm>
            <a:off x="913451" y="4343875"/>
            <a:ext cx="5031100" cy="4114167"/>
          </a:xfrm>
          <a:noFill/>
          <a:ln/>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02756" lvl="1" indent="-270291" defTabSz="432465" eaLnBrk="0" fontAlgn="base" hangingPunct="0">
              <a:spcBef>
                <a:spcPct val="30000"/>
              </a:spcBef>
              <a:spcAft>
                <a:spcPct val="0"/>
              </a:spcAft>
              <a:buClr>
                <a:srgbClr val="000000"/>
              </a:buClr>
              <a:buSzPct val="100000"/>
              <a:defRPr/>
            </a:pPr>
            <a:r>
              <a:rPr lang="en-US" dirty="0" smtClean="0"/>
              <a:t>Principled way to combine segmentation &amp; motion</a:t>
            </a:r>
          </a:p>
          <a:p>
            <a:pPr lvl="1"/>
            <a:endParaRPr lang="en-US" dirty="0" smtClean="0"/>
          </a:p>
          <a:p>
            <a:pPr lvl="1"/>
            <a:r>
              <a:rPr lang="en-US" dirty="0" smtClean="0"/>
              <a:t>Occlusion is a signal</a:t>
            </a:r>
          </a:p>
          <a:p>
            <a:pPr lvl="1"/>
            <a:r>
              <a:rPr lang="en-US" dirty="0" smtClean="0"/>
              <a:t>Global reasoning</a:t>
            </a:r>
          </a:p>
          <a:p>
            <a:pPr lvl="1"/>
            <a:r>
              <a:rPr lang="en-US" dirty="0" smtClean="0"/>
              <a:t>Separation of smoothness and discontinuities</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231</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17085412"/>
      </p:ext>
    </p:extLst>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Get Good Optical Flow with Layered Model?</a:t>
            </a:r>
          </a:p>
          <a:p>
            <a:endParaRPr lang="en-US" dirty="0" smtClean="0"/>
          </a:p>
          <a:p>
            <a:pPr defTabSz="432465" eaLnBrk="0" fontAlgn="base" hangingPunct="0">
              <a:spcBef>
                <a:spcPct val="30000"/>
              </a:spcBef>
              <a:spcAft>
                <a:spcPct val="0"/>
              </a:spcAft>
              <a:buClr>
                <a:srgbClr val="000000"/>
              </a:buClr>
              <a:buSzPct val="100000"/>
              <a:defRPr/>
            </a:pPr>
            <a:r>
              <a:rPr lang="en-US" dirty="0" smtClean="0"/>
              <a:t>How to obtain good optical flow with layered model?</a:t>
            </a:r>
          </a:p>
          <a:p>
            <a:pPr defTabSz="432465" eaLnBrk="0" fontAlgn="base" hangingPunct="0">
              <a:spcBef>
                <a:spcPct val="30000"/>
              </a:spcBef>
              <a:spcAft>
                <a:spcPct val="0"/>
              </a:spcAft>
              <a:buClr>
                <a:srgbClr val="000000"/>
              </a:buClr>
              <a:buSzPct val="100000"/>
              <a:defRPr/>
            </a:pPr>
            <a:endParaRPr lang="en-US" dirty="0" smtClean="0"/>
          </a:p>
          <a:p>
            <a:pPr defTabSz="432465" eaLnBrk="0" fontAlgn="base" hangingPunct="0">
              <a:spcBef>
                <a:spcPct val="30000"/>
              </a:spcBef>
              <a:spcAft>
                <a:spcPct val="0"/>
              </a:spcAft>
              <a:buClr>
                <a:srgbClr val="000000"/>
              </a:buClr>
              <a:buSzPct val="100000"/>
              <a:defRPr/>
            </a:pPr>
            <a:r>
              <a:rPr lang="en-US" dirty="0" smtClean="0"/>
              <a:t>READ each point</a:t>
            </a:r>
          </a:p>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232</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7296439"/>
      </p:ext>
    </p:extLst>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02756" lvl="1" indent="-270291" defTabSz="432465" eaLnBrk="0" fontAlgn="base" hangingPunct="0">
              <a:spcBef>
                <a:spcPct val="30000"/>
              </a:spcBef>
              <a:spcAft>
                <a:spcPct val="0"/>
              </a:spcAft>
              <a:buClr>
                <a:srgbClr val="000000"/>
              </a:buClr>
              <a:buSzPct val="100000"/>
              <a:defRPr/>
            </a:pPr>
            <a:r>
              <a:rPr lang="en-US" dirty="0" smtClean="0"/>
              <a:t>Principled way to combine segmentation &amp; motion</a:t>
            </a:r>
          </a:p>
          <a:p>
            <a:pPr lvl="1"/>
            <a:endParaRPr lang="en-US" dirty="0" smtClean="0"/>
          </a:p>
          <a:p>
            <a:pPr lvl="1"/>
            <a:r>
              <a:rPr lang="en-US" dirty="0" smtClean="0"/>
              <a:t>Occlusion is a signal</a:t>
            </a:r>
          </a:p>
          <a:p>
            <a:pPr lvl="1"/>
            <a:r>
              <a:rPr lang="en-US" dirty="0" smtClean="0"/>
              <a:t>Global reasoning</a:t>
            </a:r>
          </a:p>
          <a:p>
            <a:pPr lvl="1"/>
            <a:r>
              <a:rPr lang="en-US" dirty="0" smtClean="0"/>
              <a:t>Separation of smoothness and discontinuities</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233</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17085412"/>
      </p:ext>
    </p:extLst>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 complicated/overwhelming to understand (Peter)</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234</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97898477"/>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txBody>
          <a:bodyPr/>
          <a:lstStyle/>
          <a:p>
            <a:pPr eaLnBrk="1" hangingPunct="1"/>
            <a:r>
              <a:rPr lang="en-US" dirty="0" smtClean="0">
                <a:cs typeface="Arial" charset="0"/>
              </a:rPr>
              <a:t>Implementation details</a:t>
            </a:r>
            <a:r>
              <a:rPr lang="en-US" baseline="0" dirty="0" smtClean="0">
                <a:cs typeface="Arial" charset="0"/>
              </a:rPr>
              <a:t>: not for speed of a method. There is no publicly available source code for state-of-the-art methods. It is hard to reproduce the results reported in a paper, because many details are briefly described or even omitted in the (conference) papers.</a:t>
            </a:r>
            <a:endParaRPr lang="en-US" dirty="0" smtClean="0">
              <a:cs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Get Good Optical Flow with Layered Model?</a:t>
            </a:r>
          </a:p>
          <a:p>
            <a:endParaRPr lang="en-US" dirty="0" smtClean="0"/>
          </a:p>
          <a:p>
            <a:pPr defTabSz="432465" eaLnBrk="0" fontAlgn="base" hangingPunct="0">
              <a:spcBef>
                <a:spcPct val="30000"/>
              </a:spcBef>
              <a:spcAft>
                <a:spcPct val="0"/>
              </a:spcAft>
              <a:buClr>
                <a:srgbClr val="000000"/>
              </a:buClr>
              <a:buSzPct val="100000"/>
              <a:defRPr/>
            </a:pPr>
            <a:r>
              <a:rPr lang="en-US" dirty="0" smtClean="0"/>
              <a:t>How to obtain good optical flow with layered model?</a:t>
            </a:r>
          </a:p>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235</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7296439"/>
      </p:ext>
    </p:extLst>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r>
              <a:rPr lang="en-US" sz="1100" dirty="0">
                <a:solidFill>
                  <a:srgbClr val="000000"/>
                </a:solidFill>
                <a:latin typeface="Times New Roman" pitchFamily="18" charset="0"/>
              </a:rPr>
              <a:t>Motion segmentation Shi &amp; Malik</a:t>
            </a:r>
          </a:p>
          <a:p>
            <a:r>
              <a:rPr lang="en-US" sz="1100" dirty="0">
                <a:solidFill>
                  <a:srgbClr val="000000"/>
                </a:solidFill>
                <a:latin typeface="Times New Roman" pitchFamily="18" charset="0"/>
              </a:rPr>
              <a:t>Static segmentation: </a:t>
            </a:r>
          </a:p>
          <a:p>
            <a:r>
              <a:rPr lang="en-US" sz="1100" dirty="0">
                <a:solidFill>
                  <a:srgbClr val="000000"/>
                </a:solidFill>
                <a:latin typeface="Times New Roman" pitchFamily="18" charset="0"/>
              </a:rPr>
              <a:t>Layer segmentation: depth ordering</a:t>
            </a:r>
          </a:p>
          <a:p>
            <a:r>
              <a:rPr lang="en-US" sz="1100" dirty="0">
                <a:solidFill>
                  <a:srgbClr val="000000"/>
                </a:solidFill>
                <a:latin typeface="Times New Roman" pitchFamily="18" charset="0"/>
              </a:rPr>
              <a:t>Success in </a:t>
            </a:r>
          </a:p>
          <a:p>
            <a:r>
              <a:rPr lang="en-US" sz="1100" dirty="0">
                <a:solidFill>
                  <a:srgbClr val="000000"/>
                </a:solidFill>
                <a:latin typeface="Times New Roman" pitchFamily="18" charset="0"/>
              </a:rPr>
              <a:t>Interactive foreground segmentation</a:t>
            </a:r>
          </a:p>
          <a:p>
            <a:r>
              <a:rPr lang="en-US" sz="1100" dirty="0">
                <a:solidFill>
                  <a:srgbClr val="000000"/>
                </a:solidFill>
                <a:latin typeface="Times New Roman" pitchFamily="18" charset="0"/>
              </a:rPr>
              <a:t>Supervised training for known categories</a:t>
            </a:r>
          </a:p>
          <a:p>
            <a:endParaRPr lang="en-US" dirty="0" smtClean="0"/>
          </a:p>
        </p:txBody>
      </p:sp>
      <p:sp>
        <p:nvSpPr>
          <p:cNvPr id="4" name="Slide Number Placeholder 3"/>
          <p:cNvSpPr>
            <a:spLocks noGrp="1"/>
          </p:cNvSpPr>
          <p:nvPr>
            <p:ph type="sldNum" sz="quarter"/>
          </p:nvPr>
        </p:nvSpPr>
        <p:spPr/>
        <p:txBody>
          <a:bodyPr/>
          <a:lstStyle/>
          <a:p>
            <a:pPr>
              <a:defRPr/>
            </a:pPr>
            <a:fld id="{C765D5E1-3D0D-4E13-8F59-E767E6460089}" type="slidenum">
              <a:rPr lang="en-GB" smtClean="0"/>
              <a:pPr>
                <a:defRPr/>
              </a:pPr>
              <a:t>236</a:t>
            </a:fld>
            <a:endParaRPr lang="en-GB"/>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r>
              <a:rPr lang="en-US" dirty="0" smtClean="0"/>
              <a:t>New segmentation color</a:t>
            </a:r>
          </a:p>
        </p:txBody>
      </p:sp>
      <p:sp>
        <p:nvSpPr>
          <p:cNvPr id="4" name="Slide Number Placeholder 3"/>
          <p:cNvSpPr>
            <a:spLocks noGrp="1"/>
          </p:cNvSpPr>
          <p:nvPr>
            <p:ph type="sldNum" sz="quarter"/>
          </p:nvPr>
        </p:nvSpPr>
        <p:spPr/>
        <p:txBody>
          <a:bodyPr/>
          <a:lstStyle/>
          <a:p>
            <a:pPr>
              <a:defRPr/>
            </a:pPr>
            <a:fld id="{3511AC79-F020-4EC5-97D5-CB5AE8C73AF4}" type="slidenum">
              <a:rPr lang="en-GB" smtClean="0"/>
              <a:pPr>
                <a:defRPr/>
              </a:pPr>
              <a:t>237</a:t>
            </a:fld>
            <a:endParaRPr lang="en-GB"/>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Get Good Optical Flow with Layered Model?</a:t>
            </a:r>
          </a:p>
          <a:p>
            <a:endParaRPr lang="en-US" dirty="0" smtClean="0"/>
          </a:p>
          <a:p>
            <a:pPr defTabSz="432465" eaLnBrk="0" fontAlgn="base" hangingPunct="0">
              <a:spcBef>
                <a:spcPct val="30000"/>
              </a:spcBef>
              <a:spcAft>
                <a:spcPct val="0"/>
              </a:spcAft>
              <a:buClr>
                <a:srgbClr val="000000"/>
              </a:buClr>
              <a:buSzPct val="100000"/>
              <a:defRPr/>
            </a:pPr>
            <a:r>
              <a:rPr lang="en-US" dirty="0" smtClean="0"/>
              <a:t>How to obtain good optical flow with layered model?</a:t>
            </a:r>
          </a:p>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238</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7296439"/>
      </p:ext>
    </p:extLst>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r>
              <a:rPr lang="en-US" sz="1100" dirty="0">
                <a:solidFill>
                  <a:schemeClr val="bg1"/>
                </a:solidFill>
              </a:rPr>
              <a:t>frame number exchangeable </a:t>
            </a:r>
            <a:endParaRPr lang="en-US" dirty="0" smtClean="0"/>
          </a:p>
        </p:txBody>
      </p:sp>
      <p:sp>
        <p:nvSpPr>
          <p:cNvPr id="4" name="Slide Number Placeholder 3"/>
          <p:cNvSpPr>
            <a:spLocks noGrp="1"/>
          </p:cNvSpPr>
          <p:nvPr>
            <p:ph type="sldNum" sz="quarter"/>
          </p:nvPr>
        </p:nvSpPr>
        <p:spPr/>
        <p:txBody>
          <a:bodyPr/>
          <a:lstStyle/>
          <a:p>
            <a:pPr>
              <a:defRPr/>
            </a:pPr>
            <a:fld id="{8B93ABF9-1F86-4670-8E7F-6A5B63045DCB}" type="slidenum">
              <a:rPr lang="en-GB" smtClean="0"/>
              <a:pPr>
                <a:defRPr/>
              </a:pPr>
              <a:t>241</a:t>
            </a:fld>
            <a:endParaRPr lang="en-GB"/>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r>
              <a:rPr lang="en-US" dirty="0" smtClean="0"/>
              <a:t>Change to intensity</a:t>
            </a:r>
          </a:p>
        </p:txBody>
      </p:sp>
      <p:sp>
        <p:nvSpPr>
          <p:cNvPr id="4" name="Slide Number Placeholder 3"/>
          <p:cNvSpPr>
            <a:spLocks noGrp="1"/>
          </p:cNvSpPr>
          <p:nvPr>
            <p:ph type="sldNum" sz="quarter"/>
          </p:nvPr>
        </p:nvSpPr>
        <p:spPr/>
        <p:txBody>
          <a:bodyPr/>
          <a:lstStyle/>
          <a:p>
            <a:pPr>
              <a:defRPr/>
            </a:pPr>
            <a:fld id="{8B93ABF9-1F86-4670-8E7F-6A5B63045DCB}" type="slidenum">
              <a:rPr lang="en-GB" smtClean="0"/>
              <a:pPr>
                <a:defRPr/>
              </a:pPr>
              <a:t>242</a:t>
            </a:fld>
            <a:endParaRPr lang="en-GB"/>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Get Good Optical Flow with Layered Model?</a:t>
            </a:r>
          </a:p>
          <a:p>
            <a:endParaRPr lang="en-US" dirty="0" smtClean="0"/>
          </a:p>
          <a:p>
            <a:pPr defTabSz="432465" eaLnBrk="0" fontAlgn="base" hangingPunct="0">
              <a:spcBef>
                <a:spcPct val="30000"/>
              </a:spcBef>
              <a:spcAft>
                <a:spcPct val="0"/>
              </a:spcAft>
              <a:buClr>
                <a:srgbClr val="000000"/>
              </a:buClr>
              <a:buSzPct val="100000"/>
              <a:defRPr/>
            </a:pPr>
            <a:r>
              <a:rPr lang="en-US" dirty="0" smtClean="0"/>
              <a:t>How to obtain good optical flow with layered model?</a:t>
            </a:r>
          </a:p>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243</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7296439"/>
      </p:ext>
    </p:extLst>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244</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56117236"/>
      </p:ext>
    </p:extLst>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2465" eaLnBrk="0" fontAlgn="base" hangingPunct="0">
              <a:spcBef>
                <a:spcPct val="30000"/>
              </a:spcBef>
              <a:spcAft>
                <a:spcPct val="0"/>
              </a:spcAft>
              <a:buClr>
                <a:srgbClr val="000000"/>
              </a:buClr>
              <a:buSzPct val="100000"/>
              <a:defRPr/>
            </a:pPr>
            <a:r>
              <a:rPr lang="en-US" sz="1100" dirty="0">
                <a:solidFill>
                  <a:schemeClr val="bg1"/>
                </a:solidFill>
                <a:latin typeface="Times New Roman" pitchFamily="18" charset="0"/>
                <a:cs typeface="Arial" pitchFamily="34" charset="0"/>
              </a:rPr>
              <a:t>(same parameter)</a:t>
            </a:r>
          </a:p>
          <a:p>
            <a:r>
              <a:rPr lang="en-US" sz="1100" dirty="0" err="1"/>
              <a:t>Jojic</a:t>
            </a:r>
            <a:r>
              <a:rPr lang="en-US" sz="1100" dirty="0"/>
              <a:t> et al. 2000, ??? Technical report mentions MRF but uses parametric</a:t>
            </a:r>
            <a:endParaRPr lang="en-US" dirty="0" smtClean="0"/>
          </a:p>
          <a:p>
            <a:r>
              <a:rPr lang="en-US" dirty="0" smtClean="0"/>
              <a:t>http://www.wisdom.weizmann.ac.il/~irani/PAPERS/eccv98.pdf</a:t>
            </a:r>
          </a:p>
          <a:p>
            <a:r>
              <a:rPr lang="en-US" dirty="0" err="1" smtClean="0"/>
              <a:t>Sawhney</a:t>
            </a:r>
            <a:r>
              <a:rPr lang="en-US" dirty="0" smtClean="0"/>
              <a:t> 1994: planar</a:t>
            </a:r>
            <a:r>
              <a:rPr lang="en-US" baseline="0" dirty="0" smtClean="0"/>
              <a:t> + non planar</a:t>
            </a:r>
          </a:p>
          <a:p>
            <a:r>
              <a:rPr lang="en-US" dirty="0" smtClean="0"/>
              <a:t>http://ieeexplore.ieee.org/stamp/stamp.jsp?tp=&amp;arnumber=323927</a:t>
            </a:r>
          </a:p>
          <a:p>
            <a:pPr defTabSz="432465" eaLnBrk="0" fontAlgn="base" hangingPunct="0">
              <a:spcBef>
                <a:spcPct val="30000"/>
              </a:spcBef>
              <a:spcAft>
                <a:spcPct val="0"/>
              </a:spcAft>
              <a:buClr>
                <a:srgbClr val="000000"/>
              </a:buClr>
              <a:buSzPct val="100000"/>
              <a:defRPr/>
            </a:pPr>
            <a:endParaRPr lang="en-US" sz="1100" dirty="0">
              <a:solidFill>
                <a:schemeClr val="bg1"/>
              </a:solidFill>
              <a:latin typeface="Times New Roman" pitchFamily="18" charset="0"/>
              <a:cs typeface="Arial" pitchFamily="34" charset="0"/>
            </a:endParaRPr>
          </a:p>
          <a:p>
            <a:pPr defTabSz="432465" eaLnBrk="0" fontAlgn="base" hangingPunct="0">
              <a:spcBef>
                <a:spcPct val="30000"/>
              </a:spcBef>
              <a:spcAft>
                <a:spcPct val="0"/>
              </a:spcAft>
              <a:buClr>
                <a:srgbClr val="000000"/>
              </a:buClr>
              <a:buSzPct val="100000"/>
              <a:defRPr/>
            </a:pPr>
            <a:endParaRPr lang="en-US" b="1"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245</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56117236"/>
      </p:ext>
    </p:extLst>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246</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7296439"/>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txBody>
          <a:bodyPr/>
          <a:lstStyle/>
          <a:p>
            <a:pPr eaLnBrk="1" hangingPunct="1"/>
            <a:r>
              <a:rPr lang="en-US" dirty="0" smtClean="0">
                <a:cs typeface="Arial" charset="0"/>
              </a:rPr>
              <a:t>Implementation details</a:t>
            </a:r>
            <a:r>
              <a:rPr lang="en-US" baseline="0" dirty="0" smtClean="0">
                <a:cs typeface="Arial" charset="0"/>
              </a:rPr>
              <a:t>: not for speed of a method. There is no publicly available source code for state-of-the-art methods. It is hard to reproduce the results reported in a paper, because many details are briefly described or even omitted in the (conference) papers.</a:t>
            </a:r>
            <a:endParaRPr lang="en-US" dirty="0" smtClean="0">
              <a:cs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2465" eaLnBrk="0" fontAlgn="base" hangingPunct="0">
              <a:spcBef>
                <a:spcPct val="30000"/>
              </a:spcBef>
              <a:spcAft>
                <a:spcPct val="0"/>
              </a:spcAft>
              <a:buClr>
                <a:srgbClr val="000000"/>
              </a:buClr>
              <a:buSzPct val="100000"/>
              <a:defRPr/>
            </a:pPr>
            <a:r>
              <a:rPr lang="en-US" dirty="0" smtClean="0"/>
              <a:t>Change to texture</a:t>
            </a:r>
            <a:r>
              <a:rPr lang="en-US" baseline="0" dirty="0" smtClean="0"/>
              <a:t> pattern? </a:t>
            </a:r>
          </a:p>
          <a:p>
            <a:pPr defTabSz="432465" eaLnBrk="0" fontAlgn="base" hangingPunct="0">
              <a:spcBef>
                <a:spcPct val="30000"/>
              </a:spcBef>
              <a:spcAft>
                <a:spcPct val="0"/>
              </a:spcAft>
              <a:buClr>
                <a:srgbClr val="000000"/>
              </a:buClr>
              <a:buSzPct val="100000"/>
              <a:defRPr/>
            </a:pPr>
            <a:r>
              <a:rPr lang="en-US" baseline="0" dirty="0" smtClean="0"/>
              <a:t>Color doesn’t mean flow field</a:t>
            </a:r>
            <a:endParaRPr lang="en-US" dirty="0" smtClean="0"/>
          </a:p>
          <a:p>
            <a:pPr defTabSz="432465" eaLnBrk="0" fontAlgn="base" hangingPunct="0">
              <a:spcBef>
                <a:spcPct val="30000"/>
              </a:spcBef>
              <a:spcAft>
                <a:spcPct val="0"/>
              </a:spcAft>
              <a:buClr>
                <a:srgbClr val="000000"/>
              </a:buClr>
              <a:buSzPct val="100000"/>
              <a:defRPr/>
            </a:pPr>
            <a:r>
              <a:rPr lang="en-US" dirty="0" smtClean="0"/>
              <a:t>Nearly all optical flow methods are 2-frame</a:t>
            </a:r>
          </a:p>
          <a:p>
            <a:r>
              <a:rPr lang="en-US" dirty="0" smtClean="0"/>
              <a:t>Occlusion reasoning becomes easier with more than 2 frames</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247</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570084"/>
      </p:ext>
    </p:extLst>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Get Good Optical Flow with Layered Model?</a:t>
            </a:r>
          </a:p>
          <a:p>
            <a:endParaRPr lang="en-US" dirty="0" smtClean="0"/>
          </a:p>
          <a:p>
            <a:pPr defTabSz="432465" eaLnBrk="0" fontAlgn="base" hangingPunct="0">
              <a:spcBef>
                <a:spcPct val="30000"/>
              </a:spcBef>
              <a:spcAft>
                <a:spcPct val="0"/>
              </a:spcAft>
              <a:buClr>
                <a:srgbClr val="000000"/>
              </a:buClr>
              <a:buSzPct val="100000"/>
              <a:defRPr/>
            </a:pPr>
            <a:r>
              <a:rPr lang="en-US" dirty="0" smtClean="0"/>
              <a:t>How to obtain good optical flow with layered model?</a:t>
            </a:r>
          </a:p>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248</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7296439"/>
      </p:ext>
    </p:extLst>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249</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43711902"/>
      </p:ext>
    </p:extLst>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251</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6094004"/>
      </p:ext>
    </p:extLst>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r>
              <a:rPr lang="en-US" smtClean="0"/>
              <a:t>F2S and S2F to capture major occlusion relationships</a:t>
            </a:r>
          </a:p>
          <a:p>
            <a:r>
              <a:rPr lang="en-US" smtClean="0"/>
              <a:t>Alternative optimization of flow and support functions</a:t>
            </a:r>
          </a:p>
          <a:p>
            <a:r>
              <a:rPr lang="en-US" smtClean="0">
                <a:solidFill>
                  <a:srgbClr val="FFFF00"/>
                </a:solidFill>
              </a:rPr>
              <a:t>, alternate between support and motion</a:t>
            </a:r>
          </a:p>
          <a:p>
            <a:endParaRPr lang="en-US" smtClean="0"/>
          </a:p>
        </p:txBody>
      </p:sp>
      <p:sp>
        <p:nvSpPr>
          <p:cNvPr id="4" name="Slide Number Placeholder 3"/>
          <p:cNvSpPr>
            <a:spLocks noGrp="1"/>
          </p:cNvSpPr>
          <p:nvPr>
            <p:ph type="sldNum" sz="quarter"/>
          </p:nvPr>
        </p:nvSpPr>
        <p:spPr/>
        <p:txBody>
          <a:bodyPr/>
          <a:lstStyle/>
          <a:p>
            <a:pPr>
              <a:defRPr/>
            </a:pPr>
            <a:fld id="{B423E082-6EDB-41B6-8339-9E1584366681}" type="slidenum">
              <a:rPr lang="en-GB" smtClean="0"/>
              <a:pPr>
                <a:defRPr/>
              </a:pPr>
              <a:t>252</a:t>
            </a:fld>
            <a:endParaRPr lang="en-GB"/>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r>
              <a:rPr lang="en-US" smtClean="0"/>
              <a:t>AAE &amp; EPE, MDP-Flow2 only reports AAE in its final version</a:t>
            </a:r>
          </a:p>
          <a:p>
            <a:r>
              <a:rPr lang="en-US" altLang="zh-CN" smtClean="0"/>
              <a:t>Middlebury Public Table</a:t>
            </a:r>
            <a:endParaRPr lang="en-US" smtClean="0"/>
          </a:p>
        </p:txBody>
      </p:sp>
      <p:sp>
        <p:nvSpPr>
          <p:cNvPr id="4" name="Slide Number Placeholder 3"/>
          <p:cNvSpPr>
            <a:spLocks noGrp="1"/>
          </p:cNvSpPr>
          <p:nvPr>
            <p:ph type="sldNum" sz="quarter"/>
          </p:nvPr>
        </p:nvSpPr>
        <p:spPr/>
        <p:txBody>
          <a:bodyPr/>
          <a:lstStyle/>
          <a:p>
            <a:pPr>
              <a:defRPr/>
            </a:pPr>
            <a:fld id="{FF101024-28CE-4A73-BEB6-2DB2F1958E0F}" type="slidenum">
              <a:rPr lang="en-GB" smtClean="0"/>
              <a:pPr>
                <a:defRPr/>
              </a:pPr>
              <a:t>253</a:t>
            </a:fld>
            <a:endParaRPr lang="en-GB"/>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254</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15981354"/>
      </p:ext>
    </p:extLst>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Teddy, clustering with appearance, </a:t>
            </a:r>
          </a:p>
          <a:p>
            <a:r>
              <a:rPr lang="en-US" dirty="0" smtClean="0"/>
              <a:t>Mequon: non rigid</a:t>
            </a:r>
            <a:r>
              <a:rPr lang="en-US" baseline="0" dirty="0" smtClean="0"/>
              <a:t> cloth motion</a:t>
            </a:r>
          </a:p>
          <a:p>
            <a:r>
              <a:rPr lang="en-US" baseline="0" dirty="0" smtClean="0"/>
              <a:t>Yosemite: </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255</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26485723"/>
      </p:ext>
    </p:extLst>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endParaRPr lang="en-US" altLang="zh-CN" dirty="0" smtClean="0">
              <a:cs typeface="Times New Roman" pitchFamily="18" charset="0"/>
            </a:endParaRPr>
          </a:p>
        </p:txBody>
      </p:sp>
      <p:sp>
        <p:nvSpPr>
          <p:cNvPr id="4" name="Slide Number Placeholder 3"/>
          <p:cNvSpPr>
            <a:spLocks noGrp="1"/>
          </p:cNvSpPr>
          <p:nvPr>
            <p:ph type="sldNum" sz="quarter"/>
          </p:nvPr>
        </p:nvSpPr>
        <p:spPr/>
        <p:txBody>
          <a:bodyPr/>
          <a:lstStyle/>
          <a:p>
            <a:pPr>
              <a:defRPr/>
            </a:pPr>
            <a:fld id="{8EBF7F57-2117-48D3-8E4A-69BD88080EE2}" type="slidenum">
              <a:rPr lang="en-GB" smtClean="0"/>
              <a:pPr>
                <a:defRPr/>
              </a:pPr>
              <a:t>256</a:t>
            </a:fld>
            <a:endParaRPr lang="en-GB"/>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auto" latinLnBrk="0" hangingPunct="1"/>
            <a:r>
              <a:rPr lang="en-US" dirty="0" smtClean="0"/>
              <a:t>Significance</a:t>
            </a:r>
            <a:r>
              <a:rPr lang="en-US" baseline="0" dirty="0" smtClean="0"/>
              <a:t> test:</a:t>
            </a:r>
            <a:endParaRPr lang="en-US" dirty="0"/>
          </a:p>
        </p:txBody>
      </p:sp>
      <p:sp>
        <p:nvSpPr>
          <p:cNvPr id="4" name="Slide Number Placeholder 3"/>
          <p:cNvSpPr>
            <a:spLocks noGrp="1"/>
          </p:cNvSpPr>
          <p:nvPr>
            <p:ph type="sldNum" idx="10"/>
          </p:nvPr>
        </p:nvSpPr>
        <p:spPr/>
        <p:txBody>
          <a:bodyPr/>
          <a:lstStyle/>
          <a:p>
            <a:pPr>
              <a:defRPr/>
            </a:pPr>
            <a:fld id="{F1716252-6D28-499D-8EB2-C433B7AD0DB2}" type="slidenum">
              <a:rPr lang="en-GB" smtClean="0"/>
              <a:pPr>
                <a:defRPr/>
              </a:pPr>
              <a:t>257</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83191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07F90F-B717-EC49-8CEE-D158C75A797B}" type="datetimeFigureOut">
              <a:rPr lang="en-US" smtClean="0"/>
              <a:pPr/>
              <a:t>9/6/13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0E1BF9-F88F-684E-8D80-8FEE203FD06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07F90F-B717-EC49-8CEE-D158C75A797B}" type="datetimeFigureOut">
              <a:rPr lang="en-US" smtClean="0"/>
              <a:pPr/>
              <a:t>9/6/13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0E1BF9-F88F-684E-8D80-8FEE203FD06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07F90F-B717-EC49-8CEE-D158C75A797B}" type="datetimeFigureOut">
              <a:rPr lang="en-US" smtClean="0"/>
              <a:pPr/>
              <a:t>9/6/13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0E1BF9-F88F-684E-8D80-8FEE203FD06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350"/>
            <a:ext cx="8229600" cy="11366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38225"/>
            <a:ext cx="4037013" cy="452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038225"/>
            <a:ext cx="4038600" cy="452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350"/>
            <a:ext cx="8229600" cy="11366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38225"/>
            <a:ext cx="4037013" cy="452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038225"/>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6613" y="3376613"/>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fld id="{C47632CB-0B4D-C249-AFB5-FA3E9239C9C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07F90F-B717-EC49-8CEE-D158C75A797B}" type="datetimeFigureOut">
              <a:rPr lang="en-US" smtClean="0"/>
              <a:pPr/>
              <a:t>9/6/13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0E1BF9-F88F-684E-8D80-8FEE203FD06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07F90F-B717-EC49-8CEE-D158C75A797B}" type="datetimeFigureOut">
              <a:rPr lang="en-US" smtClean="0"/>
              <a:pPr/>
              <a:t>9/6/13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0E1BF9-F88F-684E-8D80-8FEE203FD06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07F90F-B717-EC49-8CEE-D158C75A797B}" type="datetimeFigureOut">
              <a:rPr lang="en-US" smtClean="0"/>
              <a:pPr/>
              <a:t>9/6/13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0E1BF9-F88F-684E-8D80-8FEE203FD06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07F90F-B717-EC49-8CEE-D158C75A797B}" type="datetimeFigureOut">
              <a:rPr lang="en-US" smtClean="0"/>
              <a:pPr/>
              <a:t>9/6/13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0E1BF9-F88F-684E-8D80-8FEE203FD06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07F90F-B717-EC49-8CEE-D158C75A797B}" type="datetimeFigureOut">
              <a:rPr lang="en-US" smtClean="0"/>
              <a:pPr/>
              <a:t>9/6/13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0E1BF9-F88F-684E-8D80-8FEE203FD06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07F90F-B717-EC49-8CEE-D158C75A797B}" type="datetimeFigureOut">
              <a:rPr lang="en-US" smtClean="0"/>
              <a:pPr/>
              <a:t>9/6/13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0E1BF9-F88F-684E-8D80-8FEE203FD06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07F90F-B717-EC49-8CEE-D158C75A797B}" type="datetimeFigureOut">
              <a:rPr lang="en-US" smtClean="0"/>
              <a:pPr/>
              <a:t>9/6/13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0E1BF9-F88F-684E-8D80-8FEE203FD06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07F90F-B717-EC49-8CEE-D158C75A797B}" type="datetimeFigureOut">
              <a:rPr lang="en-US" smtClean="0"/>
              <a:pPr/>
              <a:t>9/6/13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0E1BF9-F88F-684E-8D80-8FEE203FD06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07F90F-B717-EC49-8CEE-D158C75A797B}" type="datetimeFigureOut">
              <a:rPr lang="en-US" smtClean="0"/>
              <a:pPr/>
              <a:t>9/6/13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0E1BF9-F88F-684E-8D80-8FEE203FD06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df"/><Relationship Id="rId4" Type="http://schemas.openxmlformats.org/officeDocument/2006/relationships/image" Target="../media/image3110.png"/><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166.jpeg"/><Relationship Id="rId5" Type="http://schemas.openxmlformats.org/officeDocument/2006/relationships/image" Target="../media/image167.png"/><Relationship Id="rId6" Type="http://schemas.openxmlformats.org/officeDocument/2006/relationships/image" Target="../media/image168.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wmf"/></Relationships>
</file>

<file path=ppt/slides/_rels/slide102.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chart" Target="../charts/chart4.xml"/><Relationship Id="rId5" Type="http://schemas.openxmlformats.org/officeDocument/2006/relationships/image" Target="../media/image152.emf"/><Relationship Id="rId6" Type="http://schemas.openxmlformats.org/officeDocument/2006/relationships/image" Target="../media/image170.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03.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image173.jpeg"/><Relationship Id="rId6" Type="http://schemas.openxmlformats.org/officeDocument/2006/relationships/chart" Target="../charts/chart5.xml"/><Relationship Id="rId7"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04.xml.rels><?xml version="1.0" encoding="UTF-8" standalone="yes"?>
<Relationships xmlns="http://schemas.openxmlformats.org/package/2006/relationships"><Relationship Id="rId11" Type="http://schemas.openxmlformats.org/officeDocument/2006/relationships/image" Target="../media/image76.png"/><Relationship Id="rId12"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75.png"/><Relationship Id="rId10" Type="http://schemas.openxmlformats.org/officeDocument/2006/relationships/image" Target="../media/image74.gif"/></Relationships>
</file>

<file path=ppt/slides/_rels/slide105.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177.png"/><Relationship Id="rId6" Type="http://schemas.openxmlformats.org/officeDocument/2006/relationships/image" Target="../media/image173.jpeg"/><Relationship Id="rId7" Type="http://schemas.openxmlformats.org/officeDocument/2006/relationships/image" Target="../media/image178.png"/><Relationship Id="rId8"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image173.jpeg"/><Relationship Id="rId6" Type="http://schemas.openxmlformats.org/officeDocument/2006/relationships/image" Target="../media/image180.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81.png"/></Relationships>
</file>

<file path=ppt/slides/_rels/slide108.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81.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8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jpe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8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85.png"/></Relationships>
</file>

<file path=ppt/slides/_rels/slide112.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image" Target="../media/image186.png"/><Relationship Id="rId5" Type="http://schemas.openxmlformats.org/officeDocument/2006/relationships/image" Target="../media/image187.png"/><Relationship Id="rId6" Type="http://schemas.openxmlformats.org/officeDocument/2006/relationships/image" Target="../media/image188.png"/><Relationship Id="rId7" Type="http://schemas.openxmlformats.org/officeDocument/2006/relationships/image" Target="../media/image178.png"/><Relationship Id="rId8" Type="http://schemas.openxmlformats.org/officeDocument/2006/relationships/image" Target="../media/image189.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13.xml.rels><?xml version="1.0" encoding="UTF-8" standalone="yes"?>
<Relationships xmlns="http://schemas.openxmlformats.org/package/2006/relationships"><Relationship Id="rId3" Type="http://schemas.openxmlformats.org/officeDocument/2006/relationships/image" Target="../media/image190.wmf"/><Relationship Id="rId4" Type="http://schemas.openxmlformats.org/officeDocument/2006/relationships/image" Target="../media/image191.jpeg"/><Relationship Id="rId5" Type="http://schemas.openxmlformats.org/officeDocument/2006/relationships/image" Target="../media/image192.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115.xml.rels><?xml version="1.0" encoding="UTF-8" standalone="yes"?>
<Relationships xmlns="http://schemas.openxmlformats.org/package/2006/relationships"><Relationship Id="rId3" Type="http://schemas.openxmlformats.org/officeDocument/2006/relationships/image" Target="../media/image191.jpeg"/><Relationship Id="rId4" Type="http://schemas.openxmlformats.org/officeDocument/2006/relationships/image" Target="../media/image193.png"/><Relationship Id="rId5" Type="http://schemas.openxmlformats.org/officeDocument/2006/relationships/image" Target="../media/image194.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16.xml.rels><?xml version="1.0" encoding="UTF-8" standalone="yes"?>
<Relationships xmlns="http://schemas.openxmlformats.org/package/2006/relationships"><Relationship Id="rId3" Type="http://schemas.openxmlformats.org/officeDocument/2006/relationships/image" Target="../media/image195.jpeg"/><Relationship Id="rId4" Type="http://schemas.openxmlformats.org/officeDocument/2006/relationships/image" Target="../media/image196.png"/><Relationship Id="rId5" Type="http://schemas.openxmlformats.org/officeDocument/2006/relationships/image" Target="../media/image197.png"/><Relationship Id="rId6" Type="http://schemas.openxmlformats.org/officeDocument/2006/relationships/image" Target="../media/image198.png"/><Relationship Id="rId7" Type="http://schemas.openxmlformats.org/officeDocument/2006/relationships/image" Target="../media/image199.png"/><Relationship Id="rId8" Type="http://schemas.openxmlformats.org/officeDocument/2006/relationships/image" Target="../media/image200.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17.xml.rels><?xml version="1.0" encoding="UTF-8" standalone="yes"?>
<Relationships xmlns="http://schemas.openxmlformats.org/package/2006/relationships"><Relationship Id="rId11" Type="http://schemas.openxmlformats.org/officeDocument/2006/relationships/image" Target="../media/image159.jpeg"/><Relationship Id="rId12" Type="http://schemas.openxmlformats.org/officeDocument/2006/relationships/image" Target="../media/image160.jpeg"/><Relationship Id="rId13" Type="http://schemas.openxmlformats.org/officeDocument/2006/relationships/image" Target="../media/image161.jpeg"/><Relationship Id="rId14" Type="http://schemas.openxmlformats.org/officeDocument/2006/relationships/image" Target="../media/image205.png"/><Relationship Id="rId15" Type="http://schemas.openxmlformats.org/officeDocument/2006/relationships/image" Target="../media/image206.png"/><Relationship Id="rId16" Type="http://schemas.openxmlformats.org/officeDocument/2006/relationships/image" Target="../media/image207.png"/><Relationship Id="rId17" Type="http://schemas.openxmlformats.org/officeDocument/2006/relationships/image" Target="../media/image208.png"/><Relationship Id="rId1" Type="http://schemas.openxmlformats.org/officeDocument/2006/relationships/slideLayout" Target="../slideLayouts/slideLayout2.xml"/><Relationship Id="rId2" Type="http://schemas.openxmlformats.org/officeDocument/2006/relationships/image" Target="../media/image153.jpeg"/><Relationship Id="rId3" Type="http://schemas.openxmlformats.org/officeDocument/2006/relationships/image" Target="../media/image43.jpeg"/><Relationship Id="rId4" Type="http://schemas.openxmlformats.org/officeDocument/2006/relationships/image" Target="../media/image154.jpeg"/><Relationship Id="rId5" Type="http://schemas.openxmlformats.org/officeDocument/2006/relationships/image" Target="../media/image11.jpeg"/><Relationship Id="rId6" Type="http://schemas.openxmlformats.org/officeDocument/2006/relationships/image" Target="../media/image201.png"/><Relationship Id="rId7" Type="http://schemas.openxmlformats.org/officeDocument/2006/relationships/image" Target="../media/image202.png"/><Relationship Id="rId8" Type="http://schemas.openxmlformats.org/officeDocument/2006/relationships/image" Target="../media/image203.png"/><Relationship Id="rId9" Type="http://schemas.openxmlformats.org/officeDocument/2006/relationships/image" Target="../media/image204.png"/><Relationship Id="rId10" Type="http://schemas.openxmlformats.org/officeDocument/2006/relationships/image" Target="../media/image158.jpeg"/></Relationships>
</file>

<file path=ppt/slides/_rels/slide118.xml.rels><?xml version="1.0" encoding="UTF-8" standalone="yes"?>
<Relationships xmlns="http://schemas.openxmlformats.org/package/2006/relationships"><Relationship Id="rId3" Type="http://schemas.openxmlformats.org/officeDocument/2006/relationships/image" Target="../media/image190.wmf"/><Relationship Id="rId4" Type="http://schemas.openxmlformats.org/officeDocument/2006/relationships/image" Target="../media/image209.png"/><Relationship Id="rId5" Type="http://schemas.openxmlformats.org/officeDocument/2006/relationships/image" Target="../media/image210.jpeg"/><Relationship Id="rId6" Type="http://schemas.openxmlformats.org/officeDocument/2006/relationships/image" Target="../media/image173.jpeg"/><Relationship Id="rId7" Type="http://schemas.openxmlformats.org/officeDocument/2006/relationships/chart" Target="../charts/chart7.xml"/><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119.xml.rels><?xml version="1.0" encoding="UTF-8" standalone="yes"?>
<Relationships xmlns="http://schemas.openxmlformats.org/package/2006/relationships"><Relationship Id="rId3" Type="http://schemas.openxmlformats.org/officeDocument/2006/relationships/image" Target="../media/image211.png"/><Relationship Id="rId4" Type="http://schemas.openxmlformats.org/officeDocument/2006/relationships/image" Target="../media/image159.jpeg"/><Relationship Id="rId5" Type="http://schemas.openxmlformats.org/officeDocument/2006/relationships/chart" Target="../charts/chart8.xml"/><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14.xml"/><Relationship Id="rId2" Type="http://schemas.openxmlformats.org/officeDocument/2006/relationships/image" Target="../media/image21.jpeg"/></Relationships>
</file>

<file path=ppt/slides/_rels/slide120.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213.png"/><Relationship Id="rId1" Type="http://schemas.openxmlformats.org/officeDocument/2006/relationships/slideLayout" Target="../slideLayouts/slideLayout7.xml"/><Relationship Id="rId2" Type="http://schemas.openxmlformats.org/officeDocument/2006/relationships/image" Target="../media/image21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122.xml.rels><?xml version="1.0" encoding="UTF-8" standalone="yes"?>
<Relationships xmlns="http://schemas.openxmlformats.org/package/2006/relationships"><Relationship Id="rId3" Type="http://schemas.openxmlformats.org/officeDocument/2006/relationships/image" Target="../media/image214.jpeg"/><Relationship Id="rId4" Type="http://schemas.openxmlformats.org/officeDocument/2006/relationships/image" Target="../media/image37.gif"/><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123.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215.png"/><Relationship Id="rId1" Type="http://schemas.openxmlformats.org/officeDocument/2006/relationships/slideLayout" Target="../slideLayouts/slideLayout7.xml"/><Relationship Id="rId2" Type="http://schemas.openxmlformats.org/officeDocument/2006/relationships/image" Target="../media/image149.png"/></Relationships>
</file>

<file path=ppt/slides/_rels/slide124.xml.rels><?xml version="1.0" encoding="UTF-8" standalone="yes"?>
<Relationships xmlns="http://schemas.openxmlformats.org/package/2006/relationships"><Relationship Id="rId3" Type="http://schemas.openxmlformats.org/officeDocument/2006/relationships/image" Target="../media/image216.png"/><Relationship Id="rId4" Type="http://schemas.openxmlformats.org/officeDocument/2006/relationships/image" Target="../media/image217.png"/><Relationship Id="rId5" Type="http://schemas.openxmlformats.org/officeDocument/2006/relationships/image" Target="../media/image218.gif"/><Relationship Id="rId6" Type="http://schemas.openxmlformats.org/officeDocument/2006/relationships/image" Target="../media/image219.png"/><Relationship Id="rId7" Type="http://schemas.openxmlformats.org/officeDocument/2006/relationships/image" Target="../media/image173.jpeg"/><Relationship Id="rId8" Type="http://schemas.openxmlformats.org/officeDocument/2006/relationships/image" Target="../media/image220.png"/><Relationship Id="rId9" Type="http://schemas.openxmlformats.org/officeDocument/2006/relationships/image" Target="../media/image221.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25.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37.gif"/><Relationship Id="rId5" Type="http://schemas.openxmlformats.org/officeDocument/2006/relationships/image" Target="../media/image222.png"/><Relationship Id="rId6" Type="http://schemas.openxmlformats.org/officeDocument/2006/relationships/image" Target="../media/image223.gif"/><Relationship Id="rId7" Type="http://schemas.openxmlformats.org/officeDocument/2006/relationships/image" Target="../media/image224.png"/><Relationship Id="rId8" Type="http://schemas.openxmlformats.org/officeDocument/2006/relationships/image" Target="../media/image225.png"/><Relationship Id="rId9" Type="http://schemas.openxmlformats.org/officeDocument/2006/relationships/image" Target="../media/image226.png"/><Relationship Id="rId10" Type="http://schemas.openxmlformats.org/officeDocument/2006/relationships/image" Target="../media/image227.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8.png"/></Relationships>
</file>

<file path=ppt/slides/_rels/slide127.xml.rels><?xml version="1.0" encoding="UTF-8" standalone="yes"?>
<Relationships xmlns="http://schemas.openxmlformats.org/package/2006/relationships"><Relationship Id="rId11" Type="http://schemas.openxmlformats.org/officeDocument/2006/relationships/image" Target="../media/image233.png"/><Relationship Id="rId12" Type="http://schemas.openxmlformats.org/officeDocument/2006/relationships/image" Target="../media/image70.png"/><Relationship Id="rId13" Type="http://schemas.openxmlformats.org/officeDocument/2006/relationships/image" Target="../media/image234.png"/><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3.jpeg"/><Relationship Id="rId4" Type="http://schemas.openxmlformats.org/officeDocument/2006/relationships/image" Target="../media/image37.gif"/><Relationship Id="rId5" Type="http://schemas.openxmlformats.org/officeDocument/2006/relationships/image" Target="../media/image222.png"/><Relationship Id="rId6" Type="http://schemas.openxmlformats.org/officeDocument/2006/relationships/image" Target="../media/image223.gif"/><Relationship Id="rId7" Type="http://schemas.openxmlformats.org/officeDocument/2006/relationships/image" Target="../media/image229.png"/><Relationship Id="rId8" Type="http://schemas.openxmlformats.org/officeDocument/2006/relationships/image" Target="../media/image230.png"/><Relationship Id="rId9" Type="http://schemas.openxmlformats.org/officeDocument/2006/relationships/image" Target="../media/image231.png"/><Relationship Id="rId10" Type="http://schemas.openxmlformats.org/officeDocument/2006/relationships/image" Target="../media/image23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5.png"/><Relationship Id="rId3" Type="http://schemas.openxmlformats.org/officeDocument/2006/relationships/image" Target="../media/image236.png"/></Relationships>
</file>

<file path=ppt/slides/_rels/slide131.xml.rels><?xml version="1.0" encoding="UTF-8" standalone="yes"?>
<Relationships xmlns="http://schemas.openxmlformats.org/package/2006/relationships"><Relationship Id="rId3" Type="http://schemas.openxmlformats.org/officeDocument/2006/relationships/video" Target="file://localhost/C/%5Cblack%5CTalks%5CAppear%5CShadow%5Cplain.avi" TargetMode="External"/><Relationship Id="rId4" Type="http://schemas.openxmlformats.org/officeDocument/2006/relationships/video" Target="file://localhost/C/%5Cblack%5CTalks%5CAppear%5CSpecular%5Cplain.avi" TargetMode="External"/><Relationship Id="rId5" Type="http://schemas.openxmlformats.org/officeDocument/2006/relationships/slideLayout" Target="../slideLayouts/slideLayout6.xml"/><Relationship Id="rId6" Type="http://schemas.openxmlformats.org/officeDocument/2006/relationships/oleObject" Target="../embeddings/oleObject33.bin"/><Relationship Id="rId7" Type="http://schemas.openxmlformats.org/officeDocument/2006/relationships/image" Target="../media/image238.png"/><Relationship Id="rId8" Type="http://schemas.openxmlformats.org/officeDocument/2006/relationships/image" Target="../media/image239.png"/><Relationship Id="rId9" Type="http://schemas.openxmlformats.org/officeDocument/2006/relationships/image" Target="../media/image240.png"/><Relationship Id="rId1" Type="http://schemas.openxmlformats.org/officeDocument/2006/relationships/vmlDrawing" Target="../drawings/vmlDrawing21.vml"/><Relationship Id="rId2" Type="http://schemas.openxmlformats.org/officeDocument/2006/relationships/video" Target="file://localhost/C/%5Cblack%5CTalks%5CAppear%5CIconic%5Cplain.avi"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242.png"/><Relationship Id="rId4" Type="http://schemas.openxmlformats.org/officeDocument/2006/relationships/image" Target="../media/image243.jpeg"/><Relationship Id="rId5" Type="http://schemas.openxmlformats.org/officeDocument/2006/relationships/image" Target="../media/image244.png"/><Relationship Id="rId6" Type="http://schemas.openxmlformats.org/officeDocument/2006/relationships/image" Target="../media/image245.jpeg"/><Relationship Id="rId1" Type="http://schemas.openxmlformats.org/officeDocument/2006/relationships/slideLayout" Target="../slideLayouts/slideLayout6.xml"/><Relationship Id="rId2" Type="http://schemas.openxmlformats.org/officeDocument/2006/relationships/image" Target="../media/image241.jpeg"/></Relationships>
</file>

<file path=ppt/slides/_rels/slide134.xml.rels><?xml version="1.0" encoding="UTF-8" standalone="yes"?>
<Relationships xmlns="http://schemas.openxmlformats.org/package/2006/relationships"><Relationship Id="rId11" Type="http://schemas.openxmlformats.org/officeDocument/2006/relationships/image" Target="../media/image255.png"/><Relationship Id="rId12" Type="http://schemas.openxmlformats.org/officeDocument/2006/relationships/image" Target="../media/image256.png"/><Relationship Id="rId13" Type="http://schemas.openxmlformats.org/officeDocument/2006/relationships/image" Target="../media/image257.png"/><Relationship Id="rId1" Type="http://schemas.openxmlformats.org/officeDocument/2006/relationships/slideLayout" Target="../slideLayouts/slideLayout6.xml"/><Relationship Id="rId2" Type="http://schemas.openxmlformats.org/officeDocument/2006/relationships/image" Target="../media/image246.png"/><Relationship Id="rId3" Type="http://schemas.openxmlformats.org/officeDocument/2006/relationships/image" Target="../media/image247.png"/><Relationship Id="rId4" Type="http://schemas.openxmlformats.org/officeDocument/2006/relationships/image" Target="../media/image248.png"/><Relationship Id="rId5" Type="http://schemas.openxmlformats.org/officeDocument/2006/relationships/image" Target="../media/image249.png"/><Relationship Id="rId6" Type="http://schemas.openxmlformats.org/officeDocument/2006/relationships/image" Target="../media/image250.png"/><Relationship Id="rId7" Type="http://schemas.openxmlformats.org/officeDocument/2006/relationships/image" Target="../media/image251.png"/><Relationship Id="rId8" Type="http://schemas.openxmlformats.org/officeDocument/2006/relationships/image" Target="../media/image252.png"/><Relationship Id="rId9" Type="http://schemas.openxmlformats.org/officeDocument/2006/relationships/image" Target="../media/image253.png"/><Relationship Id="rId10" Type="http://schemas.openxmlformats.org/officeDocument/2006/relationships/image" Target="../media/image254.png"/></Relationships>
</file>

<file path=ppt/slides/_rels/slide135.xml.rels><?xml version="1.0" encoding="UTF-8" standalone="yes"?>
<Relationships xmlns="http://schemas.openxmlformats.org/package/2006/relationships"><Relationship Id="rId3" Type="http://schemas.openxmlformats.org/officeDocument/2006/relationships/image" Target="../media/image259.png"/><Relationship Id="rId4" Type="http://schemas.openxmlformats.org/officeDocument/2006/relationships/image" Target="../media/image260.png"/><Relationship Id="rId5" Type="http://schemas.openxmlformats.org/officeDocument/2006/relationships/image" Target="../media/image261.png"/><Relationship Id="rId6" Type="http://schemas.openxmlformats.org/officeDocument/2006/relationships/image" Target="../media/image262.png"/><Relationship Id="rId1" Type="http://schemas.openxmlformats.org/officeDocument/2006/relationships/slideLayout" Target="../slideLayouts/slideLayout6.xml"/><Relationship Id="rId2" Type="http://schemas.openxmlformats.org/officeDocument/2006/relationships/image" Target="../media/image258.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3.jpeg"/><Relationship Id="rId3" Type="http://schemas.openxmlformats.org/officeDocument/2006/relationships/image" Target="../media/image264.jpe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65.png"/><Relationship Id="rId5" Type="http://schemas.openxmlformats.org/officeDocument/2006/relationships/image" Target="../media/image266.png"/><Relationship Id="rId1" Type="http://schemas.openxmlformats.org/officeDocument/2006/relationships/video" Target="file://localhost/Users/mjb/Talks/MotionImagery/Movies/bush1.mpg" TargetMode="External"/><Relationship Id="rId2" Type="http://schemas.openxmlformats.org/officeDocument/2006/relationships/video" Target="file://localhost/Users/mjb/Talks/MotionImagery/Movies/flag.mpg"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7.png"/></Relationships>
</file>

<file path=ppt/slides/_rels/slide139.xml.rels><?xml version="1.0" encoding="UTF-8" standalone="yes"?>
<Relationships xmlns="http://schemas.openxmlformats.org/package/2006/relationships"><Relationship Id="rId3" Type="http://schemas.openxmlformats.org/officeDocument/2006/relationships/image" Target="../media/image235.png"/><Relationship Id="rId4" Type="http://schemas.openxmlformats.org/officeDocument/2006/relationships/image" Target="../media/image236.png"/><Relationship Id="rId1" Type="http://schemas.openxmlformats.org/officeDocument/2006/relationships/slideLayout" Target="../slideLayouts/slideLayout6.xml"/><Relationship Id="rId2" Type="http://schemas.openxmlformats.org/officeDocument/2006/relationships/image" Target="../media/image26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8.png"/></Relationships>
</file>

<file path=ppt/slides/_rels/slide143.xml.rels><?xml version="1.0" encoding="UTF-8" standalone="yes"?>
<Relationships xmlns="http://schemas.openxmlformats.org/package/2006/relationships"><Relationship Id="rId1" Type="http://schemas.openxmlformats.org/officeDocument/2006/relationships/video" Target="file://localhost/Users/mjb/Dropbox/sintel-share/hd-vids/08-more-flow.mov" TargetMode="External"/><Relationship Id="rId2" Type="http://schemas.openxmlformats.org/officeDocument/2006/relationships/slideLayout" Target="../slideLayouts/slideLayout2.xml"/><Relationship Id="rId3" Type="http://schemas.openxmlformats.org/officeDocument/2006/relationships/image" Target="../media/image269.png"/></Relationships>
</file>

<file path=ppt/slides/_rels/slide144.xml.rels><?xml version="1.0" encoding="UTF-8" standalone="yes"?>
<Relationships xmlns="http://schemas.openxmlformats.org/package/2006/relationships"><Relationship Id="rId1" Type="http://schemas.openxmlformats.org/officeDocument/2006/relationships/video" Target="file://localhost/Users/mjb/Talks/Motion/ECCV2012/reel.mov" TargetMode="External"/><Relationship Id="rId2" Type="http://schemas.openxmlformats.org/officeDocument/2006/relationships/slideLayout" Target="../slideLayouts/slideLayout2.xml"/><Relationship Id="rId3" Type="http://schemas.openxmlformats.org/officeDocument/2006/relationships/image" Target="../media/image270.png"/></Relationships>
</file>

<file path=ppt/slides/_rels/slide145.xml.rels><?xml version="1.0" encoding="UTF-8" standalone="yes"?>
<Relationships xmlns="http://schemas.openxmlformats.org/package/2006/relationships"><Relationship Id="rId1" Type="http://schemas.openxmlformats.org/officeDocument/2006/relationships/video" Target="file://localhost/Users/mjb/Dropbox/sintel-share/hd-vids/08-more-flow.mov" TargetMode="External"/><Relationship Id="rId2" Type="http://schemas.openxmlformats.org/officeDocument/2006/relationships/slideLayout" Target="../slideLayouts/slideLayout2.xml"/><Relationship Id="rId3" Type="http://schemas.openxmlformats.org/officeDocument/2006/relationships/image" Target="../media/image269.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1.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2.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3.png"/></Relationships>
</file>

<file path=ppt/slides/_rels/slide151.xml.rels><?xml version="1.0" encoding="UTF-8" standalone="yes"?>
<Relationships xmlns="http://schemas.openxmlformats.org/package/2006/relationships"><Relationship Id="rId1" Type="http://schemas.openxmlformats.org/officeDocument/2006/relationships/video" Target="file://localhost/Users/mjb/Dropbox/sintel-share/hd-vids/05-render-passes.mov" TargetMode="External"/><Relationship Id="rId2" Type="http://schemas.openxmlformats.org/officeDocument/2006/relationships/slideLayout" Target="../slideLayouts/slideLayout2.xml"/><Relationship Id="rId3" Type="http://schemas.openxmlformats.org/officeDocument/2006/relationships/image" Target="../media/image274.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5.png"/><Relationship Id="rId3" Type="http://schemas.openxmlformats.org/officeDocument/2006/relationships/image" Target="../media/image276.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7.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8.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9.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0.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1.png"/></Relationships>
</file>

<file path=ppt/slides/_rels/slide159.xml.rels><?xml version="1.0" encoding="UTF-8" standalone="yes"?>
<Relationships xmlns="http://schemas.openxmlformats.org/package/2006/relationships"><Relationship Id="rId1" Type="http://schemas.openxmlformats.org/officeDocument/2006/relationships/video" Target="file://localhost/Users/mjb/Dropbox/sintel-share/hd-vids/03-motion-boundaries.mov" TargetMode="External"/><Relationship Id="rId2" Type="http://schemas.openxmlformats.org/officeDocument/2006/relationships/slideLayout" Target="../slideLayouts/slideLayout2.xml"/><Relationship Id="rId3" Type="http://schemas.openxmlformats.org/officeDocument/2006/relationships/image" Target="../media/image28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3.png"/></Relationships>
</file>

<file path=ppt/slides/_rels/slide161.xml.rels><?xml version="1.0" encoding="UTF-8" standalone="yes"?>
<Relationships xmlns="http://schemas.openxmlformats.org/package/2006/relationships"><Relationship Id="rId1" Type="http://schemas.openxmlformats.org/officeDocument/2006/relationships/video" Target="file://localhost/Users/mjb/Dropbox/sintel-share/hd-vids/04-unmatched-regions.mov" TargetMode="External"/><Relationship Id="rId2" Type="http://schemas.openxmlformats.org/officeDocument/2006/relationships/slideLayout" Target="../slideLayouts/slideLayout2.xml"/><Relationship Id="rId3" Type="http://schemas.openxmlformats.org/officeDocument/2006/relationships/image" Target="../media/image284.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5.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5.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5.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5.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5.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5.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5.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jpeg"/><Relationship Id="rId7" Type="http://schemas.openxmlformats.org/officeDocument/2006/relationships/image" Target="../media/image31.png"/><Relationship Id="rId8"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5.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6.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7.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9.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0.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1.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2.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3.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4.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5.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6.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7.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8.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9.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0.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1.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2.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3.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4.png"/></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5.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6.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7.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8.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9.png"/><Relationship Id="rId3" Type="http://schemas.openxmlformats.org/officeDocument/2006/relationships/image" Target="../media/image310.png"/></Relationships>
</file>

<file path=ppt/slides/_rels/slide196.xml.rels><?xml version="1.0" encoding="UTF-8" standalone="yes"?>
<Relationships xmlns="http://schemas.openxmlformats.org/package/2006/relationships"><Relationship Id="rId3" Type="http://schemas.openxmlformats.org/officeDocument/2006/relationships/image" Target="../media/image311.png"/><Relationship Id="rId4" Type="http://schemas.openxmlformats.org/officeDocument/2006/relationships/image" Target="../media/image312.png"/><Relationship Id="rId5" Type="http://schemas.openxmlformats.org/officeDocument/2006/relationships/image" Target="../media/image313.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97.xml.rels><?xml version="1.0" encoding="UTF-8" standalone="yes"?>
<Relationships xmlns="http://schemas.openxmlformats.org/package/2006/relationships"><Relationship Id="rId4" Type="http://schemas.microsoft.com/office/2007/relationships/media" Target="file://localhost/Volumes/garrett.stanley/Research/Slides/NSF_CRCNS2010.06.08/UrbanCat_ExperimentalAll_WIthoutFlow.mov" TargetMode="External"/><Relationship Id="rId5" Type="http://schemas.openxmlformats.org/officeDocument/2006/relationships/image" Target="../media/image314.png"/><Relationship Id="rId1" Type="http://schemas.openxmlformats.org/officeDocument/2006/relationships/video" Target="file://localhost/Users/mjb/Dropbox/MoviesForMichael/UrbanCat_ExperimentalAll_WIthoutFlow.mov" TargetMode="External"/><Relationship Id="rId2"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5.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37.gif"/><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6.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7.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8.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9.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0.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pdf"/><Relationship Id="rId4" Type="http://schemas.openxmlformats.org/officeDocument/2006/relationships/image" Target="../media/image321.png"/><Relationship Id="rId5" Type="http://schemas.openxmlformats.org/officeDocument/2006/relationships/image" Target="../media/image322.png"/><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323.png"/><Relationship Id="rId5" Type="http://schemas.openxmlformats.org/officeDocument/2006/relationships/image" Target="../media/image324.png"/><Relationship Id="rId6" Type="http://schemas.openxmlformats.org/officeDocument/2006/relationships/image" Target="../media/image325.png"/><Relationship Id="rId7" Type="http://schemas.openxmlformats.org/officeDocument/2006/relationships/image" Target="../media/image326.png"/><Relationship Id="rId1" Type="http://schemas.openxmlformats.org/officeDocument/2006/relationships/video" Target="file://localhost/Users/black/Talks/Intel04/yosMov1.avi" TargetMode="External"/><Relationship Id="rId2"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4.png"/><Relationship Id="rId5" Type="http://schemas.openxmlformats.org/officeDocument/2006/relationships/oleObject" Target="../embeddings/Microsoft_Equation5.bin"/><Relationship Id="rId6" Type="http://schemas.openxmlformats.org/officeDocument/2006/relationships/oleObject" Target="../embeddings/Microsoft_Equation6.bin"/><Relationship Id="rId7" Type="http://schemas.openxmlformats.org/officeDocument/2006/relationships/oleObject" Target="../embeddings/oleObject34.bin"/><Relationship Id="rId8" Type="http://schemas.openxmlformats.org/officeDocument/2006/relationships/image" Target="../media/image323.png"/><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7.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37.gi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0.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11.jpeg"/><Relationship Id="rId5"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212.xml.rels><?xml version="1.0" encoding="UTF-8" standalone="yes"?>
<Relationships xmlns="http://schemas.openxmlformats.org/package/2006/relationships"><Relationship Id="rId3" Type="http://schemas.openxmlformats.org/officeDocument/2006/relationships/image" Target="../media/image328.png"/><Relationship Id="rId4" Type="http://schemas.openxmlformats.org/officeDocument/2006/relationships/image" Target="../media/image329.png"/><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image" Target="../media/image331.png"/><Relationship Id="rId5" Type="http://schemas.openxmlformats.org/officeDocument/2006/relationships/oleObject" Target="../embeddings/oleObject35.bin"/><Relationship Id="rId6" Type="http://schemas.openxmlformats.org/officeDocument/2006/relationships/image" Target="../media/image332.wmf"/><Relationship Id="rId1" Type="http://schemas.openxmlformats.org/officeDocument/2006/relationships/vmlDrawing" Target="../drawings/vmlDrawing23.vml"/><Relationship Id="rId2"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331.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 Id="rId3" Type="http://schemas.openxmlformats.org/officeDocument/2006/relationships/image" Target="../media/image328.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33.png"/></Relationships>
</file>

<file path=ppt/slides/_rels/slide217.xml.rels><?xml version="1.0" encoding="UTF-8" standalone="yes"?>
<Relationships xmlns="http://schemas.openxmlformats.org/package/2006/relationships"><Relationship Id="rId3" Type="http://schemas.openxmlformats.org/officeDocument/2006/relationships/image" Target="../media/image333.png"/><Relationship Id="rId4" Type="http://schemas.openxmlformats.org/officeDocument/2006/relationships/image" Target="../media/image332.wmf"/><Relationship Id="rId1" Type="http://schemas.openxmlformats.org/officeDocument/2006/relationships/slideLayout" Target="../slideLayouts/slideLayout12.xml"/><Relationship Id="rId2" Type="http://schemas.openxmlformats.org/officeDocument/2006/relationships/notesSlide" Target="../notesSlides/notesSlide69.xml"/></Relationships>
</file>

<file path=ppt/slides/_rels/slide218.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oleObject" Target="../embeddings/oleObject36.bin"/><Relationship Id="rId1" Type="http://schemas.openxmlformats.org/officeDocument/2006/relationships/vmlDrawing" Target="../drawings/vmlDrawing24.vml"/><Relationship Id="rId2" Type="http://schemas.openxmlformats.org/officeDocument/2006/relationships/slideLayout" Target="../slideLayouts/slideLayout2.xml"/><Relationship Id="rId3" Type="http://schemas.openxmlformats.org/officeDocument/2006/relationships/notesSlide" Target="../notesSlides/notesSlide70.xml"/><Relationship Id="rId4" Type="http://schemas.openxmlformats.org/officeDocument/2006/relationships/image" Target="../media/image334.png"/><Relationship Id="rId5" Type="http://schemas.openxmlformats.org/officeDocument/2006/relationships/image" Target="../media/image335.png"/><Relationship Id="rId6" Type="http://schemas.openxmlformats.org/officeDocument/2006/relationships/image" Target="../media/image336.png"/><Relationship Id="rId7" Type="http://schemas.openxmlformats.org/officeDocument/2006/relationships/image" Target="../media/image37.gif"/><Relationship Id="rId8" Type="http://schemas.openxmlformats.org/officeDocument/2006/relationships/image" Target="../media/image337.png"/><Relationship Id="rId9" Type="http://schemas.openxmlformats.org/officeDocument/2006/relationships/image" Target="../media/image38.png"/><Relationship Id="rId10" Type="http://schemas.openxmlformats.org/officeDocument/2006/relationships/image" Target="../media/image39.png"/></Relationships>
</file>

<file path=ppt/slides/_rels/slide219.xml.rels><?xml version="1.0" encoding="UTF-8" standalone="yes"?>
<Relationships xmlns="http://schemas.openxmlformats.org/package/2006/relationships"><Relationship Id="rId3" Type="http://schemas.openxmlformats.org/officeDocument/2006/relationships/image" Target="../media/image334.png"/><Relationship Id="rId4" Type="http://schemas.openxmlformats.org/officeDocument/2006/relationships/image" Target="../media/image335.png"/><Relationship Id="rId5" Type="http://schemas.openxmlformats.org/officeDocument/2006/relationships/image" Target="../media/image336.png"/><Relationship Id="rId6" Type="http://schemas.openxmlformats.org/officeDocument/2006/relationships/image" Target="../media/image37.gif"/><Relationship Id="rId7" Type="http://schemas.openxmlformats.org/officeDocument/2006/relationships/image" Target="../media/image3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43.jpeg"/><Relationship Id="rId5" Type="http://schemas.openxmlformats.org/officeDocument/2006/relationships/image" Target="../media/image37.gif"/><Relationship Id="rId6" Type="http://schemas.openxmlformats.org/officeDocument/2006/relationships/oleObject" Target="../embeddings/oleObject3.bin"/><Relationship Id="rId7" Type="http://schemas.openxmlformats.org/officeDocument/2006/relationships/oleObject" Target="../embeddings/oleObject4.bin"/><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338.png"/><Relationship Id="rId4" Type="http://schemas.openxmlformats.org/officeDocument/2006/relationships/image" Target="../media/image339.png"/><Relationship Id="rId5" Type="http://schemas.openxmlformats.org/officeDocument/2006/relationships/image" Target="../media/image43.jpeg"/><Relationship Id="rId6" Type="http://schemas.openxmlformats.org/officeDocument/2006/relationships/image" Target="../media/image37.gif"/><Relationship Id="rId7" Type="http://schemas.openxmlformats.org/officeDocument/2006/relationships/image" Target="../media/image340.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221.xml.rels><?xml version="1.0" encoding="UTF-8" standalone="yes"?>
<Relationships xmlns="http://schemas.openxmlformats.org/package/2006/relationships"><Relationship Id="rId3" Type="http://schemas.openxmlformats.org/officeDocument/2006/relationships/image" Target="../media/image341.png"/><Relationship Id="rId4" Type="http://schemas.openxmlformats.org/officeDocument/2006/relationships/image" Target="../media/image342.png"/><Relationship Id="rId5" Type="http://schemas.openxmlformats.org/officeDocument/2006/relationships/image" Target="../media/image215.png"/><Relationship Id="rId6" Type="http://schemas.openxmlformats.org/officeDocument/2006/relationships/image" Target="../media/image343.png"/><Relationship Id="rId7" Type="http://schemas.openxmlformats.org/officeDocument/2006/relationships/image" Target="../media/image344.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oleObject" Target="../embeddings/Microsoft_Equation7.bin"/><Relationship Id="rId5" Type="http://schemas.openxmlformats.org/officeDocument/2006/relationships/oleObject" Target="../embeddings/oleObject37.bin"/><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75.xml"/><Relationship Id="rId4" Type="http://schemas.openxmlformats.org/officeDocument/2006/relationships/oleObject" Target="../embeddings/Microsoft_Equation8.bin"/><Relationship Id="rId5" Type="http://schemas.openxmlformats.org/officeDocument/2006/relationships/oleObject" Target="../embeddings/Microsoft_Equation9.bin"/><Relationship Id="rId6" Type="http://schemas.openxmlformats.org/officeDocument/2006/relationships/oleObject" Target="../embeddings/oleObject38.bin"/><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video" Target="file://localhost/Users/black/Teaching/cs143.08/Movies/ballinbox1.mov" TargetMode="External"/><Relationship Id="rId2" Type="http://schemas.openxmlformats.org/officeDocument/2006/relationships/slideLayout" Target="../slideLayouts/slideLayout2.xml"/><Relationship Id="rId3" Type="http://schemas.openxmlformats.org/officeDocument/2006/relationships/image" Target="../media/image348.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video" Target="file://localhost/Users/black/Dropbox/sintel-share/hd-vids/06-perturbed-sequences.mov" TargetMode="External"/><Relationship Id="rId2" Type="http://schemas.openxmlformats.org/officeDocument/2006/relationships/slideLayout" Target="../slideLayouts/slideLayout2.xml"/><Relationship Id="rId3" Type="http://schemas.openxmlformats.org/officeDocument/2006/relationships/image" Target="../media/image349.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350.jpeg"/><Relationship Id="rId4" Type="http://schemas.openxmlformats.org/officeDocument/2006/relationships/image" Target="../media/image351.jpeg"/><Relationship Id="rId5" Type="http://schemas.openxmlformats.org/officeDocument/2006/relationships/image" Target="../media/image352.png"/><Relationship Id="rId6"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353.png"/></Relationships>
</file>

<file path=ppt/slides/_rels/slide233.xml.rels><?xml version="1.0" encoding="UTF-8" standalone="yes"?>
<Relationships xmlns="http://schemas.openxmlformats.org/package/2006/relationships"><Relationship Id="rId3" Type="http://schemas.openxmlformats.org/officeDocument/2006/relationships/image" Target="../media/image354.png"/><Relationship Id="rId4" Type="http://schemas.openxmlformats.org/officeDocument/2006/relationships/image" Target="../media/image355.png"/><Relationship Id="rId5" Type="http://schemas.openxmlformats.org/officeDocument/2006/relationships/image" Target="../media/image356.png"/><Relationship Id="rId6" Type="http://schemas.openxmlformats.org/officeDocument/2006/relationships/image" Target="../media/image357.png"/><Relationship Id="rId7" Type="http://schemas.openxmlformats.org/officeDocument/2006/relationships/image" Target="../media/image358.png"/><Relationship Id="rId8" Type="http://schemas.openxmlformats.org/officeDocument/2006/relationships/image" Target="../media/image359.png"/><Relationship Id="rId9" Type="http://schemas.openxmlformats.org/officeDocument/2006/relationships/image" Target="../media/image360.png"/><Relationship Id="rId10" Type="http://schemas.openxmlformats.org/officeDocument/2006/relationships/image" Target="../media/image361.png"/><Relationship Id="rId11" Type="http://schemas.openxmlformats.org/officeDocument/2006/relationships/image" Target="../media/image362.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234.xml.rels><?xml version="1.0" encoding="UTF-8" standalone="yes"?>
<Relationships xmlns="http://schemas.openxmlformats.org/package/2006/relationships"><Relationship Id="rId3" Type="http://schemas.openxmlformats.org/officeDocument/2006/relationships/image" Target="../media/image363.png"/><Relationship Id="rId4" Type="http://schemas.openxmlformats.org/officeDocument/2006/relationships/image" Target="../media/image364.png"/><Relationship Id="rId5" Type="http://schemas.openxmlformats.org/officeDocument/2006/relationships/image" Target="../media/image365.png"/><Relationship Id="rId6" Type="http://schemas.openxmlformats.org/officeDocument/2006/relationships/image" Target="../media/image366.png"/><Relationship Id="rId7" Type="http://schemas.openxmlformats.org/officeDocument/2006/relationships/image" Target="../media/image367.gif"/><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353.png"/></Relationships>
</file>

<file path=ppt/slides/_rels/slide236.xml.rels><?xml version="1.0" encoding="UTF-8" standalone="yes"?>
<Relationships xmlns="http://schemas.openxmlformats.org/package/2006/relationships"><Relationship Id="rId3" Type="http://schemas.openxmlformats.org/officeDocument/2006/relationships/image" Target="../media/image368.png"/><Relationship Id="rId4" Type="http://schemas.openxmlformats.org/officeDocument/2006/relationships/image" Target="../media/image369.png"/><Relationship Id="rId5" Type="http://schemas.openxmlformats.org/officeDocument/2006/relationships/image" Target="../media/image370.png"/><Relationship Id="rId6" Type="http://schemas.openxmlformats.org/officeDocument/2006/relationships/image" Target="../media/image371.png"/><Relationship Id="rId7" Type="http://schemas.openxmlformats.org/officeDocument/2006/relationships/image" Target="../media/image357.png"/><Relationship Id="rId8" Type="http://schemas.openxmlformats.org/officeDocument/2006/relationships/image" Target="../media/image361.png"/><Relationship Id="rId9" Type="http://schemas.openxmlformats.org/officeDocument/2006/relationships/image" Target="../media/image372.png"/><Relationship Id="rId10" Type="http://schemas.openxmlformats.org/officeDocument/2006/relationships/image" Target="../media/image373.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237.xml.rels><?xml version="1.0" encoding="UTF-8" standalone="yes"?>
<Relationships xmlns="http://schemas.openxmlformats.org/package/2006/relationships"><Relationship Id="rId3" Type="http://schemas.openxmlformats.org/officeDocument/2006/relationships/image" Target="../media/image374.png"/><Relationship Id="rId4" Type="http://schemas.openxmlformats.org/officeDocument/2006/relationships/image" Target="../media/image375.png"/><Relationship Id="rId5" Type="http://schemas.openxmlformats.org/officeDocument/2006/relationships/image" Target="../media/image376.png"/><Relationship Id="rId6" Type="http://schemas.openxmlformats.org/officeDocument/2006/relationships/image" Target="../media/image377.png"/><Relationship Id="rId7" Type="http://schemas.openxmlformats.org/officeDocument/2006/relationships/image" Target="../media/image378.png"/><Relationship Id="rId8" Type="http://schemas.openxmlformats.org/officeDocument/2006/relationships/image" Target="../media/image379.png"/><Relationship Id="rId9" Type="http://schemas.openxmlformats.org/officeDocument/2006/relationships/image" Target="../media/image380.png"/><Relationship Id="rId10" Type="http://schemas.openxmlformats.org/officeDocument/2006/relationships/image" Target="../media/image381.png"/><Relationship Id="rId11" Type="http://schemas.openxmlformats.org/officeDocument/2006/relationships/image" Target="../media/image372.pn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353.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2.png"/><Relationship Id="rId3" Type="http://schemas.openxmlformats.org/officeDocument/2006/relationships/image" Target="../media/image383.png"/></Relationships>
</file>

<file path=ppt/slides/_rels/slide24.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oleObject" Target="../embeddings/oleObject5.bin"/></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384.png"/><Relationship Id="rId4" Type="http://schemas.openxmlformats.org/officeDocument/2006/relationships/image" Target="../media/image385.png"/><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242.xml.rels><?xml version="1.0" encoding="UTF-8" standalone="yes"?>
<Relationships xmlns="http://schemas.openxmlformats.org/package/2006/relationships"><Relationship Id="rId9" Type="http://schemas.openxmlformats.org/officeDocument/2006/relationships/image" Target="../media/image390.png"/><Relationship Id="rId20" Type="http://schemas.openxmlformats.org/officeDocument/2006/relationships/image" Target="../media/image401.png"/><Relationship Id="rId21" Type="http://schemas.openxmlformats.org/officeDocument/2006/relationships/image" Target="../media/image381.png"/><Relationship Id="rId22" Type="http://schemas.openxmlformats.org/officeDocument/2006/relationships/image" Target="../media/image372.png"/><Relationship Id="rId10" Type="http://schemas.openxmlformats.org/officeDocument/2006/relationships/image" Target="../media/image391.png"/><Relationship Id="rId11" Type="http://schemas.openxmlformats.org/officeDocument/2006/relationships/image" Target="../media/image392.png"/><Relationship Id="rId12" Type="http://schemas.openxmlformats.org/officeDocument/2006/relationships/image" Target="../media/image393.png"/><Relationship Id="rId13" Type="http://schemas.openxmlformats.org/officeDocument/2006/relationships/image" Target="../media/image394.png"/><Relationship Id="rId14" Type="http://schemas.openxmlformats.org/officeDocument/2006/relationships/image" Target="../media/image395.png"/><Relationship Id="rId15" Type="http://schemas.openxmlformats.org/officeDocument/2006/relationships/image" Target="../media/image396.png"/><Relationship Id="rId16" Type="http://schemas.openxmlformats.org/officeDocument/2006/relationships/image" Target="../media/image397.png"/><Relationship Id="rId17" Type="http://schemas.openxmlformats.org/officeDocument/2006/relationships/image" Target="../media/image398.png"/><Relationship Id="rId18" Type="http://schemas.openxmlformats.org/officeDocument/2006/relationships/image" Target="../media/image399.png"/><Relationship Id="rId19" Type="http://schemas.openxmlformats.org/officeDocument/2006/relationships/image" Target="../media/image400.png"/><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386.png"/><Relationship Id="rId4" Type="http://schemas.openxmlformats.org/officeDocument/2006/relationships/image" Target="../media/image387.png"/><Relationship Id="rId5" Type="http://schemas.openxmlformats.org/officeDocument/2006/relationships/image" Target="../media/image374.png"/><Relationship Id="rId6" Type="http://schemas.openxmlformats.org/officeDocument/2006/relationships/image" Target="../media/image375.png"/><Relationship Id="rId7" Type="http://schemas.openxmlformats.org/officeDocument/2006/relationships/image" Target="../media/image388.png"/><Relationship Id="rId8" Type="http://schemas.openxmlformats.org/officeDocument/2006/relationships/image" Target="../media/image389.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353.png"/></Relationships>
</file>

<file path=ppt/slides/_rels/slide244.xml.rels><?xml version="1.0" encoding="UTF-8" standalone="yes"?>
<Relationships xmlns="http://schemas.openxmlformats.org/package/2006/relationships"><Relationship Id="rId3" Type="http://schemas.openxmlformats.org/officeDocument/2006/relationships/image" Target="../media/image402.png"/><Relationship Id="rId4" Type="http://schemas.openxmlformats.org/officeDocument/2006/relationships/image" Target="../media/image403.png"/><Relationship Id="rId5" Type="http://schemas.openxmlformats.org/officeDocument/2006/relationships/image" Target="../media/image404.png"/><Relationship Id="rId6" Type="http://schemas.openxmlformats.org/officeDocument/2006/relationships/image" Target="../media/image405.png"/><Relationship Id="rId7" Type="http://schemas.openxmlformats.org/officeDocument/2006/relationships/image" Target="../media/image406.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245.xml.rels><?xml version="1.0" encoding="UTF-8" standalone="yes"?>
<Relationships xmlns="http://schemas.openxmlformats.org/package/2006/relationships"><Relationship Id="rId3" Type="http://schemas.openxmlformats.org/officeDocument/2006/relationships/image" Target="../media/image403.png"/><Relationship Id="rId4" Type="http://schemas.openxmlformats.org/officeDocument/2006/relationships/image" Target="../media/image406.png"/><Relationship Id="rId5" Type="http://schemas.openxmlformats.org/officeDocument/2006/relationships/image" Target="../media/image407.png"/><Relationship Id="rId6" Type="http://schemas.openxmlformats.org/officeDocument/2006/relationships/image" Target="../media/image408.png"/><Relationship Id="rId7" Type="http://schemas.openxmlformats.org/officeDocument/2006/relationships/image" Target="../media/image404.png"/><Relationship Id="rId8" Type="http://schemas.openxmlformats.org/officeDocument/2006/relationships/image" Target="../media/image409.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353.png"/></Relationships>
</file>

<file path=ppt/slides/_rels/slide247.xml.rels><?xml version="1.0" encoding="UTF-8" standalone="yes"?>
<Relationships xmlns="http://schemas.openxmlformats.org/package/2006/relationships"><Relationship Id="rId3" Type="http://schemas.openxmlformats.org/officeDocument/2006/relationships/image" Target="../media/image410.gif"/><Relationship Id="rId4" Type="http://schemas.openxmlformats.org/officeDocument/2006/relationships/image" Target="../media/image411.gif"/><Relationship Id="rId5" Type="http://schemas.openxmlformats.org/officeDocument/2006/relationships/image" Target="../media/image412.gif"/><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353.png"/></Relationships>
</file>

<file path=ppt/slides/_rels/slide249.xml.rels><?xml version="1.0" encoding="UTF-8" standalone="yes"?>
<Relationships xmlns="http://schemas.openxmlformats.org/package/2006/relationships"><Relationship Id="rId11" Type="http://schemas.openxmlformats.org/officeDocument/2006/relationships/image" Target="../media/image421.gif"/><Relationship Id="rId12" Type="http://schemas.openxmlformats.org/officeDocument/2006/relationships/image" Target="../media/image422.png"/><Relationship Id="rId13" Type="http://schemas.openxmlformats.org/officeDocument/2006/relationships/image" Target="../media/image423.png"/><Relationship Id="rId14" Type="http://schemas.openxmlformats.org/officeDocument/2006/relationships/image" Target="../media/image354.png"/><Relationship Id="rId15" Type="http://schemas.openxmlformats.org/officeDocument/2006/relationships/image" Target="../media/image366.png"/><Relationship Id="rId16" Type="http://schemas.openxmlformats.org/officeDocument/2006/relationships/image" Target="../media/image424.png"/><Relationship Id="rId17" Type="http://schemas.openxmlformats.org/officeDocument/2006/relationships/image" Target="../media/image425.png"/><Relationship Id="rId18" Type="http://schemas.openxmlformats.org/officeDocument/2006/relationships/image" Target="../media/image365.png"/><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413.png"/><Relationship Id="rId4" Type="http://schemas.openxmlformats.org/officeDocument/2006/relationships/image" Target="../media/image414.png"/><Relationship Id="rId5" Type="http://schemas.openxmlformats.org/officeDocument/2006/relationships/image" Target="../media/image415.png"/><Relationship Id="rId6" Type="http://schemas.openxmlformats.org/officeDocument/2006/relationships/image" Target="../media/image416.png"/><Relationship Id="rId7" Type="http://schemas.openxmlformats.org/officeDocument/2006/relationships/image" Target="../media/image417.png"/><Relationship Id="rId8" Type="http://schemas.openxmlformats.org/officeDocument/2006/relationships/image" Target="../media/image418.png"/><Relationship Id="rId9" Type="http://schemas.openxmlformats.org/officeDocument/2006/relationships/image" Target="../media/image419.png"/><Relationship Id="rId10" Type="http://schemas.openxmlformats.org/officeDocument/2006/relationships/image" Target="../media/image420.png"/></Relationships>
</file>

<file path=ppt/slides/_rels/slide25.xml.rels><?xml version="1.0" encoding="UTF-8" standalone="yes"?>
<Relationships xmlns="http://schemas.openxmlformats.org/package/2006/relationships"><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oleObject" Target="../embeddings/oleObject6.bin"/></Relationships>
</file>

<file path=ppt/slides/_rels/slide250.xml.rels><?xml version="1.0" encoding="UTF-8" standalone="yes"?>
<Relationships xmlns="http://schemas.openxmlformats.org/package/2006/relationships"><Relationship Id="rId11" Type="http://schemas.openxmlformats.org/officeDocument/2006/relationships/image" Target="../media/image413.png"/><Relationship Id="rId12" Type="http://schemas.openxmlformats.org/officeDocument/2006/relationships/image" Target="../media/image414.png"/><Relationship Id="rId13" Type="http://schemas.openxmlformats.org/officeDocument/2006/relationships/image" Target="../media/image415.png"/><Relationship Id="rId14" Type="http://schemas.openxmlformats.org/officeDocument/2006/relationships/image" Target="../media/image416.png"/><Relationship Id="rId15" Type="http://schemas.openxmlformats.org/officeDocument/2006/relationships/image" Target="../media/image417.png"/><Relationship Id="rId16" Type="http://schemas.openxmlformats.org/officeDocument/2006/relationships/image" Target="../media/image418.png"/><Relationship Id="rId17" Type="http://schemas.openxmlformats.org/officeDocument/2006/relationships/image" Target="../media/image419.png"/><Relationship Id="rId18" Type="http://schemas.openxmlformats.org/officeDocument/2006/relationships/image" Target="../media/image420.png"/><Relationship Id="rId1" Type="http://schemas.openxmlformats.org/officeDocument/2006/relationships/slideLayout" Target="../slideLayouts/slideLayout2.xml"/><Relationship Id="rId2" Type="http://schemas.openxmlformats.org/officeDocument/2006/relationships/image" Target="../media/image421.gif"/><Relationship Id="rId3" Type="http://schemas.openxmlformats.org/officeDocument/2006/relationships/image" Target="../media/image422.png"/><Relationship Id="rId4" Type="http://schemas.openxmlformats.org/officeDocument/2006/relationships/image" Target="../media/image423.png"/><Relationship Id="rId5" Type="http://schemas.openxmlformats.org/officeDocument/2006/relationships/image" Target="../media/image354.png"/><Relationship Id="rId6" Type="http://schemas.openxmlformats.org/officeDocument/2006/relationships/image" Target="../media/image426.png"/><Relationship Id="rId7" Type="http://schemas.openxmlformats.org/officeDocument/2006/relationships/image" Target="../media/image427.png"/><Relationship Id="rId8" Type="http://schemas.openxmlformats.org/officeDocument/2006/relationships/image" Target="../media/image428.png"/><Relationship Id="rId9" Type="http://schemas.openxmlformats.org/officeDocument/2006/relationships/image" Target="../media/image429.png"/><Relationship Id="rId10" Type="http://schemas.openxmlformats.org/officeDocument/2006/relationships/image" Target="../media/image430.png"/></Relationships>
</file>

<file path=ppt/slides/_rels/slide251.xml.rels><?xml version="1.0" encoding="UTF-8" standalone="yes"?>
<Relationships xmlns="http://schemas.openxmlformats.org/package/2006/relationships"><Relationship Id="rId9" Type="http://schemas.openxmlformats.org/officeDocument/2006/relationships/image" Target="../media/image431.png"/><Relationship Id="rId20" Type="http://schemas.openxmlformats.org/officeDocument/2006/relationships/image" Target="../media/image420.png"/><Relationship Id="rId10" Type="http://schemas.openxmlformats.org/officeDocument/2006/relationships/image" Target="../media/image428.png"/><Relationship Id="rId11" Type="http://schemas.openxmlformats.org/officeDocument/2006/relationships/image" Target="../media/image429.png"/><Relationship Id="rId12" Type="http://schemas.openxmlformats.org/officeDocument/2006/relationships/image" Target="../media/image430.png"/><Relationship Id="rId13" Type="http://schemas.openxmlformats.org/officeDocument/2006/relationships/image" Target="../media/image413.png"/><Relationship Id="rId14" Type="http://schemas.openxmlformats.org/officeDocument/2006/relationships/image" Target="../media/image414.png"/><Relationship Id="rId15" Type="http://schemas.openxmlformats.org/officeDocument/2006/relationships/image" Target="../media/image415.png"/><Relationship Id="rId16" Type="http://schemas.openxmlformats.org/officeDocument/2006/relationships/image" Target="../media/image416.png"/><Relationship Id="rId17" Type="http://schemas.openxmlformats.org/officeDocument/2006/relationships/image" Target="../media/image417.png"/><Relationship Id="rId18" Type="http://schemas.openxmlformats.org/officeDocument/2006/relationships/image" Target="../media/image418.png"/><Relationship Id="rId19" Type="http://schemas.openxmlformats.org/officeDocument/2006/relationships/image" Target="../media/image419.png"/><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421.gif"/><Relationship Id="rId4" Type="http://schemas.openxmlformats.org/officeDocument/2006/relationships/image" Target="../media/image422.png"/><Relationship Id="rId5" Type="http://schemas.openxmlformats.org/officeDocument/2006/relationships/image" Target="../media/image423.png"/><Relationship Id="rId6" Type="http://schemas.openxmlformats.org/officeDocument/2006/relationships/image" Target="../media/image354.png"/><Relationship Id="rId7" Type="http://schemas.openxmlformats.org/officeDocument/2006/relationships/image" Target="../media/image426.png"/><Relationship Id="rId8" Type="http://schemas.openxmlformats.org/officeDocument/2006/relationships/image" Target="../media/image427.png"/></Relationships>
</file>

<file path=ppt/slides/_rels/slide252.xml.rels><?xml version="1.0" encoding="UTF-8" standalone="yes"?>
<Relationships xmlns="http://schemas.openxmlformats.org/package/2006/relationships"><Relationship Id="rId11" Type="http://schemas.openxmlformats.org/officeDocument/2006/relationships/image" Target="../media/image439.png"/><Relationship Id="rId12" Type="http://schemas.openxmlformats.org/officeDocument/2006/relationships/image" Target="../media/image372.png"/><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16.gif"/><Relationship Id="rId4" Type="http://schemas.openxmlformats.org/officeDocument/2006/relationships/image" Target="../media/image432.png"/><Relationship Id="rId5" Type="http://schemas.openxmlformats.org/officeDocument/2006/relationships/image" Target="../media/image433.png"/><Relationship Id="rId6" Type="http://schemas.openxmlformats.org/officeDocument/2006/relationships/image" Target="../media/image434.png"/><Relationship Id="rId7" Type="http://schemas.openxmlformats.org/officeDocument/2006/relationships/image" Target="../media/image435.png"/><Relationship Id="rId8" Type="http://schemas.openxmlformats.org/officeDocument/2006/relationships/image" Target="../media/image436.png"/><Relationship Id="rId9" Type="http://schemas.openxmlformats.org/officeDocument/2006/relationships/image" Target="../media/image437.png"/><Relationship Id="rId10" Type="http://schemas.openxmlformats.org/officeDocument/2006/relationships/image" Target="../media/image438.png"/></Relationships>
</file>

<file path=ppt/slides/_rels/slide253.xml.rels><?xml version="1.0" encoding="UTF-8" standalone="yes"?>
<Relationships xmlns="http://schemas.openxmlformats.org/package/2006/relationships"><Relationship Id="rId3" Type="http://schemas.openxmlformats.org/officeDocument/2006/relationships/image" Target="../media/image440.png"/><Relationship Id="rId4" Type="http://schemas.openxmlformats.org/officeDocument/2006/relationships/image" Target="../media/image441.png"/><Relationship Id="rId5" Type="http://schemas.openxmlformats.org/officeDocument/2006/relationships/image" Target="../media/image442.png"/><Relationship Id="rId6" Type="http://schemas.openxmlformats.org/officeDocument/2006/relationships/image" Target="../media/image443.pn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254.xml.rels><?xml version="1.0" encoding="UTF-8" standalone="yes"?>
<Relationships xmlns="http://schemas.openxmlformats.org/package/2006/relationships"><Relationship Id="rId9" Type="http://schemas.openxmlformats.org/officeDocument/2006/relationships/image" Target="../media/image164.gif"/><Relationship Id="rId20" Type="http://schemas.openxmlformats.org/officeDocument/2006/relationships/image" Target="../media/image452.png"/><Relationship Id="rId21" Type="http://schemas.openxmlformats.org/officeDocument/2006/relationships/image" Target="../media/image453.jpeg"/><Relationship Id="rId22" Type="http://schemas.openxmlformats.org/officeDocument/2006/relationships/image" Target="../media/image454.jpeg"/><Relationship Id="rId23" Type="http://schemas.openxmlformats.org/officeDocument/2006/relationships/image" Target="../media/image231.png"/><Relationship Id="rId24" Type="http://schemas.openxmlformats.org/officeDocument/2006/relationships/image" Target="../media/image232.png"/><Relationship Id="rId25" Type="http://schemas.openxmlformats.org/officeDocument/2006/relationships/image" Target="../media/image455.png"/><Relationship Id="rId26" Type="http://schemas.openxmlformats.org/officeDocument/2006/relationships/image" Target="../media/image456.png"/><Relationship Id="rId10" Type="http://schemas.openxmlformats.org/officeDocument/2006/relationships/image" Target="../media/image159.jpeg"/><Relationship Id="rId11" Type="http://schemas.openxmlformats.org/officeDocument/2006/relationships/image" Target="../media/image222.png"/><Relationship Id="rId12" Type="http://schemas.openxmlformats.org/officeDocument/2006/relationships/image" Target="../media/image223.gif"/><Relationship Id="rId13" Type="http://schemas.openxmlformats.org/officeDocument/2006/relationships/image" Target="../media/image446.png"/><Relationship Id="rId14" Type="http://schemas.openxmlformats.org/officeDocument/2006/relationships/image" Target="../media/image447.gif"/><Relationship Id="rId15" Type="http://schemas.openxmlformats.org/officeDocument/2006/relationships/image" Target="../media/image448.png"/><Relationship Id="rId16" Type="http://schemas.openxmlformats.org/officeDocument/2006/relationships/image" Target="../media/image449.png"/><Relationship Id="rId17" Type="http://schemas.openxmlformats.org/officeDocument/2006/relationships/image" Target="../media/image203.png"/><Relationship Id="rId18" Type="http://schemas.openxmlformats.org/officeDocument/2006/relationships/image" Target="../media/image450.png"/><Relationship Id="rId19" Type="http://schemas.openxmlformats.org/officeDocument/2006/relationships/image" Target="../media/image451.png"/><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230.png"/><Relationship Id="rId4" Type="http://schemas.openxmlformats.org/officeDocument/2006/relationships/image" Target="../media/image444.png"/><Relationship Id="rId5" Type="http://schemas.openxmlformats.org/officeDocument/2006/relationships/image" Target="../media/image37.gif"/><Relationship Id="rId6" Type="http://schemas.openxmlformats.org/officeDocument/2006/relationships/image" Target="../media/image229.png"/><Relationship Id="rId7" Type="http://schemas.openxmlformats.org/officeDocument/2006/relationships/image" Target="../media/image43.jpeg"/><Relationship Id="rId8" Type="http://schemas.openxmlformats.org/officeDocument/2006/relationships/image" Target="../media/image445.png"/></Relationships>
</file>

<file path=ppt/slides/_rels/slide255.xml.rels><?xml version="1.0" encoding="UTF-8" standalone="yes"?>
<Relationships xmlns="http://schemas.openxmlformats.org/package/2006/relationships"><Relationship Id="rId9" Type="http://schemas.openxmlformats.org/officeDocument/2006/relationships/image" Target="../media/image202.png"/><Relationship Id="rId20" Type="http://schemas.openxmlformats.org/officeDocument/2006/relationships/image" Target="../media/image471.png"/><Relationship Id="rId10" Type="http://schemas.openxmlformats.org/officeDocument/2006/relationships/image" Target="../media/image461.jpeg"/><Relationship Id="rId11" Type="http://schemas.openxmlformats.org/officeDocument/2006/relationships/image" Target="../media/image462.png"/><Relationship Id="rId12" Type="http://schemas.openxmlformats.org/officeDocument/2006/relationships/image" Target="../media/image463.png"/><Relationship Id="rId13" Type="http://schemas.openxmlformats.org/officeDocument/2006/relationships/image" Target="../media/image464.png"/><Relationship Id="rId14" Type="http://schemas.openxmlformats.org/officeDocument/2006/relationships/image" Target="../media/image465.png"/><Relationship Id="rId15" Type="http://schemas.openxmlformats.org/officeDocument/2006/relationships/image" Target="../media/image466.png"/><Relationship Id="rId16" Type="http://schemas.openxmlformats.org/officeDocument/2006/relationships/image" Target="../media/image467.png"/><Relationship Id="rId17" Type="http://schemas.openxmlformats.org/officeDocument/2006/relationships/image" Target="../media/image468.png"/><Relationship Id="rId18" Type="http://schemas.openxmlformats.org/officeDocument/2006/relationships/image" Target="../media/image469.png"/><Relationship Id="rId19" Type="http://schemas.openxmlformats.org/officeDocument/2006/relationships/image" Target="../media/image470.png"/><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157.gif"/><Relationship Id="rId4" Type="http://schemas.openxmlformats.org/officeDocument/2006/relationships/image" Target="../media/image153.jpeg"/><Relationship Id="rId5" Type="http://schemas.openxmlformats.org/officeDocument/2006/relationships/image" Target="../media/image457.png"/><Relationship Id="rId6" Type="http://schemas.openxmlformats.org/officeDocument/2006/relationships/image" Target="../media/image458.gif"/><Relationship Id="rId7" Type="http://schemas.openxmlformats.org/officeDocument/2006/relationships/image" Target="../media/image459.png"/><Relationship Id="rId8" Type="http://schemas.openxmlformats.org/officeDocument/2006/relationships/image" Target="../media/image460.gif"/></Relationships>
</file>

<file path=ppt/slides/_rels/slide256.xml.rels><?xml version="1.0" encoding="UTF-8" standalone="yes"?>
<Relationships xmlns="http://schemas.openxmlformats.org/package/2006/relationships"><Relationship Id="rId11" Type="http://schemas.openxmlformats.org/officeDocument/2006/relationships/image" Target="../media/image119.png"/><Relationship Id="rId12" Type="http://schemas.openxmlformats.org/officeDocument/2006/relationships/image" Target="../media/image120.png"/><Relationship Id="rId13" Type="http://schemas.openxmlformats.org/officeDocument/2006/relationships/image" Target="../media/image121.png"/><Relationship Id="rId14" Type="http://schemas.openxmlformats.org/officeDocument/2006/relationships/image" Target="../media/image122.png"/><Relationship Id="rId15" Type="http://schemas.openxmlformats.org/officeDocument/2006/relationships/image" Target="../media/image123.gif"/><Relationship Id="rId16" Type="http://schemas.openxmlformats.org/officeDocument/2006/relationships/image" Target="../media/image74.gif"/><Relationship Id="rId17" Type="http://schemas.openxmlformats.org/officeDocument/2006/relationships/image" Target="../media/image124.gif"/><Relationship Id="rId18" Type="http://schemas.openxmlformats.org/officeDocument/2006/relationships/image" Target="../media/image125.gif"/><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6.gif"/><Relationship Id="rId6" Type="http://schemas.openxmlformats.org/officeDocument/2006/relationships/image" Target="../media/image117.gif"/><Relationship Id="rId7" Type="http://schemas.openxmlformats.org/officeDocument/2006/relationships/image" Target="../media/image111.png"/><Relationship Id="rId8" Type="http://schemas.openxmlformats.org/officeDocument/2006/relationships/image" Target="../media/image114.png"/><Relationship Id="rId9" Type="http://schemas.openxmlformats.org/officeDocument/2006/relationships/image" Target="../media/image115.gif"/><Relationship Id="rId10" Type="http://schemas.openxmlformats.org/officeDocument/2006/relationships/image" Target="../media/image118.gif"/></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chart" Target="../charts/chart9.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chart" Target="../charts/chart10.xml"/></Relationships>
</file>

<file path=ppt/slides/_rels/slide259.xml.rels><?xml version="1.0" encoding="UTF-8" standalone="yes"?>
<Relationships xmlns="http://schemas.openxmlformats.org/package/2006/relationships"><Relationship Id="rId3" Type="http://schemas.openxmlformats.org/officeDocument/2006/relationships/image" Target="../media/image472.gif"/><Relationship Id="rId4" Type="http://schemas.openxmlformats.org/officeDocument/2006/relationships/image" Target="../media/image473.png"/><Relationship Id="rId5" Type="http://schemas.openxmlformats.org/officeDocument/2006/relationships/image" Target="../media/image474.png"/><Relationship Id="rId6" Type="http://schemas.openxmlformats.org/officeDocument/2006/relationships/image" Target="../media/image475.png"/><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oleObject" Target="../embeddings/oleObject8.bin"/><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353.png"/></Relationships>
</file>

<file path=ppt/slides/_rels/slide261.xml.rels><?xml version="1.0" encoding="UTF-8" standalone="yes"?>
<Relationships xmlns="http://schemas.openxmlformats.org/package/2006/relationships"><Relationship Id="rId3" Type="http://schemas.openxmlformats.org/officeDocument/2006/relationships/image" Target="../media/image477.png"/><Relationship Id="rId4" Type="http://schemas.openxmlformats.org/officeDocument/2006/relationships/image" Target="../media/image478.gif"/><Relationship Id="rId5" Type="http://schemas.openxmlformats.org/officeDocument/2006/relationships/image" Target="../media/image479.png"/><Relationship Id="rId6" Type="http://schemas.openxmlformats.org/officeDocument/2006/relationships/image" Target="../media/image480.png"/><Relationship Id="rId1" Type="http://schemas.openxmlformats.org/officeDocument/2006/relationships/slideLayout" Target="../slideLayouts/slideLayout2.xml"/><Relationship Id="rId2" Type="http://schemas.openxmlformats.org/officeDocument/2006/relationships/image" Target="../media/image476.png"/></Relationships>
</file>

<file path=ppt/slides/_rels/slide262.xml.rels><?xml version="1.0" encoding="UTF-8" standalone="yes"?>
<Relationships xmlns="http://schemas.openxmlformats.org/package/2006/relationships"><Relationship Id="rId3" Type="http://schemas.openxmlformats.org/officeDocument/2006/relationships/image" Target="../media/image482.png"/><Relationship Id="rId4" Type="http://schemas.openxmlformats.org/officeDocument/2006/relationships/image" Target="../media/image483.png"/><Relationship Id="rId1" Type="http://schemas.openxmlformats.org/officeDocument/2006/relationships/slideLayout" Target="../slideLayouts/slideLayout2.xml"/><Relationship Id="rId2" Type="http://schemas.openxmlformats.org/officeDocument/2006/relationships/image" Target="../media/image481.png"/></Relationships>
</file>

<file path=ppt/slides/_rels/slide263.xml.rels><?xml version="1.0" encoding="UTF-8" standalone="yes"?>
<Relationships xmlns="http://schemas.openxmlformats.org/package/2006/relationships"><Relationship Id="rId3" Type="http://schemas.openxmlformats.org/officeDocument/2006/relationships/image" Target="../media/image484.png"/><Relationship Id="rId4" Type="http://schemas.openxmlformats.org/officeDocument/2006/relationships/image" Target="../media/image483.png"/><Relationship Id="rId5" Type="http://schemas.openxmlformats.org/officeDocument/2006/relationships/image" Target="../media/image485.png"/><Relationship Id="rId6" Type="http://schemas.openxmlformats.org/officeDocument/2006/relationships/image" Target="../media/image486.png"/><Relationship Id="rId7" Type="http://schemas.openxmlformats.org/officeDocument/2006/relationships/image" Target="../media/image487.png"/><Relationship Id="rId8" Type="http://schemas.openxmlformats.org/officeDocument/2006/relationships/image" Target="../media/image488.png"/><Relationship Id="rId9" Type="http://schemas.openxmlformats.org/officeDocument/2006/relationships/image" Target="../media/image489.png"/><Relationship Id="rId10" Type="http://schemas.openxmlformats.org/officeDocument/2006/relationships/image" Target="../media/image490.png"/><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264.xml.rels><?xml version="1.0" encoding="UTF-8" standalone="yes"?>
<Relationships xmlns="http://schemas.openxmlformats.org/package/2006/relationships"><Relationship Id="rId3" Type="http://schemas.openxmlformats.org/officeDocument/2006/relationships/image" Target="../media/image354.png"/><Relationship Id="rId4" Type="http://schemas.openxmlformats.org/officeDocument/2006/relationships/image" Target="../media/image426.png"/><Relationship Id="rId5" Type="http://schemas.openxmlformats.org/officeDocument/2006/relationships/image" Target="../media/image361.png"/><Relationship Id="rId6" Type="http://schemas.openxmlformats.org/officeDocument/2006/relationships/image" Target="../media/image357.png"/><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265.xml.rels><?xml version="1.0" encoding="UTF-8" standalone="yes"?>
<Relationships xmlns="http://schemas.openxmlformats.org/package/2006/relationships"><Relationship Id="rId3" Type="http://schemas.openxmlformats.org/officeDocument/2006/relationships/image" Target="../media/image491.png"/><Relationship Id="rId4" Type="http://schemas.openxmlformats.org/officeDocument/2006/relationships/image" Target="../media/image426.png"/><Relationship Id="rId5" Type="http://schemas.openxmlformats.org/officeDocument/2006/relationships/image" Target="../media/image492.png"/><Relationship Id="rId6" Type="http://schemas.openxmlformats.org/officeDocument/2006/relationships/image" Target="../media/image354.png"/><Relationship Id="rId7" Type="http://schemas.openxmlformats.org/officeDocument/2006/relationships/image" Target="../media/image493.png"/><Relationship Id="rId8" Type="http://schemas.openxmlformats.org/officeDocument/2006/relationships/image" Target="../media/image494.png"/><Relationship Id="rId9" Type="http://schemas.openxmlformats.org/officeDocument/2006/relationships/image" Target="../media/image361.png"/><Relationship Id="rId10" Type="http://schemas.openxmlformats.org/officeDocument/2006/relationships/image" Target="../media/image357.png"/><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266.xml.rels><?xml version="1.0" encoding="UTF-8" standalone="yes"?>
<Relationships xmlns="http://schemas.openxmlformats.org/package/2006/relationships"><Relationship Id="rId11" Type="http://schemas.openxmlformats.org/officeDocument/2006/relationships/image" Target="../media/image499.png"/><Relationship Id="rId12" Type="http://schemas.openxmlformats.org/officeDocument/2006/relationships/image" Target="../media/image500.png"/><Relationship Id="rId13" Type="http://schemas.openxmlformats.org/officeDocument/2006/relationships/image" Target="../media/image501.png"/><Relationship Id="rId14" Type="http://schemas.openxmlformats.org/officeDocument/2006/relationships/image" Target="../media/image502.png"/><Relationship Id="rId15" Type="http://schemas.openxmlformats.org/officeDocument/2006/relationships/image" Target="../media/image503.png"/><Relationship Id="rId16" Type="http://schemas.openxmlformats.org/officeDocument/2006/relationships/image" Target="../media/image361.png"/><Relationship Id="rId17" Type="http://schemas.openxmlformats.org/officeDocument/2006/relationships/image" Target="../media/image357.png"/><Relationship Id="rId18" Type="http://schemas.openxmlformats.org/officeDocument/2006/relationships/image" Target="../media/image492.png"/><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493.png"/><Relationship Id="rId4" Type="http://schemas.openxmlformats.org/officeDocument/2006/relationships/image" Target="../media/image491.png"/><Relationship Id="rId5" Type="http://schemas.openxmlformats.org/officeDocument/2006/relationships/image" Target="../media/image354.png"/><Relationship Id="rId6" Type="http://schemas.openxmlformats.org/officeDocument/2006/relationships/image" Target="../media/image495.png"/><Relationship Id="rId7" Type="http://schemas.openxmlformats.org/officeDocument/2006/relationships/image" Target="../media/image365.png"/><Relationship Id="rId8" Type="http://schemas.openxmlformats.org/officeDocument/2006/relationships/image" Target="../media/image496.png"/><Relationship Id="rId9" Type="http://schemas.openxmlformats.org/officeDocument/2006/relationships/image" Target="../media/image497.png"/><Relationship Id="rId10" Type="http://schemas.openxmlformats.org/officeDocument/2006/relationships/image" Target="../media/image498.png"/></Relationships>
</file>

<file path=ppt/slides/_rels/slide267.xml.rels><?xml version="1.0" encoding="UTF-8" standalone="yes"?>
<Relationships xmlns="http://schemas.openxmlformats.org/package/2006/relationships"><Relationship Id="rId3" Type="http://schemas.openxmlformats.org/officeDocument/2006/relationships/image" Target="../media/image504.png"/><Relationship Id="rId4" Type="http://schemas.openxmlformats.org/officeDocument/2006/relationships/image" Target="../media/image505.png"/><Relationship Id="rId5" Type="http://schemas.openxmlformats.org/officeDocument/2006/relationships/image" Target="../media/image367.gif"/><Relationship Id="rId6" Type="http://schemas.openxmlformats.org/officeDocument/2006/relationships/image" Target="../media/image506.png"/><Relationship Id="rId7" Type="http://schemas.openxmlformats.org/officeDocument/2006/relationships/image" Target="../media/image507.png"/><Relationship Id="rId8" Type="http://schemas.openxmlformats.org/officeDocument/2006/relationships/image" Target="../media/image508.png"/><Relationship Id="rId9" Type="http://schemas.openxmlformats.org/officeDocument/2006/relationships/image" Target="../media/image509.png"/><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269.xml.rels><?xml version="1.0" encoding="UTF-8" standalone="yes"?>
<Relationships xmlns="http://schemas.openxmlformats.org/package/2006/relationships"><Relationship Id="rId3" Type="http://schemas.openxmlformats.org/officeDocument/2006/relationships/image" Target="../media/image472.gif"/><Relationship Id="rId4" Type="http://schemas.openxmlformats.org/officeDocument/2006/relationships/image" Target="../media/image510.png"/><Relationship Id="rId5" Type="http://schemas.openxmlformats.org/officeDocument/2006/relationships/image" Target="../media/image474.png"/><Relationship Id="rId6" Type="http://schemas.openxmlformats.org/officeDocument/2006/relationships/image" Target="../media/image475.png"/><Relationship Id="rId7" Type="http://schemas.openxmlformats.org/officeDocument/2006/relationships/image" Target="../media/image511.png"/><Relationship Id="rId8" Type="http://schemas.openxmlformats.org/officeDocument/2006/relationships/image" Target="../media/image372.png"/><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27.xml.rels><?xml version="1.0" encoding="UTF-8" standalone="yes"?>
<Relationships xmlns="http://schemas.openxmlformats.org/package/2006/relationships"><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oleObject" Target="../embeddings/oleObject9.bin"/></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353.png"/></Relationships>
</file>

<file path=ppt/slides/_rels/slide271.xml.rels><?xml version="1.0" encoding="UTF-8" standalone="yes"?>
<Relationships xmlns="http://schemas.openxmlformats.org/package/2006/relationships"><Relationship Id="rId3" Type="http://schemas.openxmlformats.org/officeDocument/2006/relationships/image" Target="../media/image440.png"/><Relationship Id="rId4" Type="http://schemas.openxmlformats.org/officeDocument/2006/relationships/image" Target="../media/image441.png"/><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272.xml.rels><?xml version="1.0" encoding="UTF-8" standalone="yes"?>
<Relationships xmlns="http://schemas.openxmlformats.org/package/2006/relationships"><Relationship Id="rId9" Type="http://schemas.openxmlformats.org/officeDocument/2006/relationships/image" Target="../media/image164.gif"/><Relationship Id="rId20" Type="http://schemas.openxmlformats.org/officeDocument/2006/relationships/image" Target="../media/image452.png"/><Relationship Id="rId21" Type="http://schemas.openxmlformats.org/officeDocument/2006/relationships/image" Target="../media/image453.jpeg"/><Relationship Id="rId22" Type="http://schemas.openxmlformats.org/officeDocument/2006/relationships/image" Target="../media/image454.jpeg"/><Relationship Id="rId23" Type="http://schemas.openxmlformats.org/officeDocument/2006/relationships/image" Target="../media/image231.png"/><Relationship Id="rId24" Type="http://schemas.openxmlformats.org/officeDocument/2006/relationships/image" Target="../media/image232.png"/><Relationship Id="rId25" Type="http://schemas.openxmlformats.org/officeDocument/2006/relationships/image" Target="../media/image455.png"/><Relationship Id="rId26" Type="http://schemas.openxmlformats.org/officeDocument/2006/relationships/image" Target="../media/image456.png"/><Relationship Id="rId10" Type="http://schemas.openxmlformats.org/officeDocument/2006/relationships/image" Target="../media/image159.jpeg"/><Relationship Id="rId11" Type="http://schemas.openxmlformats.org/officeDocument/2006/relationships/image" Target="../media/image222.png"/><Relationship Id="rId12" Type="http://schemas.openxmlformats.org/officeDocument/2006/relationships/image" Target="../media/image223.gif"/><Relationship Id="rId13" Type="http://schemas.openxmlformats.org/officeDocument/2006/relationships/image" Target="../media/image446.png"/><Relationship Id="rId14" Type="http://schemas.openxmlformats.org/officeDocument/2006/relationships/image" Target="../media/image447.gif"/><Relationship Id="rId15" Type="http://schemas.openxmlformats.org/officeDocument/2006/relationships/image" Target="../media/image448.png"/><Relationship Id="rId16" Type="http://schemas.openxmlformats.org/officeDocument/2006/relationships/image" Target="../media/image449.png"/><Relationship Id="rId17" Type="http://schemas.openxmlformats.org/officeDocument/2006/relationships/image" Target="../media/image203.png"/><Relationship Id="rId18" Type="http://schemas.openxmlformats.org/officeDocument/2006/relationships/image" Target="../media/image450.png"/><Relationship Id="rId19" Type="http://schemas.openxmlformats.org/officeDocument/2006/relationships/image" Target="../media/image451.png"/><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230.png"/><Relationship Id="rId4" Type="http://schemas.openxmlformats.org/officeDocument/2006/relationships/image" Target="../media/image444.png"/><Relationship Id="rId5" Type="http://schemas.openxmlformats.org/officeDocument/2006/relationships/image" Target="../media/image37.gif"/><Relationship Id="rId6" Type="http://schemas.openxmlformats.org/officeDocument/2006/relationships/image" Target="../media/image229.png"/><Relationship Id="rId7" Type="http://schemas.openxmlformats.org/officeDocument/2006/relationships/image" Target="../media/image43.jpeg"/><Relationship Id="rId8" Type="http://schemas.openxmlformats.org/officeDocument/2006/relationships/image" Target="../media/image445.png"/></Relationships>
</file>

<file path=ppt/slides/_rels/slide273.xml.rels><?xml version="1.0" encoding="UTF-8" standalone="yes"?>
<Relationships xmlns="http://schemas.openxmlformats.org/package/2006/relationships"><Relationship Id="rId9" Type="http://schemas.openxmlformats.org/officeDocument/2006/relationships/image" Target="../media/image202.png"/><Relationship Id="rId20" Type="http://schemas.openxmlformats.org/officeDocument/2006/relationships/image" Target="../media/image471.png"/><Relationship Id="rId10" Type="http://schemas.openxmlformats.org/officeDocument/2006/relationships/image" Target="../media/image461.jpeg"/><Relationship Id="rId11" Type="http://schemas.openxmlformats.org/officeDocument/2006/relationships/image" Target="../media/image462.png"/><Relationship Id="rId12" Type="http://schemas.openxmlformats.org/officeDocument/2006/relationships/image" Target="../media/image463.png"/><Relationship Id="rId13" Type="http://schemas.openxmlformats.org/officeDocument/2006/relationships/image" Target="../media/image464.png"/><Relationship Id="rId14" Type="http://schemas.openxmlformats.org/officeDocument/2006/relationships/image" Target="../media/image465.png"/><Relationship Id="rId15" Type="http://schemas.openxmlformats.org/officeDocument/2006/relationships/image" Target="../media/image466.png"/><Relationship Id="rId16" Type="http://schemas.openxmlformats.org/officeDocument/2006/relationships/image" Target="../media/image467.png"/><Relationship Id="rId17" Type="http://schemas.openxmlformats.org/officeDocument/2006/relationships/image" Target="../media/image468.png"/><Relationship Id="rId18" Type="http://schemas.openxmlformats.org/officeDocument/2006/relationships/image" Target="../media/image469.png"/><Relationship Id="rId19" Type="http://schemas.openxmlformats.org/officeDocument/2006/relationships/image" Target="../media/image470.png"/><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57.gif"/><Relationship Id="rId4" Type="http://schemas.openxmlformats.org/officeDocument/2006/relationships/image" Target="../media/image153.jpeg"/><Relationship Id="rId5" Type="http://schemas.openxmlformats.org/officeDocument/2006/relationships/image" Target="../media/image457.png"/><Relationship Id="rId6" Type="http://schemas.openxmlformats.org/officeDocument/2006/relationships/image" Target="../media/image458.gif"/><Relationship Id="rId7" Type="http://schemas.openxmlformats.org/officeDocument/2006/relationships/image" Target="../media/image459.png"/><Relationship Id="rId8" Type="http://schemas.openxmlformats.org/officeDocument/2006/relationships/image" Target="../media/image460.gif"/></Relationships>
</file>

<file path=ppt/slides/_rels/slide274.xml.rels><?xml version="1.0" encoding="UTF-8" standalone="yes"?>
<Relationships xmlns="http://schemas.openxmlformats.org/package/2006/relationships"><Relationship Id="rId9" Type="http://schemas.openxmlformats.org/officeDocument/2006/relationships/image" Target="../media/image517.gif"/><Relationship Id="rId20" Type="http://schemas.openxmlformats.org/officeDocument/2006/relationships/image" Target="../media/image528.png"/><Relationship Id="rId10" Type="http://schemas.openxmlformats.org/officeDocument/2006/relationships/image" Target="../media/image518.gif"/><Relationship Id="rId11" Type="http://schemas.openxmlformats.org/officeDocument/2006/relationships/image" Target="../media/image519.gif"/><Relationship Id="rId12" Type="http://schemas.openxmlformats.org/officeDocument/2006/relationships/image" Target="../media/image520.png"/><Relationship Id="rId13" Type="http://schemas.openxmlformats.org/officeDocument/2006/relationships/image" Target="../media/image521.png"/><Relationship Id="rId14" Type="http://schemas.openxmlformats.org/officeDocument/2006/relationships/image" Target="../media/image522.png"/><Relationship Id="rId15" Type="http://schemas.openxmlformats.org/officeDocument/2006/relationships/image" Target="../media/image523.png"/><Relationship Id="rId16" Type="http://schemas.openxmlformats.org/officeDocument/2006/relationships/image" Target="../media/image524.png"/><Relationship Id="rId17" Type="http://schemas.openxmlformats.org/officeDocument/2006/relationships/image" Target="../media/image525.png"/><Relationship Id="rId18" Type="http://schemas.openxmlformats.org/officeDocument/2006/relationships/image" Target="../media/image526.png"/><Relationship Id="rId19" Type="http://schemas.openxmlformats.org/officeDocument/2006/relationships/image" Target="../media/image527.png"/><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512.gif"/><Relationship Id="rId4" Type="http://schemas.openxmlformats.org/officeDocument/2006/relationships/image" Target="../media/image513.gif"/><Relationship Id="rId5" Type="http://schemas.openxmlformats.org/officeDocument/2006/relationships/image" Target="../media/image514.gif"/><Relationship Id="rId6" Type="http://schemas.openxmlformats.org/officeDocument/2006/relationships/image" Target="../media/image515.gif"/><Relationship Id="rId7" Type="http://schemas.openxmlformats.org/officeDocument/2006/relationships/image" Target="../media/image478.gif"/><Relationship Id="rId8" Type="http://schemas.openxmlformats.org/officeDocument/2006/relationships/image" Target="../media/image516.gif"/></Relationships>
</file>

<file path=ppt/slides/_rels/slide275.xml.rels><?xml version="1.0" encoding="UTF-8" standalone="yes"?>
<Relationships xmlns="http://schemas.openxmlformats.org/package/2006/relationships"><Relationship Id="rId3" Type="http://schemas.openxmlformats.org/officeDocument/2006/relationships/chart" Target="../charts/chart11.xml"/><Relationship Id="rId4" Type="http://schemas.openxmlformats.org/officeDocument/2006/relationships/image" Target="../media/image529.png"/><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276.xml.rels><?xml version="1.0" encoding="UTF-8" standalone="yes"?>
<Relationships xmlns="http://schemas.openxmlformats.org/package/2006/relationships"><Relationship Id="rId9" Type="http://schemas.openxmlformats.org/officeDocument/2006/relationships/image" Target="../media/image535.png"/><Relationship Id="rId20" Type="http://schemas.openxmlformats.org/officeDocument/2006/relationships/image" Target="../media/image519.gif"/><Relationship Id="rId21" Type="http://schemas.openxmlformats.org/officeDocument/2006/relationships/image" Target="../media/image528.png"/><Relationship Id="rId22" Type="http://schemas.openxmlformats.org/officeDocument/2006/relationships/image" Target="../media/image540.png"/><Relationship Id="rId10" Type="http://schemas.openxmlformats.org/officeDocument/2006/relationships/image" Target="../media/image536.png"/><Relationship Id="rId11" Type="http://schemas.openxmlformats.org/officeDocument/2006/relationships/image" Target="../media/image537.png"/><Relationship Id="rId12" Type="http://schemas.openxmlformats.org/officeDocument/2006/relationships/image" Target="../media/image523.png"/><Relationship Id="rId13" Type="http://schemas.openxmlformats.org/officeDocument/2006/relationships/image" Target="../media/image524.png"/><Relationship Id="rId14" Type="http://schemas.openxmlformats.org/officeDocument/2006/relationships/image" Target="../media/image526.png"/><Relationship Id="rId15" Type="http://schemas.openxmlformats.org/officeDocument/2006/relationships/image" Target="../media/image515.gif"/><Relationship Id="rId16" Type="http://schemas.openxmlformats.org/officeDocument/2006/relationships/image" Target="../media/image478.gif"/><Relationship Id="rId17" Type="http://schemas.openxmlformats.org/officeDocument/2006/relationships/image" Target="../media/image517.gif"/><Relationship Id="rId18" Type="http://schemas.openxmlformats.org/officeDocument/2006/relationships/image" Target="../media/image538.png"/><Relationship Id="rId19" Type="http://schemas.openxmlformats.org/officeDocument/2006/relationships/image" Target="../media/image539.png"/><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530.png"/><Relationship Id="rId4" Type="http://schemas.openxmlformats.org/officeDocument/2006/relationships/image" Target="../media/image531.png"/><Relationship Id="rId5" Type="http://schemas.openxmlformats.org/officeDocument/2006/relationships/image" Target="../media/image532.png"/><Relationship Id="rId6" Type="http://schemas.openxmlformats.org/officeDocument/2006/relationships/image" Target="../media/image533.png"/><Relationship Id="rId7" Type="http://schemas.openxmlformats.org/officeDocument/2006/relationships/image" Target="../media/image534.png"/><Relationship Id="rId8" Type="http://schemas.openxmlformats.org/officeDocument/2006/relationships/image" Target="../media/image477.png"/></Relationships>
</file>

<file path=ppt/slides/_rels/slide277.xml.rels><?xml version="1.0" encoding="UTF-8" standalone="yes"?>
<Relationships xmlns="http://schemas.openxmlformats.org/package/2006/relationships"><Relationship Id="rId9" Type="http://schemas.openxmlformats.org/officeDocument/2006/relationships/image" Target="../media/image522.png"/><Relationship Id="rId20" Type="http://schemas.openxmlformats.org/officeDocument/2006/relationships/image" Target="../media/image549.png"/><Relationship Id="rId21" Type="http://schemas.openxmlformats.org/officeDocument/2006/relationships/image" Target="../media/image550.png"/><Relationship Id="rId22" Type="http://schemas.openxmlformats.org/officeDocument/2006/relationships/image" Target="../media/image551.png"/><Relationship Id="rId23" Type="http://schemas.openxmlformats.org/officeDocument/2006/relationships/image" Target="../media/image552.png"/><Relationship Id="rId24" Type="http://schemas.openxmlformats.org/officeDocument/2006/relationships/image" Target="../media/image553.png"/><Relationship Id="rId25" Type="http://schemas.openxmlformats.org/officeDocument/2006/relationships/image" Target="../media/image554.png"/><Relationship Id="rId26" Type="http://schemas.openxmlformats.org/officeDocument/2006/relationships/image" Target="../media/image555.png"/><Relationship Id="rId10" Type="http://schemas.openxmlformats.org/officeDocument/2006/relationships/image" Target="../media/image525.png"/><Relationship Id="rId11" Type="http://schemas.openxmlformats.org/officeDocument/2006/relationships/image" Target="../media/image527.png"/><Relationship Id="rId12" Type="http://schemas.openxmlformats.org/officeDocument/2006/relationships/image" Target="../media/image541.png"/><Relationship Id="rId13" Type="http://schemas.openxmlformats.org/officeDocument/2006/relationships/image" Target="../media/image542.png"/><Relationship Id="rId14" Type="http://schemas.openxmlformats.org/officeDocument/2006/relationships/image" Target="../media/image543.png"/><Relationship Id="rId15" Type="http://schemas.openxmlformats.org/officeDocument/2006/relationships/image" Target="../media/image544.png"/><Relationship Id="rId16" Type="http://schemas.openxmlformats.org/officeDocument/2006/relationships/image" Target="../media/image545.png"/><Relationship Id="rId17" Type="http://schemas.openxmlformats.org/officeDocument/2006/relationships/image" Target="../media/image546.png"/><Relationship Id="rId18" Type="http://schemas.openxmlformats.org/officeDocument/2006/relationships/image" Target="../media/image547.png"/><Relationship Id="rId19" Type="http://schemas.openxmlformats.org/officeDocument/2006/relationships/image" Target="../media/image548.png"/><Relationship Id="rId1" Type="http://schemas.openxmlformats.org/officeDocument/2006/relationships/slideLayout" Target="../slideLayouts/slideLayout2.xml"/><Relationship Id="rId2" Type="http://schemas.openxmlformats.org/officeDocument/2006/relationships/image" Target="../media/image512.gif"/><Relationship Id="rId3" Type="http://schemas.openxmlformats.org/officeDocument/2006/relationships/image" Target="../media/image513.gif"/><Relationship Id="rId4" Type="http://schemas.openxmlformats.org/officeDocument/2006/relationships/image" Target="../media/image514.gif"/><Relationship Id="rId5" Type="http://schemas.openxmlformats.org/officeDocument/2006/relationships/image" Target="../media/image516.gif"/><Relationship Id="rId6" Type="http://schemas.openxmlformats.org/officeDocument/2006/relationships/image" Target="../media/image518.gif"/><Relationship Id="rId7" Type="http://schemas.openxmlformats.org/officeDocument/2006/relationships/image" Target="../media/image520.png"/><Relationship Id="rId8" Type="http://schemas.openxmlformats.org/officeDocument/2006/relationships/image" Target="../media/image521.pn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2.xml"/></Relationships>
</file>

<file path=ppt/slides/_rels/slide279.xml.rels><?xml version="1.0" encoding="UTF-8" standalone="yes"?>
<Relationships xmlns="http://schemas.openxmlformats.org/package/2006/relationships"><Relationship Id="rId3" Type="http://schemas.openxmlformats.org/officeDocument/2006/relationships/image" Target="../media/image556.gif"/><Relationship Id="rId4" Type="http://schemas.openxmlformats.org/officeDocument/2006/relationships/image" Target="../media/image557.gif"/><Relationship Id="rId1" Type="http://schemas.openxmlformats.org/officeDocument/2006/relationships/slideLayout" Target="../slideLayouts/slideLayout2.xml"/><Relationship Id="rId2" Type="http://schemas.openxmlformats.org/officeDocument/2006/relationships/image" Target="../media/image478.gif"/></Relationships>
</file>

<file path=ppt/slides/_rels/slide28.xml.rels><?xml version="1.0" encoding="UTF-8" standalone="yes"?>
<Relationships xmlns="http://schemas.openxmlformats.org/package/2006/relationships"><Relationship Id="rId3" Type="http://schemas.openxmlformats.org/officeDocument/2006/relationships/oleObject" Target="../embeddings/Microsoft_Equation3.bin"/><Relationship Id="rId4" Type="http://schemas.openxmlformats.org/officeDocument/2006/relationships/oleObject" Target="../embeddings/oleObject10.bin"/><Relationship Id="rId5" Type="http://schemas.openxmlformats.org/officeDocument/2006/relationships/image" Target="../media/image51.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chart" Target="../charts/chart13.xml"/></Relationships>
</file>

<file path=ppt/slides/_rels/slide281.xml.rels><?xml version="1.0" encoding="UTF-8" standalone="yes"?>
<Relationships xmlns="http://schemas.openxmlformats.org/package/2006/relationships"><Relationship Id="rId3" Type="http://schemas.openxmlformats.org/officeDocument/2006/relationships/image" Target="../media/image558.png"/><Relationship Id="rId4" Type="http://schemas.openxmlformats.org/officeDocument/2006/relationships/image" Target="../media/image559.png"/><Relationship Id="rId5" Type="http://schemas.openxmlformats.org/officeDocument/2006/relationships/image" Target="../media/image560.png"/><Relationship Id="rId6" Type="http://schemas.openxmlformats.org/officeDocument/2006/relationships/image" Target="../media/image125.gif"/><Relationship Id="rId7" Type="http://schemas.openxmlformats.org/officeDocument/2006/relationships/image" Target="../media/image561.png"/><Relationship Id="rId8" Type="http://schemas.openxmlformats.org/officeDocument/2006/relationships/image" Target="../media/image562.gif"/><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282.xml.rels><?xml version="1.0" encoding="UTF-8" standalone="yes"?>
<Relationships xmlns="http://schemas.openxmlformats.org/package/2006/relationships"><Relationship Id="rId3" Type="http://schemas.openxmlformats.org/officeDocument/2006/relationships/image" Target="../media/image564.png"/><Relationship Id="rId4" Type="http://schemas.openxmlformats.org/officeDocument/2006/relationships/image" Target="../media/image565.png"/><Relationship Id="rId5" Type="http://schemas.openxmlformats.org/officeDocument/2006/relationships/image" Target="../media/image566.png"/><Relationship Id="rId6" Type="http://schemas.openxmlformats.org/officeDocument/2006/relationships/image" Target="../media/image567.gif"/><Relationship Id="rId7" Type="http://schemas.openxmlformats.org/officeDocument/2006/relationships/image" Target="../media/image568.png"/><Relationship Id="rId8" Type="http://schemas.openxmlformats.org/officeDocument/2006/relationships/image" Target="../media/image569.png"/><Relationship Id="rId9" Type="http://schemas.openxmlformats.org/officeDocument/2006/relationships/image" Target="../media/image570.png"/><Relationship Id="rId1" Type="http://schemas.openxmlformats.org/officeDocument/2006/relationships/slideLayout" Target="../slideLayouts/slideLayout2.xml"/><Relationship Id="rId2" Type="http://schemas.openxmlformats.org/officeDocument/2006/relationships/image" Target="../media/image563.gif"/></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353.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353.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1.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Microsoft_Equation4.bin"/><Relationship Id="rId4" Type="http://schemas.openxmlformats.org/officeDocument/2006/relationships/oleObject" Target="../embeddings/oleObject11.bin"/><Relationship Id="rId5" Type="http://schemas.openxmlformats.org/officeDocument/2006/relationships/oleObject" Target="../embeddings/oleObject12.bin"/><Relationship Id="rId6" Type="http://schemas.openxmlformats.org/officeDocument/2006/relationships/image" Target="../media/image51.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oleObject" Target="../embeddings/oleObject14.bin"/><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55.png"/><Relationship Id="rId5" Type="http://schemas.openxmlformats.org/officeDocument/2006/relationships/oleObject" Target="../embeddings/oleObject15.bin"/><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oleObject" Target="../embeddings/oleObject16.bin"/><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61.jpe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oleObject" Target="../embeddings/oleObject19.bin"/><Relationship Id="rId5" Type="http://schemas.openxmlformats.org/officeDocument/2006/relationships/oleObject" Target="../embeddings/oleObject20.bin"/><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oleObject" Target="../embeddings/oleObject22.bin"/><Relationship Id="rId5" Type="http://schemas.openxmlformats.org/officeDocument/2006/relationships/oleObject" Target="../embeddings/oleObject23.bin"/><Relationship Id="rId6" Type="http://schemas.openxmlformats.org/officeDocument/2006/relationships/oleObject" Target="../embeddings/oleObject24.bin"/><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oleObject" Target="../embeddings/oleObject26.bin"/><Relationship Id="rId5" Type="http://schemas.openxmlformats.org/officeDocument/2006/relationships/oleObject" Target="../embeddings/oleObject27.bin"/><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gif"/><Relationship Id="rId6" Type="http://schemas.openxmlformats.org/officeDocument/2006/relationships/image" Target="../media/image75.png"/><Relationship Id="rId7"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75.png"/><Relationship Id="rId10" Type="http://schemas.openxmlformats.org/officeDocument/2006/relationships/image" Target="../media/image74.gif"/><Relationship Id="rId11"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75.png"/><Relationship Id="rId10" Type="http://schemas.openxmlformats.org/officeDocument/2006/relationships/image" Target="../media/image74.gif"/><Relationship Id="rId11"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75.png"/><Relationship Id="rId10" Type="http://schemas.openxmlformats.org/officeDocument/2006/relationships/image" Target="../media/image74.gif"/><Relationship Id="rId11"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81.png"/><Relationship Id="rId5" Type="http://schemas.openxmlformats.org/officeDocument/2006/relationships/image" Target="../media/image13.png"/><Relationship Id="rId6" Type="http://schemas.openxmlformats.org/officeDocument/2006/relationships/image" Target="../media/image82.png"/><Relationship Id="rId7" Type="http://schemas.openxmlformats.org/officeDocument/2006/relationships/image" Target="../media/image12.png"/><Relationship Id="rId1" Type="http://schemas.openxmlformats.org/officeDocument/2006/relationships/video" Target="file://localhost/Users/mjb/Papers/Deqing/Talks/Movies/army.mov" TargetMode="Externa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13.png"/><Relationship Id="rId5" Type="http://schemas.openxmlformats.org/officeDocument/2006/relationships/image" Target="../media/image83.png"/><Relationship Id="rId6" Type="http://schemas.openxmlformats.org/officeDocument/2006/relationships/image" Target="../media/image82.png"/><Relationship Id="rId7"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1.xml"/><Relationship Id="rId5" Type="http://schemas.openxmlformats.org/officeDocument/2006/relationships/image" Target="../media/image12.png"/><Relationship Id="rId6" Type="http://schemas.openxmlformats.org/officeDocument/2006/relationships/image" Target="../media/image81.png"/><Relationship Id="rId7" Type="http://schemas.openxmlformats.org/officeDocument/2006/relationships/image" Target="../media/image13.png"/><Relationship Id="rId8" Type="http://schemas.openxmlformats.org/officeDocument/2006/relationships/oleObject" Target="../embeddings/oleObject28.bin"/><Relationship Id="rId9" Type="http://schemas.openxmlformats.org/officeDocument/2006/relationships/image" Target="../media/image14.png"/><Relationship Id="rId1" Type="http://schemas.openxmlformats.org/officeDocument/2006/relationships/vmlDrawing" Target="../drawings/vmlDrawing17.vml"/><Relationship Id="rId2" Type="http://schemas.openxmlformats.org/officeDocument/2006/relationships/video" Target="file://localhost/Users/mjb/Papers/Deqing/Talks/Movies/army.mov"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image" Target="../media/image8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video" Target="file://localhost/Users/mjb/Dropbox/sintel-share/hd-vids/00-prior-work.mov" TargetMode="External"/><Relationship Id="rId2" Type="http://schemas.openxmlformats.org/officeDocument/2006/relationships/slideLayout" Target="../slideLayouts/slideLayout2.xml"/><Relationship Id="rId3" Type="http://schemas.openxmlformats.org/officeDocument/2006/relationships/image" Target="../media/image8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65.xml.rels><?xml version="1.0" encoding="UTF-8" standalone="yes"?>
<Relationships xmlns="http://schemas.openxmlformats.org/package/2006/relationships"><Relationship Id="rId1" Type="http://schemas.openxmlformats.org/officeDocument/2006/relationships/video" Target="file://localhost/Users/mjb/Dropbox/sintel-share/hd-vids/01-sintel-sequences.mov" TargetMode="External"/><Relationship Id="rId2" Type="http://schemas.openxmlformats.org/officeDocument/2006/relationships/slideLayout" Target="../slideLayouts/slideLayout2.xml"/><Relationship Id="rId3" Type="http://schemas.openxmlformats.org/officeDocument/2006/relationships/image" Target="../media/image9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67.xml.rels><?xml version="1.0" encoding="UTF-8" standalone="yes"?>
<Relationships xmlns="http://schemas.openxmlformats.org/package/2006/relationships"><Relationship Id="rId1" Type="http://schemas.openxmlformats.org/officeDocument/2006/relationships/video" Target="file://localhost/Users/mjb/Dropbox/sintel-share/hd-vids/02-sintel-flow.mov" TargetMode="External"/><Relationship Id="rId2" Type="http://schemas.openxmlformats.org/officeDocument/2006/relationships/slideLayout" Target="../slideLayouts/slideLayout2.xml"/><Relationship Id="rId3" Type="http://schemas.openxmlformats.org/officeDocument/2006/relationships/image" Target="../media/image9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75.xml.rels><?xml version="1.0" encoding="UTF-8" standalone="yes"?>
<Relationships xmlns="http://schemas.openxmlformats.org/package/2006/relationships"><Relationship Id="rId1" Type="http://schemas.openxmlformats.org/officeDocument/2006/relationships/video" Target="file://localhost/Users/mjb/Dropbox/sintel-share/hd-vids/07-lookalikes.mov" TargetMode="External"/><Relationship Id="rId2" Type="http://schemas.openxmlformats.org/officeDocument/2006/relationships/slideLayout" Target="../slideLayouts/slideLayout2.xml"/><Relationship Id="rId3" Type="http://schemas.openxmlformats.org/officeDocument/2006/relationships/image" Target="../media/image10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1" Type="http://schemas.openxmlformats.org/officeDocument/2006/relationships/oleObject" Target="../embeddings/Microsoft_Equation2.bin"/><Relationship Id="rId12"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video" Target="file://localhost/Users/mjb/Papers/Deqing/Talks/Movies/army.mov" TargetMode="External"/><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0.png"/><Relationship Id="rId6" Type="http://schemas.openxmlformats.org/officeDocument/2006/relationships/image" Target="../media/image11.jpe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oleObject" Target="../embeddings/Microsoft_Equation1.bin"/></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5.png"/></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85.xml.rels><?xml version="1.0" encoding="UTF-8" standalone="yes"?>
<Relationships xmlns="http://schemas.openxmlformats.org/package/2006/relationships"><Relationship Id="rId11" Type="http://schemas.openxmlformats.org/officeDocument/2006/relationships/image" Target="../media/image120.png"/><Relationship Id="rId12" Type="http://schemas.openxmlformats.org/officeDocument/2006/relationships/image" Target="../media/image121.png"/><Relationship Id="rId13" Type="http://schemas.openxmlformats.org/officeDocument/2006/relationships/image" Target="../media/image122.png"/><Relationship Id="rId14" Type="http://schemas.openxmlformats.org/officeDocument/2006/relationships/image" Target="../media/image123.gif"/><Relationship Id="rId15" Type="http://schemas.openxmlformats.org/officeDocument/2006/relationships/image" Target="../media/image74.gif"/><Relationship Id="rId16" Type="http://schemas.openxmlformats.org/officeDocument/2006/relationships/image" Target="../media/image124.gif"/><Relationship Id="rId17" Type="http://schemas.openxmlformats.org/officeDocument/2006/relationships/image" Target="../media/image125.gif"/><Relationship Id="rId1" Type="http://schemas.openxmlformats.org/officeDocument/2006/relationships/slideLayout" Target="../slideLayouts/slideLayout2.xml"/><Relationship Id="rId2" Type="http://schemas.openxmlformats.org/officeDocument/2006/relationships/image" Target="../media/image111.png"/><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gif"/><Relationship Id="rId7" Type="http://schemas.openxmlformats.org/officeDocument/2006/relationships/image" Target="../media/image116.gif"/><Relationship Id="rId8" Type="http://schemas.openxmlformats.org/officeDocument/2006/relationships/image" Target="../media/image117.gif"/><Relationship Id="rId9" Type="http://schemas.openxmlformats.org/officeDocument/2006/relationships/image" Target="../media/image118.gif"/><Relationship Id="rId10" Type="http://schemas.openxmlformats.org/officeDocument/2006/relationships/image" Target="../media/image119.png"/></Relationships>
</file>

<file path=ppt/slides/_rels/slide86.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5" Type="http://schemas.openxmlformats.org/officeDocument/2006/relationships/image" Target="../media/image129.jpeg"/><Relationship Id="rId6" Type="http://schemas.openxmlformats.org/officeDocument/2006/relationships/image" Target="../media/image130.jpeg"/><Relationship Id="rId7" Type="http://schemas.openxmlformats.org/officeDocument/2006/relationships/image" Target="../media/image131.jpeg"/><Relationship Id="rId8" Type="http://schemas.openxmlformats.org/officeDocument/2006/relationships/image" Target="../media/image132.jpeg"/><Relationship Id="rId9"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3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137.jpeg"/><Relationship Id="rId5" Type="http://schemas.openxmlformats.org/officeDocument/2006/relationships/image" Target="../media/image138.png"/><Relationship Id="rId6" Type="http://schemas.openxmlformats.org/officeDocument/2006/relationships/oleObject" Target="../embeddings/oleObject30.bin"/><Relationship Id="rId7" Type="http://schemas.openxmlformats.org/officeDocument/2006/relationships/image" Target="../media/image139.png"/><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png"/><Relationship Id="rId6" Type="http://schemas.openxmlformats.org/officeDocument/2006/relationships/oleObject" Target="../embeddings/oleObject31.bin"/><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11.jpeg"/><Relationship Id="rId5" Type="http://schemas.openxmlformats.org/officeDocument/2006/relationships/image" Target="../media/image83.png"/><Relationship Id="rId6" Type="http://schemas.openxmlformats.org/officeDocument/2006/relationships/image" Target="../media/image82.png"/><Relationship Id="rId7" Type="http://schemas.openxmlformats.org/officeDocument/2006/relationships/image" Target="../media/image143.png"/><Relationship Id="rId8"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93.xml.rels><?xml version="1.0" encoding="UTF-8" standalone="yes"?>
<Relationships xmlns="http://schemas.openxmlformats.org/package/2006/relationships"><Relationship Id="rId1" Type="http://schemas.openxmlformats.org/officeDocument/2006/relationships/vmlDrawing" Target="../drawings/vmlDrawing20.vml"/><Relationship Id="rId2" Type="http://schemas.openxmlformats.org/officeDocument/2006/relationships/slideLayout" Target="../slideLayouts/slideLayout2.xml"/><Relationship Id="rId3" Type="http://schemas.openxmlformats.org/officeDocument/2006/relationships/oleObject" Target="../embeddings/oleObject32.bin"/></Relationships>
</file>

<file path=ppt/slides/_rels/slide94.xml.rels><?xml version="1.0" encoding="UTF-8" standalone="yes"?>
<Relationships xmlns="http://schemas.openxmlformats.org/package/2006/relationships"><Relationship Id="rId9" Type="http://schemas.openxmlformats.org/officeDocument/2006/relationships/image" Target="../media/image114.png"/><Relationship Id="rId20" Type="http://schemas.openxmlformats.org/officeDocument/2006/relationships/image" Target="../media/image146.png"/><Relationship Id="rId10" Type="http://schemas.openxmlformats.org/officeDocument/2006/relationships/image" Target="../media/image115.gif"/><Relationship Id="rId11" Type="http://schemas.openxmlformats.org/officeDocument/2006/relationships/image" Target="../media/image118.gif"/><Relationship Id="rId12" Type="http://schemas.openxmlformats.org/officeDocument/2006/relationships/image" Target="../media/image119.png"/><Relationship Id="rId13" Type="http://schemas.openxmlformats.org/officeDocument/2006/relationships/image" Target="../media/image120.png"/><Relationship Id="rId14" Type="http://schemas.openxmlformats.org/officeDocument/2006/relationships/image" Target="../media/image121.png"/><Relationship Id="rId15" Type="http://schemas.openxmlformats.org/officeDocument/2006/relationships/image" Target="../media/image122.png"/><Relationship Id="rId16" Type="http://schemas.openxmlformats.org/officeDocument/2006/relationships/image" Target="../media/image123.gif"/><Relationship Id="rId17" Type="http://schemas.openxmlformats.org/officeDocument/2006/relationships/image" Target="../media/image74.gif"/><Relationship Id="rId18" Type="http://schemas.openxmlformats.org/officeDocument/2006/relationships/image" Target="../media/image124.gif"/><Relationship Id="rId19" Type="http://schemas.openxmlformats.org/officeDocument/2006/relationships/image" Target="../media/image125.gif"/><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45.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6.gif"/><Relationship Id="rId7" Type="http://schemas.openxmlformats.org/officeDocument/2006/relationships/image" Target="../media/image117.gif"/><Relationship Id="rId8" Type="http://schemas.openxmlformats.org/officeDocument/2006/relationships/image" Target="../media/image11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147.png"/></Relationships>
</file>

<file path=ppt/slides/_rels/slide97.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98.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chart" Target="../charts/chart2.xml"/><Relationship Id="rId5" Type="http://schemas.openxmlformats.org/officeDocument/2006/relationships/image" Target="../media/image152.em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99.xml.rels><?xml version="1.0" encoding="UTF-8" standalone="yes"?>
<Relationships xmlns="http://schemas.openxmlformats.org/package/2006/relationships"><Relationship Id="rId11" Type="http://schemas.openxmlformats.org/officeDocument/2006/relationships/image" Target="../media/image159.jpeg"/><Relationship Id="rId12" Type="http://schemas.openxmlformats.org/officeDocument/2006/relationships/image" Target="../media/image160.jpeg"/><Relationship Id="rId13" Type="http://schemas.openxmlformats.org/officeDocument/2006/relationships/image" Target="../media/image161.jpeg"/><Relationship Id="rId14" Type="http://schemas.openxmlformats.org/officeDocument/2006/relationships/image" Target="../media/image162.gif"/><Relationship Id="rId15" Type="http://schemas.openxmlformats.org/officeDocument/2006/relationships/image" Target="../media/image163.gif"/><Relationship Id="rId16" Type="http://schemas.openxmlformats.org/officeDocument/2006/relationships/image" Target="../media/image164.gif"/><Relationship Id="rId17" Type="http://schemas.openxmlformats.org/officeDocument/2006/relationships/image" Target="../media/image165.gif"/><Relationship Id="rId1" Type="http://schemas.openxmlformats.org/officeDocument/2006/relationships/slideLayout" Target="../slideLayouts/slideLayout2.xml"/><Relationship Id="rId2" Type="http://schemas.openxmlformats.org/officeDocument/2006/relationships/image" Target="../media/image153.jpeg"/><Relationship Id="rId3" Type="http://schemas.openxmlformats.org/officeDocument/2006/relationships/image" Target="../media/image43.jpeg"/><Relationship Id="rId4" Type="http://schemas.openxmlformats.org/officeDocument/2006/relationships/image" Target="../media/image154.jpeg"/><Relationship Id="rId5" Type="http://schemas.openxmlformats.org/officeDocument/2006/relationships/image" Target="../media/image11.jpeg"/><Relationship Id="rId6" Type="http://schemas.openxmlformats.org/officeDocument/2006/relationships/image" Target="../media/image155.gif"/><Relationship Id="rId7" Type="http://schemas.openxmlformats.org/officeDocument/2006/relationships/image" Target="../media/image156.gif"/><Relationship Id="rId8" Type="http://schemas.openxmlformats.org/officeDocument/2006/relationships/image" Target="../media/image157.gif"/><Relationship Id="rId9" Type="http://schemas.openxmlformats.org/officeDocument/2006/relationships/image" Target="../media/image37.gif"/><Relationship Id="rId10" Type="http://schemas.openxmlformats.org/officeDocument/2006/relationships/image" Target="../media/image158.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11" name="Text Placeholder 10"/>
          <p:cNvSpPr>
            <a:spLocks noGrp="1"/>
          </p:cNvSpPr>
          <p:nvPr>
            <p:ph type="body" idx="1"/>
          </p:nvPr>
        </p:nvSpPr>
        <p:spPr/>
        <p:txBody>
          <a:bodyPr/>
          <a:lstStyle/>
          <a:p>
            <a:endParaRPr lang="en-US"/>
          </a:p>
        </p:txBody>
      </p:sp>
      <p:sp>
        <p:nvSpPr>
          <p:cNvPr id="12" name="Content Placeholder 11"/>
          <p:cNvSpPr>
            <a:spLocks noGrp="1"/>
          </p:cNvSpPr>
          <p:nvPr>
            <p:ph sz="half" idx="2"/>
          </p:nvPr>
        </p:nvSpPr>
        <p:spPr/>
        <p:txBody>
          <a:bodyPr/>
          <a:lstStyle/>
          <a:p>
            <a:endParaRPr lang="en-US"/>
          </a:p>
        </p:txBody>
      </p:sp>
      <p:sp>
        <p:nvSpPr>
          <p:cNvPr id="13" name="Text Placeholder 12"/>
          <p:cNvSpPr>
            <a:spLocks noGrp="1"/>
          </p:cNvSpPr>
          <p:nvPr>
            <p:ph type="body" sz="quarter" idx="3"/>
          </p:nvPr>
        </p:nvSpPr>
        <p:spPr/>
        <p:txBody>
          <a:bodyPr/>
          <a:lstStyle/>
          <a:p>
            <a:endParaRPr lang="en-US"/>
          </a:p>
        </p:txBody>
      </p:sp>
      <p:sp>
        <p:nvSpPr>
          <p:cNvPr id="14" name="Content Placeholder 13"/>
          <p:cNvSpPr>
            <a:spLocks noGrp="1"/>
          </p:cNvSpPr>
          <p:nvPr>
            <p:ph sz="quarter" idx="4"/>
          </p:nvPr>
        </p:nvSpPr>
        <p:spPr/>
        <p:txBody>
          <a:bodyPr/>
          <a:lstStyle/>
          <a:p>
            <a:endParaRPr lang="en-US"/>
          </a:p>
        </p:txBody>
      </p:sp>
      <p:pic>
        <p:nvPicPr>
          <p:cNvPr id="4" name="Picture 3"/>
          <p:cNvPicPr>
            <a:picLocks noChangeAspect="1"/>
          </p:cNvPicPr>
          <p:nvPr/>
        </p:nvPicPr>
        <p:blipFill>
          <a:blip r:embed="rId2"/>
          <a:stretch>
            <a:fillRect/>
          </a:stretch>
        </p:blipFill>
        <p:spPr>
          <a:xfrm>
            <a:off x="-4771" y="186"/>
            <a:ext cx="9586702" cy="7190027"/>
          </a:xfrm>
          <a:prstGeom prst="rect">
            <a:avLst/>
          </a:prstGeom>
        </p:spPr>
      </p:pic>
      <p:pic>
        <p:nvPicPr>
          <p:cNvPr id="6" name="Picture 5" descr="LOGO_W.EPS"/>
          <p:cNvPicPr>
            <a:picLocks noChangeAspect="1"/>
          </p:cNvPicPr>
          <p:nvPr/>
        </p:nvPicPr>
        <mc:AlternateContent xmlns:ma="http://schemas.microsoft.com/office/mac/drawingml/2008/main">
          <mc:Choice Requires="ma">
            <p:blipFill>
              <a:blip r:embed="rId3"/>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4"/>
              <a:stretch>
                <a:fillRect/>
              </a:stretch>
            </p:blipFill>
          </mc:Fallback>
        </mc:AlternateContent>
        <p:spPr>
          <a:xfrm>
            <a:off x="281230" y="4990050"/>
            <a:ext cx="2139731" cy="1726051"/>
          </a:xfrm>
          <a:prstGeom prst="rect">
            <a:avLst/>
          </a:prstGeom>
        </p:spPr>
      </p:pic>
      <p:sp>
        <p:nvSpPr>
          <p:cNvPr id="7" name="TextBox 6"/>
          <p:cNvSpPr txBox="1"/>
          <p:nvPr/>
        </p:nvSpPr>
        <p:spPr>
          <a:xfrm>
            <a:off x="318344" y="321537"/>
            <a:ext cx="5444826" cy="2858118"/>
          </a:xfrm>
          <a:prstGeom prst="rect">
            <a:avLst/>
          </a:prstGeom>
          <a:noFill/>
        </p:spPr>
        <p:txBody>
          <a:bodyPr wrap="square" lIns="87276" tIns="43638" rIns="87276" bIns="43638" rtlCol="0">
            <a:spAutoFit/>
          </a:bodyPr>
          <a:lstStyle/>
          <a:p>
            <a:pPr algn="ctr"/>
            <a:r>
              <a:rPr lang="en-US" sz="4000" b="1" dirty="0" smtClean="0">
                <a:solidFill>
                  <a:schemeClr val="bg1"/>
                </a:solidFill>
              </a:rPr>
              <a:t>Computing Optical </a:t>
            </a:r>
            <a:r>
              <a:rPr lang="en-US" sz="4000" b="1" dirty="0" smtClean="0">
                <a:solidFill>
                  <a:schemeClr val="bg1"/>
                </a:solidFill>
              </a:rPr>
              <a:t>Flow</a:t>
            </a:r>
          </a:p>
          <a:p>
            <a:pPr algn="ctr"/>
            <a:r>
              <a:rPr lang="en-US" sz="4000" b="1" dirty="0" smtClean="0">
                <a:solidFill>
                  <a:schemeClr val="bg1"/>
                </a:solidFill>
              </a:rPr>
              <a:t>The “good parts” version</a:t>
            </a:r>
            <a:endParaRPr lang="en-US" sz="4000" b="1" dirty="0" smtClean="0">
              <a:solidFill>
                <a:schemeClr val="bg1"/>
              </a:solidFill>
            </a:endParaRPr>
          </a:p>
          <a:p>
            <a:pPr algn="ctr"/>
            <a:endParaRPr lang="en-US" b="1" dirty="0" smtClean="0">
              <a:solidFill>
                <a:schemeClr val="bg1"/>
              </a:solidFill>
            </a:endParaRPr>
          </a:p>
          <a:p>
            <a:pPr algn="ctr"/>
            <a:r>
              <a:rPr lang="en-US" sz="2800" dirty="0" smtClean="0">
                <a:solidFill>
                  <a:schemeClr val="bg1"/>
                </a:solidFill>
              </a:rPr>
              <a:t>Michael</a:t>
            </a:r>
            <a:r>
              <a:rPr lang="en-US" sz="2800" b="1" dirty="0" smtClean="0">
                <a:solidFill>
                  <a:schemeClr val="bg1"/>
                </a:solidFill>
              </a:rPr>
              <a:t> </a:t>
            </a:r>
            <a:r>
              <a:rPr lang="en-US" sz="2800" dirty="0" smtClean="0">
                <a:solidFill>
                  <a:schemeClr val="bg1"/>
                </a:solidFill>
              </a:rPr>
              <a:t>J. Black</a:t>
            </a:r>
          </a:p>
          <a:p>
            <a:pPr algn="ctr"/>
            <a:endParaRPr lang="en-US" dirty="0" smtClean="0">
              <a:solidFill>
                <a:schemeClr val="bg1"/>
              </a:solidFill>
            </a:endParaRPr>
          </a:p>
          <a:p>
            <a:pPr algn="ctr"/>
            <a:endParaRPr lang="en-US" dirty="0" smtClean="0">
              <a:solidFill>
                <a:schemeClr val="bg1"/>
              </a:solidFill>
            </a:endParaRPr>
          </a:p>
          <a:p>
            <a:pPr algn="ctr"/>
            <a:endParaRPr lang="en-US" dirty="0">
              <a:solidFill>
                <a:schemeClr val="bg1"/>
              </a:solidFill>
            </a:endParaRPr>
          </a:p>
        </p:txBody>
      </p:sp>
      <p:sp>
        <p:nvSpPr>
          <p:cNvPr id="16" name="TextBox 15"/>
          <p:cNvSpPr txBox="1"/>
          <p:nvPr/>
        </p:nvSpPr>
        <p:spPr>
          <a:xfrm>
            <a:off x="2590897" y="5472357"/>
            <a:ext cx="5817069" cy="1611622"/>
          </a:xfrm>
          <a:prstGeom prst="rect">
            <a:avLst/>
          </a:prstGeom>
          <a:noFill/>
        </p:spPr>
        <p:txBody>
          <a:bodyPr wrap="square" lIns="87276" tIns="43638" rIns="87276" bIns="43638" rtlCol="0">
            <a:spAutoFit/>
          </a:bodyPr>
          <a:lstStyle/>
          <a:p>
            <a:endParaRPr lang="en-US" dirty="0" smtClean="0">
              <a:solidFill>
                <a:srgbClr val="FFFFFF"/>
              </a:solidFill>
            </a:endParaRPr>
          </a:p>
          <a:p>
            <a:r>
              <a:rPr lang="en-US" sz="2400" b="1" dirty="0">
                <a:solidFill>
                  <a:srgbClr val="FFFFFF"/>
                </a:solidFill>
              </a:rPr>
              <a:t>Max Planck Institute for Intelligent Systems</a:t>
            </a:r>
            <a:endParaRPr lang="en-US" sz="2100" b="1" dirty="0">
              <a:solidFill>
                <a:srgbClr val="FFFFFF"/>
              </a:solidFill>
            </a:endParaRPr>
          </a:p>
          <a:p>
            <a:r>
              <a:rPr lang="en-US" sz="2100" i="1" dirty="0">
                <a:solidFill>
                  <a:srgbClr val="FFFFFF"/>
                </a:solidFill>
              </a:rPr>
              <a:t>Perceiving Systems </a:t>
            </a:r>
            <a:r>
              <a:rPr lang="en-US" sz="2100" i="1" dirty="0" smtClean="0">
                <a:solidFill>
                  <a:srgbClr val="FFFFFF"/>
                </a:solidFill>
              </a:rPr>
              <a:t>Department</a:t>
            </a:r>
          </a:p>
          <a:p>
            <a:r>
              <a:rPr lang="en-US" dirty="0" err="1" smtClean="0">
                <a:solidFill>
                  <a:srgbClr val="FFFFFF"/>
                </a:solidFill>
              </a:rPr>
              <a:t>Tübingen</a:t>
            </a:r>
            <a:r>
              <a:rPr lang="en-US" dirty="0">
                <a:solidFill>
                  <a:srgbClr val="FFFFFF"/>
                </a:solidFill>
              </a:rPr>
              <a:t>, Germany</a:t>
            </a:r>
          </a:p>
          <a:p>
            <a:endParaRPr lang="en-US"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applications</a:t>
            </a:r>
            <a:endParaRPr lang="en-US" dirty="0"/>
          </a:p>
        </p:txBody>
      </p:sp>
      <p:sp>
        <p:nvSpPr>
          <p:cNvPr id="3" name="Content Placeholder 2"/>
          <p:cNvSpPr>
            <a:spLocks noGrp="1"/>
          </p:cNvSpPr>
          <p:nvPr>
            <p:ph idx="1"/>
          </p:nvPr>
        </p:nvSpPr>
        <p:spPr/>
        <p:txBody>
          <a:bodyPr/>
          <a:lstStyle/>
          <a:p>
            <a:r>
              <a:rPr lang="en-US" dirty="0" smtClean="0"/>
              <a:t>Dense structure from motion</a:t>
            </a:r>
          </a:p>
          <a:p>
            <a:pPr lvl="1"/>
            <a:r>
              <a:rPr lang="en-US" dirty="0" smtClean="0"/>
              <a:t>don’t really know how to recover structure with multiple, non-rigid, independently moving objects</a:t>
            </a:r>
          </a:p>
          <a:p>
            <a:r>
              <a:rPr lang="en-US" dirty="0" smtClean="0"/>
              <a:t>Estimation of camera motion</a:t>
            </a:r>
          </a:p>
          <a:p>
            <a:pPr lvl="1"/>
            <a:r>
              <a:rPr lang="en-US" dirty="0" smtClean="0"/>
              <a:t>you can do this by tracking a few feature points</a:t>
            </a:r>
          </a:p>
          <a:p>
            <a:r>
              <a:rPr lang="en-US" dirty="0" smtClean="0"/>
              <a:t>Detection of surface boundaries</a:t>
            </a:r>
          </a:p>
          <a:p>
            <a:pPr lvl="1"/>
            <a:r>
              <a:rPr lang="en-US" dirty="0" smtClean="0"/>
              <a:t>the boundaries are exactly where most flow algorithms fail</a:t>
            </a:r>
          </a:p>
          <a:p>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60737553"/>
              </p:ext>
            </p:extLst>
          </p:nvPr>
        </p:nvGraphicFramePr>
        <p:xfrm>
          <a:off x="0" y="1007252"/>
          <a:ext cx="5453062"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457200" y="160771"/>
            <a:ext cx="8229600" cy="1143000"/>
          </a:xfrm>
        </p:spPr>
        <p:txBody>
          <a:bodyPr/>
          <a:lstStyle/>
          <a:p>
            <a:r>
              <a:rPr lang="en-US" sz="3600" dirty="0" smtClean="0"/>
              <a:t>Classical formulation is competitive</a:t>
            </a:r>
            <a:endParaRPr lang="en-US" sz="3600" dirty="0"/>
          </a:p>
        </p:txBody>
      </p:sp>
      <p:sp>
        <p:nvSpPr>
          <p:cNvPr id="6" name="Text Box 33"/>
          <p:cNvSpPr txBox="1">
            <a:spLocks noChangeArrowheads="1"/>
          </p:cNvSpPr>
          <p:nvPr/>
        </p:nvSpPr>
        <p:spPr bwMode="auto">
          <a:xfrm>
            <a:off x="381000" y="5867400"/>
            <a:ext cx="6019800" cy="3333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square" lIns="90000" tIns="46800" rIns="90000" bIns="46800">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defTabSz="914400" eaLnBrk="1" hangingPunct="1">
              <a:lnSpc>
                <a:spcPct val="97000"/>
              </a:lnSpc>
              <a:spcBef>
                <a:spcPct val="50000"/>
              </a:spcBef>
              <a:buClr>
                <a:srgbClr val="000000"/>
              </a:buClr>
              <a:buSzPct val="100000"/>
              <a:buFont typeface="Tahoma" pitchFamily="34" charset="0"/>
              <a:buNone/>
            </a:pPr>
            <a:r>
              <a:rPr lang="en-US" altLang="zh-CN" sz="1600" dirty="0" smtClean="0">
                <a:solidFill>
                  <a:schemeClr val="tx1"/>
                </a:solidFill>
                <a:ea typeface="宋体" pitchFamily="2" charset="-122"/>
              </a:rPr>
              <a:t>Adaptive: Wedel </a:t>
            </a:r>
            <a:r>
              <a:rPr lang="en-US" altLang="zh-CN" sz="1600" dirty="0">
                <a:solidFill>
                  <a:schemeClr val="tx1"/>
                </a:solidFill>
                <a:ea typeface="宋体" pitchFamily="2" charset="-122"/>
              </a:rPr>
              <a:t>et al</a:t>
            </a:r>
            <a:r>
              <a:rPr lang="en-US" altLang="zh-CN" sz="1600" dirty="0" smtClean="0">
                <a:solidFill>
                  <a:schemeClr val="tx1"/>
                </a:solidFill>
                <a:ea typeface="宋体" pitchFamily="2" charset="-122"/>
              </a:rPr>
              <a:t>. ICCV 2009,  state </a:t>
            </a:r>
            <a:r>
              <a:rPr lang="en-US" altLang="zh-CN" sz="1600" dirty="0">
                <a:solidFill>
                  <a:schemeClr val="tx1"/>
                </a:solidFill>
                <a:ea typeface="宋体" pitchFamily="2" charset="-122"/>
              </a:rPr>
              <a:t>of the art (2009 Dec.)</a:t>
            </a:r>
          </a:p>
        </p:txBody>
      </p:sp>
      <p:pic>
        <p:nvPicPr>
          <p:cNvPr id="7" name="Picture 10" descr="\\cifs.cs.brown.edu\dfs\home\dqsun\My Documents\My Pictures\middle-flow\Adaptive-003.jp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19600" y="3886200"/>
            <a:ext cx="2066925"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 name="Picture 23" descr="\\cifs.cs.brown.edu\dfs\home\dqsun\My Documents\My Pictures\middle-flow\classic-c-003.bmp"/>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19933" y="3886200"/>
            <a:ext cx="2065735"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2706" name="Picture 2" descr="\\cifs.cs.brown.edu\dfs\home\dqsun\My Documents\My Pictures\middle-flow\HS-003.bmp"/>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3886200"/>
            <a:ext cx="2066249"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9" name="Rectangle 8"/>
          <p:cNvSpPr/>
          <p:nvPr/>
        </p:nvSpPr>
        <p:spPr>
          <a:xfrm>
            <a:off x="4800600" y="5257800"/>
            <a:ext cx="1109273" cy="400110"/>
          </a:xfrm>
          <a:prstGeom prst="rect">
            <a:avLst/>
          </a:prstGeom>
        </p:spPr>
        <p:txBody>
          <a:bodyPr wrap="none">
            <a:spAutoFit/>
          </a:bodyPr>
          <a:lstStyle/>
          <a:p>
            <a:r>
              <a:rPr lang="en-US" sz="2000" dirty="0" smtClean="0"/>
              <a:t>Adaptive</a:t>
            </a:r>
            <a:endParaRPr lang="en-US" sz="2000" dirty="0"/>
          </a:p>
        </p:txBody>
      </p:sp>
      <p:sp>
        <p:nvSpPr>
          <p:cNvPr id="10" name="Rectangle 9"/>
          <p:cNvSpPr/>
          <p:nvPr/>
        </p:nvSpPr>
        <p:spPr>
          <a:xfrm>
            <a:off x="2610862" y="5257800"/>
            <a:ext cx="1086355" cy="400110"/>
          </a:xfrm>
          <a:prstGeom prst="rect">
            <a:avLst/>
          </a:prstGeom>
        </p:spPr>
        <p:txBody>
          <a:bodyPr wrap="none">
            <a:spAutoFit/>
          </a:bodyPr>
          <a:lstStyle/>
          <a:p>
            <a:r>
              <a:rPr lang="en-US" sz="2000" dirty="0" smtClean="0"/>
              <a:t>Classic-C</a:t>
            </a:r>
            <a:endParaRPr lang="en-US" sz="2000" dirty="0"/>
          </a:p>
        </p:txBody>
      </p:sp>
      <p:sp>
        <p:nvSpPr>
          <p:cNvPr id="11" name="Rectangle 10"/>
          <p:cNvSpPr/>
          <p:nvPr/>
        </p:nvSpPr>
        <p:spPr>
          <a:xfrm>
            <a:off x="914400" y="5260032"/>
            <a:ext cx="462311" cy="400110"/>
          </a:xfrm>
          <a:prstGeom prst="rect">
            <a:avLst/>
          </a:prstGeom>
        </p:spPr>
        <p:txBody>
          <a:bodyPr wrap="none">
            <a:spAutoFit/>
          </a:bodyPr>
          <a:lstStyle/>
          <a:p>
            <a:r>
              <a:rPr lang="en-US" sz="2000" dirty="0" smtClean="0"/>
              <a:t>HS</a:t>
            </a:r>
            <a:endParaRPr lang="en-US" sz="2000" dirty="0"/>
          </a:p>
        </p:txBody>
      </p:sp>
      <p:sp>
        <p:nvSpPr>
          <p:cNvPr id="13" name="Rectangle 12"/>
          <p:cNvSpPr/>
          <p:nvPr/>
        </p:nvSpPr>
        <p:spPr>
          <a:xfrm>
            <a:off x="5527934" y="3090446"/>
            <a:ext cx="3029896" cy="338554"/>
          </a:xfrm>
          <a:prstGeom prst="rect">
            <a:avLst/>
          </a:prstGeom>
        </p:spPr>
        <p:txBody>
          <a:bodyPr wrap="none">
            <a:spAutoFit/>
          </a:bodyPr>
          <a:lstStyle/>
          <a:p>
            <a:r>
              <a:rPr lang="en-US" sz="1600" dirty="0" smtClean="0">
                <a:solidFill>
                  <a:srgbClr val="FFFFFF"/>
                </a:solidFill>
              </a:rPr>
              <a:t>*Reported in Sun et al. CVPR 2010</a:t>
            </a:r>
            <a:endParaRPr lang="en-US" sz="1600" dirty="0">
              <a:solidFill>
                <a:srgbClr val="FFFFFF"/>
              </a:solidFill>
            </a:endParaRPr>
          </a:p>
        </p:txBody>
      </p:sp>
      <p:graphicFrame>
        <p:nvGraphicFramePr>
          <p:cNvPr id="14" name="Table 13"/>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7995641"/>
              </p:ext>
            </p:extLst>
          </p:nvPr>
        </p:nvGraphicFramePr>
        <p:xfrm>
          <a:off x="6019800" y="1620520"/>
          <a:ext cx="2438400" cy="1122680"/>
        </p:xfrm>
        <a:graphic>
          <a:graphicData uri="http://schemas.openxmlformats.org/drawingml/2006/table">
            <a:tbl>
              <a:tblPr firstRow="1" bandRow="1">
                <a:tableStyleId>{5C22544A-7EE6-4342-B048-85BDC9FD1C3A}</a:tableStyleId>
              </a:tblPr>
              <a:tblGrid>
                <a:gridCol w="1295400"/>
                <a:gridCol w="1143000"/>
              </a:tblGrid>
              <a:tr h="381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1" dirty="0" smtClean="0">
                          <a:solidFill>
                            <a:srgbClr val="000000"/>
                          </a:solidFill>
                        </a:rPr>
                        <a:t>p</a:t>
                      </a:r>
                      <a:r>
                        <a:rPr lang="en-US" b="0" dirty="0" smtClean="0">
                          <a:solidFill>
                            <a:srgbClr val="000000"/>
                          </a:solidFill>
                        </a:rPr>
                        <a:t>-value</a:t>
                      </a:r>
                      <a:endParaRPr lang="en-US" b="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solidFill>
                            <a:srgbClr val="000000"/>
                          </a:solidFill>
                        </a:rPr>
                        <a:t>Adaptive</a:t>
                      </a:r>
                      <a:endParaRPr lang="en-US" b="0" dirty="0">
                        <a:solidFill>
                          <a:srgbClr val="000000"/>
                        </a:solidFill>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r>
              <a:tr h="370840">
                <a:tc>
                  <a:txBody>
                    <a:bodyPr/>
                    <a:lstStyle/>
                    <a:p>
                      <a:pPr algn="ctr"/>
                      <a:r>
                        <a:rPr lang="en-US" dirty="0" smtClean="0">
                          <a:solidFill>
                            <a:srgbClr val="000000"/>
                          </a:solidFill>
                        </a:rPr>
                        <a:t>HS*</a:t>
                      </a:r>
                      <a:endParaRPr lang="en-US"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800" b="0" i="0" u="none" strike="noStrike" kern="1200" baseline="0" dirty="0" smtClean="0">
                          <a:solidFill>
                            <a:srgbClr val="000000"/>
                          </a:solidFill>
                          <a:latin typeface="+mn-lt"/>
                          <a:ea typeface="+mn-ea"/>
                          <a:cs typeface="+mn-cs"/>
                        </a:rPr>
                        <a:t>0.0075</a:t>
                      </a: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bg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Classic-C*</a:t>
                      </a:r>
                      <a:endParaRPr lang="en-US"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r>
                        <a:rPr lang="en-US" sz="1800" b="0" i="0" u="none" strike="noStrike" kern="1200" baseline="0" dirty="0" smtClean="0">
                          <a:solidFill>
                            <a:srgbClr val="000000"/>
                          </a:solidFill>
                          <a:latin typeface="+mn-lt"/>
                          <a:ea typeface="+mn-ea"/>
                          <a:cs typeface="+mn-cs"/>
                        </a:rPr>
                        <a:t>0.3800</a:t>
                      </a: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25450043"/>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p:txBody>
          <a:bodyPr/>
          <a:lstStyle/>
          <a:p>
            <a:r>
              <a:rPr lang="en-US">
                <a:ea typeface="Arial" charset="0"/>
                <a:cs typeface="Arial" charset="0"/>
              </a:rPr>
              <a:t>Evaluation</a:t>
            </a:r>
            <a:endParaRPr lang="zh-CN" altLang="en-US">
              <a:ea typeface="宋体" charset="-122"/>
            </a:endParaRPr>
          </a:p>
        </p:txBody>
      </p:sp>
      <p:pic>
        <p:nvPicPr>
          <p:cNvPr id="28675" name="Picture 497"/>
          <p:cNvPicPr>
            <a:picLocks noGrp="1" noChangeAspect="1" noChangeArrowheads="1"/>
          </p:cNvPicPr>
          <p:nvPr>
            <p:ph idx="4294967295"/>
          </p:nvPr>
        </p:nvPicPr>
        <p:blipFill>
          <a:blip r:embed="rId2"/>
          <a:srcRect/>
          <a:stretch>
            <a:fillRect/>
          </a:stretch>
        </p:blipFill>
        <p:spPr>
          <a:xfrm>
            <a:off x="1482725" y="1219200"/>
            <a:ext cx="6254750" cy="4851400"/>
          </a:xfrm>
          <a:noFill/>
        </p:spPr>
      </p:pic>
      <p:sp>
        <p:nvSpPr>
          <p:cNvPr id="28676" name="Rectangle 3"/>
          <p:cNvSpPr>
            <a:spLocks noChangeArrowheads="1"/>
          </p:cNvSpPr>
          <p:nvPr/>
        </p:nvSpPr>
        <p:spPr bwMode="auto">
          <a:xfrm>
            <a:off x="5791200" y="1219200"/>
            <a:ext cx="762000" cy="76200"/>
          </a:xfrm>
          <a:prstGeom prst="rect">
            <a:avLst/>
          </a:prstGeom>
          <a:solidFill>
            <a:srgbClr val="FFFFFF"/>
          </a:solidFill>
          <a:ln w="9525">
            <a:noFill/>
            <a:round/>
            <a:headEnd/>
            <a:tailEnd type="triangle" w="med" len="med"/>
          </a:ln>
        </p:spPr>
        <p:txBody>
          <a:bodyPr wrap="square" anchor="ctr">
            <a:prstTxWarp prst="textNoShape">
              <a:avLst/>
            </a:prstTxWarp>
            <a:spAutoFit/>
          </a:bodyPr>
          <a:lstStyle/>
          <a:p>
            <a:pPr>
              <a:lnSpc>
                <a:spcPct val="93000"/>
              </a:lnSpc>
              <a:buFont typeface="Arial" charset="0"/>
              <a:buNone/>
            </a:pPr>
            <a:endParaRPr lang="en-US" sz="1800" dirty="0">
              <a:solidFill>
                <a:schemeClr val="tx1"/>
              </a:solidFill>
            </a:endParaRPr>
          </a:p>
        </p:txBody>
      </p:sp>
      <p:sp>
        <p:nvSpPr>
          <p:cNvPr id="28677" name="Rectangle 4"/>
          <p:cNvSpPr>
            <a:spLocks noChangeArrowheads="1"/>
          </p:cNvSpPr>
          <p:nvPr/>
        </p:nvSpPr>
        <p:spPr bwMode="auto">
          <a:xfrm>
            <a:off x="1447800" y="5060950"/>
            <a:ext cx="1143000" cy="349250"/>
          </a:xfrm>
          <a:prstGeom prst="rect">
            <a:avLst/>
          </a:prstGeom>
          <a:solidFill>
            <a:srgbClr val="FF0000">
              <a:alpha val="50195"/>
            </a:srgbClr>
          </a:solidFill>
          <a:ln w="9525">
            <a:noFill/>
            <a:round/>
            <a:headEnd/>
            <a:tailEnd type="triangle" w="med" len="med"/>
          </a:ln>
        </p:spPr>
        <p:txBody>
          <a:bodyPr anchor="ctr">
            <a:prstTxWarp prst="textNoShape">
              <a:avLst/>
            </a:prstTxWarp>
            <a:spAutoFit/>
          </a:bodyPr>
          <a:lstStyle/>
          <a:p>
            <a:pPr>
              <a:lnSpc>
                <a:spcPct val="93000"/>
              </a:lnSpc>
              <a:buFont typeface="Arial" charset="0"/>
              <a:buNone/>
            </a:pPr>
            <a:endParaRPr lang="en-US" sz="1800">
              <a:solidFill>
                <a:schemeClr val="tx1"/>
              </a:solidFill>
            </a:endParaRP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4422"/>
            <a:ext cx="8229600" cy="1143000"/>
          </a:xfrm>
        </p:spPr>
        <p:txBody>
          <a:bodyPr/>
          <a:lstStyle/>
          <a:p>
            <a:r>
              <a:rPr lang="en-US" dirty="0" smtClean="0"/>
              <a:t>A non-convex penalty helps</a:t>
            </a:r>
            <a:endParaRPr lang="en-US" dirty="0"/>
          </a:p>
        </p:txBody>
      </p:sp>
      <p:sp>
        <p:nvSpPr>
          <p:cNvPr id="9" name="Content Placeholder 8"/>
          <p:cNvSpPr>
            <a:spLocks noGrp="1"/>
          </p:cNvSpPr>
          <p:nvPr>
            <p:ph idx="1"/>
          </p:nvPr>
        </p:nvSpPr>
        <p:spPr>
          <a:xfrm>
            <a:off x="304800" y="990600"/>
            <a:ext cx="8610600" cy="762000"/>
          </a:xfrm>
        </p:spPr>
        <p:txBody>
          <a:bodyPr/>
          <a:lstStyle/>
          <a:p>
            <a:r>
              <a:rPr lang="en-US" dirty="0" smtClean="0"/>
              <a:t>Generalized </a:t>
            </a:r>
            <a:r>
              <a:rPr lang="en-US" dirty="0" err="1" smtClean="0"/>
              <a:t>Charbonnier</a:t>
            </a:r>
            <a:endParaRPr lang="en-US" dirty="0"/>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0" name="TextBox 9"/>
              <p:cNvSpPr txBox="1"/>
              <p:nvPr/>
            </p:nvSpPr>
            <p:spPr bwMode="auto">
              <a:xfrm>
                <a:off x="1236822" y="1752600"/>
                <a:ext cx="2268378" cy="40011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a:ea typeface="Cambria Math"/>
                        </a:rPr>
                        <m:t>𝜌</m:t>
                      </m:r>
                      <m:r>
                        <a:rPr lang="en-US" sz="2000" i="1" smtClean="0">
                          <a:solidFill>
                            <a:schemeClr val="bg1"/>
                          </a:solidFill>
                          <a:latin typeface="Cambria Math"/>
                          <a:ea typeface="Cambria Math"/>
                        </a:rPr>
                        <m:t>(</m:t>
                      </m:r>
                      <m:r>
                        <a:rPr lang="en-US" sz="2000" i="1">
                          <a:solidFill>
                            <a:schemeClr val="bg1"/>
                          </a:solidFill>
                          <a:latin typeface="Cambria Math"/>
                        </a:rPr>
                        <m:t>𝑥</m:t>
                      </m:r>
                      <m:r>
                        <a:rPr lang="en-US" sz="2000" i="1">
                          <a:solidFill>
                            <a:schemeClr val="bg1"/>
                          </a:solidFill>
                          <a:latin typeface="Cambria Math"/>
                        </a:rPr>
                        <m:t>)=</m:t>
                      </m:r>
                      <m:sSup>
                        <m:sSupPr>
                          <m:ctrlPr>
                            <a:rPr lang="en-US" sz="2000" i="1" smtClean="0">
                              <a:solidFill>
                                <a:schemeClr val="bg1"/>
                              </a:solidFill>
                              <a:latin typeface="Cambria Math"/>
                            </a:rPr>
                          </m:ctrlPr>
                        </m:sSupPr>
                        <m:e>
                          <m:d>
                            <m:dPr>
                              <m:ctrlPr>
                                <a:rPr lang="en-US" sz="2000" i="1">
                                  <a:solidFill>
                                    <a:schemeClr val="bg1"/>
                                  </a:solidFill>
                                  <a:latin typeface="Cambria Math"/>
                                </a:rPr>
                              </m:ctrlPr>
                            </m:dPr>
                            <m:e>
                              <m:sSup>
                                <m:sSupPr>
                                  <m:ctrlPr>
                                    <a:rPr lang="en-US" sz="2000" i="1">
                                      <a:solidFill>
                                        <a:schemeClr val="bg1"/>
                                      </a:solidFill>
                                      <a:latin typeface="Cambria Math"/>
                                    </a:rPr>
                                  </m:ctrlPr>
                                </m:sSupPr>
                                <m:e>
                                  <m:r>
                                    <a:rPr lang="en-US" sz="2000" i="1">
                                      <a:solidFill>
                                        <a:schemeClr val="bg1"/>
                                      </a:solidFill>
                                      <a:latin typeface="Cambria Math"/>
                                    </a:rPr>
                                    <m:t>𝑥</m:t>
                                  </m:r>
                                </m:e>
                                <m:sup>
                                  <m:r>
                                    <a:rPr lang="en-US" sz="2000" i="1">
                                      <a:solidFill>
                                        <a:schemeClr val="bg1"/>
                                      </a:solidFill>
                                      <a:latin typeface="Cambria Math"/>
                                    </a:rPr>
                                    <m:t>2</m:t>
                                  </m:r>
                                </m:sup>
                              </m:sSup>
                              <m:r>
                                <a:rPr lang="en-US" sz="2000" i="1">
                                  <a:solidFill>
                                    <a:schemeClr val="bg1"/>
                                  </a:solidFill>
                                  <a:latin typeface="Cambria Math"/>
                                </a:rPr>
                                <m:t>+</m:t>
                              </m:r>
                              <m:sSup>
                                <m:sSupPr>
                                  <m:ctrlPr>
                                    <a:rPr lang="en-US" sz="2000" i="1">
                                      <a:solidFill>
                                        <a:schemeClr val="bg1"/>
                                      </a:solidFill>
                                      <a:latin typeface="Cambria Math"/>
                                    </a:rPr>
                                  </m:ctrlPr>
                                </m:sSupPr>
                                <m:e>
                                  <m:r>
                                    <a:rPr lang="en-US" sz="2000" i="1">
                                      <a:solidFill>
                                        <a:schemeClr val="bg1"/>
                                      </a:solidFill>
                                      <a:latin typeface="Cambria Math"/>
                                      <a:ea typeface="Cambria Math"/>
                                    </a:rPr>
                                    <m:t>𝜖</m:t>
                                  </m:r>
                                </m:e>
                                <m:sup>
                                  <m:r>
                                    <a:rPr lang="en-US" sz="2000" i="1">
                                      <a:solidFill>
                                        <a:schemeClr val="bg1"/>
                                      </a:solidFill>
                                      <a:latin typeface="Cambria Math"/>
                                    </a:rPr>
                                    <m:t>2</m:t>
                                  </m:r>
                                </m:sup>
                              </m:sSup>
                            </m:e>
                          </m:d>
                        </m:e>
                        <m:sup>
                          <m:r>
                            <a:rPr lang="en-US" sz="2000" b="0" i="1" smtClean="0">
                              <a:solidFill>
                                <a:schemeClr val="bg1"/>
                              </a:solidFill>
                              <a:latin typeface="Cambria Math"/>
                            </a:rPr>
                            <m:t>𝑎</m:t>
                          </m:r>
                        </m:sup>
                      </m:sSup>
                    </m:oMath>
                  </m:oMathPara>
                </a14:m>
                <a:endParaRPr lang="en-US" sz="2000" b="1" dirty="0" smtClean="0">
                  <a:solidFill>
                    <a:schemeClr val="bg1"/>
                  </a:solidFill>
                  <a:latin typeface="+mn-lt"/>
                </a:endParaRPr>
              </a:p>
            </p:txBody>
          </p:sp>
        </mc:Choice>
        <mc:Fallback>
          <p:sp>
            <p:nvSpPr>
              <p:cNvPr id="10" name="TextBox 9"/>
              <p:cNvSpPr txBox="1">
                <a:spLocks noRot="1" noChangeAspect="1" noMove="1" noResize="1" noEditPoints="1" noAdjustHandles="1" noChangeArrowheads="1" noChangeShapeType="1" noTextEdit="1"/>
              </p:cNvSpPr>
              <p:nvPr/>
            </p:nvSpPr>
            <p:spPr bwMode="auto">
              <a:xfrm>
                <a:off x="1236822" y="1752600"/>
                <a:ext cx="2268378" cy="400110"/>
              </a:xfrm>
              <a:prstGeom prst="rect">
                <a:avLst/>
              </a:prstGeom>
              <a:blipFill rotWithShape="1">
                <a:blip r:embed="rId3"/>
                <a:stretch>
                  <a:fillRect b="-16923"/>
                </a:stretch>
              </a:blipFill>
              <a:ln w="9525">
                <a:noFill/>
                <a:miter lim="800000"/>
                <a:headEnd/>
                <a:tailEnd/>
              </a:ln>
            </p:spPr>
            <p:txBody>
              <a:bodyPr/>
              <a:lstStyle/>
              <a:p>
                <a:r>
                  <a:rPr lang="en-US">
                    <a:noFill/>
                  </a:rPr>
                  <a:t> </a:t>
                </a:r>
              </a:p>
            </p:txBody>
          </p:sp>
        </mc:Fallback>
      </mc:AlternateContent>
      <p:graphicFrame>
        <p:nvGraphicFramePr>
          <p:cNvPr id="8" name="Chart 7"/>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809160"/>
              </p:ext>
            </p:extLst>
          </p:nvPr>
        </p:nvGraphicFramePr>
        <p:xfrm>
          <a:off x="4267200" y="1957811"/>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10243" name="Picture 3"/>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2530642"/>
            <a:ext cx="3657600" cy="27432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4" name="Rectangle 13"/>
          <p:cNvSpPr/>
          <p:nvPr/>
        </p:nvSpPr>
        <p:spPr>
          <a:xfrm>
            <a:off x="355600" y="5562600"/>
            <a:ext cx="2121382" cy="369332"/>
          </a:xfrm>
          <a:prstGeom prst="rect">
            <a:avLst/>
          </a:prstGeom>
        </p:spPr>
        <p:txBody>
          <a:bodyPr wrap="none">
            <a:spAutoFit/>
          </a:bodyPr>
          <a:lstStyle/>
          <a:p>
            <a:r>
              <a:rPr lang="en-US" sz="1800" dirty="0" smtClean="0">
                <a:solidFill>
                  <a:srgbClr val="FFFFFF"/>
                </a:solidFill>
              </a:rPr>
              <a:t>Sun et al. CVPR 2010</a:t>
            </a:r>
            <a:endParaRPr lang="en-US" sz="1800" dirty="0">
              <a:solidFill>
                <a:srgbClr val="FFFFFF"/>
              </a:solidFill>
            </a:endParaRPr>
          </a:p>
        </p:txBody>
      </p:sp>
      <p:graphicFrame>
        <p:nvGraphicFramePr>
          <p:cNvPr id="16" name="Table 15"/>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1849937"/>
              </p:ext>
            </p:extLst>
          </p:nvPr>
        </p:nvGraphicFramePr>
        <p:xfrm>
          <a:off x="5715001" y="4973320"/>
          <a:ext cx="2209799" cy="1117600"/>
        </p:xfrm>
        <a:graphic>
          <a:graphicData uri="http://schemas.openxmlformats.org/drawingml/2006/table">
            <a:tbl>
              <a:tblPr firstRow="1" bandRow="1">
                <a:tableStyleId>{5C22544A-7EE6-4342-B048-85BDC9FD1C3A}</a:tableStyleId>
              </a:tblPr>
              <a:tblGrid>
                <a:gridCol w="1275521"/>
                <a:gridCol w="934278"/>
              </a:tblGrid>
              <a:tr h="381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1" dirty="0" smtClean="0">
                          <a:solidFill>
                            <a:schemeClr val="bg1"/>
                          </a:solidFill>
                          <a:latin typeface="+mn-lt"/>
                        </a:rPr>
                        <a:t>p</a:t>
                      </a:r>
                      <a:r>
                        <a:rPr lang="en-US" b="0" dirty="0" smtClean="0">
                          <a:solidFill>
                            <a:schemeClr val="bg1"/>
                          </a:solidFill>
                          <a:latin typeface="+mn-lt"/>
                        </a:rPr>
                        <a:t>-value</a:t>
                      </a:r>
                      <a:endParaRPr lang="en-US" b="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solidFill>
                            <a:schemeClr val="bg1"/>
                          </a:solidFill>
                          <a:latin typeface="+mn-lt"/>
                        </a:rPr>
                        <a:t>a=0.5</a:t>
                      </a:r>
                      <a:endParaRPr lang="en-US" b="0" dirty="0">
                        <a:solidFill>
                          <a:schemeClr val="bg1"/>
                        </a:solidFill>
                        <a:latin typeface="+mn-lt"/>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r>
              <a:tr h="0">
                <a:tc>
                  <a:txBody>
                    <a:bodyPr/>
                    <a:lstStyle/>
                    <a:p>
                      <a:pPr algn="ctr"/>
                      <a:r>
                        <a:rPr lang="en-US" b="0" dirty="0" smtClean="0">
                          <a:solidFill>
                            <a:schemeClr val="bg1"/>
                          </a:solidFill>
                          <a:latin typeface="+mn-lt"/>
                        </a:rPr>
                        <a:t>a=0.45</a:t>
                      </a:r>
                      <a:endParaRPr lang="en-US" b="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800" b="0" i="0" u="none" strike="noStrike" kern="1200" baseline="0" dirty="0" smtClean="0">
                          <a:solidFill>
                            <a:schemeClr val="bg1"/>
                          </a:solidFill>
                          <a:effectLst/>
                          <a:latin typeface="+mn-lt"/>
                          <a:ea typeface="+mn-ea"/>
                          <a:cs typeface="+mn-cs"/>
                        </a:rPr>
                        <a:t>0.0175</a:t>
                      </a:r>
                      <a:endParaRPr lang="en-US" b="0" dirty="0" smtClean="0">
                        <a:solidFill>
                          <a:schemeClr val="bg1"/>
                        </a:solidFill>
                        <a:latin typeface="+mn-lt"/>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bg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r>
              <a:tr h="370840">
                <a:tc>
                  <a:txBody>
                    <a:bodyPr/>
                    <a:lstStyle/>
                    <a:p>
                      <a:pPr algn="ctr"/>
                      <a:r>
                        <a:rPr lang="en-US" b="0" dirty="0" smtClean="0">
                          <a:solidFill>
                            <a:schemeClr val="bg1"/>
                          </a:solidFill>
                          <a:latin typeface="+mn-lt"/>
                        </a:rPr>
                        <a:t>a=0.25</a:t>
                      </a:r>
                      <a:endParaRPr lang="en-US" b="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rtl="0" eaLnBrk="1" fontAlgn="auto" latinLnBrk="0" hangingPunct="1"/>
                      <a:r>
                        <a:rPr lang="en-US" sz="1800" b="0" i="0" u="none" strike="noStrike" kern="1200" baseline="0" dirty="0" smtClean="0">
                          <a:solidFill>
                            <a:schemeClr val="bg1"/>
                          </a:solidFill>
                          <a:effectLst/>
                          <a:latin typeface="+mn-lt"/>
                          <a:ea typeface="+mn-ea"/>
                          <a:cs typeface="+mn-cs"/>
                        </a:rPr>
                        <a:t>0.4825</a:t>
                      </a:r>
                      <a:endParaRPr lang="en-US" sz="1800" b="0" i="0" u="none" strike="noStrike" kern="1200" dirty="0" smtClean="0">
                        <a:solidFill>
                          <a:schemeClr val="bg1"/>
                        </a:solidFill>
                        <a:effectLst/>
                        <a:latin typeface="+mn-lt"/>
                        <a:ea typeface="+mn-ea"/>
                        <a:cs typeface="+mn-cs"/>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r>
            </a:tbl>
          </a:graphicData>
        </a:graphic>
      </p:graphicFrame>
      <p:sp>
        <p:nvSpPr>
          <p:cNvPr id="17" name="Rectangle 17"/>
          <p:cNvSpPr>
            <a:spLocks noChangeArrowheads="1"/>
          </p:cNvSpPr>
          <p:nvPr/>
        </p:nvSpPr>
        <p:spPr bwMode="auto">
          <a:xfrm>
            <a:off x="7147751" y="914400"/>
            <a:ext cx="1523174" cy="7078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altLang="zh-CN" sz="2000" dirty="0" smtClean="0">
                <a:solidFill>
                  <a:schemeClr val="bg1"/>
                </a:solidFill>
                <a:ea typeface="宋体" pitchFamily="2" charset="-122"/>
                <a:cs typeface="Times New Roman" pitchFamily="18" charset="0"/>
              </a:rPr>
              <a:t>June 2010, </a:t>
            </a:r>
            <a:br>
              <a:rPr lang="en-US" altLang="zh-CN" sz="2000" dirty="0" smtClean="0">
                <a:solidFill>
                  <a:schemeClr val="bg1"/>
                </a:solidFill>
                <a:ea typeface="宋体" pitchFamily="2" charset="-122"/>
                <a:cs typeface="Times New Roman" pitchFamily="18" charset="0"/>
              </a:rPr>
            </a:br>
            <a:r>
              <a:rPr lang="en-US" altLang="zh-CN" sz="2000" dirty="0" smtClean="0">
                <a:solidFill>
                  <a:schemeClr val="bg1"/>
                </a:solidFill>
                <a:ea typeface="宋体" pitchFamily="2" charset="-122"/>
                <a:cs typeface="Times New Roman" pitchFamily="18" charset="0"/>
              </a:rPr>
              <a:t>40 methods</a:t>
            </a:r>
            <a:endParaRPr lang="en-US" sz="2000" dirty="0">
              <a:solidFill>
                <a:schemeClr val="bg1"/>
              </a:solidFill>
              <a:ea typeface="宋体" pitchFamily="2" charset="-122"/>
              <a:cs typeface="Times New Roman" pitchFamily="18" charset="0"/>
            </a:endParaRPr>
          </a:p>
        </p:txBody>
      </p:sp>
      <p:pic>
        <p:nvPicPr>
          <p:cNvPr id="18" name="Picture 17"/>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86330" y="1676400"/>
            <a:ext cx="1484595" cy="36576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9" name="Rectangle 6"/>
          <p:cNvSpPr>
            <a:spLocks noChangeArrowheads="1"/>
          </p:cNvSpPr>
          <p:nvPr/>
        </p:nvSpPr>
        <p:spPr bwMode="auto">
          <a:xfrm>
            <a:off x="7086600" y="3657600"/>
            <a:ext cx="401072"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defTabSz="914400"/>
            <a:r>
              <a:rPr lang="en-US" sz="2000" b="1" dirty="0">
                <a:solidFill>
                  <a:srgbClr val="FF0000"/>
                </a:solidFill>
                <a:sym typeface="Wingdings" pitchFamily="2" charset="2"/>
              </a:rPr>
              <a:t></a:t>
            </a:r>
            <a:endParaRPr lang="zh-CN" altLang="en-US" sz="2000" b="1" dirty="0">
              <a:solidFill>
                <a:srgbClr val="FF0000"/>
              </a:solidFill>
              <a:ea typeface="宋体" pitchFamily="2" charset="-122"/>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645645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8" grpId="1">
        <p:bldAsOne/>
      </p:bldGraphic>
      <p:bldP spid="17" grpId="0"/>
      <p:bldP spid="19" grpId="0"/>
    </p:bld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4566"/>
            <a:ext cx="8229600" cy="1143000"/>
          </a:xfrm>
        </p:spPr>
        <p:txBody>
          <a:bodyPr/>
          <a:lstStyle/>
          <a:p>
            <a:r>
              <a:rPr lang="en-US" dirty="0" smtClean="0"/>
              <a:t>Median filtering is key</a:t>
            </a:r>
            <a:endParaRPr lang="en-US" dirty="0"/>
          </a:p>
        </p:txBody>
      </p:sp>
      <p:pic>
        <p:nvPicPr>
          <p:cNvPr id="5" name="Picture 2" descr="Y:\home\dqsun\research\present\cvpr10\images\median-effect\char-it-mf_5.00e+00_004.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62138" y="4343400"/>
            <a:ext cx="2709862" cy="1800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 name="Picture 3" descr="Y:\home\dqsun\research\present\cvpr10\images\median-effect\char-it_5.00e+00_004.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0600" y="4343400"/>
            <a:ext cx="2709863" cy="1800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 name="Text Box 42"/>
          <p:cNvSpPr txBox="1">
            <a:spLocks noChangeArrowheads="1"/>
          </p:cNvSpPr>
          <p:nvPr/>
        </p:nvSpPr>
        <p:spPr bwMode="auto">
          <a:xfrm>
            <a:off x="2057400" y="6205538"/>
            <a:ext cx="2209800" cy="35317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square">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algn="ctr" defTabSz="914400" eaLnBrk="1" hangingPunct="1">
              <a:lnSpc>
                <a:spcPct val="93000"/>
              </a:lnSpc>
              <a:spcBef>
                <a:spcPct val="50000"/>
              </a:spcBef>
              <a:buClr>
                <a:srgbClr val="000000"/>
              </a:buClr>
              <a:buSzPct val="100000"/>
              <a:buFont typeface="Arial" charset="0"/>
              <a:buNone/>
            </a:pPr>
            <a:r>
              <a:rPr lang="en-US" altLang="zh-CN" sz="1800" dirty="0" smtClean="0">
                <a:solidFill>
                  <a:srgbClr val="FFFFFF"/>
                </a:solidFill>
                <a:ea typeface="宋体" pitchFamily="2" charset="-122"/>
                <a:cs typeface="Times New Roman" pitchFamily="18" charset="0"/>
              </a:rPr>
              <a:t>On: EPE </a:t>
            </a:r>
            <a:r>
              <a:rPr lang="en-US" altLang="zh-CN" sz="1800" dirty="0">
                <a:solidFill>
                  <a:srgbClr val="FFFFFF"/>
                </a:solidFill>
                <a:ea typeface="宋体" pitchFamily="2" charset="-122"/>
                <a:cs typeface="Times New Roman" pitchFamily="18" charset="0"/>
              </a:rPr>
              <a:t>0.093</a:t>
            </a:r>
          </a:p>
        </p:txBody>
      </p:sp>
      <p:sp>
        <p:nvSpPr>
          <p:cNvPr id="8" name="Text Box 43"/>
          <p:cNvSpPr txBox="1">
            <a:spLocks noChangeArrowheads="1"/>
          </p:cNvSpPr>
          <p:nvPr/>
        </p:nvSpPr>
        <p:spPr bwMode="auto">
          <a:xfrm>
            <a:off x="5105400" y="6205538"/>
            <a:ext cx="2133600" cy="35317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square">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algn="ctr" defTabSz="914400" eaLnBrk="1" hangingPunct="1">
              <a:lnSpc>
                <a:spcPct val="93000"/>
              </a:lnSpc>
              <a:spcBef>
                <a:spcPct val="50000"/>
              </a:spcBef>
              <a:buClr>
                <a:srgbClr val="000000"/>
              </a:buClr>
              <a:buSzPct val="100000"/>
              <a:buFont typeface="Arial" charset="0"/>
              <a:buNone/>
            </a:pPr>
            <a:r>
              <a:rPr lang="en-US" altLang="zh-CN" sz="1800" dirty="0" smtClean="0">
                <a:solidFill>
                  <a:srgbClr val="FFFFFF"/>
                </a:solidFill>
                <a:ea typeface="宋体" pitchFamily="2" charset="-122"/>
                <a:cs typeface="Times New Roman" pitchFamily="18" charset="0"/>
              </a:rPr>
              <a:t>Off: EPE </a:t>
            </a:r>
            <a:r>
              <a:rPr lang="en-US" altLang="zh-CN" sz="1800" dirty="0">
                <a:solidFill>
                  <a:srgbClr val="FFFFFF"/>
                </a:solidFill>
                <a:ea typeface="宋体" pitchFamily="2" charset="-122"/>
                <a:cs typeface="Times New Roman" pitchFamily="18" charset="0"/>
              </a:rPr>
              <a:t>0.113</a:t>
            </a:r>
          </a:p>
        </p:txBody>
      </p:sp>
      <p:pic>
        <p:nvPicPr>
          <p:cNvPr id="9" name="Picture 59" descr="colorcode"/>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94613" y="5334000"/>
            <a:ext cx="763587" cy="7635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aphicFrame>
        <p:nvGraphicFramePr>
          <p:cNvPr id="13" name="Chart 12"/>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67475606"/>
              </p:ext>
            </p:extLst>
          </p:nvPr>
        </p:nvGraphicFramePr>
        <p:xfrm>
          <a:off x="1278759" y="1154390"/>
          <a:ext cx="4572000" cy="3048000"/>
        </p:xfrm>
        <a:graphic>
          <a:graphicData uri="http://schemas.openxmlformats.org/drawingml/2006/chart">
            <c:chart xmlns:c="http://schemas.openxmlformats.org/drawingml/2006/chart" xmlns:r="http://schemas.openxmlformats.org/officeDocument/2006/relationships" r:id="rId6"/>
          </a:graphicData>
        </a:graphic>
      </p:graphicFrame>
      <p:sp>
        <p:nvSpPr>
          <p:cNvPr id="2" name="Rectangle 1"/>
          <p:cNvSpPr/>
          <p:nvPr/>
        </p:nvSpPr>
        <p:spPr>
          <a:xfrm>
            <a:off x="7010400" y="1981200"/>
            <a:ext cx="1951175" cy="400110"/>
          </a:xfrm>
          <a:prstGeom prst="rect">
            <a:avLst/>
          </a:prstGeom>
        </p:spPr>
        <p:txBody>
          <a:bodyPr wrap="none">
            <a:spAutoFit/>
          </a:bodyPr>
          <a:lstStyle/>
          <a:p>
            <a:r>
              <a:rPr lang="en-US" sz="2000" i="1" dirty="0" smtClean="0">
                <a:solidFill>
                  <a:schemeClr val="bg1"/>
                </a:solidFill>
              </a:rPr>
              <a:t>p</a:t>
            </a:r>
            <a:r>
              <a:rPr lang="en-US" sz="2000" dirty="0" smtClean="0">
                <a:solidFill>
                  <a:schemeClr val="bg1"/>
                </a:solidFill>
              </a:rPr>
              <a:t>-value: 0.0088</a:t>
            </a:r>
            <a:endParaRPr lang="en-US" sz="2000" dirty="0">
              <a:solidFill>
                <a:schemeClr val="bg1"/>
              </a:solidFill>
            </a:endParaRPr>
          </a:p>
        </p:txBody>
      </p:sp>
      <p:grpSp>
        <p:nvGrpSpPr>
          <p:cNvPr id="10" name="Group 9"/>
          <p:cNvGrpSpPr/>
          <p:nvPr/>
        </p:nvGrpSpPr>
        <p:grpSpPr>
          <a:xfrm>
            <a:off x="6719091" y="1146083"/>
            <a:ext cx="2242484" cy="2854398"/>
            <a:chOff x="6681297" y="1449125"/>
            <a:chExt cx="2242484" cy="2854398"/>
          </a:xfrm>
        </p:grpSpPr>
        <p:sp>
          <p:nvSpPr>
            <p:cNvPr id="11" name="Rectangle 26"/>
            <p:cNvSpPr>
              <a:spLocks noChangeArrowheads="1"/>
            </p:cNvSpPr>
            <p:nvPr/>
          </p:nvSpPr>
          <p:spPr bwMode="auto">
            <a:xfrm>
              <a:off x="6892796" y="3657192"/>
              <a:ext cx="1691387" cy="6463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pPr algn="ctr"/>
              <a:r>
                <a:rPr lang="en-US" dirty="0">
                  <a:solidFill>
                    <a:srgbClr val="FFFFFF"/>
                  </a:solidFill>
                </a:rPr>
                <a:t>Implementation</a:t>
              </a:r>
            </a:p>
            <a:p>
              <a:pPr algn="ctr"/>
              <a:r>
                <a:rPr lang="en-US" dirty="0">
                  <a:solidFill>
                    <a:srgbClr val="FFFFFF"/>
                  </a:solidFill>
                </a:rPr>
                <a:t>details</a:t>
              </a:r>
            </a:p>
          </p:txBody>
        </p:sp>
        <p:pic>
          <p:nvPicPr>
            <p:cNvPr id="12" name="Picture 2" descr="\\cifs.cs.brown.edu\dfs\home\dqsun\My Documents\My Pictures\for_proposal_talk\dirty_hands_kid.jp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1239"/>
            <a:stretch>
              <a:fillRect/>
            </a:stretch>
          </p:blipFill>
          <p:spPr bwMode="auto">
            <a:xfrm>
              <a:off x="6681297" y="2046895"/>
              <a:ext cx="2242484" cy="168428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 name="TextBox 13"/>
            <p:cNvSpPr txBox="1"/>
            <p:nvPr/>
          </p:nvSpPr>
          <p:spPr>
            <a:xfrm>
              <a:off x="7155182" y="1449125"/>
              <a:ext cx="1226818" cy="584777"/>
            </a:xfrm>
            <a:prstGeom prst="rect">
              <a:avLst/>
            </a:prstGeom>
            <a:noFill/>
          </p:spPr>
          <p:txBody>
            <a:bodyPr wrap="none" rtlCol="0">
              <a:spAutoFit/>
            </a:bodyPr>
            <a:lstStyle/>
            <a:p>
              <a:r>
                <a:rPr lang="en-US" sz="3200" dirty="0" smtClean="0"/>
                <a:t>Step 4</a:t>
              </a:r>
              <a:endParaRPr lang="en-US" sz="3200" dirty="0"/>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1951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 name="Rectangle 2"/>
          <p:cNvSpPr txBox="1">
            <a:spLocks noChangeArrowheads="1"/>
          </p:cNvSpPr>
          <p:nvPr/>
        </p:nvSpPr>
        <p:spPr bwMode="auto">
          <a:xfrm>
            <a:off x="457200" y="0"/>
            <a:ext cx="8228013" cy="831850"/>
          </a:xfrm>
          <a:prstGeom prst="rect">
            <a:avLst/>
          </a:prstGeom>
          <a:noFill/>
          <a:ln w="9525">
            <a:noFill/>
            <a:round/>
            <a:headEnd/>
            <a:tailEnd/>
          </a:ln>
        </p:spPr>
        <p:txBody>
          <a:bodyPr lIns="90000" tIns="46800" rIns="90000" bIns="46800" anchor="ctr"/>
          <a:lstStyle/>
          <a:p>
            <a:pPr algn="ctr" eaLnBrk="0" hangingPunct="0">
              <a:lnSpc>
                <a:spcPct val="97000"/>
              </a:lnSpc>
              <a:buClr>
                <a:srgbClr val="000000"/>
              </a:buClr>
              <a:buSzPct val="100000"/>
              <a:buFont typeface="Tahoma" pitchFamily="34" charset="0"/>
              <a:buNone/>
              <a:defRPr/>
            </a:pPr>
            <a:r>
              <a:rPr lang="en-US" altLang="zh-CN" sz="4000" kern="0" dirty="0">
                <a:solidFill>
                  <a:srgbClr val="FFFFFF"/>
                </a:solidFill>
                <a:latin typeface="+mj-lt"/>
                <a:ea typeface="+mj-ea"/>
              </a:rPr>
              <a:t>Coarse-to-fine </a:t>
            </a:r>
            <a:r>
              <a:rPr lang="en-US" altLang="zh-CN" sz="4000" kern="0" dirty="0" smtClean="0">
                <a:solidFill>
                  <a:srgbClr val="FFFFFF"/>
                </a:solidFill>
                <a:latin typeface="+mj-lt"/>
                <a:ea typeface="+mj-ea"/>
              </a:rPr>
              <a:t>Estimation</a:t>
            </a:r>
            <a:endParaRPr lang="zh-CN" altLang="en-US" sz="4000" kern="0" dirty="0">
              <a:solidFill>
                <a:srgbClr val="FFFFFF"/>
              </a:solidFill>
              <a:latin typeface="+mj-lt"/>
              <a:ea typeface="宋体" pitchFamily="2" charset="-122"/>
            </a:endParaRPr>
          </a:p>
        </p:txBody>
      </p:sp>
      <p:pic>
        <p:nvPicPr>
          <p:cNvPr id="32771"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953000"/>
            <a:ext cx="3611563"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2772"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5238" y="4953000"/>
            <a:ext cx="3611562"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2773" name="AutoShape 13"/>
          <p:cNvSpPr>
            <a:spLocks noChangeAspect="1" noChangeArrowheads="1"/>
          </p:cNvSpPr>
          <p:nvPr/>
        </p:nvSpPr>
        <p:spPr bwMode="auto">
          <a:xfrm>
            <a:off x="2894012" y="1855786"/>
            <a:ext cx="784251" cy="283464"/>
          </a:xfrm>
          <a:prstGeom prst="flowChartAlternateProcess">
            <a:avLst/>
          </a:prstGeom>
          <a:solidFill>
            <a:srgbClr val="FFCCFF"/>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algn="ctr" eaLnBrk="0" hangingPunct="0"/>
            <a:r>
              <a:rPr lang="en-US" sz="1800" dirty="0">
                <a:solidFill>
                  <a:schemeClr val="bg1"/>
                </a:solidFill>
              </a:rPr>
              <a:t>refine</a:t>
            </a:r>
          </a:p>
        </p:txBody>
      </p:sp>
      <p:cxnSp>
        <p:nvCxnSpPr>
          <p:cNvPr id="32774" name="AutoShape 17"/>
          <p:cNvCxnSpPr>
            <a:cxnSpLocks noChangeShapeType="1"/>
          </p:cNvCxnSpPr>
          <p:nvPr/>
        </p:nvCxnSpPr>
        <p:spPr bwMode="auto">
          <a:xfrm flipV="1">
            <a:off x="3678263" y="1966202"/>
            <a:ext cx="482574" cy="15477"/>
          </a:xfrm>
          <a:prstGeom prst="straightConnector1">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2775" name="AutoShape 22"/>
          <p:cNvCxnSpPr>
            <a:cxnSpLocks noChangeShapeType="1"/>
          </p:cNvCxnSpPr>
          <p:nvPr/>
        </p:nvCxnSpPr>
        <p:spPr bwMode="auto">
          <a:xfrm flipH="1">
            <a:off x="2438400" y="1997518"/>
            <a:ext cx="439737" cy="0"/>
          </a:xfrm>
          <a:prstGeom prst="straightConnector1">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pic>
        <p:nvPicPr>
          <p:cNvPr id="32776"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44962" y="1892743"/>
            <a:ext cx="639763"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2777" name="AutoShape 14"/>
          <p:cNvSpPr>
            <a:spLocks noChangeAspect="1" noChangeArrowheads="1"/>
          </p:cNvSpPr>
          <p:nvPr/>
        </p:nvSpPr>
        <p:spPr bwMode="auto">
          <a:xfrm>
            <a:off x="5064125" y="1857818"/>
            <a:ext cx="774700" cy="279400"/>
          </a:xfrm>
          <a:prstGeom prst="flowChartAlternateProcess">
            <a:avLst/>
          </a:prstGeom>
          <a:solidFill>
            <a:srgbClr val="FFCCFF"/>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algn="ctr" eaLnBrk="0" hangingPunct="0"/>
            <a:r>
              <a:rPr lang="en-US" sz="1800">
                <a:solidFill>
                  <a:schemeClr val="bg1"/>
                </a:solidFill>
              </a:rPr>
              <a:t>warp</a:t>
            </a:r>
          </a:p>
        </p:txBody>
      </p:sp>
      <p:cxnSp>
        <p:nvCxnSpPr>
          <p:cNvPr id="32778" name="AutoShape 18"/>
          <p:cNvCxnSpPr>
            <a:cxnSpLocks noChangeShapeType="1"/>
          </p:cNvCxnSpPr>
          <p:nvPr/>
        </p:nvCxnSpPr>
        <p:spPr bwMode="auto">
          <a:xfrm flipV="1">
            <a:off x="4756150" y="1993946"/>
            <a:ext cx="307975" cy="7144"/>
          </a:xfrm>
          <a:prstGeom prst="straightConnector1">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2779" name="AutoShape 20"/>
          <p:cNvCxnSpPr>
            <a:cxnSpLocks noChangeShapeType="1"/>
          </p:cNvCxnSpPr>
          <p:nvPr/>
        </p:nvCxnSpPr>
        <p:spPr bwMode="auto">
          <a:xfrm flipH="1" flipV="1">
            <a:off x="5838825" y="1993152"/>
            <a:ext cx="439738" cy="8732"/>
          </a:xfrm>
          <a:prstGeom prst="straightConnector1">
            <a:avLst/>
          </a:prstGeom>
          <a:noFill/>
          <a:ln w="38100">
            <a:solidFill>
              <a:srgbClr val="FFFFFF"/>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2780" name="Elbow Connector 99"/>
          <p:cNvCxnSpPr>
            <a:cxnSpLocks noChangeShapeType="1"/>
          </p:cNvCxnSpPr>
          <p:nvPr/>
        </p:nvCxnSpPr>
        <p:spPr bwMode="auto">
          <a:xfrm rot="5400000" flipH="1" flipV="1">
            <a:off x="4993481" y="2185194"/>
            <a:ext cx="509587" cy="406400"/>
          </a:xfrm>
          <a:prstGeom prst="bentConnector3">
            <a:avLst>
              <a:gd name="adj1" fmla="val 1579"/>
            </a:avLst>
          </a:prstGeom>
          <a:noFill/>
          <a:ln w="38100" algn="ctr">
            <a:solidFill>
              <a:srgbClr val="FFFFFF"/>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32783" name="Oval 21"/>
          <p:cNvSpPr>
            <a:spLocks noChangeArrowheads="1"/>
          </p:cNvSpPr>
          <p:nvPr/>
        </p:nvSpPr>
        <p:spPr bwMode="auto">
          <a:xfrm>
            <a:off x="3819525" y="2398713"/>
            <a:ext cx="403225" cy="352425"/>
          </a:xfrm>
          <a:prstGeom prst="ellipse">
            <a:avLst/>
          </a:prstGeom>
          <a:solidFill>
            <a:srgbClr val="FFCCFF"/>
          </a:solidFill>
          <a:ln w="9525">
            <a:solidFill>
              <a:schemeClr val="tx1"/>
            </a:solidFill>
            <a:round/>
            <a:headEnd/>
            <a:tailEnd/>
          </a:ln>
        </p:spPr>
        <p:txBody>
          <a:bodyPr wrap="none" anchor="ctr"/>
          <a:lstStyle/>
          <a:p>
            <a:pPr algn="ctr" eaLnBrk="0" hangingPunct="0"/>
            <a:r>
              <a:rPr lang="en-US">
                <a:solidFill>
                  <a:schemeClr val="bg1"/>
                </a:solidFill>
              </a:rPr>
              <a:t>+</a:t>
            </a:r>
          </a:p>
        </p:txBody>
      </p:sp>
      <p:sp>
        <p:nvSpPr>
          <p:cNvPr id="32784" name="Line 24"/>
          <p:cNvSpPr>
            <a:spLocks noChangeShapeType="1"/>
          </p:cNvSpPr>
          <p:nvPr/>
        </p:nvSpPr>
        <p:spPr bwMode="auto">
          <a:xfrm flipV="1">
            <a:off x="4022725" y="2759075"/>
            <a:ext cx="0" cy="438150"/>
          </a:xfrm>
          <a:prstGeom prst="line">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0" tIns="0" rIns="0" bIns="0" anchor="ctr">
            <a:spAutoFit/>
          </a:bodyPr>
          <a:lstStyle/>
          <a:p>
            <a:endParaRPr lang="en-US"/>
          </a:p>
        </p:txBody>
      </p:sp>
      <p:cxnSp>
        <p:nvCxnSpPr>
          <p:cNvPr id="32785" name="AutoShape 19"/>
          <p:cNvCxnSpPr>
            <a:cxnSpLocks noChangeShapeType="1"/>
            <a:stCxn id="32773" idx="2"/>
          </p:cNvCxnSpPr>
          <p:nvPr/>
        </p:nvCxnSpPr>
        <p:spPr bwMode="auto">
          <a:xfrm rot="16200000" flipH="1">
            <a:off x="3334994" y="2090394"/>
            <a:ext cx="435675" cy="533386"/>
          </a:xfrm>
          <a:prstGeom prst="bentConnector2">
            <a:avLst/>
          </a:prstGeom>
          <a:noFill/>
          <a:ln w="38100">
            <a:solidFill>
              <a:srgbClr val="FFFFFF"/>
            </a:solidFill>
            <a:miter lim="800000"/>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2786" name="AutoShape 17"/>
          <p:cNvCxnSpPr>
            <a:cxnSpLocks noChangeShapeType="1"/>
          </p:cNvCxnSpPr>
          <p:nvPr/>
        </p:nvCxnSpPr>
        <p:spPr bwMode="auto">
          <a:xfrm>
            <a:off x="4206875" y="2600325"/>
            <a:ext cx="457200" cy="1588"/>
          </a:xfrm>
          <a:prstGeom prst="straightConnector1">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pic>
        <p:nvPicPr>
          <p:cNvPr id="53"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953000"/>
            <a:ext cx="3611563"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4"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5238" y="4953000"/>
            <a:ext cx="3611562"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5" name="TextBox 54"/>
              <p:cNvSpPr txBox="1"/>
              <p:nvPr/>
            </p:nvSpPr>
            <p:spPr bwMode="auto">
              <a:xfrm>
                <a:off x="4449762" y="2362200"/>
                <a:ext cx="872418" cy="71340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p>
                        <m:sSupPr>
                          <m:ctrlPr>
                            <a:rPr lang="en-US" sz="2000" i="1" smtClean="0">
                              <a:solidFill>
                                <a:schemeClr val="bg1"/>
                              </a:solidFill>
                              <a:latin typeface="Cambria Math"/>
                              <a:ea typeface="Cambria Math"/>
                            </a:rPr>
                          </m:ctrlPr>
                        </m:sSupPr>
                        <m:e>
                          <m:r>
                            <a:rPr lang="en-US" sz="2000" b="1" i="0" smtClean="0">
                              <a:solidFill>
                                <a:schemeClr val="bg1"/>
                              </a:solidFill>
                              <a:latin typeface="Cambria Math"/>
                              <a:ea typeface="Cambria Math"/>
                            </a:rPr>
                            <m:t>𝐰</m:t>
                          </m:r>
                        </m:e>
                        <m:sup>
                          <m:r>
                            <a:rPr lang="en-US" sz="2000" b="0" i="1" smtClean="0">
                              <a:solidFill>
                                <a:schemeClr val="bg1"/>
                              </a:solidFill>
                              <a:latin typeface="Cambria Math"/>
                              <a:ea typeface="Cambria Math"/>
                            </a:rPr>
                            <m:t>𝑘</m:t>
                          </m:r>
                        </m:sup>
                      </m:sSup>
                    </m:oMath>
                  </m:oMathPara>
                </a14:m>
                <a:endParaRPr lang="en-US" sz="2000" b="1" dirty="0">
                  <a:solidFill>
                    <a:schemeClr val="bg1"/>
                  </a:solidFill>
                </a:endParaRPr>
              </a:p>
              <a:p>
                <a:pPr eaLnBrk="0" hangingPunct="0"/>
                <a:endParaRPr lang="en-US" sz="2000" b="1" dirty="0" smtClean="0">
                  <a:solidFill>
                    <a:schemeClr val="bg1"/>
                  </a:solidFill>
                  <a:latin typeface="+mn-lt"/>
                </a:endParaRPr>
              </a:p>
            </p:txBody>
          </p:sp>
        </mc:Choice>
        <mc:Fallback>
          <p:sp>
            <p:nvSpPr>
              <p:cNvPr id="55" name="TextBox 54"/>
              <p:cNvSpPr txBox="1">
                <a:spLocks noRot="1" noChangeAspect="1" noMove="1" noResize="1" noEditPoints="1" noAdjustHandles="1" noChangeArrowheads="1" noChangeShapeType="1" noTextEdit="1"/>
              </p:cNvSpPr>
              <p:nvPr/>
            </p:nvSpPr>
            <p:spPr bwMode="auto">
              <a:xfrm>
                <a:off x="4449762" y="2362200"/>
                <a:ext cx="872418" cy="713400"/>
              </a:xfrm>
              <a:prstGeom prst="rect">
                <a:avLst/>
              </a:prstGeom>
              <a:blipFill rotWithShape="1">
                <a:blip r:embed="rId5"/>
                <a:stretch>
                  <a:fillRect/>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7" name="TextBox 56"/>
              <p:cNvSpPr txBox="1"/>
              <p:nvPr/>
            </p:nvSpPr>
            <p:spPr bwMode="auto">
              <a:xfrm>
                <a:off x="3154362" y="2133600"/>
                <a:ext cx="872418" cy="71340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a:ea typeface="Cambria Math"/>
                        </a:rPr>
                        <m:t>∆</m:t>
                      </m:r>
                      <m:sSup>
                        <m:sSupPr>
                          <m:ctrlPr>
                            <a:rPr lang="en-US" sz="2000" i="1" smtClean="0">
                              <a:solidFill>
                                <a:schemeClr val="bg1"/>
                              </a:solidFill>
                              <a:latin typeface="Cambria Math"/>
                              <a:ea typeface="Cambria Math"/>
                            </a:rPr>
                          </m:ctrlPr>
                        </m:sSupPr>
                        <m:e>
                          <m:r>
                            <a:rPr lang="en-US" sz="2000" b="1" i="0" smtClean="0">
                              <a:solidFill>
                                <a:schemeClr val="bg1"/>
                              </a:solidFill>
                              <a:latin typeface="Cambria Math"/>
                              <a:ea typeface="Cambria Math"/>
                            </a:rPr>
                            <m:t>𝐰</m:t>
                          </m:r>
                        </m:e>
                        <m:sup>
                          <m:r>
                            <a:rPr lang="en-US" sz="2000" b="0" i="1" smtClean="0">
                              <a:solidFill>
                                <a:schemeClr val="bg1"/>
                              </a:solidFill>
                              <a:latin typeface="Cambria Math"/>
                              <a:ea typeface="Cambria Math"/>
                            </a:rPr>
                            <m:t>𝑘</m:t>
                          </m:r>
                        </m:sup>
                      </m:sSup>
                    </m:oMath>
                  </m:oMathPara>
                </a14:m>
                <a:endParaRPr lang="en-US" sz="2000" b="1" dirty="0">
                  <a:solidFill>
                    <a:schemeClr val="bg1"/>
                  </a:solidFill>
                </a:endParaRPr>
              </a:p>
              <a:p>
                <a:pPr eaLnBrk="0" hangingPunct="0"/>
                <a:endParaRPr lang="en-US" sz="2000" b="1" dirty="0" smtClean="0">
                  <a:solidFill>
                    <a:schemeClr val="bg1"/>
                  </a:solidFill>
                  <a:latin typeface="+mn-lt"/>
                </a:endParaRPr>
              </a:p>
            </p:txBody>
          </p:sp>
        </mc:Choice>
        <mc:Fallback>
          <p:sp>
            <p:nvSpPr>
              <p:cNvPr id="57" name="TextBox 56"/>
              <p:cNvSpPr txBox="1">
                <a:spLocks noRot="1" noChangeAspect="1" noMove="1" noResize="1" noEditPoints="1" noAdjustHandles="1" noChangeArrowheads="1" noChangeShapeType="1" noTextEdit="1"/>
              </p:cNvSpPr>
              <p:nvPr/>
            </p:nvSpPr>
            <p:spPr bwMode="auto">
              <a:xfrm>
                <a:off x="3154362" y="2133600"/>
                <a:ext cx="872418" cy="713400"/>
              </a:xfrm>
              <a:prstGeom prst="rect">
                <a:avLst/>
              </a:prstGeom>
              <a:blipFill rotWithShape="1">
                <a:blip r:embed="rId6"/>
                <a:stretch>
                  <a:fillRect/>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8" name="TextBox 57"/>
              <p:cNvSpPr txBox="1"/>
              <p:nvPr/>
            </p:nvSpPr>
            <p:spPr bwMode="auto">
              <a:xfrm>
                <a:off x="3916362" y="2715600"/>
                <a:ext cx="899670" cy="71340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p>
                        <m:sSupPr>
                          <m:ctrlPr>
                            <a:rPr lang="en-US" sz="2000" i="1" smtClean="0">
                              <a:solidFill>
                                <a:schemeClr val="bg1"/>
                              </a:solidFill>
                              <a:latin typeface="Cambria Math"/>
                              <a:ea typeface="Cambria Math"/>
                            </a:rPr>
                          </m:ctrlPr>
                        </m:sSupPr>
                        <m:e>
                          <m:r>
                            <a:rPr lang="en-US" sz="2000" b="1" i="0" smtClean="0">
                              <a:solidFill>
                                <a:schemeClr val="bg1"/>
                              </a:solidFill>
                              <a:latin typeface="Cambria Math"/>
                              <a:ea typeface="Cambria Math"/>
                            </a:rPr>
                            <m:t>𝐰</m:t>
                          </m:r>
                        </m:e>
                        <m:sup>
                          <m:r>
                            <a:rPr lang="en-US" sz="2000" b="0" i="1" smtClean="0">
                              <a:solidFill>
                                <a:schemeClr val="bg1"/>
                              </a:solidFill>
                              <a:latin typeface="Cambria Math"/>
                              <a:ea typeface="Cambria Math"/>
                            </a:rPr>
                            <m:t>𝑘</m:t>
                          </m:r>
                          <m:r>
                            <a:rPr lang="en-US" sz="2000" b="0" i="1" smtClean="0">
                              <a:solidFill>
                                <a:schemeClr val="bg1"/>
                              </a:solidFill>
                              <a:latin typeface="Cambria Math"/>
                              <a:ea typeface="Cambria Math"/>
                            </a:rPr>
                            <m:t>+1</m:t>
                          </m:r>
                        </m:sup>
                      </m:sSup>
                    </m:oMath>
                  </m:oMathPara>
                </a14:m>
                <a:endParaRPr lang="en-US" sz="2000" b="1" dirty="0">
                  <a:solidFill>
                    <a:schemeClr val="bg1"/>
                  </a:solidFill>
                </a:endParaRPr>
              </a:p>
              <a:p>
                <a:pPr eaLnBrk="0" hangingPunct="0"/>
                <a:endParaRPr lang="en-US" sz="2000" b="1" dirty="0" smtClean="0">
                  <a:solidFill>
                    <a:schemeClr val="bg1"/>
                  </a:solidFill>
                  <a:latin typeface="+mn-lt"/>
                </a:endParaRPr>
              </a:p>
            </p:txBody>
          </p:sp>
        </mc:Choice>
        <mc:Fallback>
          <p:sp>
            <p:nvSpPr>
              <p:cNvPr id="58" name="TextBox 57"/>
              <p:cNvSpPr txBox="1">
                <a:spLocks noRot="1" noChangeAspect="1" noMove="1" noResize="1" noEditPoints="1" noAdjustHandles="1" noChangeArrowheads="1" noChangeShapeType="1" noTextEdit="1"/>
              </p:cNvSpPr>
              <p:nvPr/>
            </p:nvSpPr>
            <p:spPr bwMode="auto">
              <a:xfrm>
                <a:off x="3916362" y="2715600"/>
                <a:ext cx="899670" cy="713400"/>
              </a:xfrm>
              <a:prstGeom prst="rect">
                <a:avLst/>
              </a:prstGeom>
              <a:blipFill rotWithShape="1">
                <a:blip r:embed="rId7"/>
                <a:stretch>
                  <a:fillRect/>
                </a:stretch>
              </a:blipFill>
              <a:ln w="9525">
                <a:noFill/>
                <a:miter lim="800000"/>
                <a:headEnd/>
                <a:tailEnd/>
              </a:ln>
            </p:spPr>
            <p:txBody>
              <a:bodyPr/>
              <a:lstStyle/>
              <a:p>
                <a:r>
                  <a:rPr lang="en-US">
                    <a:noFill/>
                  </a:rPr>
                  <a:t> </a:t>
                </a:r>
              </a:p>
            </p:txBody>
          </p:sp>
        </mc:Fallback>
      </mc:AlternateContent>
      <p:cxnSp>
        <p:nvCxnSpPr>
          <p:cNvPr id="59" name="Straight Arrow Connector 58"/>
          <p:cNvCxnSpPr/>
          <p:nvPr/>
        </p:nvCxnSpPr>
        <p:spPr bwMode="auto">
          <a:xfrm>
            <a:off x="4525962" y="1676400"/>
            <a:ext cx="731520" cy="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grpSp>
        <p:nvGrpSpPr>
          <p:cNvPr id="2" name="Group 51"/>
          <p:cNvGrpSpPr/>
          <p:nvPr/>
        </p:nvGrpSpPr>
        <p:grpSpPr>
          <a:xfrm>
            <a:off x="152400" y="1219200"/>
            <a:ext cx="8534400" cy="4968875"/>
            <a:chOff x="152400" y="1219200"/>
            <a:chExt cx="8534400" cy="4968875"/>
          </a:xfrm>
        </p:grpSpPr>
        <p:grpSp>
          <p:nvGrpSpPr>
            <p:cNvPr id="3" name="Group 58"/>
            <p:cNvGrpSpPr>
              <a:grpSpLocks/>
            </p:cNvGrpSpPr>
            <p:nvPr/>
          </p:nvGrpSpPr>
          <p:grpSpPr bwMode="auto">
            <a:xfrm>
              <a:off x="152400" y="1219200"/>
              <a:ext cx="8534400" cy="4968875"/>
              <a:chOff x="152400" y="1219199"/>
              <a:chExt cx="8534400" cy="4968876"/>
            </a:xfrm>
          </p:grpSpPr>
          <p:pic>
            <p:nvPicPr>
              <p:cNvPr id="63"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953000"/>
                <a:ext cx="3611563"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4"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5238" y="4953000"/>
                <a:ext cx="3611562"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4" name="Group 51"/>
              <p:cNvGrpSpPr>
                <a:grpSpLocks/>
              </p:cNvGrpSpPr>
              <p:nvPr/>
            </p:nvGrpSpPr>
            <p:grpSpPr bwMode="auto">
              <a:xfrm>
                <a:off x="158750" y="1219200"/>
                <a:ext cx="3559441" cy="4927600"/>
                <a:chOff x="479425" y="1143000"/>
                <a:chExt cx="3559175" cy="4927601"/>
              </a:xfrm>
            </p:grpSpPr>
            <p:sp>
              <p:nvSpPr>
                <p:cNvPr id="80" name="Line 41"/>
                <p:cNvSpPr>
                  <a:spLocks noChangeAspect="1" noChangeShapeType="1"/>
                </p:cNvSpPr>
                <p:nvPr/>
              </p:nvSpPr>
              <p:spPr bwMode="auto">
                <a:xfrm flipV="1">
                  <a:off x="479425" y="1143000"/>
                  <a:ext cx="1482725" cy="4897438"/>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81" name="Line 42"/>
                <p:cNvSpPr>
                  <a:spLocks noChangeAspect="1" noChangeShapeType="1"/>
                </p:cNvSpPr>
                <p:nvPr/>
              </p:nvSpPr>
              <p:spPr bwMode="auto">
                <a:xfrm flipH="1" flipV="1">
                  <a:off x="1965325" y="1154113"/>
                  <a:ext cx="2073275" cy="3709988"/>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82" name="Line 43"/>
                <p:cNvSpPr>
                  <a:spLocks noChangeAspect="1" noChangeShapeType="1"/>
                </p:cNvSpPr>
                <p:nvPr/>
              </p:nvSpPr>
              <p:spPr bwMode="auto">
                <a:xfrm flipH="1">
                  <a:off x="1357314" y="1208088"/>
                  <a:ext cx="628650" cy="3679825"/>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83" name="Line 48"/>
                <p:cNvSpPr>
                  <a:spLocks noChangeAspect="1" noChangeShapeType="1"/>
                </p:cNvSpPr>
                <p:nvPr/>
              </p:nvSpPr>
              <p:spPr bwMode="auto">
                <a:xfrm flipH="1" flipV="1">
                  <a:off x="1971676" y="1154113"/>
                  <a:ext cx="1196975" cy="4916488"/>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p:sp>
            <p:nvSpPr>
              <p:cNvPr id="66" name="Line 41"/>
              <p:cNvSpPr>
                <a:spLocks noChangeAspect="1" noChangeShapeType="1"/>
              </p:cNvSpPr>
              <p:nvPr/>
            </p:nvSpPr>
            <p:spPr bwMode="auto">
              <a:xfrm flipV="1">
                <a:off x="5105135" y="1219199"/>
                <a:ext cx="1482836" cy="489743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67" name="Line 42"/>
              <p:cNvSpPr>
                <a:spLocks noChangeAspect="1" noChangeShapeType="1"/>
              </p:cNvSpPr>
              <p:nvPr/>
            </p:nvSpPr>
            <p:spPr bwMode="auto">
              <a:xfrm flipH="1" flipV="1">
                <a:off x="6591146" y="1230312"/>
                <a:ext cx="2080528" cy="372268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68" name="Line 43"/>
              <p:cNvSpPr>
                <a:spLocks noChangeAspect="1" noChangeShapeType="1"/>
              </p:cNvSpPr>
              <p:nvPr/>
            </p:nvSpPr>
            <p:spPr bwMode="auto">
              <a:xfrm flipH="1">
                <a:off x="5983089" y="1284288"/>
                <a:ext cx="628697" cy="3679824"/>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69" name="Line 41"/>
              <p:cNvSpPr>
                <a:spLocks noChangeAspect="1" noChangeShapeType="1"/>
              </p:cNvSpPr>
              <p:nvPr/>
            </p:nvSpPr>
            <p:spPr bwMode="auto">
              <a:xfrm flipV="1">
                <a:off x="167261" y="1274763"/>
                <a:ext cx="1482836" cy="489743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70" name="Line 42"/>
              <p:cNvSpPr>
                <a:spLocks noChangeAspect="1" noChangeShapeType="1"/>
              </p:cNvSpPr>
              <p:nvPr/>
            </p:nvSpPr>
            <p:spPr bwMode="auto">
              <a:xfrm flipH="1" flipV="1">
                <a:off x="1653272" y="1219199"/>
                <a:ext cx="2080528" cy="372268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71" name="Line 43"/>
              <p:cNvSpPr>
                <a:spLocks noChangeAspect="1" noChangeShapeType="1"/>
              </p:cNvSpPr>
              <p:nvPr/>
            </p:nvSpPr>
            <p:spPr bwMode="auto">
              <a:xfrm flipH="1">
                <a:off x="1045215" y="1339852"/>
                <a:ext cx="628697" cy="3679824"/>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p:nvGrpSpPr>
              <p:cNvPr id="5" name="Group 56"/>
              <p:cNvGrpSpPr>
                <a:grpSpLocks/>
              </p:cNvGrpSpPr>
              <p:nvPr/>
            </p:nvGrpSpPr>
            <p:grpSpPr bwMode="auto">
              <a:xfrm>
                <a:off x="669963" y="1905002"/>
                <a:ext cx="2362375" cy="2514599"/>
                <a:chOff x="990600" y="1828801"/>
                <a:chExt cx="2362200" cy="2514599"/>
              </a:xfrm>
            </p:grpSpPr>
            <p:pic>
              <p:nvPicPr>
                <p:cNvPr id="77"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0600" y="3611880"/>
                  <a:ext cx="2362200" cy="7315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8"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43024" y="2743200"/>
                  <a:ext cx="1554480" cy="481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9"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76400" y="1828801"/>
                  <a:ext cx="685800" cy="21237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6" name="Group 66"/>
              <p:cNvGrpSpPr>
                <a:grpSpLocks/>
              </p:cNvGrpSpPr>
              <p:nvPr/>
            </p:nvGrpSpPr>
            <p:grpSpPr bwMode="auto">
              <a:xfrm>
                <a:off x="5641623" y="1905001"/>
                <a:ext cx="2359328" cy="2514599"/>
                <a:chOff x="5489448" y="1828801"/>
                <a:chExt cx="2359152" cy="2514599"/>
              </a:xfrm>
            </p:grpSpPr>
            <p:pic>
              <p:nvPicPr>
                <p:cNvPr id="74"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89448" y="3611880"/>
                  <a:ext cx="2359152" cy="7315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5"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1200" y="2743200"/>
                  <a:ext cx="1554480" cy="4846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6"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72200" y="1828801"/>
                  <a:ext cx="640080" cy="2103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sp>
          <p:nvSpPr>
            <p:cNvPr id="61" name="Line 48"/>
            <p:cNvSpPr>
              <a:spLocks noChangeAspect="1" noChangeShapeType="1"/>
            </p:cNvSpPr>
            <p:nvPr/>
          </p:nvSpPr>
          <p:spPr bwMode="auto">
            <a:xfrm flipH="1" flipV="1">
              <a:off x="1659622" y="1285876"/>
              <a:ext cx="1174903" cy="4825468"/>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62" name="Line 48"/>
            <p:cNvSpPr>
              <a:spLocks noChangeAspect="1" noChangeShapeType="1"/>
            </p:cNvSpPr>
            <p:nvPr/>
          </p:nvSpPr>
          <p:spPr bwMode="auto">
            <a:xfrm flipH="1" flipV="1">
              <a:off x="6597496" y="1230312"/>
              <a:ext cx="1174903" cy="4825468"/>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1" name="TextBox 50"/>
              <p:cNvSpPr txBox="1"/>
              <p:nvPr/>
            </p:nvSpPr>
            <p:spPr bwMode="auto">
              <a:xfrm>
                <a:off x="4536833" y="2362200"/>
                <a:ext cx="720967" cy="71340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p>
                        <m:sSupPr>
                          <m:ctrlPr>
                            <a:rPr lang="en-US" sz="2000" i="1" smtClean="0">
                              <a:solidFill>
                                <a:schemeClr val="bg1"/>
                              </a:solidFill>
                              <a:latin typeface="Cambria Math"/>
                              <a:ea typeface="Cambria Math"/>
                            </a:rPr>
                          </m:ctrlPr>
                        </m:sSupPr>
                        <m:e>
                          <m:acc>
                            <m:accPr>
                              <m:chr m:val="̂"/>
                              <m:ctrlPr>
                                <a:rPr lang="en-US" sz="2000" b="1" i="1" smtClean="0">
                                  <a:solidFill>
                                    <a:schemeClr val="bg1"/>
                                  </a:solidFill>
                                  <a:latin typeface="Cambria Math"/>
                                  <a:ea typeface="Cambria Math"/>
                                </a:rPr>
                              </m:ctrlPr>
                            </m:accPr>
                            <m:e>
                              <m:r>
                                <a:rPr lang="en-US" sz="2000" b="1" i="0" smtClean="0">
                                  <a:solidFill>
                                    <a:schemeClr val="bg1"/>
                                  </a:solidFill>
                                  <a:latin typeface="Cambria Math"/>
                                  <a:ea typeface="Cambria Math"/>
                                </a:rPr>
                                <m:t>𝐰</m:t>
                              </m:r>
                            </m:e>
                          </m:acc>
                        </m:e>
                        <m:sup>
                          <m:r>
                            <a:rPr lang="en-US" sz="2000" b="0" i="1" smtClean="0">
                              <a:solidFill>
                                <a:schemeClr val="bg1"/>
                              </a:solidFill>
                              <a:latin typeface="Cambria Math"/>
                              <a:ea typeface="Cambria Math"/>
                            </a:rPr>
                            <m:t>𝑘</m:t>
                          </m:r>
                        </m:sup>
                      </m:sSup>
                    </m:oMath>
                  </m:oMathPara>
                </a14:m>
                <a:endParaRPr lang="en-US" sz="2000" b="1" dirty="0">
                  <a:solidFill>
                    <a:schemeClr val="bg1"/>
                  </a:solidFill>
                </a:endParaRPr>
              </a:p>
              <a:p>
                <a:pPr eaLnBrk="0" hangingPunct="0"/>
                <a:endParaRPr lang="en-US" sz="2000" b="1" dirty="0" smtClean="0">
                  <a:solidFill>
                    <a:schemeClr val="bg1"/>
                  </a:solidFill>
                  <a:latin typeface="+mn-lt"/>
                </a:endParaRPr>
              </a:p>
            </p:txBody>
          </p:sp>
        </mc:Choice>
        <mc:Fallback>
          <p:sp>
            <p:nvSpPr>
              <p:cNvPr id="51" name="TextBox 50"/>
              <p:cNvSpPr txBox="1">
                <a:spLocks noRot="1" noChangeAspect="1" noMove="1" noResize="1" noEditPoints="1" noAdjustHandles="1" noChangeArrowheads="1" noChangeShapeType="1" noTextEdit="1"/>
              </p:cNvSpPr>
              <p:nvPr/>
            </p:nvSpPr>
            <p:spPr bwMode="auto">
              <a:xfrm>
                <a:off x="4536833" y="2362200"/>
                <a:ext cx="720967" cy="713400"/>
              </a:xfrm>
              <a:prstGeom prst="rect">
                <a:avLst/>
              </a:prstGeom>
              <a:blipFill rotWithShape="1">
                <a:blip r:embed="rId8"/>
                <a:stretch>
                  <a:fillRect t="-2564" r="-20168"/>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84" name="Rectangle 83"/>
              <p:cNvSpPr/>
              <p:nvPr/>
            </p:nvSpPr>
            <p:spPr>
              <a:xfrm>
                <a:off x="1295400" y="6172200"/>
                <a:ext cx="51732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1" i="0" smtClean="0">
                              <a:solidFill>
                                <a:schemeClr val="bg1"/>
                              </a:solidFill>
                              <a:latin typeface="Cambria Math"/>
                            </a:rPr>
                            <m:t>𝐈</m:t>
                          </m:r>
                        </m:e>
                        <m:sub>
                          <m:r>
                            <a:rPr lang="en-US" b="0" i="1" smtClean="0">
                              <a:solidFill>
                                <a:schemeClr val="bg1"/>
                              </a:solidFill>
                              <a:latin typeface="Cambria Math"/>
                            </a:rPr>
                            <m:t>1</m:t>
                          </m:r>
                        </m:sub>
                      </m:sSub>
                    </m:oMath>
                  </m:oMathPara>
                </a14:m>
                <a:endParaRPr lang="en-US" dirty="0">
                  <a:solidFill>
                    <a:schemeClr val="bg1"/>
                  </a:solidFill>
                </a:endParaRPr>
              </a:p>
            </p:txBody>
          </p:sp>
        </mc:Choice>
        <mc:Fallback>
          <p:sp>
            <p:nvSpPr>
              <p:cNvPr id="84" name="Rectangle 83"/>
              <p:cNvSpPr>
                <a:spLocks noRot="1" noChangeAspect="1" noMove="1" noResize="1" noEditPoints="1" noAdjustHandles="1" noChangeArrowheads="1" noChangeShapeType="1" noTextEdit="1"/>
              </p:cNvSpPr>
              <p:nvPr/>
            </p:nvSpPr>
            <p:spPr>
              <a:xfrm>
                <a:off x="1295400" y="6172200"/>
                <a:ext cx="517321" cy="461665"/>
              </a:xfrm>
              <a:prstGeom prst="rect">
                <a:avLst/>
              </a:prstGeom>
              <a:blipFill rotWithShape="1">
                <a:blip r:embed="rId9"/>
                <a:stretch>
                  <a:fillRect b="-2667"/>
                </a:stretch>
              </a:blipFill>
            </p:spPr>
            <p:txBody>
              <a:bodyPr/>
              <a:lstStyle/>
              <a:p>
                <a:r>
                  <a:rPr lang="en-US">
                    <a:noFill/>
                  </a:rPr>
                  <a:t> </a:t>
                </a:r>
              </a:p>
            </p:txBody>
          </p:sp>
        </mc:Fallback>
      </mc:AlternateContent>
      <p:pic>
        <p:nvPicPr>
          <p:cNvPr id="85" name="Picture 17" descr="train_017"/>
          <p:cNvPicPr>
            <a:picLocks noChangeAspect="1" noChangeArrowheads="1" noCrop="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39000" y="817564"/>
            <a:ext cx="18288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86" name="Rectangle 85"/>
              <p:cNvSpPr/>
              <p:nvPr/>
            </p:nvSpPr>
            <p:spPr>
              <a:xfrm>
                <a:off x="6264479" y="6172200"/>
                <a:ext cx="52443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1" i="0" smtClean="0">
                              <a:solidFill>
                                <a:schemeClr val="bg1"/>
                              </a:solidFill>
                              <a:latin typeface="Cambria Math"/>
                            </a:rPr>
                            <m:t>𝐈</m:t>
                          </m:r>
                        </m:e>
                        <m:sub>
                          <m:r>
                            <a:rPr lang="en-US" b="0" i="1" smtClean="0">
                              <a:solidFill>
                                <a:schemeClr val="bg1"/>
                              </a:solidFill>
                              <a:latin typeface="Cambria Math"/>
                            </a:rPr>
                            <m:t>2</m:t>
                          </m:r>
                        </m:sub>
                      </m:sSub>
                    </m:oMath>
                  </m:oMathPara>
                </a14:m>
                <a:endParaRPr lang="en-US" dirty="0">
                  <a:solidFill>
                    <a:schemeClr val="bg1"/>
                  </a:solidFill>
                </a:endParaRPr>
              </a:p>
            </p:txBody>
          </p:sp>
        </mc:Choice>
        <mc:Fallback>
          <p:sp>
            <p:nvSpPr>
              <p:cNvPr id="86" name="Rectangle 85"/>
              <p:cNvSpPr>
                <a:spLocks noRot="1" noChangeAspect="1" noMove="1" noResize="1" noEditPoints="1" noAdjustHandles="1" noChangeArrowheads="1" noChangeShapeType="1" noTextEdit="1"/>
              </p:cNvSpPr>
              <p:nvPr/>
            </p:nvSpPr>
            <p:spPr>
              <a:xfrm>
                <a:off x="6264479" y="6172200"/>
                <a:ext cx="524438" cy="461665"/>
              </a:xfrm>
              <a:prstGeom prst="rect">
                <a:avLst/>
              </a:prstGeom>
              <a:blipFill rotWithShape="1">
                <a:blip r:embed="rId11"/>
                <a:stretch>
                  <a:fillRect b="-2667"/>
                </a:stretch>
              </a:blipFill>
            </p:spPr>
            <p:txBody>
              <a:bodyPr/>
              <a:lstStyle/>
              <a:p>
                <a:r>
                  <a:rPr lang="en-US">
                    <a:noFill/>
                  </a:rPr>
                  <a:t> </a:t>
                </a:r>
              </a:p>
            </p:txBody>
          </p:sp>
        </mc:Fallback>
      </mc:AlternateContent>
      <p:sp>
        <p:nvSpPr>
          <p:cNvPr id="52" name="AutoShape 13"/>
          <p:cNvSpPr>
            <a:spLocks noChangeAspect="1" noChangeArrowheads="1"/>
          </p:cNvSpPr>
          <p:nvPr/>
        </p:nvSpPr>
        <p:spPr bwMode="auto">
          <a:xfrm>
            <a:off x="3154362" y="3267075"/>
            <a:ext cx="1752600" cy="495300"/>
          </a:xfrm>
          <a:prstGeom prst="flowChartAlternateProcess">
            <a:avLst/>
          </a:prstGeom>
          <a:solidFill>
            <a:srgbClr val="FF7C8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algn="ctr" eaLnBrk="0" hangingPunct="0"/>
            <a:r>
              <a:rPr lang="en-US" sz="1800" dirty="0"/>
              <a:t>median filtering</a:t>
            </a:r>
          </a:p>
        </p:txBody>
      </p:sp>
      <p:sp>
        <p:nvSpPr>
          <p:cNvPr id="56" name="TextBox 55"/>
          <p:cNvSpPr txBox="1">
            <a:spLocks noRot="1" noChangeAspect="1" noMove="1" noResize="1" noEditPoints="1" noAdjustHandles="1" noChangeArrowheads="1" noChangeShapeType="1" noTextEdit="1"/>
          </p:cNvSpPr>
          <p:nvPr/>
        </p:nvSpPr>
        <p:spPr bwMode="auto">
          <a:xfrm>
            <a:off x="4068762" y="3772416"/>
            <a:ext cx="850810" cy="713400"/>
          </a:xfrm>
          <a:prstGeom prst="rect">
            <a:avLst/>
          </a:prstGeom>
          <a:blipFill rotWithShape="1">
            <a:blip r:embed="rId12"/>
            <a:stretch>
              <a:fillRect t="-2564" r="-714"/>
            </a:stretch>
          </a:blipFill>
          <a:ln w="9525">
            <a:noFill/>
            <a:miter lim="800000"/>
            <a:headEnd/>
            <a:tailEnd/>
          </a:ln>
        </p:spPr>
        <p:txBody>
          <a:bodyPr/>
          <a:lstStyle/>
          <a:p>
            <a:r>
              <a:rPr lang="en-US">
                <a:noFill/>
              </a:rPr>
              <a:t>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827803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4100" name="Picture 4" descr="\\cifs.cs.brown.edu\dfs\home\dqsun\My Documents\My Pictures\for_proposal_talk\result\mf_ps_noise_0.20.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57600" y="1066800"/>
            <a:ext cx="1828800" cy="18288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itle 1"/>
          <p:cNvSpPr>
            <a:spLocks noGrp="1"/>
          </p:cNvSpPr>
          <p:nvPr>
            <p:ph type="title"/>
          </p:nvPr>
        </p:nvSpPr>
        <p:spPr/>
        <p:txBody>
          <a:bodyPr/>
          <a:lstStyle/>
          <a:p>
            <a:r>
              <a:rPr lang="en-US" altLang="zh-CN" dirty="0"/>
              <a:t>Median Filtering (</a:t>
            </a:r>
            <a:r>
              <a:rPr lang="en-US" altLang="zh-CN" sz="2000" dirty="0"/>
              <a:t>Wedel et </a:t>
            </a:r>
            <a:r>
              <a:rPr lang="en-US" altLang="zh-CN" sz="2000" dirty="0" smtClean="0"/>
              <a:t>al. 2008</a:t>
            </a:r>
            <a:r>
              <a:rPr lang="en-US" altLang="zh-CN" dirty="0" smtClean="0"/>
              <a:t>)</a:t>
            </a:r>
            <a:endParaRPr lang="en-US" dirty="0"/>
          </a:p>
        </p:txBody>
      </p:sp>
      <p:cxnSp>
        <p:nvCxnSpPr>
          <p:cNvPr id="50" name="Straight Arrow Connector 42"/>
          <p:cNvCxnSpPr>
            <a:cxnSpLocks noChangeShapeType="1"/>
          </p:cNvCxnSpPr>
          <p:nvPr/>
        </p:nvCxnSpPr>
        <p:spPr bwMode="auto">
          <a:xfrm>
            <a:off x="2964913" y="6021322"/>
            <a:ext cx="380999" cy="1"/>
          </a:xfrm>
          <a:prstGeom prst="straightConnector1">
            <a:avLst/>
          </a:prstGeom>
          <a:noFill/>
          <a:ln w="25400" algn="ctr">
            <a:solidFill>
              <a:srgbClr val="FF0000"/>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pic>
        <p:nvPicPr>
          <p:cNvPr id="11268" name="Picture 4" descr="Y:\home\dqsun\My Documents\My Pictures\for_proposal_talk\result\color_mf_ps_noise_0.20.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57600" y="1066800"/>
            <a:ext cx="1828800" cy="18288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3" name="Oval 52"/>
          <p:cNvSpPr/>
          <p:nvPr/>
        </p:nvSpPr>
        <p:spPr bwMode="auto">
          <a:xfrm>
            <a:off x="7010400" y="2223516"/>
            <a:ext cx="155448" cy="155448"/>
          </a:xfrm>
          <a:prstGeom prst="ellipse">
            <a:avLst/>
          </a:prstGeom>
          <a:solidFill>
            <a:srgbClr val="020DF0"/>
          </a:solidFill>
          <a:ln w="9525" cap="flat" cmpd="sng" algn="ctr">
            <a:solidFill>
              <a:srgbClr val="020DF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4" name="Oval 53"/>
          <p:cNvSpPr/>
          <p:nvPr/>
        </p:nvSpPr>
        <p:spPr bwMode="auto">
          <a:xfrm>
            <a:off x="6473952" y="2497836"/>
            <a:ext cx="155448" cy="155448"/>
          </a:xfrm>
          <a:prstGeom prst="ellipse">
            <a:avLst/>
          </a:prstGeom>
          <a:solidFill>
            <a:srgbClr val="FF00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grpSp>
        <p:nvGrpSpPr>
          <p:cNvPr id="3" name="Group 2"/>
          <p:cNvGrpSpPr/>
          <p:nvPr/>
        </p:nvGrpSpPr>
        <p:grpSpPr>
          <a:xfrm>
            <a:off x="2270760" y="3352800"/>
            <a:ext cx="1828800" cy="1828800"/>
            <a:chOff x="2270760" y="3352800"/>
            <a:chExt cx="1828800" cy="1828800"/>
          </a:xfrm>
        </p:grpSpPr>
        <p:cxnSp>
          <p:nvCxnSpPr>
            <p:cNvPr id="14" name="Straight Arrow Connector 42"/>
            <p:cNvCxnSpPr>
              <a:cxnSpLocks noChangeShapeType="1"/>
            </p:cNvCxnSpPr>
            <p:nvPr/>
          </p:nvCxnSpPr>
          <p:spPr bwMode="auto">
            <a:xfrm>
              <a:off x="3048001" y="3809998"/>
              <a:ext cx="380999" cy="1"/>
            </a:xfrm>
            <a:prstGeom prst="straightConnector1">
              <a:avLst/>
            </a:prstGeom>
            <a:noFill/>
            <a:ln w="25400" algn="ctr">
              <a:solidFill>
                <a:srgbClr val="FF0000"/>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5" name="Straight Arrow Connector 42"/>
            <p:cNvCxnSpPr>
              <a:cxnSpLocks noChangeShapeType="1"/>
            </p:cNvCxnSpPr>
            <p:nvPr/>
          </p:nvCxnSpPr>
          <p:spPr bwMode="auto">
            <a:xfrm>
              <a:off x="3048000" y="4800596"/>
              <a:ext cx="380999" cy="1"/>
            </a:xfrm>
            <a:prstGeom prst="straightConnector1">
              <a:avLst/>
            </a:prstGeom>
            <a:noFill/>
            <a:ln w="25400" algn="ctr">
              <a:solidFill>
                <a:srgbClr val="FF0000"/>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6" name="Straight Arrow Connector 42"/>
            <p:cNvCxnSpPr>
              <a:cxnSpLocks noChangeShapeType="1"/>
            </p:cNvCxnSpPr>
            <p:nvPr/>
          </p:nvCxnSpPr>
          <p:spPr bwMode="auto">
            <a:xfrm>
              <a:off x="2514601" y="4800597"/>
              <a:ext cx="380999" cy="1"/>
            </a:xfrm>
            <a:prstGeom prst="straightConnector1">
              <a:avLst/>
            </a:prstGeom>
            <a:noFill/>
            <a:ln w="25400" algn="ctr">
              <a:solidFill>
                <a:srgbClr val="FF0000"/>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7" name="Straight Arrow Connector 42"/>
            <p:cNvCxnSpPr>
              <a:cxnSpLocks noChangeShapeType="1"/>
            </p:cNvCxnSpPr>
            <p:nvPr/>
          </p:nvCxnSpPr>
          <p:spPr bwMode="auto">
            <a:xfrm>
              <a:off x="2514601" y="4305298"/>
              <a:ext cx="380999" cy="1"/>
            </a:xfrm>
            <a:prstGeom prst="straightConnector1">
              <a:avLst/>
            </a:prstGeom>
            <a:noFill/>
            <a:ln w="25400" algn="ctr">
              <a:solidFill>
                <a:srgbClr val="FF0000"/>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19" name="Straight Arrow Connector 42"/>
            <p:cNvCxnSpPr>
              <a:cxnSpLocks noChangeShapeType="1"/>
            </p:cNvCxnSpPr>
            <p:nvPr/>
          </p:nvCxnSpPr>
          <p:spPr bwMode="auto">
            <a:xfrm>
              <a:off x="3581401" y="4800599"/>
              <a:ext cx="380999" cy="1"/>
            </a:xfrm>
            <a:prstGeom prst="straightConnector1">
              <a:avLst/>
            </a:prstGeom>
            <a:noFill/>
            <a:ln w="25400" algn="ctr">
              <a:solidFill>
                <a:srgbClr val="FF0000"/>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20" name="Straight Arrow Connector 42"/>
            <p:cNvCxnSpPr>
              <a:cxnSpLocks noChangeShapeType="1"/>
            </p:cNvCxnSpPr>
            <p:nvPr/>
          </p:nvCxnSpPr>
          <p:spPr bwMode="auto">
            <a:xfrm>
              <a:off x="3581400" y="4305300"/>
              <a:ext cx="380999" cy="1"/>
            </a:xfrm>
            <a:prstGeom prst="straightConnector1">
              <a:avLst/>
            </a:prstGeom>
            <a:noFill/>
            <a:ln w="25400" algn="ctr">
              <a:solidFill>
                <a:srgbClr val="FF0000"/>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21" name="Straight Arrow Connector 42"/>
            <p:cNvCxnSpPr>
              <a:cxnSpLocks noChangeShapeType="1"/>
            </p:cNvCxnSpPr>
            <p:nvPr/>
          </p:nvCxnSpPr>
          <p:spPr bwMode="auto">
            <a:xfrm>
              <a:off x="3581400" y="3810001"/>
              <a:ext cx="380999" cy="1"/>
            </a:xfrm>
            <a:prstGeom prst="straightConnector1">
              <a:avLst/>
            </a:prstGeom>
            <a:noFill/>
            <a:ln w="25400" algn="ctr">
              <a:solidFill>
                <a:srgbClr val="FF0000"/>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60" name="Straight Arrow Connector 46"/>
            <p:cNvCxnSpPr>
              <a:cxnSpLocks noChangeShapeType="1"/>
            </p:cNvCxnSpPr>
            <p:nvPr/>
          </p:nvCxnSpPr>
          <p:spPr bwMode="auto">
            <a:xfrm flipV="1">
              <a:off x="2514600" y="3429000"/>
              <a:ext cx="1143000" cy="384048"/>
            </a:xfrm>
            <a:prstGeom prst="straightConnector1">
              <a:avLst/>
            </a:prstGeom>
            <a:noFill/>
            <a:ln w="25400" algn="ctr">
              <a:solidFill>
                <a:schemeClr val="bg1"/>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65" name="Straight Arrow Connector 46"/>
            <p:cNvCxnSpPr>
              <a:cxnSpLocks noChangeShapeType="1"/>
            </p:cNvCxnSpPr>
            <p:nvPr/>
          </p:nvCxnSpPr>
          <p:spPr bwMode="auto">
            <a:xfrm>
              <a:off x="3048000" y="4305302"/>
              <a:ext cx="1051560" cy="361949"/>
            </a:xfrm>
            <a:prstGeom prst="straightConnector1">
              <a:avLst/>
            </a:prstGeom>
            <a:noFill/>
            <a:ln w="25400" algn="ctr">
              <a:solidFill>
                <a:schemeClr val="bg1"/>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57" name="Rectangle 56"/>
            <p:cNvSpPr/>
            <p:nvPr/>
          </p:nvSpPr>
          <p:spPr bwMode="auto">
            <a:xfrm>
              <a:off x="2270760" y="3352800"/>
              <a:ext cx="1828800" cy="1828800"/>
            </a:xfrm>
            <a:prstGeom prst="rect">
              <a:avLst/>
            </a:prstGeom>
            <a:noFill/>
            <a:ln w="19050" cap="flat" cmpd="sng" algn="ctr">
              <a:solidFill>
                <a:srgbClr val="FF000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grpSp>
      <p:pic>
        <p:nvPicPr>
          <p:cNvPr id="11269" name="Picture 5" descr="Y:\home\dqsun\My Documents\My Pictures\for_proposal_talk\result\color_mf_org.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7826" y="1066800"/>
            <a:ext cx="1828800" cy="18288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88" name="Straight Arrow Connector 46"/>
          <p:cNvCxnSpPr>
            <a:cxnSpLocks noChangeShapeType="1"/>
          </p:cNvCxnSpPr>
          <p:nvPr/>
        </p:nvCxnSpPr>
        <p:spPr bwMode="auto">
          <a:xfrm flipV="1">
            <a:off x="6705600" y="5711952"/>
            <a:ext cx="0" cy="384048"/>
          </a:xfrm>
          <a:prstGeom prst="straightConnector1">
            <a:avLst/>
          </a:prstGeom>
          <a:noFill/>
          <a:ln w="25400" algn="ctr">
            <a:solidFill>
              <a:schemeClr val="accent2"/>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grpSp>
        <p:nvGrpSpPr>
          <p:cNvPr id="4" name="Group 4"/>
          <p:cNvGrpSpPr/>
          <p:nvPr/>
        </p:nvGrpSpPr>
        <p:grpSpPr>
          <a:xfrm>
            <a:off x="5715000" y="3352800"/>
            <a:ext cx="1828800" cy="1828800"/>
            <a:chOff x="5715000" y="3352800"/>
            <a:chExt cx="1828800" cy="1828800"/>
          </a:xfrm>
        </p:grpSpPr>
        <p:cxnSp>
          <p:nvCxnSpPr>
            <p:cNvPr id="69" name="Straight Arrow Connector 42"/>
            <p:cNvCxnSpPr>
              <a:cxnSpLocks noChangeShapeType="1"/>
            </p:cNvCxnSpPr>
            <p:nvPr/>
          </p:nvCxnSpPr>
          <p:spPr bwMode="auto">
            <a:xfrm>
              <a:off x="6096001" y="4800598"/>
              <a:ext cx="380999" cy="1"/>
            </a:xfrm>
            <a:prstGeom prst="straightConnector1">
              <a:avLst/>
            </a:prstGeom>
            <a:noFill/>
            <a:ln w="25400" algn="ctr">
              <a:solidFill>
                <a:srgbClr val="FF0000"/>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0" name="Straight Arrow Connector 42"/>
            <p:cNvCxnSpPr>
              <a:cxnSpLocks noChangeShapeType="1"/>
            </p:cNvCxnSpPr>
            <p:nvPr/>
          </p:nvCxnSpPr>
          <p:spPr bwMode="auto">
            <a:xfrm>
              <a:off x="6096000" y="4305299"/>
              <a:ext cx="380999" cy="1"/>
            </a:xfrm>
            <a:prstGeom prst="straightConnector1">
              <a:avLst/>
            </a:prstGeom>
            <a:noFill/>
            <a:ln w="25400" algn="ctr">
              <a:solidFill>
                <a:srgbClr val="FF0000"/>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1" name="Straight Arrow Connector 42"/>
            <p:cNvCxnSpPr>
              <a:cxnSpLocks noChangeShapeType="1"/>
            </p:cNvCxnSpPr>
            <p:nvPr/>
          </p:nvCxnSpPr>
          <p:spPr bwMode="auto">
            <a:xfrm flipH="1">
              <a:off x="6096000" y="4800600"/>
              <a:ext cx="1066802" cy="304800"/>
            </a:xfrm>
            <a:prstGeom prst="straightConnector1">
              <a:avLst/>
            </a:prstGeom>
            <a:noFill/>
            <a:ln w="25400" algn="ctr">
              <a:solidFill>
                <a:schemeClr val="bg1"/>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5" name="Straight Arrow Connector 46"/>
            <p:cNvCxnSpPr>
              <a:cxnSpLocks noChangeShapeType="1"/>
            </p:cNvCxnSpPr>
            <p:nvPr/>
          </p:nvCxnSpPr>
          <p:spPr bwMode="auto">
            <a:xfrm flipV="1">
              <a:off x="7162800" y="3429000"/>
              <a:ext cx="0" cy="384048"/>
            </a:xfrm>
            <a:prstGeom prst="straightConnector1">
              <a:avLst/>
            </a:prstGeom>
            <a:noFill/>
            <a:ln w="25400" algn="ctr">
              <a:solidFill>
                <a:schemeClr val="accent2"/>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6" name="Straight Arrow Connector 46"/>
            <p:cNvCxnSpPr>
              <a:cxnSpLocks noChangeShapeType="1"/>
            </p:cNvCxnSpPr>
            <p:nvPr/>
          </p:nvCxnSpPr>
          <p:spPr bwMode="auto">
            <a:xfrm flipV="1">
              <a:off x="7162800" y="3886200"/>
              <a:ext cx="0" cy="384048"/>
            </a:xfrm>
            <a:prstGeom prst="straightConnector1">
              <a:avLst/>
            </a:prstGeom>
            <a:noFill/>
            <a:ln w="25400" algn="ctr">
              <a:solidFill>
                <a:schemeClr val="accent2"/>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7" name="Straight Arrow Connector 46"/>
            <p:cNvCxnSpPr>
              <a:cxnSpLocks noChangeShapeType="1"/>
            </p:cNvCxnSpPr>
            <p:nvPr/>
          </p:nvCxnSpPr>
          <p:spPr bwMode="auto">
            <a:xfrm flipV="1">
              <a:off x="6096000" y="3425952"/>
              <a:ext cx="0" cy="384048"/>
            </a:xfrm>
            <a:prstGeom prst="straightConnector1">
              <a:avLst/>
            </a:prstGeom>
            <a:noFill/>
            <a:ln w="25400" algn="ctr">
              <a:solidFill>
                <a:schemeClr val="accent2"/>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62" name="Rectangle 61"/>
            <p:cNvSpPr/>
            <p:nvPr/>
          </p:nvSpPr>
          <p:spPr bwMode="auto">
            <a:xfrm>
              <a:off x="5715000" y="3352800"/>
              <a:ext cx="1828800" cy="1828800"/>
            </a:xfrm>
            <a:prstGeom prst="rect">
              <a:avLst/>
            </a:prstGeom>
            <a:noFill/>
            <a:ln w="19050" cap="flat" cmpd="sng" algn="ctr">
              <a:solidFill>
                <a:schemeClr val="accent6"/>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68" name="Straight Arrow Connector 46"/>
            <p:cNvCxnSpPr>
              <a:cxnSpLocks noChangeShapeType="1"/>
            </p:cNvCxnSpPr>
            <p:nvPr/>
          </p:nvCxnSpPr>
          <p:spPr bwMode="auto">
            <a:xfrm flipV="1">
              <a:off x="6705600" y="3886200"/>
              <a:ext cx="0" cy="384048"/>
            </a:xfrm>
            <a:prstGeom prst="straightConnector1">
              <a:avLst/>
            </a:prstGeom>
            <a:noFill/>
            <a:ln w="25400" algn="ctr">
              <a:solidFill>
                <a:schemeClr val="accent2"/>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73" name="Straight Arrow Connector 46"/>
            <p:cNvCxnSpPr>
              <a:cxnSpLocks noChangeShapeType="1"/>
            </p:cNvCxnSpPr>
            <p:nvPr/>
          </p:nvCxnSpPr>
          <p:spPr bwMode="auto">
            <a:xfrm flipV="1">
              <a:off x="6705600" y="4416552"/>
              <a:ext cx="0" cy="384048"/>
            </a:xfrm>
            <a:prstGeom prst="straightConnector1">
              <a:avLst/>
            </a:prstGeom>
            <a:noFill/>
            <a:ln w="25400" algn="ctr">
              <a:solidFill>
                <a:schemeClr val="accent2"/>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90" name="Straight Arrow Connector 42"/>
            <p:cNvCxnSpPr>
              <a:cxnSpLocks noChangeShapeType="1"/>
            </p:cNvCxnSpPr>
            <p:nvPr/>
          </p:nvCxnSpPr>
          <p:spPr bwMode="auto">
            <a:xfrm>
              <a:off x="6705601" y="3810000"/>
              <a:ext cx="609599" cy="798576"/>
            </a:xfrm>
            <a:prstGeom prst="straightConnector1">
              <a:avLst/>
            </a:prstGeom>
            <a:noFill/>
            <a:ln w="25400" algn="ctr">
              <a:solidFill>
                <a:schemeClr val="bg1"/>
              </a:solidFill>
              <a:round/>
              <a:headEnd type="none" w="lg" len="lg"/>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grpSp>
      <p:pic>
        <p:nvPicPr>
          <p:cNvPr id="91" name="Picture 59" descr="colorcode"/>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228012" y="2133600"/>
            <a:ext cx="763588" cy="7635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291" name="Picture 3" descr="\\cifs.cs.brown.edu\dfs\home\dqsun\My Documents\My Pictures\for_proposal_talk\result\v2_color_mf_ps_noise_0.10.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57600" y="1066800"/>
            <a:ext cx="1828800" cy="18288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0" name="Rectangle 39"/>
          <p:cNvSpPr/>
          <p:nvPr/>
        </p:nvSpPr>
        <p:spPr bwMode="auto">
          <a:xfrm>
            <a:off x="4008120" y="2484120"/>
            <a:ext cx="182880" cy="182880"/>
          </a:xfrm>
          <a:prstGeom prst="rect">
            <a:avLst/>
          </a:prstGeom>
          <a:noFill/>
          <a:ln w="19050" cap="flat" cmpd="sng" algn="ctr">
            <a:solidFill>
              <a:srgbClr val="FF000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41" name="Rectangle 40"/>
          <p:cNvSpPr/>
          <p:nvPr/>
        </p:nvSpPr>
        <p:spPr bwMode="auto">
          <a:xfrm>
            <a:off x="4495800" y="2209800"/>
            <a:ext cx="182880" cy="182880"/>
          </a:xfrm>
          <a:prstGeom prst="rect">
            <a:avLst/>
          </a:prstGeom>
          <a:noFill/>
          <a:ln w="19050" cap="flat" cmpd="sng" algn="ctr">
            <a:solidFill>
              <a:schemeClr val="accent6"/>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pic>
        <p:nvPicPr>
          <p:cNvPr id="43" name="Picture 4" descr="\\cifs.cs.brown.edu\dfs\home\dqsun\My Documents\My Pictures\for_proposal_talk\result\v2_color_mf_ps_noise_0.10_mf77.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0" y="1066800"/>
            <a:ext cx="1828800" cy="18288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5849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up)">
                                      <p:cBhvr>
                                        <p:cTn id="3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40" grpId="0" animBg="1"/>
      <p:bldP spid="41" grpId="0" animBg="1"/>
    </p:bld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p:txBody>
          <a:bodyPr/>
          <a:lstStyle/>
          <a:p>
            <a:r>
              <a:rPr lang="en-US" sz="4000" dirty="0" smtClean="0">
                <a:solidFill>
                  <a:srgbClr val="FFFFFF"/>
                </a:solidFill>
                <a:cs typeface="Arial" charset="0"/>
              </a:rPr>
              <a:t>Median Filtering</a:t>
            </a:r>
            <a:endParaRPr lang="en-US" dirty="0" smtClean="0">
              <a:solidFill>
                <a:srgbClr val="FFFFFF"/>
              </a:solidFill>
              <a:cs typeface="Arial" charset="0"/>
            </a:endParaRPr>
          </a:p>
        </p:txBody>
      </p:sp>
      <p:sp>
        <p:nvSpPr>
          <p:cNvPr id="59395" name="Content Placeholder 2"/>
          <p:cNvSpPr>
            <a:spLocks noGrp="1"/>
          </p:cNvSpPr>
          <p:nvPr>
            <p:ph idx="4294967295"/>
          </p:nvPr>
        </p:nvSpPr>
        <p:spPr>
          <a:xfrm>
            <a:off x="304799" y="990600"/>
            <a:ext cx="9136993" cy="5587124"/>
          </a:xfrm>
        </p:spPr>
        <p:txBody>
          <a:bodyPr>
            <a:normAutofit/>
          </a:bodyPr>
          <a:lstStyle/>
          <a:p>
            <a:pPr marL="338138" lvl="1" indent="-285750">
              <a:buClr>
                <a:schemeClr val="bg1"/>
              </a:buClr>
              <a:buFont typeface="Arial" charset="0"/>
              <a:buChar char="•"/>
            </a:pPr>
            <a:r>
              <a:rPr lang="en-US" sz="3200" dirty="0" smtClean="0">
                <a:solidFill>
                  <a:srgbClr val="FFFFFF"/>
                </a:solidFill>
                <a:cs typeface="Arial" charset="0"/>
              </a:rPr>
              <a:t>Increased accuracy</a:t>
            </a:r>
          </a:p>
          <a:p>
            <a:pPr marL="338138" lvl="1" indent="-285750">
              <a:buClr>
                <a:schemeClr val="bg1"/>
              </a:buClr>
              <a:buFont typeface="Arial" charset="0"/>
              <a:buChar char="•"/>
            </a:pPr>
            <a:endParaRPr lang="en-US" dirty="0" smtClean="0">
              <a:solidFill>
                <a:srgbClr val="FFFFFF"/>
              </a:solidFill>
              <a:cs typeface="Arial" charset="0"/>
            </a:endParaRPr>
          </a:p>
          <a:p>
            <a:pPr marL="338138" lvl="1" indent="-285750">
              <a:buClr>
                <a:schemeClr val="bg1"/>
              </a:buClr>
              <a:buFont typeface="Arial" charset="0"/>
              <a:buChar char="•"/>
            </a:pPr>
            <a:endParaRPr lang="en-US" dirty="0" smtClean="0">
              <a:solidFill>
                <a:srgbClr val="FFFFFF"/>
              </a:solidFill>
              <a:cs typeface="Arial" charset="0"/>
            </a:endParaRPr>
          </a:p>
          <a:p>
            <a:pPr marL="338138" lvl="1" indent="-285750">
              <a:buClr>
                <a:schemeClr val="bg1"/>
              </a:buClr>
              <a:buFont typeface="Arial" charset="0"/>
              <a:buChar char="•"/>
            </a:pPr>
            <a:endParaRPr lang="en-US" dirty="0" smtClean="0">
              <a:solidFill>
                <a:srgbClr val="FFFFFF"/>
              </a:solidFill>
              <a:cs typeface="Arial" charset="0"/>
            </a:endParaRPr>
          </a:p>
          <a:p>
            <a:pPr marL="338138" lvl="1" indent="-285750">
              <a:buClr>
                <a:schemeClr val="bg1"/>
              </a:buClr>
              <a:buFont typeface="Arial" charset="0"/>
              <a:buChar char="•"/>
            </a:pPr>
            <a:endParaRPr lang="en-US" dirty="0" smtClean="0">
              <a:solidFill>
                <a:srgbClr val="FFFFFF"/>
              </a:solidFill>
              <a:cs typeface="Arial" charset="0"/>
            </a:endParaRPr>
          </a:p>
          <a:p>
            <a:pPr marL="338138" lvl="1" indent="-285750">
              <a:buClr>
                <a:schemeClr val="bg1"/>
              </a:buClr>
              <a:buFont typeface="Arial" charset="0"/>
              <a:buChar char="•"/>
            </a:pPr>
            <a:endParaRPr lang="en-US" dirty="0" smtClean="0">
              <a:solidFill>
                <a:srgbClr val="FFFFFF"/>
              </a:solidFill>
              <a:cs typeface="Arial" charset="0"/>
            </a:endParaRPr>
          </a:p>
          <a:p>
            <a:pPr marL="338138" lvl="1" indent="-285750">
              <a:buClr>
                <a:schemeClr val="bg1"/>
              </a:buClr>
              <a:buFont typeface="Arial" charset="0"/>
              <a:buChar char="•"/>
            </a:pPr>
            <a:endParaRPr lang="en-US" dirty="0" smtClean="0">
              <a:solidFill>
                <a:srgbClr val="FFFFFF"/>
              </a:solidFill>
              <a:cs typeface="Arial" charset="0"/>
            </a:endParaRPr>
          </a:p>
          <a:p>
            <a:pPr marL="338138" lvl="1" indent="-285750">
              <a:buClr>
                <a:schemeClr val="bg1"/>
              </a:buClr>
              <a:buFont typeface="Arial" charset="0"/>
              <a:buChar char="•"/>
            </a:pPr>
            <a:r>
              <a:rPr lang="en-US" sz="3200" dirty="0" smtClean="0">
                <a:solidFill>
                  <a:srgbClr val="FFFFFF"/>
                </a:solidFill>
                <a:cs typeface="Arial" charset="0"/>
              </a:rPr>
              <a:t>But higher energy!</a:t>
            </a:r>
          </a:p>
        </p:txBody>
      </p:sp>
      <p:pic>
        <p:nvPicPr>
          <p:cNvPr id="37892" name="Picture 2" descr="Y:\home\dqsun\research\present\cvpr10\images\median-effect\char-it-mf_5.00e+00_004.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57338" y="1676400"/>
            <a:ext cx="2709862" cy="1800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7893" name="Picture 3" descr="Y:\home\dqsun\research\present\cvpr10\images\median-effect\char-it_5.00e+00_004.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800" y="1676400"/>
            <a:ext cx="2709863" cy="1800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7894" name="Text Box 14"/>
          <p:cNvSpPr txBox="1">
            <a:spLocks noChangeArrowheads="1"/>
          </p:cNvSpPr>
          <p:nvPr/>
        </p:nvSpPr>
        <p:spPr bwMode="auto">
          <a:xfrm>
            <a:off x="1447800" y="3538538"/>
            <a:ext cx="2895600" cy="35317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square">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algn="ctr" defTabSz="914400" eaLnBrk="1" hangingPunct="1">
              <a:lnSpc>
                <a:spcPct val="93000"/>
              </a:lnSpc>
              <a:spcBef>
                <a:spcPct val="50000"/>
              </a:spcBef>
              <a:buClr>
                <a:srgbClr val="000000"/>
              </a:buClr>
              <a:buSzPct val="100000"/>
              <a:buFont typeface="Arial" charset="0"/>
              <a:buNone/>
            </a:pPr>
            <a:r>
              <a:rPr lang="en-US" altLang="zh-CN" sz="1800" dirty="0">
                <a:solidFill>
                  <a:srgbClr val="FFFFFF"/>
                </a:solidFill>
                <a:ea typeface="宋体" pitchFamily="2" charset="-122"/>
                <a:cs typeface="Times New Roman" pitchFamily="18" charset="0"/>
              </a:rPr>
              <a:t>Classic-C (EPE 0.093)</a:t>
            </a:r>
          </a:p>
        </p:txBody>
      </p:sp>
      <p:sp>
        <p:nvSpPr>
          <p:cNvPr id="37895" name="Text Box 15"/>
          <p:cNvSpPr txBox="1">
            <a:spLocks noChangeArrowheads="1"/>
          </p:cNvSpPr>
          <p:nvPr/>
        </p:nvSpPr>
        <p:spPr bwMode="auto">
          <a:xfrm>
            <a:off x="4191000" y="3538538"/>
            <a:ext cx="3962400" cy="34996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square">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algn="ctr" defTabSz="914400" eaLnBrk="1" hangingPunct="1">
              <a:lnSpc>
                <a:spcPct val="93000"/>
              </a:lnSpc>
              <a:spcBef>
                <a:spcPct val="50000"/>
              </a:spcBef>
              <a:buClr>
                <a:srgbClr val="000000"/>
              </a:buClr>
              <a:buSzPct val="100000"/>
              <a:buFont typeface="Arial" charset="0"/>
              <a:buNone/>
            </a:pPr>
            <a:r>
              <a:rPr lang="en-US" altLang="zh-CN" sz="1800" b="1" dirty="0">
                <a:solidFill>
                  <a:srgbClr val="FFFFFF"/>
                </a:solidFill>
                <a:ea typeface="宋体" pitchFamily="2" charset="-122"/>
                <a:cs typeface="Times New Roman" pitchFamily="18" charset="0"/>
              </a:rPr>
              <a:t>Without</a:t>
            </a:r>
            <a:r>
              <a:rPr lang="en-US" altLang="zh-CN" sz="1800" dirty="0">
                <a:solidFill>
                  <a:srgbClr val="FFFFFF"/>
                </a:solidFill>
                <a:ea typeface="宋体" pitchFamily="2" charset="-122"/>
                <a:cs typeface="Times New Roman" pitchFamily="18" charset="0"/>
              </a:rPr>
              <a:t> median filtering (</a:t>
            </a:r>
            <a:r>
              <a:rPr lang="en-US" altLang="zh-CN" sz="1800" dirty="0" smtClean="0">
                <a:solidFill>
                  <a:srgbClr val="FFFFFF"/>
                </a:solidFill>
                <a:ea typeface="宋体" pitchFamily="2" charset="-122"/>
                <a:cs typeface="Times New Roman" pitchFamily="18" charset="0"/>
              </a:rPr>
              <a:t>EPE 0.113</a:t>
            </a:r>
            <a:r>
              <a:rPr lang="en-US" altLang="zh-CN" sz="1800" dirty="0">
                <a:solidFill>
                  <a:srgbClr val="FFFFFF"/>
                </a:solidFill>
                <a:ea typeface="宋体" pitchFamily="2" charset="-122"/>
                <a:cs typeface="Times New Roman" pitchFamily="18" charset="0"/>
              </a:rPr>
              <a:t>)</a:t>
            </a:r>
          </a:p>
        </p:txBody>
      </p:sp>
      <p:sp>
        <p:nvSpPr>
          <p:cNvPr id="59400" name="Text Box 16"/>
          <p:cNvSpPr txBox="1">
            <a:spLocks noChangeArrowheads="1"/>
          </p:cNvSpPr>
          <p:nvPr/>
        </p:nvSpPr>
        <p:spPr bwMode="auto">
          <a:xfrm>
            <a:off x="1143000" y="5229225"/>
            <a:ext cx="3505200" cy="72994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algn="ctr" defTabSz="914400" eaLnBrk="1" hangingPunct="1">
              <a:lnSpc>
                <a:spcPct val="93000"/>
              </a:lnSpc>
              <a:spcBef>
                <a:spcPct val="50000"/>
              </a:spcBef>
              <a:buClr>
                <a:srgbClr val="000000"/>
              </a:buClr>
              <a:buSzPct val="100000"/>
              <a:buFont typeface="Arial" charset="0"/>
              <a:buNone/>
            </a:pPr>
            <a:r>
              <a:rPr lang="en-US" altLang="zh-CN" sz="4400">
                <a:solidFill>
                  <a:srgbClr val="FFFFFF"/>
                </a:solidFill>
                <a:ea typeface="宋体" pitchFamily="2" charset="-122"/>
                <a:cs typeface="Times New Roman" pitchFamily="18" charset="0"/>
              </a:rPr>
              <a:t>502,384</a:t>
            </a:r>
          </a:p>
        </p:txBody>
      </p:sp>
      <p:sp>
        <p:nvSpPr>
          <p:cNvPr id="59401" name="Text Box 17"/>
          <p:cNvSpPr txBox="1">
            <a:spLocks noChangeArrowheads="1"/>
          </p:cNvSpPr>
          <p:nvPr/>
        </p:nvSpPr>
        <p:spPr bwMode="auto">
          <a:xfrm>
            <a:off x="4114800" y="5229225"/>
            <a:ext cx="3505200" cy="72994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algn="ctr" defTabSz="914400" eaLnBrk="1" hangingPunct="1">
              <a:lnSpc>
                <a:spcPct val="93000"/>
              </a:lnSpc>
              <a:spcBef>
                <a:spcPct val="50000"/>
              </a:spcBef>
              <a:buClr>
                <a:srgbClr val="000000"/>
              </a:buClr>
              <a:buSzPct val="100000"/>
              <a:buFont typeface="Arial" charset="0"/>
              <a:buNone/>
            </a:pPr>
            <a:r>
              <a:rPr lang="en-US" altLang="zh-CN" sz="4400">
                <a:solidFill>
                  <a:srgbClr val="FFFFFF"/>
                </a:solidFill>
                <a:ea typeface="宋体" pitchFamily="2" charset="-122"/>
                <a:cs typeface="Times New Roman" pitchFamily="18" charset="0"/>
              </a:rPr>
              <a:t>449,290</a:t>
            </a:r>
          </a:p>
        </p:txBody>
      </p:sp>
      <p:pic>
        <p:nvPicPr>
          <p:cNvPr id="37898" name="Picture 59" descr="colorcode"/>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15200" y="2741613"/>
            <a:ext cx="763588" cy="7635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1" name="TextBox 10"/>
              <p:cNvSpPr txBox="1"/>
              <p:nvPr/>
            </p:nvSpPr>
            <p:spPr bwMode="auto">
              <a:xfrm>
                <a:off x="2133600" y="4038600"/>
                <a:ext cx="4323299" cy="461665"/>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a:rPr>
                        <m:t>𝐸</m:t>
                      </m:r>
                      <m:d>
                        <m:dPr>
                          <m:ctrlPr>
                            <a:rPr lang="en-US" b="0" i="1" smtClean="0">
                              <a:solidFill>
                                <a:schemeClr val="bg1"/>
                              </a:solidFill>
                              <a:latin typeface="Cambria Math"/>
                            </a:rPr>
                          </m:ctrlPr>
                        </m:dPr>
                        <m:e>
                          <m:r>
                            <a:rPr lang="en-US" b="1" i="1" smtClean="0">
                              <a:solidFill>
                                <a:schemeClr val="bg1"/>
                              </a:solidFill>
                              <a:latin typeface="Cambria Math"/>
                            </a:rPr>
                            <m:t>𝒖</m:t>
                          </m:r>
                          <m:r>
                            <a:rPr lang="en-US" b="0" i="1" smtClean="0">
                              <a:solidFill>
                                <a:schemeClr val="bg1"/>
                              </a:solidFill>
                              <a:latin typeface="Cambria Math"/>
                            </a:rPr>
                            <m:t>,</m:t>
                          </m:r>
                          <m:r>
                            <a:rPr lang="en-US" b="1" i="1" smtClean="0">
                              <a:solidFill>
                                <a:schemeClr val="bg1"/>
                              </a:solidFill>
                              <a:latin typeface="Cambria Math"/>
                            </a:rPr>
                            <m:t>𝒗</m:t>
                          </m:r>
                        </m:e>
                      </m:d>
                      <m:r>
                        <a:rPr lang="en-US" b="0" i="1" smtClean="0">
                          <a:solidFill>
                            <a:schemeClr val="bg1"/>
                          </a:solidFill>
                          <a:latin typeface="Cambria Math"/>
                        </a:rPr>
                        <m:t>=</m:t>
                      </m:r>
                      <m:sSub>
                        <m:sSubPr>
                          <m:ctrlPr>
                            <a:rPr lang="en-US" i="1" smtClean="0">
                              <a:solidFill>
                                <a:schemeClr val="bg1"/>
                              </a:solidFill>
                              <a:latin typeface="Cambria Math"/>
                            </a:rPr>
                          </m:ctrlPr>
                        </m:sSubPr>
                        <m:e>
                          <m:r>
                            <a:rPr lang="en-US" b="0" i="1" smtClean="0">
                              <a:solidFill>
                                <a:schemeClr val="bg1"/>
                              </a:solidFill>
                              <a:latin typeface="Cambria Math"/>
                            </a:rPr>
                            <m:t>𝐸</m:t>
                          </m:r>
                        </m:e>
                        <m:sub>
                          <m:r>
                            <a:rPr lang="en-US" b="0" i="1" smtClean="0">
                              <a:solidFill>
                                <a:schemeClr val="bg1"/>
                              </a:solidFill>
                              <a:latin typeface="Cambria Math"/>
                            </a:rPr>
                            <m:t>𝐷</m:t>
                          </m:r>
                        </m:sub>
                      </m:sSub>
                      <m:d>
                        <m:dPr>
                          <m:ctrlPr>
                            <a:rPr lang="en-US" i="1">
                              <a:solidFill>
                                <a:schemeClr val="bg1"/>
                              </a:solidFill>
                              <a:latin typeface="Cambria Math"/>
                            </a:rPr>
                          </m:ctrlPr>
                        </m:dPr>
                        <m:e>
                          <m:r>
                            <a:rPr lang="en-US" b="1" i="1">
                              <a:solidFill>
                                <a:schemeClr val="bg1"/>
                              </a:solidFill>
                              <a:latin typeface="Cambria Math"/>
                            </a:rPr>
                            <m:t>𝒖</m:t>
                          </m:r>
                          <m:r>
                            <a:rPr lang="en-US" i="1">
                              <a:solidFill>
                                <a:schemeClr val="bg1"/>
                              </a:solidFill>
                              <a:latin typeface="Cambria Math"/>
                            </a:rPr>
                            <m:t>,</m:t>
                          </m:r>
                          <m:r>
                            <a:rPr lang="en-US" b="1" i="1">
                              <a:solidFill>
                                <a:schemeClr val="bg1"/>
                              </a:solidFill>
                              <a:latin typeface="Cambria Math"/>
                            </a:rPr>
                            <m:t>𝒗</m:t>
                          </m:r>
                        </m:e>
                      </m:d>
                      <m:r>
                        <a:rPr lang="en-US" b="0" i="1" smtClean="0">
                          <a:solidFill>
                            <a:schemeClr val="bg1"/>
                          </a:solidFill>
                          <a:latin typeface="Cambria Math"/>
                        </a:rPr>
                        <m:t>+</m:t>
                      </m:r>
                      <m:r>
                        <a:rPr lang="en-US" i="1" smtClean="0">
                          <a:solidFill>
                            <a:schemeClr val="bg1"/>
                          </a:solidFill>
                          <a:latin typeface="Cambria Math"/>
                          <a:ea typeface="Cambria Math"/>
                        </a:rPr>
                        <m:t>𝜆</m:t>
                      </m:r>
                      <m:sSub>
                        <m:sSubPr>
                          <m:ctrlPr>
                            <a:rPr lang="en-US" i="1">
                              <a:solidFill>
                                <a:schemeClr val="bg1"/>
                              </a:solidFill>
                              <a:latin typeface="Cambria Math"/>
                            </a:rPr>
                          </m:ctrlPr>
                        </m:sSubPr>
                        <m:e>
                          <m:r>
                            <a:rPr lang="en-US" i="1">
                              <a:solidFill>
                                <a:schemeClr val="bg1"/>
                              </a:solidFill>
                              <a:latin typeface="Cambria Math"/>
                            </a:rPr>
                            <m:t>𝐸</m:t>
                          </m:r>
                        </m:e>
                        <m:sub>
                          <m:r>
                            <a:rPr lang="en-US" b="0" i="1" smtClean="0">
                              <a:solidFill>
                                <a:schemeClr val="bg1"/>
                              </a:solidFill>
                              <a:latin typeface="Cambria Math"/>
                            </a:rPr>
                            <m:t>𝑆</m:t>
                          </m:r>
                        </m:sub>
                      </m:sSub>
                      <m:d>
                        <m:dPr>
                          <m:ctrlPr>
                            <a:rPr lang="en-US" i="1">
                              <a:solidFill>
                                <a:schemeClr val="bg1"/>
                              </a:solidFill>
                              <a:latin typeface="Cambria Math"/>
                            </a:rPr>
                          </m:ctrlPr>
                        </m:dPr>
                        <m:e>
                          <m:r>
                            <a:rPr lang="en-US" b="1" i="1">
                              <a:solidFill>
                                <a:schemeClr val="bg1"/>
                              </a:solidFill>
                              <a:latin typeface="Cambria Math"/>
                            </a:rPr>
                            <m:t>𝒖</m:t>
                          </m:r>
                          <m:r>
                            <a:rPr lang="en-US" i="1">
                              <a:solidFill>
                                <a:schemeClr val="bg1"/>
                              </a:solidFill>
                              <a:latin typeface="Cambria Math"/>
                            </a:rPr>
                            <m:t>,</m:t>
                          </m:r>
                          <m:r>
                            <a:rPr lang="en-US" b="1" i="1">
                              <a:solidFill>
                                <a:schemeClr val="bg1"/>
                              </a:solidFill>
                              <a:latin typeface="Cambria Math"/>
                            </a:rPr>
                            <m:t>𝒗</m:t>
                          </m:r>
                        </m:e>
                      </m:d>
                    </m:oMath>
                  </m:oMathPara>
                </a14:m>
                <a:endParaRPr lang="en-US" dirty="0" smtClean="0">
                  <a:solidFill>
                    <a:schemeClr val="bg1"/>
                  </a:solidFill>
                  <a:latin typeface="+mn-lt"/>
                </a:endParaRPr>
              </a:p>
            </p:txBody>
          </p:sp>
        </mc:Choice>
        <mc:Fallback>
          <p:sp>
            <p:nvSpPr>
              <p:cNvPr id="11" name="TextBox 10"/>
              <p:cNvSpPr txBox="1">
                <a:spLocks noRot="1" noChangeAspect="1" noMove="1" noResize="1" noEditPoints="1" noAdjustHandles="1" noChangeArrowheads="1" noChangeShapeType="1" noTextEdit="1"/>
              </p:cNvSpPr>
              <p:nvPr/>
            </p:nvSpPr>
            <p:spPr bwMode="auto">
              <a:xfrm>
                <a:off x="2133600" y="4038600"/>
                <a:ext cx="4323299" cy="461665"/>
              </a:xfrm>
              <a:prstGeom prst="rect">
                <a:avLst/>
              </a:prstGeom>
              <a:blipFill rotWithShape="1">
                <a:blip r:embed="rId6"/>
                <a:stretch>
                  <a:fillRect b="-4000"/>
                </a:stretch>
              </a:blipFill>
              <a:ln w="9525">
                <a:noFill/>
                <a:miter lim="800000"/>
                <a:headEnd/>
                <a:tailEnd/>
              </a:ln>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4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0" grpId="0"/>
      <p:bldP spid="59401" grpId="0"/>
    </p:bld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2478"/>
            <a:ext cx="8229600" cy="1143000"/>
          </a:xfrm>
        </p:spPr>
        <p:txBody>
          <a:bodyPr/>
          <a:lstStyle/>
          <a:p>
            <a:r>
              <a:rPr lang="en-US" altLang="zh-CN" sz="4000" dirty="0" smtClean="0">
                <a:solidFill>
                  <a:srgbClr val="FFFFFF"/>
                </a:solidFill>
                <a:ea typeface="宋体" pitchFamily="2" charset="-122"/>
                <a:cs typeface="Times New Roman" pitchFamily="18" charset="0"/>
              </a:rPr>
              <a:t>A New Non-local Objective</a:t>
            </a:r>
          </a:p>
        </p:txBody>
      </p:sp>
      <p:sp>
        <p:nvSpPr>
          <p:cNvPr id="80" name="Oval 79"/>
          <p:cNvSpPr/>
          <p:nvPr/>
        </p:nvSpPr>
        <p:spPr bwMode="auto">
          <a:xfrm>
            <a:off x="4381067" y="34519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81" name="Oval 80"/>
          <p:cNvSpPr/>
          <p:nvPr/>
        </p:nvSpPr>
        <p:spPr bwMode="auto">
          <a:xfrm>
            <a:off x="4914467" y="34519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22" name="Oval 121"/>
          <p:cNvSpPr/>
          <p:nvPr/>
        </p:nvSpPr>
        <p:spPr bwMode="auto">
          <a:xfrm>
            <a:off x="4381067" y="39853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23" name="Oval 122"/>
          <p:cNvSpPr/>
          <p:nvPr/>
        </p:nvSpPr>
        <p:spPr bwMode="auto">
          <a:xfrm>
            <a:off x="4914467" y="39853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24" name="Oval 123"/>
          <p:cNvSpPr/>
          <p:nvPr/>
        </p:nvSpPr>
        <p:spPr bwMode="auto">
          <a:xfrm>
            <a:off x="4381067" y="45187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25" name="Oval 124"/>
          <p:cNvSpPr/>
          <p:nvPr/>
        </p:nvSpPr>
        <p:spPr bwMode="auto">
          <a:xfrm>
            <a:off x="4914467" y="45187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26" name="Oval 125"/>
          <p:cNvSpPr/>
          <p:nvPr/>
        </p:nvSpPr>
        <p:spPr bwMode="auto">
          <a:xfrm>
            <a:off x="4381067" y="50521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27" name="Oval 126"/>
          <p:cNvSpPr/>
          <p:nvPr/>
        </p:nvSpPr>
        <p:spPr bwMode="auto">
          <a:xfrm>
            <a:off x="4914467" y="50521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28" name="Oval 127"/>
          <p:cNvSpPr/>
          <p:nvPr/>
        </p:nvSpPr>
        <p:spPr bwMode="auto">
          <a:xfrm>
            <a:off x="5447867" y="34519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29" name="Oval 128"/>
          <p:cNvSpPr/>
          <p:nvPr/>
        </p:nvSpPr>
        <p:spPr bwMode="auto">
          <a:xfrm>
            <a:off x="5447867" y="39853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0" name="Oval 129"/>
          <p:cNvSpPr/>
          <p:nvPr/>
        </p:nvSpPr>
        <p:spPr bwMode="auto">
          <a:xfrm>
            <a:off x="5447867" y="4518766"/>
            <a:ext cx="228600" cy="228600"/>
          </a:xfrm>
          <a:prstGeom prst="ellipse">
            <a:avLst/>
          </a:prstGeom>
          <a:noFill/>
          <a:ln w="1905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1" name="Oval 130"/>
          <p:cNvSpPr/>
          <p:nvPr/>
        </p:nvSpPr>
        <p:spPr bwMode="auto">
          <a:xfrm>
            <a:off x="5981267" y="34519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2" name="Oval 131"/>
          <p:cNvSpPr/>
          <p:nvPr/>
        </p:nvSpPr>
        <p:spPr bwMode="auto">
          <a:xfrm>
            <a:off x="5981267" y="39853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3" name="Oval 132"/>
          <p:cNvSpPr/>
          <p:nvPr/>
        </p:nvSpPr>
        <p:spPr bwMode="auto">
          <a:xfrm>
            <a:off x="5981267" y="45187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4" name="Oval 133"/>
          <p:cNvSpPr/>
          <p:nvPr/>
        </p:nvSpPr>
        <p:spPr bwMode="auto">
          <a:xfrm>
            <a:off x="5981267" y="50521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5" name="Oval 134"/>
          <p:cNvSpPr/>
          <p:nvPr/>
        </p:nvSpPr>
        <p:spPr bwMode="auto">
          <a:xfrm>
            <a:off x="6514667" y="34519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6" name="Oval 135"/>
          <p:cNvSpPr/>
          <p:nvPr/>
        </p:nvSpPr>
        <p:spPr bwMode="auto">
          <a:xfrm>
            <a:off x="6514667" y="39853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7" name="Oval 136"/>
          <p:cNvSpPr/>
          <p:nvPr/>
        </p:nvSpPr>
        <p:spPr bwMode="auto">
          <a:xfrm>
            <a:off x="6514667" y="45187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8" name="Oval 137"/>
          <p:cNvSpPr/>
          <p:nvPr/>
        </p:nvSpPr>
        <p:spPr bwMode="auto">
          <a:xfrm>
            <a:off x="6514667" y="50521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9" name="Oval 138"/>
          <p:cNvSpPr/>
          <p:nvPr/>
        </p:nvSpPr>
        <p:spPr bwMode="auto">
          <a:xfrm>
            <a:off x="4381067" y="55855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0" name="Oval 139"/>
          <p:cNvSpPr/>
          <p:nvPr/>
        </p:nvSpPr>
        <p:spPr bwMode="auto">
          <a:xfrm>
            <a:off x="4914467" y="55855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1" name="Oval 140"/>
          <p:cNvSpPr/>
          <p:nvPr/>
        </p:nvSpPr>
        <p:spPr bwMode="auto">
          <a:xfrm>
            <a:off x="5447867" y="55855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2" name="Oval 141"/>
          <p:cNvSpPr/>
          <p:nvPr/>
        </p:nvSpPr>
        <p:spPr bwMode="auto">
          <a:xfrm>
            <a:off x="5981267" y="55855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3" name="Oval 142"/>
          <p:cNvSpPr/>
          <p:nvPr/>
        </p:nvSpPr>
        <p:spPr bwMode="auto">
          <a:xfrm>
            <a:off x="6514667" y="55855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144" name="Straight Connector 143"/>
          <p:cNvCxnSpPr>
            <a:stCxn id="123" idx="5"/>
            <a:endCxn id="130" idx="1"/>
          </p:cNvCxnSpPr>
          <p:nvPr/>
        </p:nvCxnSpPr>
        <p:spPr bwMode="auto">
          <a:xfrm>
            <a:off x="5109589" y="4180488"/>
            <a:ext cx="371756" cy="3717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45" name="Straight Connector 144"/>
          <p:cNvCxnSpPr>
            <a:stCxn id="130" idx="7"/>
          </p:cNvCxnSpPr>
          <p:nvPr/>
        </p:nvCxnSpPr>
        <p:spPr bwMode="auto">
          <a:xfrm flipV="1">
            <a:off x="5642989" y="4213966"/>
            <a:ext cx="338278" cy="33827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46" name="Straight Connector 145"/>
          <p:cNvCxnSpPr>
            <a:stCxn id="130" idx="5"/>
            <a:endCxn id="134" idx="1"/>
          </p:cNvCxnSpPr>
          <p:nvPr/>
        </p:nvCxnSpPr>
        <p:spPr bwMode="auto">
          <a:xfrm>
            <a:off x="5642989" y="4713888"/>
            <a:ext cx="371756" cy="3717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47" name="Straight Connector 146"/>
          <p:cNvCxnSpPr>
            <a:stCxn id="130" idx="3"/>
            <a:endCxn id="127" idx="7"/>
          </p:cNvCxnSpPr>
          <p:nvPr/>
        </p:nvCxnSpPr>
        <p:spPr bwMode="auto">
          <a:xfrm flipH="1">
            <a:off x="5109589" y="4713888"/>
            <a:ext cx="371756" cy="3717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48" name="Straight Connector 147"/>
          <p:cNvCxnSpPr>
            <a:stCxn id="130" idx="7"/>
            <a:endCxn id="136" idx="3"/>
          </p:cNvCxnSpPr>
          <p:nvPr/>
        </p:nvCxnSpPr>
        <p:spPr bwMode="auto">
          <a:xfrm flipV="1">
            <a:off x="5642989" y="4180488"/>
            <a:ext cx="905156" cy="3717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49" name="Straight Connector 148"/>
          <p:cNvCxnSpPr>
            <a:stCxn id="130" idx="1"/>
            <a:endCxn id="81" idx="5"/>
          </p:cNvCxnSpPr>
          <p:nvPr/>
        </p:nvCxnSpPr>
        <p:spPr bwMode="auto">
          <a:xfrm flipH="1" flipV="1">
            <a:off x="5109589" y="3647088"/>
            <a:ext cx="371756" cy="9051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0" name="Straight Connector 149"/>
          <p:cNvCxnSpPr>
            <a:stCxn id="130" idx="1"/>
            <a:endCxn id="122" idx="5"/>
          </p:cNvCxnSpPr>
          <p:nvPr/>
        </p:nvCxnSpPr>
        <p:spPr bwMode="auto">
          <a:xfrm flipH="1" flipV="1">
            <a:off x="4576189" y="4180488"/>
            <a:ext cx="905156" cy="3717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1" name="Straight Connector 150"/>
          <p:cNvCxnSpPr>
            <a:stCxn id="131" idx="3"/>
            <a:endCxn id="130" idx="7"/>
          </p:cNvCxnSpPr>
          <p:nvPr/>
        </p:nvCxnSpPr>
        <p:spPr bwMode="auto">
          <a:xfrm flipH="1">
            <a:off x="5642989" y="3647088"/>
            <a:ext cx="371756" cy="905156"/>
          </a:xfrm>
          <a:prstGeom prst="line">
            <a:avLst/>
          </a:prstGeom>
          <a:solidFill>
            <a:schemeClr val="accent1"/>
          </a:solidFill>
          <a:ln w="19050" cap="flat" cmpd="sng" algn="ctr">
            <a:solidFill>
              <a:schemeClr val="bg1"/>
            </a:solidFill>
            <a:prstDash val="dash"/>
            <a:round/>
            <a:headEnd type="none" w="med" len="med"/>
            <a:tailEnd type="none" w="med" len="med"/>
          </a:ln>
          <a:effectLst/>
        </p:spPr>
      </p:cxnSp>
      <p:cxnSp>
        <p:nvCxnSpPr>
          <p:cNvPr id="152" name="Straight Connector 151"/>
          <p:cNvCxnSpPr>
            <a:stCxn id="130" idx="5"/>
            <a:endCxn id="138" idx="1"/>
          </p:cNvCxnSpPr>
          <p:nvPr/>
        </p:nvCxnSpPr>
        <p:spPr bwMode="auto">
          <a:xfrm>
            <a:off x="5642989" y="4713888"/>
            <a:ext cx="905156" cy="3717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3" name="Straight Connector 152"/>
          <p:cNvCxnSpPr>
            <a:stCxn id="130" idx="3"/>
            <a:endCxn id="140" idx="7"/>
          </p:cNvCxnSpPr>
          <p:nvPr/>
        </p:nvCxnSpPr>
        <p:spPr bwMode="auto">
          <a:xfrm flipH="1">
            <a:off x="5109589" y="4713888"/>
            <a:ext cx="371756" cy="9051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4" name="Straight Connector 153"/>
          <p:cNvCxnSpPr>
            <a:stCxn id="130" idx="3"/>
            <a:endCxn id="126" idx="7"/>
          </p:cNvCxnSpPr>
          <p:nvPr/>
        </p:nvCxnSpPr>
        <p:spPr bwMode="auto">
          <a:xfrm flipH="1">
            <a:off x="4576189" y="4713888"/>
            <a:ext cx="905156" cy="3717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5" name="Straight Connector 154"/>
          <p:cNvCxnSpPr>
            <a:endCxn id="142" idx="1"/>
          </p:cNvCxnSpPr>
          <p:nvPr/>
        </p:nvCxnSpPr>
        <p:spPr bwMode="auto">
          <a:xfrm>
            <a:off x="5642989" y="4747366"/>
            <a:ext cx="371756" cy="87167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6" name="Straight Connector 155"/>
          <p:cNvCxnSpPr>
            <a:stCxn id="130" idx="1"/>
            <a:endCxn id="80" idx="5"/>
          </p:cNvCxnSpPr>
          <p:nvPr/>
        </p:nvCxnSpPr>
        <p:spPr bwMode="auto">
          <a:xfrm flipH="1" flipV="1">
            <a:off x="4576189" y="3647088"/>
            <a:ext cx="905156" cy="9051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7" name="Straight Connector 156"/>
          <p:cNvCxnSpPr>
            <a:stCxn id="135" idx="3"/>
            <a:endCxn id="132" idx="3"/>
          </p:cNvCxnSpPr>
          <p:nvPr/>
        </p:nvCxnSpPr>
        <p:spPr bwMode="auto">
          <a:xfrm flipH="1">
            <a:off x="6014745" y="3647088"/>
            <a:ext cx="533400" cy="53340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8" name="Straight Connector 157"/>
          <p:cNvCxnSpPr>
            <a:stCxn id="134" idx="1"/>
            <a:endCxn id="143" idx="1"/>
          </p:cNvCxnSpPr>
          <p:nvPr/>
        </p:nvCxnSpPr>
        <p:spPr bwMode="auto">
          <a:xfrm>
            <a:off x="6014745" y="5085644"/>
            <a:ext cx="533400" cy="53340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9" name="Straight Connector 158"/>
          <p:cNvCxnSpPr>
            <a:stCxn id="127" idx="7"/>
            <a:endCxn id="139" idx="7"/>
          </p:cNvCxnSpPr>
          <p:nvPr/>
        </p:nvCxnSpPr>
        <p:spPr bwMode="auto">
          <a:xfrm flipH="1">
            <a:off x="4576189" y="5085644"/>
            <a:ext cx="533400" cy="53340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60" name="Straight Connector 159"/>
          <p:cNvCxnSpPr/>
          <p:nvPr/>
        </p:nvCxnSpPr>
        <p:spPr bwMode="auto">
          <a:xfrm>
            <a:off x="5562167" y="3680566"/>
            <a:ext cx="0" cy="83820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61" name="Straight Connector 160"/>
          <p:cNvCxnSpPr/>
          <p:nvPr/>
        </p:nvCxnSpPr>
        <p:spPr bwMode="auto">
          <a:xfrm>
            <a:off x="5676467" y="4633066"/>
            <a:ext cx="838200" cy="0"/>
          </a:xfrm>
          <a:prstGeom prst="line">
            <a:avLst/>
          </a:prstGeom>
          <a:solidFill>
            <a:schemeClr val="accent1"/>
          </a:solidFill>
          <a:ln w="19050" cap="flat" cmpd="sng" algn="ctr">
            <a:solidFill>
              <a:schemeClr val="bg1"/>
            </a:solidFill>
            <a:prstDash val="dash"/>
            <a:round/>
            <a:headEnd type="none" w="med" len="med"/>
            <a:tailEnd type="none" w="med" len="med"/>
          </a:ln>
          <a:effectLst/>
        </p:spPr>
      </p:cxnSp>
      <p:cxnSp>
        <p:nvCxnSpPr>
          <p:cNvPr id="162" name="Straight Connector 161"/>
          <p:cNvCxnSpPr/>
          <p:nvPr/>
        </p:nvCxnSpPr>
        <p:spPr bwMode="auto">
          <a:xfrm flipH="1">
            <a:off x="4609667" y="4633066"/>
            <a:ext cx="838200" cy="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63" name="Straight Connector 162"/>
          <p:cNvCxnSpPr/>
          <p:nvPr/>
        </p:nvCxnSpPr>
        <p:spPr bwMode="auto">
          <a:xfrm>
            <a:off x="5562167" y="4747366"/>
            <a:ext cx="0" cy="838200"/>
          </a:xfrm>
          <a:prstGeom prst="line">
            <a:avLst/>
          </a:prstGeom>
          <a:solidFill>
            <a:schemeClr val="accent1"/>
          </a:solidFill>
          <a:ln w="19050" cap="flat" cmpd="sng" algn="ctr">
            <a:solidFill>
              <a:srgbClr val="FFFFFF"/>
            </a:solidFill>
            <a:prstDash val="dash"/>
            <a:round/>
            <a:headEnd type="none" w="med" len="med"/>
            <a:tailEnd type="none" w="med" len="med"/>
          </a:ln>
          <a:effectLst/>
        </p:spPr>
      </p:cxnSp>
      <p:sp>
        <p:nvSpPr>
          <p:cNvPr id="164" name="Oval 163"/>
          <p:cNvSpPr/>
          <p:nvPr/>
        </p:nvSpPr>
        <p:spPr bwMode="auto">
          <a:xfrm>
            <a:off x="5447867" y="505216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66" name="Oval 165"/>
          <p:cNvSpPr/>
          <p:nvPr/>
        </p:nvSpPr>
        <p:spPr bwMode="auto">
          <a:xfrm>
            <a:off x="1866467" y="387935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67" name="Oval 166"/>
          <p:cNvSpPr/>
          <p:nvPr/>
        </p:nvSpPr>
        <p:spPr bwMode="auto">
          <a:xfrm>
            <a:off x="1333067" y="441275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68" name="Oval 167"/>
          <p:cNvSpPr/>
          <p:nvPr/>
        </p:nvSpPr>
        <p:spPr bwMode="auto">
          <a:xfrm>
            <a:off x="1866467" y="4412756"/>
            <a:ext cx="228600" cy="228600"/>
          </a:xfrm>
          <a:prstGeom prst="ellipse">
            <a:avLst/>
          </a:prstGeom>
          <a:noFill/>
          <a:ln w="1905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169" name="Straight Connector 168"/>
          <p:cNvCxnSpPr/>
          <p:nvPr/>
        </p:nvCxnSpPr>
        <p:spPr bwMode="auto">
          <a:xfrm>
            <a:off x="1561667" y="4527056"/>
            <a:ext cx="304800" cy="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70" name="Straight Connector 169"/>
          <p:cNvCxnSpPr/>
          <p:nvPr/>
        </p:nvCxnSpPr>
        <p:spPr bwMode="auto">
          <a:xfrm>
            <a:off x="1980767" y="4107956"/>
            <a:ext cx="0" cy="304800"/>
          </a:xfrm>
          <a:prstGeom prst="line">
            <a:avLst/>
          </a:prstGeom>
          <a:solidFill>
            <a:schemeClr val="accent1"/>
          </a:solidFill>
          <a:ln w="19050" cap="flat" cmpd="sng" algn="ctr">
            <a:solidFill>
              <a:srgbClr val="FFFFFF"/>
            </a:solidFill>
            <a:prstDash val="dash"/>
            <a:round/>
            <a:headEnd type="none" w="med" len="med"/>
            <a:tailEnd type="none" w="med" len="med"/>
          </a:ln>
          <a:effectLst/>
        </p:spPr>
      </p:cxnSp>
      <p:sp>
        <p:nvSpPr>
          <p:cNvPr id="171" name="Oval 170"/>
          <p:cNvSpPr/>
          <p:nvPr/>
        </p:nvSpPr>
        <p:spPr bwMode="auto">
          <a:xfrm>
            <a:off x="1866467" y="494615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172" name="Straight Connector 171"/>
          <p:cNvCxnSpPr/>
          <p:nvPr/>
        </p:nvCxnSpPr>
        <p:spPr bwMode="auto">
          <a:xfrm>
            <a:off x="1980767" y="4641356"/>
            <a:ext cx="0" cy="304800"/>
          </a:xfrm>
          <a:prstGeom prst="line">
            <a:avLst/>
          </a:prstGeom>
          <a:solidFill>
            <a:schemeClr val="accent1"/>
          </a:solidFill>
          <a:ln w="19050" cap="flat" cmpd="sng" algn="ctr">
            <a:solidFill>
              <a:srgbClr val="FFFFFF"/>
            </a:solidFill>
            <a:prstDash val="dash"/>
            <a:round/>
            <a:headEnd type="none" w="med" len="med"/>
            <a:tailEnd type="none" w="med" len="med"/>
          </a:ln>
          <a:effectLst/>
        </p:spPr>
      </p:cxnSp>
      <p:sp>
        <p:nvSpPr>
          <p:cNvPr id="173" name="Oval 172"/>
          <p:cNvSpPr/>
          <p:nvPr/>
        </p:nvSpPr>
        <p:spPr bwMode="auto">
          <a:xfrm>
            <a:off x="2399867" y="441275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174" name="Straight Connector 173"/>
          <p:cNvCxnSpPr/>
          <p:nvPr/>
        </p:nvCxnSpPr>
        <p:spPr bwMode="auto">
          <a:xfrm>
            <a:off x="2095067" y="4527056"/>
            <a:ext cx="304800" cy="0"/>
          </a:xfrm>
          <a:prstGeom prst="line">
            <a:avLst/>
          </a:prstGeom>
          <a:solidFill>
            <a:schemeClr val="accent1"/>
          </a:solidFill>
          <a:ln w="19050" cap="flat" cmpd="sng" algn="ctr">
            <a:solidFill>
              <a:srgbClr val="FFFFFF"/>
            </a:solidFill>
            <a:prstDash val="dash"/>
            <a:round/>
            <a:headEnd type="none" w="med" len="med"/>
            <a:tailEnd type="none" w="med" len="med"/>
          </a:ln>
          <a:effectLst/>
        </p:spPr>
      </p:cxnSp>
      <p:sp>
        <p:nvSpPr>
          <p:cNvPr id="68" name="TextBox 67"/>
          <p:cNvSpPr txBox="1"/>
          <p:nvPr/>
        </p:nvSpPr>
        <p:spPr>
          <a:xfrm>
            <a:off x="754565" y="5877939"/>
            <a:ext cx="7879681" cy="923330"/>
          </a:xfrm>
          <a:prstGeom prst="rect">
            <a:avLst/>
          </a:prstGeom>
          <a:noFill/>
        </p:spPr>
        <p:txBody>
          <a:bodyPr wrap="square" rtlCol="0">
            <a:spAutoFit/>
          </a:bodyPr>
          <a:lstStyle/>
          <a:p>
            <a:r>
              <a:rPr lang="en-US" dirty="0" smtClean="0"/>
              <a:t>Idea: extended spatial neighborhood.  The bigger the neighborhood, the less likely our assumptions of smoothness are to hold.  Need to be robust.  Median is robust.</a:t>
            </a:r>
          </a:p>
          <a:p>
            <a:r>
              <a:rPr lang="en-US" dirty="0" smtClean="0"/>
              <a:t>See </a:t>
            </a:r>
            <a:r>
              <a:rPr lang="en-US" dirty="0" err="1" smtClean="0">
                <a:solidFill>
                  <a:srgbClr val="FFFFFF"/>
                </a:solidFill>
                <a:ea typeface="宋体" pitchFamily="2" charset="-122"/>
                <a:cs typeface="Arial" charset="0"/>
              </a:rPr>
              <a:t>Buades</a:t>
            </a:r>
            <a:r>
              <a:rPr lang="en-US" dirty="0" smtClean="0">
                <a:solidFill>
                  <a:srgbClr val="FFFFFF"/>
                </a:solidFill>
                <a:ea typeface="宋体" pitchFamily="2" charset="-122"/>
                <a:cs typeface="Arial" charset="0"/>
              </a:rPr>
              <a:t> et al. 2005.</a:t>
            </a:r>
            <a:r>
              <a:rPr lang="en-US" dirty="0" smtClean="0"/>
              <a:t> </a:t>
            </a:r>
            <a:endParaRPr lang="en-US" dirty="0"/>
          </a:p>
        </p:txBody>
      </p:sp>
      <p:pic>
        <p:nvPicPr>
          <p:cNvPr id="60" name="Picture 59"/>
          <p:cNvPicPr>
            <a:picLocks noChangeAspect="1"/>
          </p:cNvPicPr>
          <p:nvPr/>
        </p:nvPicPr>
        <p:blipFill>
          <a:blip r:embed="rId3"/>
          <a:stretch>
            <a:fillRect/>
          </a:stretch>
        </p:blipFill>
        <p:spPr>
          <a:xfrm>
            <a:off x="1248400" y="859324"/>
            <a:ext cx="6299029" cy="2505691"/>
          </a:xfrm>
          <a:prstGeom prst="rect">
            <a:avLst/>
          </a:prstGeom>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2478"/>
            <a:ext cx="8229600" cy="1143000"/>
          </a:xfrm>
        </p:spPr>
        <p:txBody>
          <a:bodyPr/>
          <a:lstStyle/>
          <a:p>
            <a:r>
              <a:rPr lang="en-US" altLang="zh-CN" sz="4000" dirty="0" smtClean="0">
                <a:solidFill>
                  <a:srgbClr val="FFFFFF"/>
                </a:solidFill>
                <a:ea typeface="宋体" pitchFamily="2" charset="-122"/>
                <a:cs typeface="Times New Roman" pitchFamily="18" charset="0"/>
              </a:rPr>
              <a:t>A New Non-local Objective</a:t>
            </a:r>
          </a:p>
        </p:txBody>
      </p:sp>
      <p:sp>
        <p:nvSpPr>
          <p:cNvPr id="80" name="Oval 79"/>
          <p:cNvSpPr/>
          <p:nvPr/>
        </p:nvSpPr>
        <p:spPr bwMode="auto">
          <a:xfrm>
            <a:off x="4381067" y="32432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81" name="Oval 80"/>
          <p:cNvSpPr/>
          <p:nvPr/>
        </p:nvSpPr>
        <p:spPr bwMode="auto">
          <a:xfrm>
            <a:off x="4914467" y="32432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22" name="Oval 121"/>
          <p:cNvSpPr/>
          <p:nvPr/>
        </p:nvSpPr>
        <p:spPr bwMode="auto">
          <a:xfrm>
            <a:off x="4381067" y="37766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23" name="Oval 122"/>
          <p:cNvSpPr/>
          <p:nvPr/>
        </p:nvSpPr>
        <p:spPr bwMode="auto">
          <a:xfrm>
            <a:off x="4914467" y="37766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24" name="Oval 123"/>
          <p:cNvSpPr/>
          <p:nvPr/>
        </p:nvSpPr>
        <p:spPr bwMode="auto">
          <a:xfrm>
            <a:off x="4381067" y="43100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25" name="Oval 124"/>
          <p:cNvSpPr/>
          <p:nvPr/>
        </p:nvSpPr>
        <p:spPr bwMode="auto">
          <a:xfrm>
            <a:off x="4914467" y="43100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26" name="Oval 125"/>
          <p:cNvSpPr/>
          <p:nvPr/>
        </p:nvSpPr>
        <p:spPr bwMode="auto">
          <a:xfrm>
            <a:off x="4381067" y="48434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27" name="Oval 126"/>
          <p:cNvSpPr/>
          <p:nvPr/>
        </p:nvSpPr>
        <p:spPr bwMode="auto">
          <a:xfrm>
            <a:off x="4914467" y="48434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28" name="Oval 127"/>
          <p:cNvSpPr/>
          <p:nvPr/>
        </p:nvSpPr>
        <p:spPr bwMode="auto">
          <a:xfrm>
            <a:off x="5447867" y="32432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29" name="Oval 128"/>
          <p:cNvSpPr/>
          <p:nvPr/>
        </p:nvSpPr>
        <p:spPr bwMode="auto">
          <a:xfrm>
            <a:off x="5447867" y="37766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0" name="Oval 129"/>
          <p:cNvSpPr/>
          <p:nvPr/>
        </p:nvSpPr>
        <p:spPr bwMode="auto">
          <a:xfrm>
            <a:off x="5447867" y="4310096"/>
            <a:ext cx="228600" cy="228600"/>
          </a:xfrm>
          <a:prstGeom prst="ellipse">
            <a:avLst/>
          </a:prstGeom>
          <a:noFill/>
          <a:ln w="1905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1" name="Oval 130"/>
          <p:cNvSpPr/>
          <p:nvPr/>
        </p:nvSpPr>
        <p:spPr bwMode="auto">
          <a:xfrm>
            <a:off x="5981267" y="32432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2" name="Oval 131"/>
          <p:cNvSpPr/>
          <p:nvPr/>
        </p:nvSpPr>
        <p:spPr bwMode="auto">
          <a:xfrm>
            <a:off x="5981267" y="37766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3" name="Oval 132"/>
          <p:cNvSpPr/>
          <p:nvPr/>
        </p:nvSpPr>
        <p:spPr bwMode="auto">
          <a:xfrm>
            <a:off x="5981267" y="43100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4" name="Oval 133"/>
          <p:cNvSpPr/>
          <p:nvPr/>
        </p:nvSpPr>
        <p:spPr bwMode="auto">
          <a:xfrm>
            <a:off x="5981267" y="48434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5" name="Oval 134"/>
          <p:cNvSpPr/>
          <p:nvPr/>
        </p:nvSpPr>
        <p:spPr bwMode="auto">
          <a:xfrm>
            <a:off x="6514667" y="32432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6" name="Oval 135"/>
          <p:cNvSpPr/>
          <p:nvPr/>
        </p:nvSpPr>
        <p:spPr bwMode="auto">
          <a:xfrm>
            <a:off x="6514667" y="37766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7" name="Oval 136"/>
          <p:cNvSpPr/>
          <p:nvPr/>
        </p:nvSpPr>
        <p:spPr bwMode="auto">
          <a:xfrm>
            <a:off x="6514667" y="43100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8" name="Oval 137"/>
          <p:cNvSpPr/>
          <p:nvPr/>
        </p:nvSpPr>
        <p:spPr bwMode="auto">
          <a:xfrm>
            <a:off x="6514667" y="48434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9" name="Oval 138"/>
          <p:cNvSpPr/>
          <p:nvPr/>
        </p:nvSpPr>
        <p:spPr bwMode="auto">
          <a:xfrm>
            <a:off x="4381067" y="53768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0" name="Oval 139"/>
          <p:cNvSpPr/>
          <p:nvPr/>
        </p:nvSpPr>
        <p:spPr bwMode="auto">
          <a:xfrm>
            <a:off x="4914467" y="53768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1" name="Oval 140"/>
          <p:cNvSpPr/>
          <p:nvPr/>
        </p:nvSpPr>
        <p:spPr bwMode="auto">
          <a:xfrm>
            <a:off x="5447867" y="53768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2" name="Oval 141"/>
          <p:cNvSpPr/>
          <p:nvPr/>
        </p:nvSpPr>
        <p:spPr bwMode="auto">
          <a:xfrm>
            <a:off x="5981267" y="53768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3" name="Oval 142"/>
          <p:cNvSpPr/>
          <p:nvPr/>
        </p:nvSpPr>
        <p:spPr bwMode="auto">
          <a:xfrm>
            <a:off x="6514667" y="53768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144" name="Straight Connector 143"/>
          <p:cNvCxnSpPr>
            <a:stCxn id="123" idx="5"/>
            <a:endCxn id="130" idx="1"/>
          </p:cNvCxnSpPr>
          <p:nvPr/>
        </p:nvCxnSpPr>
        <p:spPr bwMode="auto">
          <a:xfrm>
            <a:off x="5109589" y="3971818"/>
            <a:ext cx="371756" cy="3717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45" name="Straight Connector 144"/>
          <p:cNvCxnSpPr>
            <a:stCxn id="130" idx="7"/>
          </p:cNvCxnSpPr>
          <p:nvPr/>
        </p:nvCxnSpPr>
        <p:spPr bwMode="auto">
          <a:xfrm flipV="1">
            <a:off x="5642989" y="4005296"/>
            <a:ext cx="338278" cy="33827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46" name="Straight Connector 145"/>
          <p:cNvCxnSpPr>
            <a:stCxn id="130" idx="5"/>
            <a:endCxn id="134" idx="1"/>
          </p:cNvCxnSpPr>
          <p:nvPr/>
        </p:nvCxnSpPr>
        <p:spPr bwMode="auto">
          <a:xfrm>
            <a:off x="5642989" y="4505218"/>
            <a:ext cx="371756" cy="3717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47" name="Straight Connector 146"/>
          <p:cNvCxnSpPr>
            <a:stCxn id="130" idx="3"/>
            <a:endCxn id="127" idx="7"/>
          </p:cNvCxnSpPr>
          <p:nvPr/>
        </p:nvCxnSpPr>
        <p:spPr bwMode="auto">
          <a:xfrm flipH="1">
            <a:off x="5109589" y="4505218"/>
            <a:ext cx="371756" cy="3717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48" name="Straight Connector 147"/>
          <p:cNvCxnSpPr>
            <a:stCxn id="130" idx="7"/>
            <a:endCxn id="136" idx="3"/>
          </p:cNvCxnSpPr>
          <p:nvPr/>
        </p:nvCxnSpPr>
        <p:spPr bwMode="auto">
          <a:xfrm flipV="1">
            <a:off x="5642989" y="3971818"/>
            <a:ext cx="905156" cy="3717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49" name="Straight Connector 148"/>
          <p:cNvCxnSpPr>
            <a:stCxn id="130" idx="1"/>
            <a:endCxn id="81" idx="5"/>
          </p:cNvCxnSpPr>
          <p:nvPr/>
        </p:nvCxnSpPr>
        <p:spPr bwMode="auto">
          <a:xfrm flipH="1" flipV="1">
            <a:off x="5109589" y="3438418"/>
            <a:ext cx="371756" cy="9051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0" name="Straight Connector 149"/>
          <p:cNvCxnSpPr>
            <a:stCxn id="130" idx="1"/>
            <a:endCxn id="122" idx="5"/>
          </p:cNvCxnSpPr>
          <p:nvPr/>
        </p:nvCxnSpPr>
        <p:spPr bwMode="auto">
          <a:xfrm flipH="1" flipV="1">
            <a:off x="4576189" y="3971818"/>
            <a:ext cx="905156" cy="3717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1" name="Straight Connector 150"/>
          <p:cNvCxnSpPr>
            <a:stCxn id="131" idx="3"/>
            <a:endCxn id="130" idx="7"/>
          </p:cNvCxnSpPr>
          <p:nvPr/>
        </p:nvCxnSpPr>
        <p:spPr bwMode="auto">
          <a:xfrm flipH="1">
            <a:off x="5642989" y="3438418"/>
            <a:ext cx="371756" cy="905156"/>
          </a:xfrm>
          <a:prstGeom prst="line">
            <a:avLst/>
          </a:prstGeom>
          <a:solidFill>
            <a:schemeClr val="accent1"/>
          </a:solidFill>
          <a:ln w="19050" cap="flat" cmpd="sng" algn="ctr">
            <a:solidFill>
              <a:schemeClr val="bg1"/>
            </a:solidFill>
            <a:prstDash val="dash"/>
            <a:round/>
            <a:headEnd type="none" w="med" len="med"/>
            <a:tailEnd type="none" w="med" len="med"/>
          </a:ln>
          <a:effectLst/>
        </p:spPr>
      </p:cxnSp>
      <p:cxnSp>
        <p:nvCxnSpPr>
          <p:cNvPr id="152" name="Straight Connector 151"/>
          <p:cNvCxnSpPr>
            <a:stCxn id="130" idx="5"/>
            <a:endCxn id="138" idx="1"/>
          </p:cNvCxnSpPr>
          <p:nvPr/>
        </p:nvCxnSpPr>
        <p:spPr bwMode="auto">
          <a:xfrm>
            <a:off x="5642989" y="4505218"/>
            <a:ext cx="905156" cy="3717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3" name="Straight Connector 152"/>
          <p:cNvCxnSpPr>
            <a:stCxn id="130" idx="3"/>
            <a:endCxn id="140" idx="7"/>
          </p:cNvCxnSpPr>
          <p:nvPr/>
        </p:nvCxnSpPr>
        <p:spPr bwMode="auto">
          <a:xfrm flipH="1">
            <a:off x="5109589" y="4505218"/>
            <a:ext cx="371756" cy="9051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4" name="Straight Connector 153"/>
          <p:cNvCxnSpPr>
            <a:stCxn id="130" idx="3"/>
            <a:endCxn id="126" idx="7"/>
          </p:cNvCxnSpPr>
          <p:nvPr/>
        </p:nvCxnSpPr>
        <p:spPr bwMode="auto">
          <a:xfrm flipH="1">
            <a:off x="4576189" y="4505218"/>
            <a:ext cx="905156" cy="3717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5" name="Straight Connector 154"/>
          <p:cNvCxnSpPr>
            <a:endCxn id="142" idx="1"/>
          </p:cNvCxnSpPr>
          <p:nvPr/>
        </p:nvCxnSpPr>
        <p:spPr bwMode="auto">
          <a:xfrm>
            <a:off x="5642989" y="4538696"/>
            <a:ext cx="371756" cy="87167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6" name="Straight Connector 155"/>
          <p:cNvCxnSpPr>
            <a:stCxn id="130" idx="1"/>
            <a:endCxn id="80" idx="5"/>
          </p:cNvCxnSpPr>
          <p:nvPr/>
        </p:nvCxnSpPr>
        <p:spPr bwMode="auto">
          <a:xfrm flipH="1" flipV="1">
            <a:off x="4576189" y="3438418"/>
            <a:ext cx="905156" cy="90515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7" name="Straight Connector 156"/>
          <p:cNvCxnSpPr>
            <a:stCxn id="135" idx="3"/>
            <a:endCxn id="132" idx="3"/>
          </p:cNvCxnSpPr>
          <p:nvPr/>
        </p:nvCxnSpPr>
        <p:spPr bwMode="auto">
          <a:xfrm flipH="1">
            <a:off x="6014745" y="3438418"/>
            <a:ext cx="533400" cy="53340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8" name="Straight Connector 157"/>
          <p:cNvCxnSpPr>
            <a:stCxn id="134" idx="1"/>
            <a:endCxn id="143" idx="1"/>
          </p:cNvCxnSpPr>
          <p:nvPr/>
        </p:nvCxnSpPr>
        <p:spPr bwMode="auto">
          <a:xfrm>
            <a:off x="6014745" y="4876974"/>
            <a:ext cx="533400" cy="53340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9" name="Straight Connector 158"/>
          <p:cNvCxnSpPr>
            <a:stCxn id="127" idx="7"/>
            <a:endCxn id="139" idx="7"/>
          </p:cNvCxnSpPr>
          <p:nvPr/>
        </p:nvCxnSpPr>
        <p:spPr bwMode="auto">
          <a:xfrm flipH="1">
            <a:off x="4576189" y="4876974"/>
            <a:ext cx="533400" cy="53340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60" name="Straight Connector 159"/>
          <p:cNvCxnSpPr/>
          <p:nvPr/>
        </p:nvCxnSpPr>
        <p:spPr bwMode="auto">
          <a:xfrm>
            <a:off x="5562167" y="3471896"/>
            <a:ext cx="0" cy="83820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61" name="Straight Connector 160"/>
          <p:cNvCxnSpPr/>
          <p:nvPr/>
        </p:nvCxnSpPr>
        <p:spPr bwMode="auto">
          <a:xfrm>
            <a:off x="5676467" y="4424396"/>
            <a:ext cx="838200" cy="0"/>
          </a:xfrm>
          <a:prstGeom prst="line">
            <a:avLst/>
          </a:prstGeom>
          <a:solidFill>
            <a:schemeClr val="accent1"/>
          </a:solidFill>
          <a:ln w="19050" cap="flat" cmpd="sng" algn="ctr">
            <a:solidFill>
              <a:schemeClr val="bg1"/>
            </a:solidFill>
            <a:prstDash val="dash"/>
            <a:round/>
            <a:headEnd type="none" w="med" len="med"/>
            <a:tailEnd type="none" w="med" len="med"/>
          </a:ln>
          <a:effectLst/>
        </p:spPr>
      </p:cxnSp>
      <p:cxnSp>
        <p:nvCxnSpPr>
          <p:cNvPr id="162" name="Straight Connector 161"/>
          <p:cNvCxnSpPr/>
          <p:nvPr/>
        </p:nvCxnSpPr>
        <p:spPr bwMode="auto">
          <a:xfrm flipH="1">
            <a:off x="4609667" y="4424396"/>
            <a:ext cx="838200" cy="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63" name="Straight Connector 162"/>
          <p:cNvCxnSpPr/>
          <p:nvPr/>
        </p:nvCxnSpPr>
        <p:spPr bwMode="auto">
          <a:xfrm>
            <a:off x="5562167" y="4538696"/>
            <a:ext cx="0" cy="838200"/>
          </a:xfrm>
          <a:prstGeom prst="line">
            <a:avLst/>
          </a:prstGeom>
          <a:solidFill>
            <a:schemeClr val="accent1"/>
          </a:solidFill>
          <a:ln w="19050" cap="flat" cmpd="sng" algn="ctr">
            <a:solidFill>
              <a:srgbClr val="FFFFFF"/>
            </a:solidFill>
            <a:prstDash val="dash"/>
            <a:round/>
            <a:headEnd type="none" w="med" len="med"/>
            <a:tailEnd type="none" w="med" len="med"/>
          </a:ln>
          <a:effectLst/>
        </p:spPr>
      </p:cxnSp>
      <p:sp>
        <p:nvSpPr>
          <p:cNvPr id="164" name="Oval 163"/>
          <p:cNvSpPr/>
          <p:nvPr/>
        </p:nvSpPr>
        <p:spPr bwMode="auto">
          <a:xfrm>
            <a:off x="5447867" y="48434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66" name="Oval 165"/>
          <p:cNvSpPr/>
          <p:nvPr/>
        </p:nvSpPr>
        <p:spPr bwMode="auto">
          <a:xfrm>
            <a:off x="1866467" y="37004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67" name="Oval 166"/>
          <p:cNvSpPr/>
          <p:nvPr/>
        </p:nvSpPr>
        <p:spPr bwMode="auto">
          <a:xfrm>
            <a:off x="1333067" y="42338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68" name="Oval 167"/>
          <p:cNvSpPr/>
          <p:nvPr/>
        </p:nvSpPr>
        <p:spPr bwMode="auto">
          <a:xfrm>
            <a:off x="1866467" y="4233896"/>
            <a:ext cx="228600" cy="228600"/>
          </a:xfrm>
          <a:prstGeom prst="ellipse">
            <a:avLst/>
          </a:prstGeom>
          <a:noFill/>
          <a:ln w="1905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169" name="Straight Connector 168"/>
          <p:cNvCxnSpPr/>
          <p:nvPr/>
        </p:nvCxnSpPr>
        <p:spPr bwMode="auto">
          <a:xfrm>
            <a:off x="1561667" y="4348196"/>
            <a:ext cx="304800" cy="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70" name="Straight Connector 169"/>
          <p:cNvCxnSpPr/>
          <p:nvPr/>
        </p:nvCxnSpPr>
        <p:spPr bwMode="auto">
          <a:xfrm>
            <a:off x="1980767" y="3929096"/>
            <a:ext cx="0" cy="304800"/>
          </a:xfrm>
          <a:prstGeom prst="line">
            <a:avLst/>
          </a:prstGeom>
          <a:solidFill>
            <a:schemeClr val="accent1"/>
          </a:solidFill>
          <a:ln w="19050" cap="flat" cmpd="sng" algn="ctr">
            <a:solidFill>
              <a:srgbClr val="FFFFFF"/>
            </a:solidFill>
            <a:prstDash val="dash"/>
            <a:round/>
            <a:headEnd type="none" w="med" len="med"/>
            <a:tailEnd type="none" w="med" len="med"/>
          </a:ln>
          <a:effectLst/>
        </p:spPr>
      </p:cxnSp>
      <p:sp>
        <p:nvSpPr>
          <p:cNvPr id="171" name="Oval 170"/>
          <p:cNvSpPr/>
          <p:nvPr/>
        </p:nvSpPr>
        <p:spPr bwMode="auto">
          <a:xfrm>
            <a:off x="1866467" y="47672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172" name="Straight Connector 171"/>
          <p:cNvCxnSpPr/>
          <p:nvPr/>
        </p:nvCxnSpPr>
        <p:spPr bwMode="auto">
          <a:xfrm>
            <a:off x="1980767" y="4462496"/>
            <a:ext cx="0" cy="304800"/>
          </a:xfrm>
          <a:prstGeom prst="line">
            <a:avLst/>
          </a:prstGeom>
          <a:solidFill>
            <a:schemeClr val="accent1"/>
          </a:solidFill>
          <a:ln w="19050" cap="flat" cmpd="sng" algn="ctr">
            <a:solidFill>
              <a:srgbClr val="FFFFFF"/>
            </a:solidFill>
            <a:prstDash val="dash"/>
            <a:round/>
            <a:headEnd type="none" w="med" len="med"/>
            <a:tailEnd type="none" w="med" len="med"/>
          </a:ln>
          <a:effectLst/>
        </p:spPr>
      </p:cxnSp>
      <p:sp>
        <p:nvSpPr>
          <p:cNvPr id="173" name="Oval 172"/>
          <p:cNvSpPr/>
          <p:nvPr/>
        </p:nvSpPr>
        <p:spPr bwMode="auto">
          <a:xfrm>
            <a:off x="2399867" y="4233896"/>
            <a:ext cx="228600" cy="228600"/>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174" name="Straight Connector 173"/>
          <p:cNvCxnSpPr/>
          <p:nvPr/>
        </p:nvCxnSpPr>
        <p:spPr bwMode="auto">
          <a:xfrm>
            <a:off x="2095067" y="4348196"/>
            <a:ext cx="304800" cy="0"/>
          </a:xfrm>
          <a:prstGeom prst="line">
            <a:avLst/>
          </a:prstGeom>
          <a:solidFill>
            <a:schemeClr val="accent1"/>
          </a:solidFill>
          <a:ln w="19050" cap="flat" cmpd="sng" algn="ctr">
            <a:solidFill>
              <a:srgbClr val="FFFFFF"/>
            </a:solidFill>
            <a:prstDash val="dash"/>
            <a:round/>
            <a:headEnd type="none" w="med" len="med"/>
            <a:tailEnd type="none" w="med" len="med"/>
          </a:ln>
          <a:effectLst/>
        </p:spPr>
      </p:cxn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75" name="TextBox 174"/>
              <p:cNvSpPr txBox="1"/>
              <p:nvPr/>
            </p:nvSpPr>
            <p:spPr bwMode="auto">
              <a:xfrm>
                <a:off x="76200" y="1783219"/>
                <a:ext cx="9000221" cy="1036181"/>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a:rPr>
                        <m:t>𝐸</m:t>
                      </m:r>
                      <m:d>
                        <m:dPr>
                          <m:ctrlPr>
                            <a:rPr lang="en-US" b="0" i="1" smtClean="0">
                              <a:solidFill>
                                <a:schemeClr val="bg1"/>
                              </a:solidFill>
                              <a:latin typeface="Cambria Math"/>
                            </a:rPr>
                          </m:ctrlPr>
                        </m:dPr>
                        <m:e>
                          <m:r>
                            <a:rPr lang="en-US" b="1" i="1" smtClean="0">
                              <a:solidFill>
                                <a:schemeClr val="bg1"/>
                              </a:solidFill>
                              <a:latin typeface="Cambria Math"/>
                            </a:rPr>
                            <m:t>𝒖</m:t>
                          </m:r>
                          <m:r>
                            <a:rPr lang="en-US" b="0" i="1" smtClean="0">
                              <a:solidFill>
                                <a:schemeClr val="bg1"/>
                              </a:solidFill>
                              <a:latin typeface="Cambria Math"/>
                            </a:rPr>
                            <m:t>,</m:t>
                          </m:r>
                          <m:r>
                            <a:rPr lang="en-US" b="1" i="1" smtClean="0">
                              <a:solidFill>
                                <a:schemeClr val="bg1"/>
                              </a:solidFill>
                              <a:latin typeface="Cambria Math"/>
                            </a:rPr>
                            <m:t>𝒗</m:t>
                          </m:r>
                        </m:e>
                      </m:d>
                      <m:r>
                        <a:rPr lang="en-US" b="0" i="1" smtClean="0">
                          <a:solidFill>
                            <a:schemeClr val="bg1"/>
                          </a:solidFill>
                          <a:latin typeface="Cambria Math"/>
                        </a:rPr>
                        <m:t>=</m:t>
                      </m:r>
                      <m:sSub>
                        <m:sSubPr>
                          <m:ctrlPr>
                            <a:rPr lang="en-US" i="1" smtClean="0">
                              <a:solidFill>
                                <a:schemeClr val="bg1"/>
                              </a:solidFill>
                              <a:latin typeface="Cambria Math"/>
                            </a:rPr>
                          </m:ctrlPr>
                        </m:sSubPr>
                        <m:e>
                          <m:r>
                            <a:rPr lang="en-US" b="0" i="1" smtClean="0">
                              <a:solidFill>
                                <a:schemeClr val="bg1"/>
                              </a:solidFill>
                              <a:latin typeface="Cambria Math"/>
                            </a:rPr>
                            <m:t>𝐸</m:t>
                          </m:r>
                        </m:e>
                        <m:sub>
                          <m:r>
                            <a:rPr lang="en-US" b="0" i="1" smtClean="0">
                              <a:solidFill>
                                <a:schemeClr val="bg1"/>
                              </a:solidFill>
                              <a:latin typeface="Cambria Math"/>
                            </a:rPr>
                            <m:t>𝐷</m:t>
                          </m:r>
                        </m:sub>
                      </m:sSub>
                      <m:d>
                        <m:dPr>
                          <m:ctrlPr>
                            <a:rPr lang="en-US" i="1">
                              <a:solidFill>
                                <a:schemeClr val="bg1"/>
                              </a:solidFill>
                              <a:latin typeface="Cambria Math"/>
                            </a:rPr>
                          </m:ctrlPr>
                        </m:dPr>
                        <m:e>
                          <m:r>
                            <a:rPr lang="en-US" b="1" i="1">
                              <a:solidFill>
                                <a:schemeClr val="bg1"/>
                              </a:solidFill>
                              <a:latin typeface="Cambria Math"/>
                            </a:rPr>
                            <m:t>𝒖</m:t>
                          </m:r>
                          <m:r>
                            <a:rPr lang="en-US" i="1">
                              <a:solidFill>
                                <a:schemeClr val="bg1"/>
                              </a:solidFill>
                              <a:latin typeface="Cambria Math"/>
                            </a:rPr>
                            <m:t>,</m:t>
                          </m:r>
                          <m:r>
                            <a:rPr lang="en-US" b="1" i="1">
                              <a:solidFill>
                                <a:schemeClr val="bg1"/>
                              </a:solidFill>
                              <a:latin typeface="Cambria Math"/>
                            </a:rPr>
                            <m:t>𝒗</m:t>
                          </m:r>
                        </m:e>
                      </m:d>
                      <m:r>
                        <a:rPr lang="en-US" b="0" i="1" smtClean="0">
                          <a:solidFill>
                            <a:schemeClr val="bg1"/>
                          </a:solidFill>
                          <a:latin typeface="Cambria Math"/>
                        </a:rPr>
                        <m:t>+</m:t>
                      </m:r>
                      <m:r>
                        <a:rPr lang="en-US" i="1" smtClean="0">
                          <a:solidFill>
                            <a:schemeClr val="bg1"/>
                          </a:solidFill>
                          <a:latin typeface="Cambria Math"/>
                          <a:ea typeface="Cambria Math"/>
                        </a:rPr>
                        <m:t>𝜆</m:t>
                      </m:r>
                      <m:sSub>
                        <m:sSubPr>
                          <m:ctrlPr>
                            <a:rPr lang="en-US" i="1">
                              <a:solidFill>
                                <a:schemeClr val="bg1"/>
                              </a:solidFill>
                              <a:latin typeface="Cambria Math"/>
                            </a:rPr>
                          </m:ctrlPr>
                        </m:sSubPr>
                        <m:e>
                          <m:r>
                            <a:rPr lang="en-US" i="1">
                              <a:solidFill>
                                <a:schemeClr val="bg1"/>
                              </a:solidFill>
                              <a:latin typeface="Cambria Math"/>
                            </a:rPr>
                            <m:t>𝐸</m:t>
                          </m:r>
                        </m:e>
                        <m:sub>
                          <m:r>
                            <a:rPr lang="en-US" b="0" i="1" smtClean="0">
                              <a:solidFill>
                                <a:schemeClr val="bg1"/>
                              </a:solidFill>
                              <a:latin typeface="Cambria Math"/>
                            </a:rPr>
                            <m:t>𝑆</m:t>
                          </m:r>
                        </m:sub>
                      </m:sSub>
                      <m:d>
                        <m:dPr>
                          <m:ctrlPr>
                            <a:rPr lang="en-US" i="1">
                              <a:solidFill>
                                <a:schemeClr val="bg1"/>
                              </a:solidFill>
                              <a:latin typeface="Cambria Math"/>
                            </a:rPr>
                          </m:ctrlPr>
                        </m:dPr>
                        <m:e>
                          <m:r>
                            <a:rPr lang="en-US" b="1" i="1">
                              <a:solidFill>
                                <a:schemeClr val="bg1"/>
                              </a:solidFill>
                              <a:latin typeface="Cambria Math"/>
                            </a:rPr>
                            <m:t>𝒖</m:t>
                          </m:r>
                          <m:r>
                            <a:rPr lang="en-US" i="1">
                              <a:solidFill>
                                <a:schemeClr val="bg1"/>
                              </a:solidFill>
                              <a:latin typeface="Cambria Math"/>
                            </a:rPr>
                            <m:t>,</m:t>
                          </m:r>
                          <m:r>
                            <a:rPr lang="en-US" b="1" i="1">
                              <a:solidFill>
                                <a:schemeClr val="bg1"/>
                              </a:solidFill>
                              <a:latin typeface="Cambria Math"/>
                            </a:rPr>
                            <m:t>𝒗</m:t>
                          </m:r>
                        </m:e>
                      </m:d>
                      <m:r>
                        <a:rPr lang="en-US" b="1" i="1" smtClean="0">
                          <a:solidFill>
                            <a:schemeClr val="bg1"/>
                          </a:solidFill>
                          <a:latin typeface="Cambria Math"/>
                        </a:rPr>
                        <m:t>+</m:t>
                      </m:r>
                      <m:sSub>
                        <m:sSubPr>
                          <m:ctrlPr>
                            <a:rPr lang="en-US" i="1" smtClean="0">
                              <a:solidFill>
                                <a:schemeClr val="bg1"/>
                              </a:solidFill>
                              <a:latin typeface="Cambria Math"/>
                            </a:rPr>
                          </m:ctrlPr>
                        </m:sSubPr>
                        <m:e>
                          <m:r>
                            <a:rPr lang="en-US" b="0" i="1" smtClean="0">
                              <a:solidFill>
                                <a:schemeClr val="bg1"/>
                              </a:solidFill>
                              <a:latin typeface="Cambria Math"/>
                              <a:ea typeface="Cambria Math"/>
                            </a:rPr>
                            <m:t>𝜆</m:t>
                          </m:r>
                        </m:e>
                        <m:sub>
                          <m:r>
                            <a:rPr lang="en-US" b="0" i="1" smtClean="0">
                              <a:solidFill>
                                <a:schemeClr val="bg1"/>
                              </a:solidFill>
                              <a:latin typeface="Cambria Math"/>
                            </a:rPr>
                            <m:t>2</m:t>
                          </m:r>
                        </m:sub>
                      </m:sSub>
                      <m:nary>
                        <m:naryPr>
                          <m:chr m:val="∑"/>
                          <m:supHide m:val="on"/>
                          <m:ctrlPr>
                            <a:rPr lang="en-US" b="1" i="1" smtClean="0">
                              <a:solidFill>
                                <a:srgbClr val="FF0000"/>
                              </a:solidFill>
                              <a:latin typeface="Cambria Math"/>
                            </a:rPr>
                          </m:ctrlPr>
                        </m:naryPr>
                        <m:sub>
                          <m:r>
                            <m:rPr>
                              <m:brk m:alnAt="7"/>
                            </m:rPr>
                            <a:rPr lang="en-US" b="1" i="1">
                              <a:solidFill>
                                <a:srgbClr val="FF0000"/>
                              </a:solidFill>
                              <a:latin typeface="Cambria Math"/>
                            </a:rPr>
                            <m:t>(</m:t>
                          </m:r>
                          <m:r>
                            <m:rPr>
                              <m:brk m:alnAt="7"/>
                            </m:rPr>
                            <a:rPr lang="en-US" b="1">
                              <a:solidFill>
                                <a:srgbClr val="FF0000"/>
                              </a:solidFill>
                              <a:latin typeface="Cambria Math"/>
                            </a:rPr>
                            <m:t>𝐩</m:t>
                          </m:r>
                          <m:r>
                            <a:rPr lang="en-US" b="1">
                              <a:solidFill>
                                <a:srgbClr val="FF0000"/>
                              </a:solidFill>
                              <a:latin typeface="Cambria Math"/>
                            </a:rPr>
                            <m:t>,</m:t>
                          </m:r>
                          <m:r>
                            <a:rPr lang="en-US" b="1">
                              <a:solidFill>
                                <a:srgbClr val="FF0000"/>
                              </a:solidFill>
                              <a:latin typeface="Cambria Math"/>
                            </a:rPr>
                            <m:t>𝐪</m:t>
                          </m:r>
                          <m:r>
                            <m:rPr>
                              <m:brk m:alnAt="7"/>
                            </m:rPr>
                            <a:rPr lang="en-US">
                              <a:solidFill>
                                <a:srgbClr val="FF0000"/>
                              </a:solidFill>
                              <a:latin typeface="Cambria Math"/>
                            </a:rPr>
                            <m:t>)</m:t>
                          </m:r>
                          <m:r>
                            <m:rPr>
                              <m:brk m:alnAt="7"/>
                            </m:rPr>
                            <a:rPr lang="en-US" i="1">
                              <a:solidFill>
                                <a:srgbClr val="FF0000"/>
                              </a:solidFill>
                              <a:latin typeface="Cambria Math"/>
                              <a:ea typeface="Cambria Math"/>
                            </a:rPr>
                            <m:t>∈</m:t>
                          </m:r>
                          <m:sSub>
                            <m:sSubPr>
                              <m:ctrlPr>
                                <a:rPr lang="en-US" b="1" i="1" smtClean="0">
                                  <a:solidFill>
                                    <a:srgbClr val="FF0000"/>
                                  </a:solidFill>
                                  <a:latin typeface="Cambria Math"/>
                                  <a:ea typeface="Cambria Math"/>
                                </a:rPr>
                              </m:ctrlPr>
                            </m:sSubPr>
                            <m:e>
                              <m:r>
                                <a:rPr lang="en-US" b="1" i="0" smtClean="0">
                                  <a:solidFill>
                                    <a:srgbClr val="FF0000"/>
                                  </a:solidFill>
                                  <a:latin typeface="Cambria Math"/>
                                  <a:ea typeface="Cambria Math"/>
                                </a:rPr>
                                <m:t>𝐄</m:t>
                              </m:r>
                            </m:e>
                            <m:sub>
                              <m:r>
                                <a:rPr lang="en-US" b="1" i="0" smtClean="0">
                                  <a:solidFill>
                                    <a:srgbClr val="FF0000"/>
                                  </a:solidFill>
                                  <a:latin typeface="Cambria Math"/>
                                  <a:ea typeface="Cambria Math"/>
                                </a:rPr>
                                <m:t>𝐍𝐋</m:t>
                              </m:r>
                            </m:sub>
                          </m:sSub>
                        </m:sub>
                        <m:sup/>
                        <m:e>
                          <m:d>
                            <m:dPr>
                              <m:begChr m:val="|"/>
                              <m:endChr m:val="|"/>
                              <m:ctrlPr>
                                <a:rPr lang="en-US" i="1">
                                  <a:solidFill>
                                    <a:srgbClr val="FF0000"/>
                                  </a:solidFill>
                                  <a:latin typeface="Cambria Math"/>
                                  <a:ea typeface="Cambria Math"/>
                                </a:rPr>
                              </m:ctrlPr>
                            </m:dPr>
                            <m:e>
                              <m:sSub>
                                <m:sSubPr>
                                  <m:ctrlPr>
                                    <a:rPr lang="en-US" i="1">
                                      <a:solidFill>
                                        <a:srgbClr val="FF0000"/>
                                      </a:solidFill>
                                      <a:latin typeface="Cambria Math"/>
                                      <a:ea typeface="Cambria Math"/>
                                    </a:rPr>
                                  </m:ctrlPr>
                                </m:sSubPr>
                                <m:e>
                                  <m:r>
                                    <a:rPr lang="en-US" i="1">
                                      <a:solidFill>
                                        <a:srgbClr val="FF0000"/>
                                      </a:solidFill>
                                      <a:latin typeface="Cambria Math"/>
                                      <a:ea typeface="Cambria Math"/>
                                    </a:rPr>
                                    <m:t>𝑢</m:t>
                                  </m:r>
                                </m:e>
                                <m:sub>
                                  <m:r>
                                    <a:rPr lang="en-US" b="1">
                                      <a:solidFill>
                                        <a:srgbClr val="FF0000"/>
                                      </a:solidFill>
                                      <a:latin typeface="Cambria Math"/>
                                      <a:ea typeface="Cambria Math"/>
                                    </a:rPr>
                                    <m:t>𝐩</m:t>
                                  </m:r>
                                </m:sub>
                              </m:sSub>
                              <m:r>
                                <a:rPr lang="en-US" i="1">
                                  <a:solidFill>
                                    <a:srgbClr val="FF0000"/>
                                  </a:solidFill>
                                  <a:latin typeface="Cambria Math"/>
                                  <a:ea typeface="Cambria Math"/>
                                </a:rPr>
                                <m:t>−</m:t>
                              </m:r>
                              <m:sSub>
                                <m:sSubPr>
                                  <m:ctrlPr>
                                    <a:rPr lang="en-US" i="1">
                                      <a:solidFill>
                                        <a:srgbClr val="FF0000"/>
                                      </a:solidFill>
                                      <a:latin typeface="Cambria Math"/>
                                      <a:ea typeface="Cambria Math"/>
                                    </a:rPr>
                                  </m:ctrlPr>
                                </m:sSubPr>
                                <m:e>
                                  <m:r>
                                    <a:rPr lang="en-US" i="1">
                                      <a:solidFill>
                                        <a:srgbClr val="FF0000"/>
                                      </a:solidFill>
                                      <a:latin typeface="Cambria Math"/>
                                      <a:ea typeface="Cambria Math"/>
                                    </a:rPr>
                                    <m:t>𝑢</m:t>
                                  </m:r>
                                </m:e>
                                <m:sub>
                                  <m:r>
                                    <a:rPr lang="en-US" b="1">
                                      <a:solidFill>
                                        <a:srgbClr val="FF0000"/>
                                      </a:solidFill>
                                      <a:latin typeface="Cambria Math"/>
                                      <a:ea typeface="Cambria Math"/>
                                    </a:rPr>
                                    <m:t>𝐪</m:t>
                                  </m:r>
                                </m:sub>
                              </m:sSub>
                            </m:e>
                          </m:d>
                          <m:r>
                            <a:rPr lang="en-US" b="1" i="1" smtClean="0">
                              <a:solidFill>
                                <a:srgbClr val="FF0000"/>
                              </a:solidFill>
                              <a:latin typeface="Cambria Math"/>
                              <a:ea typeface="Cambria Math"/>
                            </a:rPr>
                            <m:t>+</m:t>
                          </m:r>
                          <m:d>
                            <m:dPr>
                              <m:begChr m:val="|"/>
                              <m:endChr m:val="|"/>
                              <m:ctrlPr>
                                <a:rPr lang="en-US" i="1">
                                  <a:solidFill>
                                    <a:srgbClr val="FF0000"/>
                                  </a:solidFill>
                                  <a:latin typeface="Cambria Math"/>
                                  <a:ea typeface="Cambria Math"/>
                                </a:rPr>
                              </m:ctrlPr>
                            </m:dPr>
                            <m:e>
                              <m:sSub>
                                <m:sSubPr>
                                  <m:ctrlPr>
                                    <a:rPr lang="en-US" i="1">
                                      <a:solidFill>
                                        <a:srgbClr val="FF0000"/>
                                      </a:solidFill>
                                      <a:latin typeface="Cambria Math"/>
                                      <a:ea typeface="Cambria Math"/>
                                    </a:rPr>
                                  </m:ctrlPr>
                                </m:sSubPr>
                                <m:e>
                                  <m:r>
                                    <a:rPr lang="en-US" b="0" i="1" smtClean="0">
                                      <a:solidFill>
                                        <a:srgbClr val="FF0000"/>
                                      </a:solidFill>
                                      <a:latin typeface="Cambria Math"/>
                                      <a:ea typeface="Cambria Math"/>
                                    </a:rPr>
                                    <m:t>𝑣</m:t>
                                  </m:r>
                                </m:e>
                                <m:sub>
                                  <m:r>
                                    <a:rPr lang="en-US" b="1">
                                      <a:solidFill>
                                        <a:srgbClr val="FF0000"/>
                                      </a:solidFill>
                                      <a:latin typeface="Cambria Math"/>
                                      <a:ea typeface="Cambria Math"/>
                                    </a:rPr>
                                    <m:t>𝐩</m:t>
                                  </m:r>
                                </m:sub>
                              </m:sSub>
                              <m:r>
                                <a:rPr lang="en-US" i="1">
                                  <a:solidFill>
                                    <a:srgbClr val="FF0000"/>
                                  </a:solidFill>
                                  <a:latin typeface="Cambria Math"/>
                                  <a:ea typeface="Cambria Math"/>
                                </a:rPr>
                                <m:t>−</m:t>
                              </m:r>
                              <m:sSub>
                                <m:sSubPr>
                                  <m:ctrlPr>
                                    <a:rPr lang="en-US" i="1">
                                      <a:solidFill>
                                        <a:srgbClr val="FF0000"/>
                                      </a:solidFill>
                                      <a:latin typeface="Cambria Math"/>
                                      <a:ea typeface="Cambria Math"/>
                                    </a:rPr>
                                  </m:ctrlPr>
                                </m:sSubPr>
                                <m:e>
                                  <m:r>
                                    <a:rPr lang="en-US" b="0" i="1" smtClean="0">
                                      <a:solidFill>
                                        <a:srgbClr val="FF0000"/>
                                      </a:solidFill>
                                      <a:latin typeface="Cambria Math"/>
                                      <a:ea typeface="Cambria Math"/>
                                    </a:rPr>
                                    <m:t>𝑣</m:t>
                                  </m:r>
                                </m:e>
                                <m:sub>
                                  <m:r>
                                    <a:rPr lang="en-US" b="1">
                                      <a:solidFill>
                                        <a:srgbClr val="FF0000"/>
                                      </a:solidFill>
                                      <a:latin typeface="Cambria Math"/>
                                      <a:ea typeface="Cambria Math"/>
                                    </a:rPr>
                                    <m:t>𝐪</m:t>
                                  </m:r>
                                </m:sub>
                              </m:sSub>
                            </m:e>
                          </m:d>
                        </m:e>
                      </m:nary>
                    </m:oMath>
                  </m:oMathPara>
                </a14:m>
                <a:endParaRPr lang="en-US" sz="2000" dirty="0" smtClean="0">
                  <a:solidFill>
                    <a:schemeClr val="bg1"/>
                  </a:solidFill>
                  <a:latin typeface="+mn-lt"/>
                </a:endParaRPr>
              </a:p>
            </p:txBody>
          </p:sp>
        </mc:Choice>
        <mc:Fallback>
          <p:sp>
            <p:nvSpPr>
              <p:cNvPr id="175" name="TextBox 174"/>
              <p:cNvSpPr txBox="1">
                <a:spLocks noRot="1" noChangeAspect="1" noMove="1" noResize="1" noEditPoints="1" noAdjustHandles="1" noChangeArrowheads="1" noChangeShapeType="1" noTextEdit="1"/>
              </p:cNvSpPr>
              <p:nvPr/>
            </p:nvSpPr>
            <p:spPr bwMode="auto">
              <a:xfrm>
                <a:off x="76200" y="1783219"/>
                <a:ext cx="9000221" cy="1036181"/>
              </a:xfrm>
              <a:prstGeom prst="rect">
                <a:avLst/>
              </a:prstGeom>
              <a:blipFill rotWithShape="1">
                <a:blip r:embed="rId3"/>
                <a:stretch>
                  <a:fillRect/>
                </a:stretch>
              </a:blipFill>
              <a:ln w="9525">
                <a:noFill/>
                <a:miter lim="800000"/>
                <a:headEnd/>
                <a:tailEnd/>
              </a:ln>
            </p:spPr>
            <p:txBody>
              <a:bodyPr/>
              <a:lstStyle/>
              <a:p>
                <a:r>
                  <a:rPr lang="en-US">
                    <a:noFill/>
                  </a:rPr>
                  <a:t> </a:t>
                </a:r>
              </a:p>
            </p:txBody>
          </p:sp>
        </mc:Fallback>
      </mc:AlternateContent>
      <p:sp>
        <p:nvSpPr>
          <p:cNvPr id="68" name="TextBox 67"/>
          <p:cNvSpPr txBox="1"/>
          <p:nvPr/>
        </p:nvSpPr>
        <p:spPr>
          <a:xfrm>
            <a:off x="754565" y="5877939"/>
            <a:ext cx="7879681" cy="923330"/>
          </a:xfrm>
          <a:prstGeom prst="rect">
            <a:avLst/>
          </a:prstGeom>
          <a:noFill/>
        </p:spPr>
        <p:txBody>
          <a:bodyPr wrap="square" rtlCol="0">
            <a:spAutoFit/>
          </a:bodyPr>
          <a:lstStyle/>
          <a:p>
            <a:r>
              <a:rPr lang="en-US" dirty="0" smtClean="0"/>
              <a:t>Idea: extended spatial neighborhood.  The bigger the neighborhood, the less likely our assumptions of smoothness are to hold.  Need to be robust.  Median is robust.</a:t>
            </a:r>
          </a:p>
          <a:p>
            <a:r>
              <a:rPr lang="en-US" dirty="0" smtClean="0"/>
              <a:t>See </a:t>
            </a:r>
            <a:r>
              <a:rPr lang="en-US" dirty="0" err="1" smtClean="0">
                <a:solidFill>
                  <a:srgbClr val="FFFFFF"/>
                </a:solidFill>
                <a:ea typeface="宋体" pitchFamily="2" charset="-122"/>
                <a:cs typeface="Arial" charset="0"/>
              </a:rPr>
              <a:t>Buades</a:t>
            </a:r>
            <a:r>
              <a:rPr lang="en-US" dirty="0" smtClean="0">
                <a:solidFill>
                  <a:srgbClr val="FFFFFF"/>
                </a:solidFill>
                <a:ea typeface="宋体" pitchFamily="2" charset="-122"/>
                <a:cs typeface="Arial" charset="0"/>
              </a:rPr>
              <a:t> et al. 2005.</a:t>
            </a:r>
            <a:r>
              <a:rPr lang="en-US" dirty="0" smtClean="0"/>
              <a:t> </a:t>
            </a:r>
            <a:endParaRPr lang="en-US" dirty="0"/>
          </a:p>
        </p:txBody>
      </p:sp>
      <p:pic>
        <p:nvPicPr>
          <p:cNvPr id="60" name="Picture 59"/>
          <p:cNvPicPr>
            <a:picLocks noChangeAspect="1"/>
          </p:cNvPicPr>
          <p:nvPr/>
        </p:nvPicPr>
        <p:blipFill>
          <a:blip r:embed="rId4"/>
          <a:stretch>
            <a:fillRect/>
          </a:stretch>
        </p:blipFill>
        <p:spPr>
          <a:xfrm>
            <a:off x="1248400" y="859324"/>
            <a:ext cx="6299029" cy="2505691"/>
          </a:xfrm>
          <a:prstGeom prst="rect">
            <a:avLst/>
          </a:prstGeom>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Connections</a:t>
            </a:r>
            <a:endParaRPr lang="en-US" dirty="0"/>
          </a:p>
        </p:txBody>
      </p:sp>
      <p:sp>
        <p:nvSpPr>
          <p:cNvPr id="3" name="Content Placeholder 2"/>
          <p:cNvSpPr>
            <a:spLocks noGrp="1"/>
          </p:cNvSpPr>
          <p:nvPr>
            <p:ph idx="1"/>
          </p:nvPr>
        </p:nvSpPr>
        <p:spPr>
          <a:xfrm>
            <a:off x="304800" y="1165780"/>
            <a:ext cx="8610600" cy="533400"/>
          </a:xfrm>
        </p:spPr>
        <p:txBody>
          <a:bodyPr>
            <a:normAutofit lnSpcReduction="10000"/>
          </a:bodyPr>
          <a:lstStyle/>
          <a:p>
            <a:r>
              <a:rPr lang="en-US" sz="3200" dirty="0" smtClean="0"/>
              <a:t>Reformulation</a:t>
            </a:r>
            <a:endParaRPr lang="en-US" dirty="0"/>
          </a:p>
        </p:txBody>
      </p:sp>
      <p:pic>
        <p:nvPicPr>
          <p:cNvPr id="6" name="Picture 5"/>
          <p:cNvPicPr>
            <a:picLocks noChangeAspect="1"/>
          </p:cNvPicPr>
          <p:nvPr/>
        </p:nvPicPr>
        <p:blipFill>
          <a:blip r:embed="rId3"/>
          <a:stretch>
            <a:fillRect/>
          </a:stretch>
        </p:blipFill>
        <p:spPr>
          <a:xfrm>
            <a:off x="769863" y="1952416"/>
            <a:ext cx="7267074" cy="36576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992349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9"/>
          <p:cNvPicPr>
            <a:picLocks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3182016"/>
            <a:ext cx="2743200" cy="16462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100" name="Picture 24"/>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1396079"/>
            <a:ext cx="1306513"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101" name="Picture 25"/>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65288" y="1472279"/>
            <a:ext cx="1306512"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102" name="Content Placeholder 2"/>
          <p:cNvSpPr>
            <a:spLocks noGrp="1"/>
          </p:cNvSpPr>
          <p:nvPr>
            <p:ph idx="1"/>
          </p:nvPr>
        </p:nvSpPr>
        <p:spPr>
          <a:xfrm>
            <a:off x="304800" y="5210508"/>
            <a:ext cx="2667000" cy="1371600"/>
          </a:xfrm>
          <a:ln>
            <a:solidFill>
              <a:schemeClr val="bg1"/>
            </a:solidFill>
            <a:prstDash val="dash"/>
            <a:round/>
            <a:headEnd/>
            <a:tailEnd/>
          </a:ln>
        </p:spPr>
        <p:txBody>
          <a:bodyPr>
            <a:normAutofit fontScale="92500" lnSpcReduction="10000"/>
          </a:bodyPr>
          <a:lstStyle/>
          <a:p>
            <a:pPr marL="0">
              <a:buClr>
                <a:schemeClr val="bg1"/>
              </a:buClr>
              <a:buFont typeface="Arial" charset="0"/>
              <a:buChar char="•"/>
            </a:pPr>
            <a:r>
              <a:rPr lang="en-US" sz="1600" dirty="0" smtClean="0">
                <a:solidFill>
                  <a:srgbClr val="FFFFFF"/>
                </a:solidFill>
                <a:latin typeface="Arial" charset="0"/>
                <a:cs typeface="Arial" charset="0"/>
              </a:rPr>
              <a:t>Video denoising</a:t>
            </a:r>
          </a:p>
          <a:p>
            <a:pPr marL="0">
              <a:buClr>
                <a:schemeClr val="bg1"/>
              </a:buClr>
              <a:buFont typeface="Arial" charset="0"/>
              <a:buChar char="•"/>
            </a:pPr>
            <a:r>
              <a:rPr lang="en-US" sz="1600" dirty="0" smtClean="0">
                <a:solidFill>
                  <a:srgbClr val="FFFFFF"/>
                </a:solidFill>
                <a:latin typeface="Arial" charset="0"/>
                <a:cs typeface="Arial" charset="0"/>
              </a:rPr>
              <a:t>Video super resolution</a:t>
            </a:r>
          </a:p>
          <a:p>
            <a:pPr marL="0">
              <a:buClr>
                <a:schemeClr val="bg1"/>
              </a:buClr>
              <a:buFont typeface="Arial" charset="0"/>
              <a:buChar char="•"/>
            </a:pPr>
            <a:r>
              <a:rPr lang="en-US" sz="1600" dirty="0" smtClean="0">
                <a:solidFill>
                  <a:srgbClr val="FFFFFF"/>
                </a:solidFill>
                <a:latin typeface="Arial" charset="0"/>
                <a:cs typeface="Arial" charset="0"/>
              </a:rPr>
              <a:t>Video compression</a:t>
            </a:r>
          </a:p>
          <a:p>
            <a:pPr marL="0">
              <a:buClr>
                <a:schemeClr val="bg1"/>
              </a:buClr>
              <a:buFont typeface="Arial" charset="0"/>
              <a:buChar char="•"/>
            </a:pPr>
            <a:r>
              <a:rPr lang="en-US" sz="1600" dirty="0" smtClean="0">
                <a:solidFill>
                  <a:srgbClr val="FFFFFF"/>
                </a:solidFill>
                <a:latin typeface="Arial" charset="0"/>
                <a:cs typeface="Arial" charset="0"/>
              </a:rPr>
              <a:t>Pedestrian detection</a:t>
            </a:r>
          </a:p>
          <a:p>
            <a:pPr marL="0">
              <a:buClr>
                <a:schemeClr val="bg1"/>
              </a:buClr>
              <a:buFont typeface="Arial" charset="0"/>
              <a:buChar char="•"/>
            </a:pPr>
            <a:r>
              <a:rPr lang="en-US" sz="1600" dirty="0" smtClean="0">
                <a:solidFill>
                  <a:srgbClr val="FFFFFF"/>
                </a:solidFill>
                <a:latin typeface="Arial" charset="0"/>
                <a:cs typeface="Arial" charset="0"/>
              </a:rPr>
              <a:t>…</a:t>
            </a:r>
          </a:p>
        </p:txBody>
      </p:sp>
      <p:pic>
        <p:nvPicPr>
          <p:cNvPr id="4103" name="Picture 24"/>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472279"/>
            <a:ext cx="1306513"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104" name="Picture 24"/>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1548479"/>
            <a:ext cx="1306513"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105" name="Title 11"/>
          <p:cNvSpPr>
            <a:spLocks noGrp="1"/>
          </p:cNvSpPr>
          <p:nvPr>
            <p:ph type="title"/>
          </p:nvPr>
        </p:nvSpPr>
        <p:spPr>
          <a:xfrm>
            <a:off x="457200" y="-31927"/>
            <a:ext cx="8229600" cy="1143000"/>
          </a:xfrm>
        </p:spPr>
        <p:txBody>
          <a:bodyPr/>
          <a:lstStyle/>
          <a:p>
            <a:r>
              <a:rPr lang="en-US" dirty="0" smtClean="0">
                <a:latin typeface="Arial" charset="0"/>
                <a:cs typeface="Arial" charset="0"/>
              </a:rPr>
              <a:t>Recent applications</a:t>
            </a:r>
          </a:p>
        </p:txBody>
      </p:sp>
      <p:sp>
        <p:nvSpPr>
          <p:cNvPr id="14" name="Content Placeholder 2"/>
          <p:cNvSpPr txBox="1">
            <a:spLocks/>
          </p:cNvSpPr>
          <p:nvPr/>
        </p:nvSpPr>
        <p:spPr bwMode="auto">
          <a:xfrm>
            <a:off x="152400" y="869739"/>
            <a:ext cx="2819400" cy="533400"/>
          </a:xfrm>
          <a:prstGeom prst="rect">
            <a:avLst/>
          </a:prstGeom>
          <a:noFill/>
          <a:ln w="9525">
            <a:noFill/>
            <a:round/>
            <a:headEnd/>
            <a:tailEnd/>
          </a:ln>
        </p:spPr>
        <p:txBody>
          <a:bodyPr lIns="90000" tIns="46800" rIns="90000" bIns="46800"/>
          <a:lstStyle/>
          <a:p>
            <a:pPr marL="341313" indent="-341313" algn="ctr" eaLnBrk="0" hangingPunct="0">
              <a:lnSpc>
                <a:spcPct val="97000"/>
              </a:lnSpc>
              <a:spcBef>
                <a:spcPts val="800"/>
              </a:spcBef>
              <a:buClr>
                <a:srgbClr val="FFFF00"/>
              </a:buClr>
              <a:buSzPct val="100000"/>
              <a:buFont typeface="Tahoma" pitchFamily="34" charset="0"/>
              <a:buNone/>
              <a:defRPr/>
            </a:pPr>
            <a:r>
              <a:rPr lang="en-US" kern="0" dirty="0" smtClean="0">
                <a:solidFill>
                  <a:srgbClr val="FFFFFF"/>
                </a:solidFill>
              </a:rPr>
              <a:t>Image processing</a:t>
            </a:r>
            <a:endParaRPr lang="en-US" kern="0" dirty="0">
              <a:solidFill>
                <a:srgbClr val="FFFFFF"/>
              </a:solidFill>
            </a:endParaRPr>
          </a:p>
        </p:txBody>
      </p:sp>
      <p:sp>
        <p:nvSpPr>
          <p:cNvPr id="15" name="Content Placeholder 2"/>
          <p:cNvSpPr txBox="1">
            <a:spLocks/>
          </p:cNvSpPr>
          <p:nvPr/>
        </p:nvSpPr>
        <p:spPr bwMode="auto">
          <a:xfrm>
            <a:off x="3352800" y="869739"/>
            <a:ext cx="2895600" cy="533400"/>
          </a:xfrm>
          <a:prstGeom prst="rect">
            <a:avLst/>
          </a:prstGeom>
          <a:noFill/>
          <a:ln w="9525">
            <a:noFill/>
            <a:round/>
            <a:headEnd/>
            <a:tailEnd/>
          </a:ln>
        </p:spPr>
        <p:txBody>
          <a:bodyPr lIns="90000" tIns="46800" rIns="90000" bIns="46800"/>
          <a:lstStyle/>
          <a:p>
            <a:pPr marL="341313" indent="-341313" algn="ctr" eaLnBrk="0" hangingPunct="0">
              <a:lnSpc>
                <a:spcPct val="97000"/>
              </a:lnSpc>
              <a:spcBef>
                <a:spcPts val="800"/>
              </a:spcBef>
              <a:buClr>
                <a:srgbClr val="FFFF00"/>
              </a:buClr>
              <a:buSzPct val="100000"/>
              <a:buFont typeface="Tahoma" pitchFamily="34" charset="0"/>
              <a:buNone/>
              <a:defRPr/>
            </a:pPr>
            <a:r>
              <a:rPr lang="en-US" kern="0" dirty="0">
                <a:solidFill>
                  <a:srgbClr val="FFFFFF"/>
                </a:solidFill>
              </a:rPr>
              <a:t>Computer Graphics</a:t>
            </a:r>
          </a:p>
        </p:txBody>
      </p:sp>
      <p:sp>
        <p:nvSpPr>
          <p:cNvPr id="16" name="Content Placeholder 2"/>
          <p:cNvSpPr txBox="1">
            <a:spLocks/>
          </p:cNvSpPr>
          <p:nvPr/>
        </p:nvSpPr>
        <p:spPr bwMode="auto">
          <a:xfrm>
            <a:off x="6248400" y="869739"/>
            <a:ext cx="2895600" cy="533400"/>
          </a:xfrm>
          <a:prstGeom prst="rect">
            <a:avLst/>
          </a:prstGeom>
          <a:noFill/>
          <a:ln w="9525">
            <a:noFill/>
            <a:round/>
            <a:headEnd/>
            <a:tailEnd/>
          </a:ln>
        </p:spPr>
        <p:txBody>
          <a:bodyPr lIns="90000" tIns="46800" rIns="90000" bIns="46800"/>
          <a:lstStyle/>
          <a:p>
            <a:r>
              <a:rPr lang="en-US" kern="0" dirty="0" smtClean="0">
                <a:solidFill>
                  <a:srgbClr val="FFFFFF"/>
                </a:solidFill>
              </a:rPr>
              <a:t>Games</a:t>
            </a:r>
          </a:p>
          <a:p>
            <a:r>
              <a:rPr lang="en-US" kern="0" dirty="0" smtClean="0">
                <a:solidFill>
                  <a:srgbClr val="FFFFFF"/>
                </a:solidFill>
              </a:rPr>
              <a:t>Plant growth</a:t>
            </a:r>
          </a:p>
          <a:p>
            <a:r>
              <a:rPr lang="en-US" dirty="0" smtClean="0"/>
              <a:t>Biology: cell motion, heart wall motion, …</a:t>
            </a:r>
          </a:p>
          <a:p>
            <a:r>
              <a:rPr lang="en-US" dirty="0" smtClean="0"/>
              <a:t>Ocean currents, Meteorology, …</a:t>
            </a:r>
          </a:p>
          <a:p>
            <a:r>
              <a:rPr lang="en-US" dirty="0" smtClean="0"/>
              <a:t>Particle image </a:t>
            </a:r>
            <a:r>
              <a:rPr lang="en-US" dirty="0" err="1" smtClean="0"/>
              <a:t>velocimetry</a:t>
            </a:r>
            <a:r>
              <a:rPr lang="en-US" dirty="0" smtClean="0"/>
              <a:t>, …</a:t>
            </a:r>
          </a:p>
          <a:p>
            <a:pPr marL="341313" indent="-341313" algn="ctr" eaLnBrk="0" hangingPunct="0">
              <a:lnSpc>
                <a:spcPct val="97000"/>
              </a:lnSpc>
              <a:spcBef>
                <a:spcPts val="800"/>
              </a:spcBef>
              <a:buClr>
                <a:srgbClr val="FFFF00"/>
              </a:buClr>
              <a:buSzPct val="100000"/>
              <a:buFont typeface="Tahoma" pitchFamily="34" charset="0"/>
              <a:buNone/>
              <a:defRPr/>
            </a:pPr>
            <a:r>
              <a:rPr lang="en-US" kern="0" dirty="0" smtClean="0">
                <a:solidFill>
                  <a:srgbClr val="FFFFFF"/>
                </a:solidFill>
              </a:rPr>
              <a:t>…</a:t>
            </a:r>
            <a:endParaRPr lang="en-US" kern="0" dirty="0">
              <a:solidFill>
                <a:srgbClr val="FFFFFF"/>
              </a:solidFill>
            </a:endParaRPr>
          </a:p>
        </p:txBody>
      </p:sp>
      <p:sp>
        <p:nvSpPr>
          <p:cNvPr id="4109" name="Rectangle 9"/>
          <p:cNvSpPr>
            <a:spLocks noChangeArrowheads="1"/>
          </p:cNvSpPr>
          <p:nvPr/>
        </p:nvSpPr>
        <p:spPr bwMode="auto">
          <a:xfrm>
            <a:off x="577056" y="2843879"/>
            <a:ext cx="2166144"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algn="r"/>
            <a:r>
              <a:rPr lang="da-DK" sz="1600" dirty="0">
                <a:solidFill>
                  <a:srgbClr val="FFFFFF"/>
                </a:solidFill>
              </a:rPr>
              <a:t>[</a:t>
            </a:r>
            <a:r>
              <a:rPr lang="da-DK" sz="1600" dirty="0" smtClean="0">
                <a:solidFill>
                  <a:srgbClr val="FFFFFF"/>
                </a:solidFill>
              </a:rPr>
              <a:t>Liu &amp; Freeman </a:t>
            </a:r>
            <a:r>
              <a:rPr lang="en-US" sz="1600" dirty="0" smtClean="0">
                <a:solidFill>
                  <a:srgbClr val="FFFFFF"/>
                </a:solidFill>
              </a:rPr>
              <a:t>20</a:t>
            </a:r>
            <a:r>
              <a:rPr lang="da-DK" sz="1600" dirty="0" smtClean="0">
                <a:solidFill>
                  <a:srgbClr val="FFFFFF"/>
                </a:solidFill>
              </a:rPr>
              <a:t>10</a:t>
            </a:r>
            <a:r>
              <a:rPr lang="da-DK" sz="1600" dirty="0">
                <a:solidFill>
                  <a:srgbClr val="FFFFFF"/>
                </a:solidFill>
              </a:rPr>
              <a:t>]</a:t>
            </a:r>
            <a:endParaRPr lang="en-US" sz="1600" dirty="0">
              <a:solidFill>
                <a:srgbClr val="FFFFFF"/>
              </a:solidFill>
            </a:endParaRPr>
          </a:p>
        </p:txBody>
      </p:sp>
      <p:sp>
        <p:nvSpPr>
          <p:cNvPr id="4110" name="Rectangle 16"/>
          <p:cNvSpPr>
            <a:spLocks noChangeArrowheads="1"/>
          </p:cNvSpPr>
          <p:nvPr/>
        </p:nvSpPr>
        <p:spPr bwMode="auto">
          <a:xfrm>
            <a:off x="944195" y="4825079"/>
            <a:ext cx="1646605"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r"/>
            <a:r>
              <a:rPr lang="en-US" sz="1600" dirty="0">
                <a:solidFill>
                  <a:srgbClr val="FFFFFF"/>
                </a:solidFill>
              </a:rPr>
              <a:t>[Walk et </a:t>
            </a:r>
            <a:r>
              <a:rPr lang="en-US" sz="1600" dirty="0" smtClean="0">
                <a:solidFill>
                  <a:srgbClr val="FFFFFF"/>
                </a:solidFill>
              </a:rPr>
              <a:t>al. 2010</a:t>
            </a:r>
            <a:r>
              <a:rPr lang="en-US" sz="1600" dirty="0">
                <a:solidFill>
                  <a:srgbClr val="FFFFFF"/>
                </a:solidFill>
              </a:rPr>
              <a:t>]</a:t>
            </a:r>
          </a:p>
        </p:txBody>
      </p:sp>
      <p:pic>
        <p:nvPicPr>
          <p:cNvPr id="4115" name="Picture 4" descr="http://www.cc.gatech.edu/cpl/projects/artstyling/thumbnails/lotr_statue.jpg"/>
          <p:cNvPicPr>
            <a:picLocks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36157" y="1505616"/>
            <a:ext cx="2560637" cy="11890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116" name="Rectangle 6"/>
          <p:cNvSpPr>
            <a:spLocks noChangeArrowheads="1"/>
          </p:cNvSpPr>
          <p:nvPr/>
        </p:nvSpPr>
        <p:spPr bwMode="auto">
          <a:xfrm>
            <a:off x="3937418" y="2691479"/>
            <a:ext cx="1758114"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sz="1600" dirty="0">
                <a:solidFill>
                  <a:srgbClr val="FFFFFF"/>
                </a:solidFill>
              </a:rPr>
              <a:t>[</a:t>
            </a:r>
            <a:r>
              <a:rPr lang="en-US" sz="1600" dirty="0" smtClean="0">
                <a:solidFill>
                  <a:srgbClr val="FFFFFF"/>
                </a:solidFill>
              </a:rPr>
              <a:t>Hays &amp; </a:t>
            </a:r>
            <a:r>
              <a:rPr lang="en-US" sz="1600" dirty="0" err="1" smtClean="0">
                <a:solidFill>
                  <a:srgbClr val="FFFFFF"/>
                </a:solidFill>
              </a:rPr>
              <a:t>Essa</a:t>
            </a:r>
            <a:r>
              <a:rPr lang="en-US" sz="1600" dirty="0" smtClean="0">
                <a:solidFill>
                  <a:srgbClr val="FFFFFF"/>
                </a:solidFill>
              </a:rPr>
              <a:t> 2004</a:t>
            </a:r>
            <a:r>
              <a:rPr lang="en-US" sz="1600" dirty="0">
                <a:solidFill>
                  <a:srgbClr val="FFFFFF"/>
                </a:solidFill>
              </a:rPr>
              <a:t>]</a:t>
            </a:r>
          </a:p>
        </p:txBody>
      </p:sp>
      <p:sp>
        <p:nvSpPr>
          <p:cNvPr id="29" name="Content Placeholder 2"/>
          <p:cNvSpPr txBox="1">
            <a:spLocks/>
          </p:cNvSpPr>
          <p:nvPr/>
        </p:nvSpPr>
        <p:spPr bwMode="auto">
          <a:xfrm>
            <a:off x="3505200" y="5210508"/>
            <a:ext cx="2667000" cy="1371600"/>
          </a:xfrm>
          <a:prstGeom prst="rect">
            <a:avLst/>
          </a:prstGeom>
          <a:noFill/>
          <a:ln w="9525">
            <a:solidFill>
              <a:schemeClr val="bg1"/>
            </a:solidFill>
            <a:prstDash val="dash"/>
            <a:round/>
            <a:headEnd/>
            <a:tailEnd/>
          </a:ln>
        </p:spPr>
        <p:txBody>
          <a:bodyPr lIns="90000" tIns="46800" rIns="90000" bIns="46800"/>
          <a:lstStyle/>
          <a:p>
            <a:pPr indent="-341313" eaLnBrk="0" hangingPunct="0">
              <a:lnSpc>
                <a:spcPct val="97000"/>
              </a:lnSpc>
              <a:spcBef>
                <a:spcPts val="800"/>
              </a:spcBef>
              <a:buClr>
                <a:schemeClr val="bg1"/>
              </a:buClr>
              <a:buSzPct val="100000"/>
              <a:buFont typeface="Arial" pitchFamily="34" charset="0"/>
              <a:buChar char="•"/>
              <a:defRPr/>
            </a:pPr>
            <a:r>
              <a:rPr lang="en-US" sz="1600" kern="0" dirty="0">
                <a:solidFill>
                  <a:srgbClr val="FFFFFF"/>
                </a:solidFill>
              </a:rPr>
              <a:t>Painterly animation</a:t>
            </a:r>
          </a:p>
          <a:p>
            <a:pPr indent="-341313" eaLnBrk="0" hangingPunct="0">
              <a:lnSpc>
                <a:spcPct val="97000"/>
              </a:lnSpc>
              <a:spcBef>
                <a:spcPts val="800"/>
              </a:spcBef>
              <a:buClr>
                <a:schemeClr val="bg1"/>
              </a:buClr>
              <a:buSzPct val="100000"/>
              <a:buFont typeface="Arial" pitchFamily="34" charset="0"/>
              <a:buChar char="•"/>
              <a:defRPr/>
            </a:pPr>
            <a:r>
              <a:rPr lang="en-US" sz="1600" kern="0" dirty="0">
                <a:solidFill>
                  <a:srgbClr val="FFFFFF"/>
                </a:solidFill>
              </a:rPr>
              <a:t>Motion magnification</a:t>
            </a:r>
          </a:p>
          <a:p>
            <a:pPr indent="-341313" eaLnBrk="0" hangingPunct="0">
              <a:lnSpc>
                <a:spcPct val="97000"/>
              </a:lnSpc>
              <a:spcBef>
                <a:spcPts val="800"/>
              </a:spcBef>
              <a:buClr>
                <a:schemeClr val="bg1"/>
              </a:buClr>
              <a:buSzPct val="100000"/>
              <a:buFont typeface="Arial" pitchFamily="34" charset="0"/>
              <a:buChar char="•"/>
              <a:defRPr/>
            </a:pPr>
            <a:r>
              <a:rPr lang="en-US" sz="1600" kern="0" dirty="0">
                <a:solidFill>
                  <a:srgbClr val="FFFFFF"/>
                </a:solidFill>
              </a:rPr>
              <a:t>Video retargeting</a:t>
            </a:r>
          </a:p>
          <a:p>
            <a:pPr indent="-341313" eaLnBrk="0" hangingPunct="0">
              <a:lnSpc>
                <a:spcPct val="97000"/>
              </a:lnSpc>
              <a:spcBef>
                <a:spcPts val="800"/>
              </a:spcBef>
              <a:buClr>
                <a:schemeClr val="bg1"/>
              </a:buClr>
              <a:buSzPct val="100000"/>
              <a:buFont typeface="Arial" pitchFamily="34" charset="0"/>
              <a:buChar char="•"/>
              <a:defRPr/>
            </a:pPr>
            <a:r>
              <a:rPr lang="en-US" sz="1600" kern="0" dirty="0">
                <a:solidFill>
                  <a:srgbClr val="FFFFFF"/>
                </a:solidFill>
              </a:rPr>
              <a:t>…</a:t>
            </a:r>
          </a:p>
        </p:txBody>
      </p:sp>
      <p:grpSp>
        <p:nvGrpSpPr>
          <p:cNvPr id="2" name="Group 10"/>
          <p:cNvGrpSpPr>
            <a:grpSpLocks/>
          </p:cNvGrpSpPr>
          <p:nvPr/>
        </p:nvGrpSpPr>
        <p:grpSpPr bwMode="auto">
          <a:xfrm>
            <a:off x="3505200" y="3182016"/>
            <a:ext cx="2622550" cy="1463675"/>
            <a:chOff x="381000" y="2935288"/>
            <a:chExt cx="2622973" cy="1463040"/>
          </a:xfrm>
        </p:grpSpPr>
        <p:pic>
          <p:nvPicPr>
            <p:cNvPr id="4121" name="Picture 7"/>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2935288"/>
              <a:ext cx="1715347" cy="146304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122" name="Picture 8"/>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33600" y="2935288"/>
              <a:ext cx="870373" cy="146304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sp>
        <p:nvSpPr>
          <p:cNvPr id="4119" name="Rectangle 13"/>
          <p:cNvSpPr>
            <a:spLocks noChangeArrowheads="1"/>
          </p:cNvSpPr>
          <p:nvPr/>
        </p:nvSpPr>
        <p:spPr bwMode="auto">
          <a:xfrm>
            <a:off x="3961163" y="4706016"/>
            <a:ext cx="1710625"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sz="1600" dirty="0">
                <a:solidFill>
                  <a:srgbClr val="FFFFFF"/>
                </a:solidFill>
              </a:rPr>
              <a:t>[Wang et </a:t>
            </a:r>
            <a:r>
              <a:rPr lang="en-US" sz="1600" dirty="0" smtClean="0">
                <a:solidFill>
                  <a:srgbClr val="FFFFFF"/>
                </a:solidFill>
              </a:rPr>
              <a:t>al. 2010</a:t>
            </a:r>
            <a:r>
              <a:rPr lang="en-US" sz="1600" dirty="0">
                <a:solidFill>
                  <a:srgbClr val="FFFFFF"/>
                </a:solidFill>
              </a:rPr>
              <a:t>]</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Connections</a:t>
            </a:r>
            <a:endParaRPr lang="en-US" dirty="0"/>
          </a:p>
        </p:txBody>
      </p:sp>
      <p:sp>
        <p:nvSpPr>
          <p:cNvPr id="3" name="Content Placeholder 2"/>
          <p:cNvSpPr>
            <a:spLocks noGrp="1"/>
          </p:cNvSpPr>
          <p:nvPr>
            <p:ph idx="1"/>
          </p:nvPr>
        </p:nvSpPr>
        <p:spPr>
          <a:xfrm>
            <a:off x="304800" y="1165780"/>
            <a:ext cx="8610600" cy="533400"/>
          </a:xfrm>
        </p:spPr>
        <p:txBody>
          <a:bodyPr>
            <a:normAutofit lnSpcReduction="10000"/>
          </a:bodyPr>
          <a:lstStyle/>
          <a:p>
            <a:r>
              <a:rPr lang="en-US" sz="3200" dirty="0" smtClean="0"/>
              <a:t>Reformulation</a:t>
            </a:r>
            <a:endParaRPr lang="en-US" dirty="0"/>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 name="TextBox 4"/>
              <p:cNvSpPr txBox="1"/>
              <p:nvPr/>
            </p:nvSpPr>
            <p:spPr bwMode="auto">
              <a:xfrm>
                <a:off x="556479" y="1835242"/>
                <a:ext cx="6530121" cy="1822358"/>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a:rPr>
                        <m:t>𝐸</m:t>
                      </m:r>
                      <m:d>
                        <m:dPr>
                          <m:ctrlPr>
                            <a:rPr lang="en-US" b="0" i="1" smtClean="0">
                              <a:solidFill>
                                <a:schemeClr val="bg1"/>
                              </a:solidFill>
                              <a:latin typeface="Cambria Math"/>
                            </a:rPr>
                          </m:ctrlPr>
                        </m:dPr>
                        <m:e>
                          <m:r>
                            <a:rPr lang="en-US" b="1" i="1" smtClean="0">
                              <a:solidFill>
                                <a:schemeClr val="bg1"/>
                              </a:solidFill>
                              <a:latin typeface="Cambria Math"/>
                            </a:rPr>
                            <m:t>𝒖</m:t>
                          </m:r>
                          <m:r>
                            <a:rPr lang="en-US" b="0" i="1" smtClean="0">
                              <a:solidFill>
                                <a:schemeClr val="bg1"/>
                              </a:solidFill>
                              <a:latin typeface="Cambria Math"/>
                            </a:rPr>
                            <m:t>,</m:t>
                          </m:r>
                          <m:r>
                            <a:rPr lang="en-US" b="1" i="1" smtClean="0">
                              <a:solidFill>
                                <a:schemeClr val="bg1"/>
                              </a:solidFill>
                              <a:latin typeface="Cambria Math"/>
                            </a:rPr>
                            <m:t>𝒗</m:t>
                          </m:r>
                          <m:r>
                            <a:rPr lang="en-US" b="1" i="1" smtClean="0">
                              <a:solidFill>
                                <a:schemeClr val="bg1"/>
                              </a:solidFill>
                              <a:latin typeface="Cambria Math"/>
                            </a:rPr>
                            <m:t>,</m:t>
                          </m:r>
                          <m:acc>
                            <m:accPr>
                              <m:chr m:val="̂"/>
                              <m:ctrlPr>
                                <a:rPr lang="en-US" b="1" i="1" smtClean="0">
                                  <a:solidFill>
                                    <a:schemeClr val="bg1"/>
                                  </a:solidFill>
                                  <a:latin typeface="Cambria Math"/>
                                </a:rPr>
                              </m:ctrlPr>
                            </m:accPr>
                            <m:e>
                              <m:r>
                                <a:rPr lang="en-US" b="1" i="1">
                                  <a:solidFill>
                                    <a:schemeClr val="bg1"/>
                                  </a:solidFill>
                                  <a:latin typeface="Cambria Math"/>
                                </a:rPr>
                                <m:t>𝒖</m:t>
                              </m:r>
                            </m:e>
                          </m:acc>
                          <m:r>
                            <a:rPr lang="en-US" b="0" i="1" smtClean="0">
                              <a:solidFill>
                                <a:schemeClr val="bg1"/>
                              </a:solidFill>
                              <a:latin typeface="Cambria Math"/>
                            </a:rPr>
                            <m:t>,</m:t>
                          </m:r>
                          <m:acc>
                            <m:accPr>
                              <m:chr m:val="̂"/>
                              <m:ctrlPr>
                                <a:rPr lang="en-US" b="1" i="1">
                                  <a:solidFill>
                                    <a:schemeClr val="bg1"/>
                                  </a:solidFill>
                                  <a:latin typeface="Cambria Math"/>
                                </a:rPr>
                              </m:ctrlPr>
                            </m:accPr>
                            <m:e>
                              <m:r>
                                <a:rPr lang="en-US" b="1" i="1" smtClean="0">
                                  <a:solidFill>
                                    <a:schemeClr val="bg1"/>
                                  </a:solidFill>
                                  <a:latin typeface="Cambria Math"/>
                                </a:rPr>
                                <m:t>𝒗</m:t>
                              </m:r>
                            </m:e>
                          </m:acc>
                        </m:e>
                      </m:d>
                      <m:r>
                        <a:rPr lang="en-US" b="0" i="1" smtClean="0">
                          <a:solidFill>
                            <a:schemeClr val="bg1"/>
                          </a:solidFill>
                          <a:latin typeface="Cambria Math"/>
                        </a:rPr>
                        <m:t>=</m:t>
                      </m:r>
                      <m:sSub>
                        <m:sSubPr>
                          <m:ctrlPr>
                            <a:rPr lang="en-US" i="1" smtClean="0">
                              <a:solidFill>
                                <a:schemeClr val="bg1"/>
                              </a:solidFill>
                              <a:latin typeface="Cambria Math"/>
                            </a:rPr>
                          </m:ctrlPr>
                        </m:sSubPr>
                        <m:e>
                          <m:r>
                            <a:rPr lang="en-US" b="0" i="1" smtClean="0">
                              <a:solidFill>
                                <a:schemeClr val="bg1"/>
                              </a:solidFill>
                              <a:latin typeface="Cambria Math"/>
                            </a:rPr>
                            <m:t>𝐸</m:t>
                          </m:r>
                        </m:e>
                        <m:sub>
                          <m:r>
                            <a:rPr lang="en-US" b="0" i="1" smtClean="0">
                              <a:solidFill>
                                <a:schemeClr val="bg1"/>
                              </a:solidFill>
                              <a:latin typeface="Cambria Math"/>
                            </a:rPr>
                            <m:t>𝐷</m:t>
                          </m:r>
                        </m:sub>
                      </m:sSub>
                      <m:d>
                        <m:dPr>
                          <m:ctrlPr>
                            <a:rPr lang="en-US" i="1">
                              <a:solidFill>
                                <a:schemeClr val="bg1"/>
                              </a:solidFill>
                              <a:latin typeface="Cambria Math"/>
                            </a:rPr>
                          </m:ctrlPr>
                        </m:dPr>
                        <m:e>
                          <m:r>
                            <a:rPr lang="en-US" b="1" i="1">
                              <a:solidFill>
                                <a:schemeClr val="bg1"/>
                              </a:solidFill>
                              <a:latin typeface="Cambria Math"/>
                            </a:rPr>
                            <m:t>𝒖</m:t>
                          </m:r>
                          <m:r>
                            <a:rPr lang="en-US" i="1">
                              <a:solidFill>
                                <a:schemeClr val="bg1"/>
                              </a:solidFill>
                              <a:latin typeface="Cambria Math"/>
                            </a:rPr>
                            <m:t>,</m:t>
                          </m:r>
                          <m:r>
                            <a:rPr lang="en-US" b="1" i="1">
                              <a:solidFill>
                                <a:schemeClr val="bg1"/>
                              </a:solidFill>
                              <a:latin typeface="Cambria Math"/>
                            </a:rPr>
                            <m:t>𝒗</m:t>
                          </m:r>
                        </m:e>
                      </m:d>
                      <m:r>
                        <a:rPr lang="en-US" b="0" i="1" smtClean="0">
                          <a:solidFill>
                            <a:schemeClr val="bg1"/>
                          </a:solidFill>
                          <a:latin typeface="Cambria Math"/>
                        </a:rPr>
                        <m:t>+</m:t>
                      </m:r>
                      <m:r>
                        <a:rPr lang="en-US" i="1" smtClean="0">
                          <a:solidFill>
                            <a:schemeClr val="bg1"/>
                          </a:solidFill>
                          <a:latin typeface="Cambria Math"/>
                          <a:ea typeface="Cambria Math"/>
                        </a:rPr>
                        <m:t>𝜆</m:t>
                      </m:r>
                      <m:sSub>
                        <m:sSubPr>
                          <m:ctrlPr>
                            <a:rPr lang="en-US" i="1">
                              <a:solidFill>
                                <a:schemeClr val="bg1"/>
                              </a:solidFill>
                              <a:latin typeface="Cambria Math"/>
                            </a:rPr>
                          </m:ctrlPr>
                        </m:sSubPr>
                        <m:e>
                          <m:r>
                            <a:rPr lang="en-US" i="1">
                              <a:solidFill>
                                <a:schemeClr val="bg1"/>
                              </a:solidFill>
                              <a:latin typeface="Cambria Math"/>
                            </a:rPr>
                            <m:t>𝐸</m:t>
                          </m:r>
                        </m:e>
                        <m:sub>
                          <m:r>
                            <a:rPr lang="en-US" b="0" i="1" smtClean="0">
                              <a:solidFill>
                                <a:schemeClr val="bg1"/>
                              </a:solidFill>
                              <a:latin typeface="Cambria Math"/>
                            </a:rPr>
                            <m:t>𝑆</m:t>
                          </m:r>
                        </m:sub>
                      </m:sSub>
                      <m:d>
                        <m:dPr>
                          <m:ctrlPr>
                            <a:rPr lang="en-US" i="1">
                              <a:solidFill>
                                <a:schemeClr val="bg1"/>
                              </a:solidFill>
                              <a:latin typeface="Cambria Math"/>
                            </a:rPr>
                          </m:ctrlPr>
                        </m:dPr>
                        <m:e>
                          <m:r>
                            <a:rPr lang="en-US" b="1" i="1">
                              <a:solidFill>
                                <a:schemeClr val="bg1"/>
                              </a:solidFill>
                              <a:latin typeface="Cambria Math"/>
                            </a:rPr>
                            <m:t>𝒖</m:t>
                          </m:r>
                          <m:r>
                            <a:rPr lang="en-US" i="1">
                              <a:solidFill>
                                <a:schemeClr val="bg1"/>
                              </a:solidFill>
                              <a:latin typeface="Cambria Math"/>
                            </a:rPr>
                            <m:t>,</m:t>
                          </m:r>
                          <m:r>
                            <a:rPr lang="en-US" b="1" i="1">
                              <a:solidFill>
                                <a:schemeClr val="bg1"/>
                              </a:solidFill>
                              <a:latin typeface="Cambria Math"/>
                            </a:rPr>
                            <m:t>𝒗</m:t>
                          </m:r>
                        </m:e>
                      </m:d>
                    </m:oMath>
                    <m:oMath xmlns:m="http://schemas.openxmlformats.org/officeDocument/2006/math">
                      <m:r>
                        <a:rPr lang="en-US" b="1" i="1" smtClean="0">
                          <a:solidFill>
                            <a:schemeClr val="bg1"/>
                          </a:solidFill>
                          <a:latin typeface="Cambria Math"/>
                        </a:rPr>
                        <m:t>                   </m:t>
                      </m:r>
                      <m:r>
                        <a:rPr lang="en-US" b="1" i="1" smtClean="0">
                          <a:solidFill>
                            <a:srgbClr val="FF0000"/>
                          </a:solidFill>
                          <a:latin typeface="Cambria Math"/>
                        </a:rPr>
                        <m:t>+</m:t>
                      </m:r>
                      <m:sSub>
                        <m:sSubPr>
                          <m:ctrlPr>
                            <a:rPr lang="en-US" i="1">
                              <a:solidFill>
                                <a:srgbClr val="FF0000"/>
                              </a:solidFill>
                              <a:latin typeface="Cambria Math"/>
                            </a:rPr>
                          </m:ctrlPr>
                        </m:sSubPr>
                        <m:e>
                          <m:r>
                            <a:rPr lang="en-US" i="1">
                              <a:solidFill>
                                <a:srgbClr val="FF0000"/>
                              </a:solidFill>
                              <a:latin typeface="Cambria Math"/>
                              <a:ea typeface="Cambria Math"/>
                            </a:rPr>
                            <m:t>𝜆</m:t>
                          </m:r>
                        </m:e>
                        <m:sub>
                          <m:r>
                            <a:rPr lang="en-US" b="0" i="1" smtClean="0">
                              <a:solidFill>
                                <a:srgbClr val="FF0000"/>
                              </a:solidFill>
                              <a:latin typeface="Cambria Math"/>
                              <a:ea typeface="Cambria Math"/>
                            </a:rPr>
                            <m:t>3</m:t>
                          </m:r>
                        </m:sub>
                      </m:sSub>
                      <m:d>
                        <m:dPr>
                          <m:ctrlPr>
                            <a:rPr lang="en-US" i="1" smtClean="0">
                              <a:solidFill>
                                <a:srgbClr val="FF0000"/>
                              </a:solidFill>
                              <a:latin typeface="Cambria Math"/>
                            </a:rPr>
                          </m:ctrlPr>
                        </m:dPr>
                        <m:e>
                          <m:r>
                            <a:rPr lang="en-US" b="1" i="1">
                              <a:solidFill>
                                <a:srgbClr val="FF0000"/>
                              </a:solidFill>
                              <a:latin typeface="Cambria Math"/>
                            </a:rPr>
                            <m:t>|</m:t>
                          </m:r>
                          <m:d>
                            <m:dPr>
                              <m:begChr m:val="|"/>
                              <m:endChr m:val="|"/>
                              <m:ctrlPr>
                                <a:rPr lang="en-US" b="1" i="1">
                                  <a:solidFill>
                                    <a:srgbClr val="FF0000"/>
                                  </a:solidFill>
                                  <a:latin typeface="Cambria Math"/>
                                </a:rPr>
                              </m:ctrlPr>
                            </m:dPr>
                            <m:e>
                              <m:r>
                                <a:rPr lang="en-US" b="1" i="1">
                                  <a:solidFill>
                                    <a:srgbClr val="FF0000"/>
                                  </a:solidFill>
                                  <a:latin typeface="Cambria Math"/>
                                </a:rPr>
                                <m:t>𝒖</m:t>
                              </m:r>
                              <m:r>
                                <a:rPr lang="en-US" b="1" i="1">
                                  <a:solidFill>
                                    <a:srgbClr val="FF0000"/>
                                  </a:solidFill>
                                  <a:latin typeface="Cambria Math"/>
                                </a:rPr>
                                <m:t>−</m:t>
                              </m:r>
                              <m:acc>
                                <m:accPr>
                                  <m:chr m:val="̂"/>
                                  <m:ctrlPr>
                                    <a:rPr lang="en-US" b="1" i="1">
                                      <a:solidFill>
                                        <a:srgbClr val="FF0000"/>
                                      </a:solidFill>
                                      <a:latin typeface="Cambria Math"/>
                                    </a:rPr>
                                  </m:ctrlPr>
                                </m:accPr>
                                <m:e>
                                  <m:r>
                                    <a:rPr lang="en-US" b="1" i="1">
                                      <a:solidFill>
                                        <a:srgbClr val="FF0000"/>
                                      </a:solidFill>
                                      <a:latin typeface="Cambria Math"/>
                                    </a:rPr>
                                    <m:t>𝒖</m:t>
                                  </m:r>
                                </m:e>
                              </m:acc>
                            </m:e>
                          </m:d>
                          <m:sSup>
                            <m:sSupPr>
                              <m:ctrlPr>
                                <a:rPr lang="en-US" b="1" i="1">
                                  <a:solidFill>
                                    <a:srgbClr val="FF0000"/>
                                  </a:solidFill>
                                  <a:latin typeface="Cambria Math"/>
                                </a:rPr>
                              </m:ctrlPr>
                            </m:sSupPr>
                            <m:e>
                              <m:r>
                                <a:rPr lang="en-US" b="1" i="1">
                                  <a:solidFill>
                                    <a:srgbClr val="FF0000"/>
                                  </a:solidFill>
                                  <a:latin typeface="Cambria Math"/>
                                </a:rPr>
                                <m:t>|</m:t>
                              </m:r>
                            </m:e>
                            <m:sup>
                              <m:r>
                                <a:rPr lang="en-US" b="1" i="1">
                                  <a:solidFill>
                                    <a:srgbClr val="FF0000"/>
                                  </a:solidFill>
                                  <a:latin typeface="Cambria Math"/>
                                </a:rPr>
                                <m:t>𝟐</m:t>
                              </m:r>
                            </m:sup>
                          </m:sSup>
                          <m:r>
                            <a:rPr lang="en-US" b="0" i="1" smtClean="0">
                              <a:solidFill>
                                <a:srgbClr val="FF0000"/>
                              </a:solidFill>
                              <a:latin typeface="Cambria Math"/>
                            </a:rPr>
                            <m:t>+</m:t>
                          </m:r>
                          <m:r>
                            <a:rPr lang="en-US" b="1" i="1">
                              <a:solidFill>
                                <a:srgbClr val="FF0000"/>
                              </a:solidFill>
                              <a:latin typeface="Cambria Math"/>
                            </a:rPr>
                            <m:t>|</m:t>
                          </m:r>
                          <m:d>
                            <m:dPr>
                              <m:begChr m:val="|"/>
                              <m:endChr m:val="|"/>
                              <m:ctrlPr>
                                <a:rPr lang="en-US" b="1" i="1">
                                  <a:solidFill>
                                    <a:srgbClr val="FF0000"/>
                                  </a:solidFill>
                                  <a:latin typeface="Cambria Math"/>
                                </a:rPr>
                              </m:ctrlPr>
                            </m:dPr>
                            <m:e>
                              <m:r>
                                <a:rPr lang="en-US" b="1" i="1" smtClean="0">
                                  <a:solidFill>
                                    <a:srgbClr val="FF0000"/>
                                  </a:solidFill>
                                  <a:latin typeface="Cambria Math"/>
                                </a:rPr>
                                <m:t>𝒗</m:t>
                              </m:r>
                              <m:r>
                                <a:rPr lang="en-US" b="1" i="1">
                                  <a:solidFill>
                                    <a:srgbClr val="FF0000"/>
                                  </a:solidFill>
                                  <a:latin typeface="Cambria Math"/>
                                </a:rPr>
                                <m:t>−</m:t>
                              </m:r>
                              <m:acc>
                                <m:accPr>
                                  <m:chr m:val="̂"/>
                                  <m:ctrlPr>
                                    <a:rPr lang="en-US" b="1" i="1">
                                      <a:solidFill>
                                        <a:srgbClr val="FF0000"/>
                                      </a:solidFill>
                                      <a:latin typeface="Cambria Math"/>
                                    </a:rPr>
                                  </m:ctrlPr>
                                </m:accPr>
                                <m:e>
                                  <m:r>
                                    <a:rPr lang="en-US" b="1" i="1" smtClean="0">
                                      <a:solidFill>
                                        <a:srgbClr val="FF0000"/>
                                      </a:solidFill>
                                      <a:latin typeface="Cambria Math"/>
                                    </a:rPr>
                                    <m:t>𝒗</m:t>
                                  </m:r>
                                </m:e>
                              </m:acc>
                            </m:e>
                          </m:d>
                          <m:sSup>
                            <m:sSupPr>
                              <m:ctrlPr>
                                <a:rPr lang="en-US" b="1" i="1">
                                  <a:solidFill>
                                    <a:srgbClr val="FF0000"/>
                                  </a:solidFill>
                                  <a:latin typeface="Cambria Math"/>
                                </a:rPr>
                              </m:ctrlPr>
                            </m:sSupPr>
                            <m:e>
                              <m:r>
                                <a:rPr lang="en-US" b="1" i="1">
                                  <a:solidFill>
                                    <a:srgbClr val="FF0000"/>
                                  </a:solidFill>
                                  <a:latin typeface="Cambria Math"/>
                                </a:rPr>
                                <m:t>|</m:t>
                              </m:r>
                            </m:e>
                            <m:sup>
                              <m:r>
                                <a:rPr lang="en-US" b="1" i="1">
                                  <a:solidFill>
                                    <a:srgbClr val="FF0000"/>
                                  </a:solidFill>
                                  <a:latin typeface="Cambria Math"/>
                                </a:rPr>
                                <m:t>𝟐</m:t>
                              </m:r>
                            </m:sup>
                          </m:sSup>
                        </m:e>
                      </m:d>
                    </m:oMath>
                  </m:oMathPara>
                </a14:m>
                <a:endParaRPr lang="en-US" i="1" dirty="0" smtClean="0">
                  <a:solidFill>
                    <a:srgbClr val="FF0000"/>
                  </a:solidFill>
                  <a:latin typeface="Cambria Math"/>
                </a:endParaRPr>
              </a:p>
              <a:p>
                <a:pPr eaLnBrk="0" hangingPunct="0"/>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a:rPr>
                        <m:t>                            </m:t>
                      </m:r>
                      <m:r>
                        <a:rPr lang="en-US" b="1" i="1" smtClean="0">
                          <a:solidFill>
                            <a:schemeClr val="bg1"/>
                          </a:solidFill>
                          <a:latin typeface="Cambria Math"/>
                        </a:rPr>
                        <m:t>+</m:t>
                      </m:r>
                      <m:sSub>
                        <m:sSubPr>
                          <m:ctrlPr>
                            <a:rPr lang="en-US" i="1" smtClean="0">
                              <a:solidFill>
                                <a:schemeClr val="bg1"/>
                              </a:solidFill>
                              <a:latin typeface="Cambria Math"/>
                            </a:rPr>
                          </m:ctrlPr>
                        </m:sSubPr>
                        <m:e>
                          <m:r>
                            <a:rPr lang="en-US" b="0" i="1" smtClean="0">
                              <a:solidFill>
                                <a:schemeClr val="bg1"/>
                              </a:solidFill>
                              <a:latin typeface="Cambria Math"/>
                              <a:ea typeface="Cambria Math"/>
                            </a:rPr>
                            <m:t>𝜆</m:t>
                          </m:r>
                        </m:e>
                        <m:sub>
                          <m:r>
                            <a:rPr lang="en-US" b="0" i="1" smtClean="0">
                              <a:solidFill>
                                <a:schemeClr val="bg1"/>
                              </a:solidFill>
                              <a:latin typeface="Cambria Math"/>
                            </a:rPr>
                            <m:t>2</m:t>
                          </m:r>
                        </m:sub>
                      </m:sSub>
                      <m:nary>
                        <m:naryPr>
                          <m:chr m:val="∑"/>
                          <m:supHide m:val="on"/>
                          <m:ctrlPr>
                            <a:rPr lang="en-US" b="1" i="1">
                              <a:solidFill>
                                <a:schemeClr val="bg1"/>
                              </a:solidFill>
                              <a:latin typeface="Cambria Math"/>
                            </a:rPr>
                          </m:ctrlPr>
                        </m:naryPr>
                        <m:sub>
                          <m:r>
                            <m:rPr>
                              <m:brk m:alnAt="7"/>
                            </m:rPr>
                            <a:rPr lang="en-US" b="1" i="1">
                              <a:solidFill>
                                <a:schemeClr val="bg1"/>
                              </a:solidFill>
                              <a:latin typeface="Cambria Math"/>
                            </a:rPr>
                            <m:t>(</m:t>
                          </m:r>
                          <m:r>
                            <m:rPr>
                              <m:brk m:alnAt="7"/>
                            </m:rPr>
                            <a:rPr lang="en-US" b="1">
                              <a:solidFill>
                                <a:schemeClr val="bg1"/>
                              </a:solidFill>
                              <a:latin typeface="Cambria Math"/>
                            </a:rPr>
                            <m:t>𝐩</m:t>
                          </m:r>
                          <m:r>
                            <a:rPr lang="en-US" b="1">
                              <a:solidFill>
                                <a:schemeClr val="bg1"/>
                              </a:solidFill>
                              <a:latin typeface="Cambria Math"/>
                            </a:rPr>
                            <m:t>,</m:t>
                          </m:r>
                          <m:r>
                            <a:rPr lang="en-US" b="1">
                              <a:solidFill>
                                <a:schemeClr val="bg1"/>
                              </a:solidFill>
                              <a:latin typeface="Cambria Math"/>
                            </a:rPr>
                            <m:t>𝐪</m:t>
                          </m:r>
                          <m:r>
                            <m:rPr>
                              <m:brk m:alnAt="7"/>
                            </m:rPr>
                            <a:rPr lang="en-US">
                              <a:solidFill>
                                <a:schemeClr val="bg1"/>
                              </a:solidFill>
                              <a:latin typeface="Cambria Math"/>
                            </a:rPr>
                            <m:t>)</m:t>
                          </m:r>
                          <m:r>
                            <m:rPr>
                              <m:brk m:alnAt="7"/>
                            </m:rPr>
                            <a:rPr lang="en-US" i="1">
                              <a:solidFill>
                                <a:schemeClr val="bg1"/>
                              </a:solidFill>
                              <a:latin typeface="Cambria Math"/>
                              <a:ea typeface="Cambria Math"/>
                            </a:rPr>
                            <m:t>∈</m:t>
                          </m:r>
                          <m:sSub>
                            <m:sSubPr>
                              <m:ctrlPr>
                                <a:rPr lang="en-US" b="1" i="1" smtClean="0">
                                  <a:solidFill>
                                    <a:schemeClr val="bg1"/>
                                  </a:solidFill>
                                  <a:latin typeface="Cambria Math"/>
                                  <a:ea typeface="Cambria Math"/>
                                </a:rPr>
                              </m:ctrlPr>
                            </m:sSubPr>
                            <m:e>
                              <m:r>
                                <a:rPr lang="en-US" b="1" i="0" smtClean="0">
                                  <a:solidFill>
                                    <a:schemeClr val="bg1"/>
                                  </a:solidFill>
                                  <a:latin typeface="Cambria Math"/>
                                  <a:ea typeface="Cambria Math"/>
                                </a:rPr>
                                <m:t>𝐄</m:t>
                              </m:r>
                            </m:e>
                            <m:sub>
                              <m:r>
                                <a:rPr lang="en-US" b="1" i="0" smtClean="0">
                                  <a:solidFill>
                                    <a:schemeClr val="bg1"/>
                                  </a:solidFill>
                                  <a:latin typeface="Cambria Math"/>
                                  <a:ea typeface="Cambria Math"/>
                                </a:rPr>
                                <m:t>𝐍𝐋</m:t>
                              </m:r>
                            </m:sub>
                          </m:sSub>
                        </m:sub>
                        <m:sup/>
                        <m:e>
                          <m:d>
                            <m:dPr>
                              <m:begChr m:val="|"/>
                              <m:endChr m:val="|"/>
                              <m:ctrlPr>
                                <a:rPr lang="en-US" i="1">
                                  <a:solidFill>
                                    <a:schemeClr val="bg1"/>
                                  </a:solidFill>
                                  <a:latin typeface="Cambria Math"/>
                                  <a:ea typeface="Cambria Math"/>
                                </a:rPr>
                              </m:ctrlPr>
                            </m:dPr>
                            <m:e>
                              <m:sSub>
                                <m:sSubPr>
                                  <m:ctrlPr>
                                    <a:rPr lang="en-US" i="1">
                                      <a:solidFill>
                                        <a:schemeClr val="bg1"/>
                                      </a:solidFill>
                                      <a:latin typeface="Cambria Math"/>
                                      <a:ea typeface="Cambria Math"/>
                                    </a:rPr>
                                  </m:ctrlPr>
                                </m:sSubPr>
                                <m:e>
                                  <m:acc>
                                    <m:accPr>
                                      <m:chr m:val="̂"/>
                                      <m:ctrlPr>
                                        <a:rPr lang="en-US" b="1" i="1" smtClean="0">
                                          <a:solidFill>
                                            <a:schemeClr val="bg1"/>
                                          </a:solidFill>
                                          <a:latin typeface="Cambria Math"/>
                                          <a:ea typeface="Cambria Math"/>
                                        </a:rPr>
                                      </m:ctrlPr>
                                    </m:accPr>
                                    <m:e>
                                      <m:r>
                                        <a:rPr lang="en-US" b="0" i="1" smtClean="0">
                                          <a:solidFill>
                                            <a:schemeClr val="bg1"/>
                                          </a:solidFill>
                                          <a:latin typeface="Cambria Math"/>
                                          <a:ea typeface="Cambria Math"/>
                                        </a:rPr>
                                        <m:t>𝑢</m:t>
                                      </m:r>
                                    </m:e>
                                  </m:acc>
                                </m:e>
                                <m:sub>
                                  <m:r>
                                    <a:rPr lang="en-US" b="1">
                                      <a:solidFill>
                                        <a:schemeClr val="bg1"/>
                                      </a:solidFill>
                                      <a:latin typeface="Cambria Math"/>
                                      <a:ea typeface="Cambria Math"/>
                                    </a:rPr>
                                    <m:t>𝐩</m:t>
                                  </m:r>
                                </m:sub>
                              </m:sSub>
                              <m:r>
                                <a:rPr lang="en-US" i="1">
                                  <a:solidFill>
                                    <a:schemeClr val="bg1"/>
                                  </a:solidFill>
                                  <a:latin typeface="Cambria Math"/>
                                  <a:ea typeface="Cambria Math"/>
                                </a:rPr>
                                <m:t>−</m:t>
                              </m:r>
                              <m:sSub>
                                <m:sSubPr>
                                  <m:ctrlPr>
                                    <a:rPr lang="en-US" i="1">
                                      <a:solidFill>
                                        <a:schemeClr val="bg1"/>
                                      </a:solidFill>
                                      <a:latin typeface="Cambria Math"/>
                                      <a:ea typeface="Cambria Math"/>
                                    </a:rPr>
                                  </m:ctrlPr>
                                </m:sSubPr>
                                <m:e>
                                  <m:acc>
                                    <m:accPr>
                                      <m:chr m:val="̂"/>
                                      <m:ctrlPr>
                                        <a:rPr lang="en-US" b="1" i="1">
                                          <a:solidFill>
                                            <a:schemeClr val="bg1"/>
                                          </a:solidFill>
                                          <a:latin typeface="Cambria Math"/>
                                          <a:ea typeface="Cambria Math"/>
                                        </a:rPr>
                                      </m:ctrlPr>
                                    </m:accPr>
                                    <m:e>
                                      <m:r>
                                        <a:rPr lang="en-US" i="1">
                                          <a:solidFill>
                                            <a:schemeClr val="bg1"/>
                                          </a:solidFill>
                                          <a:latin typeface="Cambria Math"/>
                                          <a:ea typeface="Cambria Math"/>
                                        </a:rPr>
                                        <m:t>𝑢</m:t>
                                      </m:r>
                                    </m:e>
                                  </m:acc>
                                </m:e>
                                <m:sub>
                                  <m:r>
                                    <a:rPr lang="en-US" b="1" i="0" smtClean="0">
                                      <a:solidFill>
                                        <a:schemeClr val="bg1"/>
                                      </a:solidFill>
                                      <a:latin typeface="Cambria Math"/>
                                      <a:ea typeface="Cambria Math"/>
                                    </a:rPr>
                                    <m:t>𝐪</m:t>
                                  </m:r>
                                </m:sub>
                              </m:sSub>
                            </m:e>
                          </m:d>
                          <m:r>
                            <a:rPr lang="en-US" b="1" i="1" smtClean="0">
                              <a:solidFill>
                                <a:schemeClr val="bg1"/>
                              </a:solidFill>
                              <a:latin typeface="Cambria Math"/>
                              <a:ea typeface="Cambria Math"/>
                            </a:rPr>
                            <m:t>+</m:t>
                          </m:r>
                          <m:d>
                            <m:dPr>
                              <m:begChr m:val="|"/>
                              <m:endChr m:val="|"/>
                              <m:ctrlPr>
                                <a:rPr lang="en-US" i="1">
                                  <a:solidFill>
                                    <a:schemeClr val="bg1"/>
                                  </a:solidFill>
                                  <a:latin typeface="Cambria Math"/>
                                  <a:ea typeface="Cambria Math"/>
                                </a:rPr>
                              </m:ctrlPr>
                            </m:dPr>
                            <m:e>
                              <m:sSub>
                                <m:sSubPr>
                                  <m:ctrlPr>
                                    <a:rPr lang="en-US" i="1">
                                      <a:solidFill>
                                        <a:schemeClr val="bg1"/>
                                      </a:solidFill>
                                      <a:latin typeface="Cambria Math"/>
                                      <a:ea typeface="Cambria Math"/>
                                    </a:rPr>
                                  </m:ctrlPr>
                                </m:sSubPr>
                                <m:e>
                                  <m:acc>
                                    <m:accPr>
                                      <m:chr m:val="̂"/>
                                      <m:ctrlPr>
                                        <a:rPr lang="en-US" b="1" i="1">
                                          <a:solidFill>
                                            <a:schemeClr val="bg1"/>
                                          </a:solidFill>
                                          <a:latin typeface="Cambria Math"/>
                                          <a:ea typeface="Cambria Math"/>
                                        </a:rPr>
                                      </m:ctrlPr>
                                    </m:accPr>
                                    <m:e>
                                      <m:r>
                                        <a:rPr lang="en-US" b="1" i="1" smtClean="0">
                                          <a:solidFill>
                                            <a:schemeClr val="bg1"/>
                                          </a:solidFill>
                                          <a:latin typeface="Cambria Math"/>
                                          <a:ea typeface="Cambria Math"/>
                                        </a:rPr>
                                        <m:t>𝒗</m:t>
                                      </m:r>
                                    </m:e>
                                  </m:acc>
                                </m:e>
                                <m:sub>
                                  <m:r>
                                    <a:rPr lang="en-US" b="1">
                                      <a:solidFill>
                                        <a:schemeClr val="bg1"/>
                                      </a:solidFill>
                                      <a:latin typeface="Cambria Math"/>
                                      <a:ea typeface="Cambria Math"/>
                                    </a:rPr>
                                    <m:t>𝐩</m:t>
                                  </m:r>
                                </m:sub>
                              </m:sSub>
                              <m:r>
                                <a:rPr lang="en-US" i="1">
                                  <a:solidFill>
                                    <a:schemeClr val="bg1"/>
                                  </a:solidFill>
                                  <a:latin typeface="Cambria Math"/>
                                  <a:ea typeface="Cambria Math"/>
                                </a:rPr>
                                <m:t>−</m:t>
                              </m:r>
                              <m:sSub>
                                <m:sSubPr>
                                  <m:ctrlPr>
                                    <a:rPr lang="en-US" i="1">
                                      <a:solidFill>
                                        <a:schemeClr val="bg1"/>
                                      </a:solidFill>
                                      <a:latin typeface="Cambria Math"/>
                                      <a:ea typeface="Cambria Math"/>
                                    </a:rPr>
                                  </m:ctrlPr>
                                </m:sSubPr>
                                <m:e>
                                  <m:acc>
                                    <m:accPr>
                                      <m:chr m:val="̂"/>
                                      <m:ctrlPr>
                                        <a:rPr lang="en-US" b="1" i="1">
                                          <a:solidFill>
                                            <a:schemeClr val="bg1"/>
                                          </a:solidFill>
                                          <a:latin typeface="Cambria Math"/>
                                          <a:ea typeface="Cambria Math"/>
                                        </a:rPr>
                                      </m:ctrlPr>
                                    </m:accPr>
                                    <m:e>
                                      <m:r>
                                        <a:rPr lang="en-US" b="0" i="1" smtClean="0">
                                          <a:solidFill>
                                            <a:schemeClr val="bg1"/>
                                          </a:solidFill>
                                          <a:latin typeface="Cambria Math"/>
                                          <a:ea typeface="Cambria Math"/>
                                        </a:rPr>
                                        <m:t>𝑣</m:t>
                                      </m:r>
                                    </m:e>
                                  </m:acc>
                                </m:e>
                                <m:sub>
                                  <m:r>
                                    <a:rPr lang="en-US" b="1">
                                      <a:solidFill>
                                        <a:schemeClr val="bg1"/>
                                      </a:solidFill>
                                      <a:latin typeface="Cambria Math"/>
                                      <a:ea typeface="Cambria Math"/>
                                    </a:rPr>
                                    <m:t>𝐪</m:t>
                                  </m:r>
                                </m:sub>
                              </m:sSub>
                            </m:e>
                          </m:d>
                        </m:e>
                      </m:nary>
                    </m:oMath>
                  </m:oMathPara>
                </a14:m>
                <a:endParaRPr lang="en-US" sz="2000" dirty="0" smtClean="0">
                  <a:solidFill>
                    <a:srgbClr val="FF0000"/>
                  </a:solidFill>
                  <a:latin typeface="+mn-lt"/>
                </a:endParaRPr>
              </a:p>
            </p:txBody>
          </p:sp>
        </mc:Choice>
        <mc:Fallback>
          <p:sp>
            <p:nvSpPr>
              <p:cNvPr id="5" name="TextBox 4"/>
              <p:cNvSpPr txBox="1">
                <a:spLocks noRot="1" noChangeAspect="1" noMove="1" noResize="1" noEditPoints="1" noAdjustHandles="1" noChangeArrowheads="1" noChangeShapeType="1" noTextEdit="1"/>
              </p:cNvSpPr>
              <p:nvPr/>
            </p:nvSpPr>
            <p:spPr bwMode="auto">
              <a:xfrm>
                <a:off x="556479" y="1835242"/>
                <a:ext cx="6530121" cy="1822358"/>
              </a:xfrm>
              <a:prstGeom prst="rect">
                <a:avLst/>
              </a:prstGeom>
              <a:blipFill rotWithShape="1">
                <a:blip r:embed="rId3"/>
                <a:stretch>
                  <a:fillRect t="-669"/>
                </a:stretch>
              </a:blipFill>
              <a:ln w="9525">
                <a:noFill/>
                <a:miter lim="800000"/>
                <a:headEnd/>
                <a:tailEnd/>
              </a:ln>
            </p:spPr>
            <p:txBody>
              <a:bodyPr/>
              <a:lstStyle/>
              <a:p>
                <a:r>
                  <a:rPr lang="en-US">
                    <a:noFill/>
                  </a:rPr>
                  <a:t> </a:t>
                </a:r>
              </a:p>
            </p:txBody>
          </p:sp>
        </mc:Fallback>
      </mc:AlternateContent>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99234915"/>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Connections</a:t>
            </a:r>
            <a:endParaRPr lang="en-US" dirty="0"/>
          </a:p>
        </p:txBody>
      </p:sp>
      <p:sp>
        <p:nvSpPr>
          <p:cNvPr id="3" name="Content Placeholder 2"/>
          <p:cNvSpPr>
            <a:spLocks noGrp="1"/>
          </p:cNvSpPr>
          <p:nvPr>
            <p:ph idx="1"/>
          </p:nvPr>
        </p:nvSpPr>
        <p:spPr>
          <a:xfrm>
            <a:off x="304800" y="1121985"/>
            <a:ext cx="8610600" cy="533400"/>
          </a:xfrm>
        </p:spPr>
        <p:txBody>
          <a:bodyPr>
            <a:normAutofit lnSpcReduction="10000"/>
          </a:bodyPr>
          <a:lstStyle/>
          <a:p>
            <a:r>
              <a:rPr lang="en-US" sz="3200" dirty="0"/>
              <a:t>Alternative </a:t>
            </a:r>
            <a:r>
              <a:rPr lang="en-US" sz="3200" dirty="0" smtClean="0"/>
              <a:t>optimization</a:t>
            </a:r>
            <a:endParaRPr lang="en-US" sz="3200" dirty="0"/>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4" name="TextBox 3"/>
              <p:cNvSpPr txBox="1"/>
              <p:nvPr/>
            </p:nvSpPr>
            <p:spPr bwMode="auto">
              <a:xfrm>
                <a:off x="1230740" y="1835242"/>
                <a:ext cx="5363135" cy="87851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left"/>
                    </m:oMathParaPr>
                    <m:oMath xmlns:m="http://schemas.openxmlformats.org/officeDocument/2006/math">
                      <m:r>
                        <a:rPr lang="en-US" i="1" smtClean="0">
                          <a:solidFill>
                            <a:schemeClr val="bg1"/>
                          </a:solidFill>
                          <a:latin typeface="Cambria Math"/>
                        </a:rPr>
                        <m:t>𝐸</m:t>
                      </m:r>
                      <m:d>
                        <m:dPr>
                          <m:ctrlPr>
                            <a:rPr lang="en-US" b="0" i="1" smtClean="0">
                              <a:solidFill>
                                <a:schemeClr val="bg1"/>
                              </a:solidFill>
                              <a:latin typeface="Cambria Math"/>
                            </a:rPr>
                          </m:ctrlPr>
                        </m:dPr>
                        <m:e>
                          <m:r>
                            <a:rPr lang="en-US" b="1" i="1" smtClean="0">
                              <a:solidFill>
                                <a:schemeClr val="bg1"/>
                              </a:solidFill>
                              <a:latin typeface="Cambria Math"/>
                            </a:rPr>
                            <m:t>𝒖</m:t>
                          </m:r>
                          <m:r>
                            <a:rPr lang="en-US" b="0" i="1" smtClean="0">
                              <a:solidFill>
                                <a:schemeClr val="bg1"/>
                              </a:solidFill>
                              <a:latin typeface="Cambria Math"/>
                            </a:rPr>
                            <m:t>,</m:t>
                          </m:r>
                          <m:r>
                            <a:rPr lang="en-US" b="1" i="1" smtClean="0">
                              <a:solidFill>
                                <a:schemeClr val="bg1"/>
                              </a:solidFill>
                              <a:latin typeface="Cambria Math"/>
                            </a:rPr>
                            <m:t>𝒗</m:t>
                          </m:r>
                        </m:e>
                      </m:d>
                      <m:r>
                        <a:rPr lang="en-US" b="0" i="1" smtClean="0">
                          <a:solidFill>
                            <a:schemeClr val="bg1"/>
                          </a:solidFill>
                          <a:latin typeface="Cambria Math"/>
                        </a:rPr>
                        <m:t>=</m:t>
                      </m:r>
                      <m:sSub>
                        <m:sSubPr>
                          <m:ctrlPr>
                            <a:rPr lang="en-US" i="1" smtClean="0">
                              <a:solidFill>
                                <a:schemeClr val="bg1"/>
                              </a:solidFill>
                              <a:latin typeface="Cambria Math"/>
                            </a:rPr>
                          </m:ctrlPr>
                        </m:sSubPr>
                        <m:e>
                          <m:r>
                            <a:rPr lang="en-US" b="0" i="1" smtClean="0">
                              <a:solidFill>
                                <a:schemeClr val="bg1"/>
                              </a:solidFill>
                              <a:latin typeface="Cambria Math"/>
                            </a:rPr>
                            <m:t>𝐸</m:t>
                          </m:r>
                        </m:e>
                        <m:sub>
                          <m:r>
                            <a:rPr lang="en-US" b="0" i="1" smtClean="0">
                              <a:solidFill>
                                <a:schemeClr val="bg1"/>
                              </a:solidFill>
                              <a:latin typeface="Cambria Math"/>
                            </a:rPr>
                            <m:t>𝐷</m:t>
                          </m:r>
                        </m:sub>
                      </m:sSub>
                      <m:d>
                        <m:dPr>
                          <m:ctrlPr>
                            <a:rPr lang="en-US" i="1">
                              <a:solidFill>
                                <a:schemeClr val="bg1"/>
                              </a:solidFill>
                              <a:latin typeface="Cambria Math"/>
                            </a:rPr>
                          </m:ctrlPr>
                        </m:dPr>
                        <m:e>
                          <m:r>
                            <a:rPr lang="en-US" b="1" i="1">
                              <a:solidFill>
                                <a:schemeClr val="bg1"/>
                              </a:solidFill>
                              <a:latin typeface="Cambria Math"/>
                            </a:rPr>
                            <m:t>𝒖</m:t>
                          </m:r>
                          <m:r>
                            <a:rPr lang="en-US" i="1">
                              <a:solidFill>
                                <a:schemeClr val="bg1"/>
                              </a:solidFill>
                              <a:latin typeface="Cambria Math"/>
                            </a:rPr>
                            <m:t>,</m:t>
                          </m:r>
                          <m:r>
                            <a:rPr lang="en-US" b="1" i="1">
                              <a:solidFill>
                                <a:schemeClr val="bg1"/>
                              </a:solidFill>
                              <a:latin typeface="Cambria Math"/>
                            </a:rPr>
                            <m:t>𝒗</m:t>
                          </m:r>
                        </m:e>
                      </m:d>
                      <m:r>
                        <a:rPr lang="en-US" b="0" i="1" smtClean="0">
                          <a:solidFill>
                            <a:schemeClr val="bg1"/>
                          </a:solidFill>
                          <a:latin typeface="Cambria Math"/>
                        </a:rPr>
                        <m:t>+</m:t>
                      </m:r>
                      <m:r>
                        <a:rPr lang="en-US" i="1" smtClean="0">
                          <a:solidFill>
                            <a:schemeClr val="bg1"/>
                          </a:solidFill>
                          <a:latin typeface="Cambria Math"/>
                          <a:ea typeface="Cambria Math"/>
                        </a:rPr>
                        <m:t>𝜆</m:t>
                      </m:r>
                      <m:sSub>
                        <m:sSubPr>
                          <m:ctrlPr>
                            <a:rPr lang="en-US" i="1">
                              <a:solidFill>
                                <a:schemeClr val="bg1"/>
                              </a:solidFill>
                              <a:latin typeface="Cambria Math"/>
                            </a:rPr>
                          </m:ctrlPr>
                        </m:sSubPr>
                        <m:e>
                          <m:r>
                            <a:rPr lang="en-US" i="1">
                              <a:solidFill>
                                <a:schemeClr val="bg1"/>
                              </a:solidFill>
                              <a:latin typeface="Cambria Math"/>
                            </a:rPr>
                            <m:t>𝐸</m:t>
                          </m:r>
                        </m:e>
                        <m:sub>
                          <m:r>
                            <a:rPr lang="en-US" b="0" i="1" smtClean="0">
                              <a:solidFill>
                                <a:schemeClr val="bg1"/>
                              </a:solidFill>
                              <a:latin typeface="Cambria Math"/>
                            </a:rPr>
                            <m:t>𝑆</m:t>
                          </m:r>
                        </m:sub>
                      </m:sSub>
                      <m:d>
                        <m:dPr>
                          <m:ctrlPr>
                            <a:rPr lang="en-US" i="1">
                              <a:solidFill>
                                <a:schemeClr val="bg1"/>
                              </a:solidFill>
                              <a:latin typeface="Cambria Math"/>
                            </a:rPr>
                          </m:ctrlPr>
                        </m:dPr>
                        <m:e>
                          <m:r>
                            <a:rPr lang="en-US" b="1" i="1">
                              <a:solidFill>
                                <a:schemeClr val="bg1"/>
                              </a:solidFill>
                              <a:latin typeface="Cambria Math"/>
                            </a:rPr>
                            <m:t>𝒖</m:t>
                          </m:r>
                          <m:r>
                            <a:rPr lang="en-US" i="1">
                              <a:solidFill>
                                <a:schemeClr val="bg1"/>
                              </a:solidFill>
                              <a:latin typeface="Cambria Math"/>
                            </a:rPr>
                            <m:t>,</m:t>
                          </m:r>
                          <m:r>
                            <a:rPr lang="en-US" b="1" i="1">
                              <a:solidFill>
                                <a:schemeClr val="bg1"/>
                              </a:solidFill>
                              <a:latin typeface="Cambria Math"/>
                            </a:rPr>
                            <m:t>𝒗</m:t>
                          </m:r>
                        </m:e>
                      </m:d>
                    </m:oMath>
                    <m:oMath xmlns:m="http://schemas.openxmlformats.org/officeDocument/2006/math">
                      <m:r>
                        <a:rPr lang="en-US" b="1" i="1" smtClean="0">
                          <a:solidFill>
                            <a:schemeClr val="bg1"/>
                          </a:solidFill>
                          <a:latin typeface="Cambria Math"/>
                        </a:rPr>
                        <m:t>                    +</m:t>
                      </m:r>
                      <m:sSub>
                        <m:sSubPr>
                          <m:ctrlPr>
                            <a:rPr lang="en-US" i="1">
                              <a:solidFill>
                                <a:schemeClr val="bg1"/>
                              </a:solidFill>
                              <a:latin typeface="Cambria Math"/>
                            </a:rPr>
                          </m:ctrlPr>
                        </m:sSubPr>
                        <m:e>
                          <m:r>
                            <a:rPr lang="en-US" i="1">
                              <a:solidFill>
                                <a:schemeClr val="bg1"/>
                              </a:solidFill>
                              <a:latin typeface="Cambria Math"/>
                              <a:ea typeface="Cambria Math"/>
                            </a:rPr>
                            <m:t>𝜆</m:t>
                          </m:r>
                        </m:e>
                        <m:sub>
                          <m:r>
                            <a:rPr lang="en-US" b="0" i="1" smtClean="0">
                              <a:solidFill>
                                <a:schemeClr val="bg1"/>
                              </a:solidFill>
                              <a:latin typeface="Cambria Math"/>
                              <a:ea typeface="Cambria Math"/>
                            </a:rPr>
                            <m:t>3</m:t>
                          </m:r>
                        </m:sub>
                      </m:sSub>
                      <m:d>
                        <m:dPr>
                          <m:ctrlPr>
                            <a:rPr lang="en-US" i="1" smtClean="0">
                              <a:solidFill>
                                <a:schemeClr val="bg1"/>
                              </a:solidFill>
                              <a:latin typeface="Cambria Math"/>
                            </a:rPr>
                          </m:ctrlPr>
                        </m:dPr>
                        <m:e>
                          <m:r>
                            <a:rPr lang="en-US" b="1" i="1">
                              <a:solidFill>
                                <a:schemeClr val="bg1"/>
                              </a:solidFill>
                              <a:latin typeface="Cambria Math"/>
                            </a:rPr>
                            <m:t>|</m:t>
                          </m:r>
                          <m:d>
                            <m:dPr>
                              <m:begChr m:val="|"/>
                              <m:endChr m:val="|"/>
                              <m:ctrlPr>
                                <a:rPr lang="en-US" b="1" i="1">
                                  <a:solidFill>
                                    <a:schemeClr val="bg1"/>
                                  </a:solidFill>
                                  <a:latin typeface="Cambria Math"/>
                                </a:rPr>
                              </m:ctrlPr>
                            </m:dPr>
                            <m:e>
                              <m:r>
                                <a:rPr lang="en-US" b="1" i="1">
                                  <a:solidFill>
                                    <a:schemeClr val="bg1"/>
                                  </a:solidFill>
                                  <a:latin typeface="Cambria Math"/>
                                </a:rPr>
                                <m:t>𝒖</m:t>
                              </m:r>
                              <m:r>
                                <a:rPr lang="en-US" b="1" i="1">
                                  <a:solidFill>
                                    <a:schemeClr val="bg1"/>
                                  </a:solidFill>
                                  <a:latin typeface="Cambria Math"/>
                                </a:rPr>
                                <m:t>−</m:t>
                              </m:r>
                              <m:acc>
                                <m:accPr>
                                  <m:chr m:val="̂"/>
                                  <m:ctrlPr>
                                    <a:rPr lang="en-US" b="1" i="1">
                                      <a:solidFill>
                                        <a:schemeClr val="bg1"/>
                                      </a:solidFill>
                                      <a:latin typeface="Cambria Math"/>
                                    </a:rPr>
                                  </m:ctrlPr>
                                </m:accPr>
                                <m:e>
                                  <m:r>
                                    <a:rPr lang="en-US" b="1" i="1">
                                      <a:solidFill>
                                        <a:schemeClr val="bg1"/>
                                      </a:solidFill>
                                      <a:latin typeface="Cambria Math"/>
                                    </a:rPr>
                                    <m:t>𝒖</m:t>
                                  </m:r>
                                </m:e>
                              </m:acc>
                            </m:e>
                          </m:d>
                          <m:sSup>
                            <m:sSupPr>
                              <m:ctrlPr>
                                <a:rPr lang="en-US" b="1" i="1">
                                  <a:solidFill>
                                    <a:schemeClr val="bg1"/>
                                  </a:solidFill>
                                  <a:latin typeface="Cambria Math"/>
                                </a:rPr>
                              </m:ctrlPr>
                            </m:sSupPr>
                            <m:e>
                              <m:r>
                                <a:rPr lang="en-US" b="1" i="1">
                                  <a:solidFill>
                                    <a:schemeClr val="bg1"/>
                                  </a:solidFill>
                                  <a:latin typeface="Cambria Math"/>
                                </a:rPr>
                                <m:t>|</m:t>
                              </m:r>
                            </m:e>
                            <m:sup>
                              <m:r>
                                <a:rPr lang="en-US" b="1" i="1">
                                  <a:solidFill>
                                    <a:schemeClr val="bg1"/>
                                  </a:solidFill>
                                  <a:latin typeface="Cambria Math"/>
                                </a:rPr>
                                <m:t>𝟐</m:t>
                              </m:r>
                            </m:sup>
                          </m:sSup>
                          <m:r>
                            <a:rPr lang="en-US" b="0" i="1" smtClean="0">
                              <a:solidFill>
                                <a:schemeClr val="bg1"/>
                              </a:solidFill>
                              <a:latin typeface="Cambria Math"/>
                            </a:rPr>
                            <m:t>+</m:t>
                          </m:r>
                          <m:r>
                            <a:rPr lang="en-US" b="1" i="1">
                              <a:solidFill>
                                <a:schemeClr val="bg1"/>
                              </a:solidFill>
                              <a:latin typeface="Cambria Math"/>
                            </a:rPr>
                            <m:t>|</m:t>
                          </m:r>
                          <m:d>
                            <m:dPr>
                              <m:begChr m:val="|"/>
                              <m:endChr m:val="|"/>
                              <m:ctrlPr>
                                <a:rPr lang="en-US" b="1" i="1">
                                  <a:solidFill>
                                    <a:schemeClr val="bg1"/>
                                  </a:solidFill>
                                  <a:latin typeface="Cambria Math"/>
                                </a:rPr>
                              </m:ctrlPr>
                            </m:dPr>
                            <m:e>
                              <m:r>
                                <a:rPr lang="en-US" b="1" i="1" smtClean="0">
                                  <a:solidFill>
                                    <a:schemeClr val="bg1"/>
                                  </a:solidFill>
                                  <a:latin typeface="Cambria Math"/>
                                </a:rPr>
                                <m:t>𝒗</m:t>
                              </m:r>
                              <m:r>
                                <a:rPr lang="en-US" b="1" i="1">
                                  <a:solidFill>
                                    <a:schemeClr val="bg1"/>
                                  </a:solidFill>
                                  <a:latin typeface="Cambria Math"/>
                                </a:rPr>
                                <m:t>−</m:t>
                              </m:r>
                              <m:acc>
                                <m:accPr>
                                  <m:chr m:val="̂"/>
                                  <m:ctrlPr>
                                    <a:rPr lang="en-US" b="1" i="1">
                                      <a:solidFill>
                                        <a:schemeClr val="bg1"/>
                                      </a:solidFill>
                                      <a:latin typeface="Cambria Math"/>
                                    </a:rPr>
                                  </m:ctrlPr>
                                </m:accPr>
                                <m:e>
                                  <m:r>
                                    <a:rPr lang="en-US" b="1" i="1" smtClean="0">
                                      <a:solidFill>
                                        <a:schemeClr val="bg1"/>
                                      </a:solidFill>
                                      <a:latin typeface="Cambria Math"/>
                                    </a:rPr>
                                    <m:t>𝒗</m:t>
                                  </m:r>
                                </m:e>
                              </m:acc>
                            </m:e>
                          </m:d>
                          <m:sSup>
                            <m:sSupPr>
                              <m:ctrlPr>
                                <a:rPr lang="en-US" b="1" i="1">
                                  <a:solidFill>
                                    <a:schemeClr val="bg1"/>
                                  </a:solidFill>
                                  <a:latin typeface="Cambria Math"/>
                                </a:rPr>
                              </m:ctrlPr>
                            </m:sSupPr>
                            <m:e>
                              <m:r>
                                <a:rPr lang="en-US" b="1" i="1">
                                  <a:solidFill>
                                    <a:schemeClr val="bg1"/>
                                  </a:solidFill>
                                  <a:latin typeface="Cambria Math"/>
                                </a:rPr>
                                <m:t>|</m:t>
                              </m:r>
                            </m:e>
                            <m:sup>
                              <m:r>
                                <a:rPr lang="en-US" b="1" i="1">
                                  <a:solidFill>
                                    <a:schemeClr val="bg1"/>
                                  </a:solidFill>
                                  <a:latin typeface="Cambria Math"/>
                                </a:rPr>
                                <m:t>𝟐</m:t>
                              </m:r>
                            </m:sup>
                          </m:sSup>
                        </m:e>
                      </m:d>
                    </m:oMath>
                  </m:oMathPara>
                </a14:m>
                <a:endParaRPr lang="en-US" sz="2000" dirty="0" smtClean="0">
                  <a:solidFill>
                    <a:schemeClr val="bg1"/>
                  </a:solidFill>
                  <a:latin typeface="+mn-lt"/>
                </a:endParaRPr>
              </a:p>
            </p:txBody>
          </p:sp>
        </mc:Choice>
        <mc:Fallback>
          <p:sp>
            <p:nvSpPr>
              <p:cNvPr id="4" name="TextBox 3"/>
              <p:cNvSpPr txBox="1">
                <a:spLocks noRot="1" noChangeAspect="1" noMove="1" noResize="1" noEditPoints="1" noAdjustHandles="1" noChangeArrowheads="1" noChangeShapeType="1" noTextEdit="1"/>
              </p:cNvSpPr>
              <p:nvPr/>
            </p:nvSpPr>
            <p:spPr bwMode="auto">
              <a:xfrm>
                <a:off x="1230740" y="1835242"/>
                <a:ext cx="5363135" cy="878510"/>
              </a:xfrm>
              <a:prstGeom prst="rect">
                <a:avLst/>
              </a:prstGeom>
              <a:blipFill rotWithShape="1">
                <a:blip r:embed="rId3"/>
                <a:stretch>
                  <a:fillRect l="-341"/>
                </a:stretch>
              </a:blipFill>
              <a:ln w="9525">
                <a:noFill/>
                <a:miter lim="800000"/>
                <a:headEnd/>
                <a:tailEnd/>
              </a:ln>
            </p:spPr>
            <p:txBody>
              <a:bodyPr/>
              <a:lstStyle/>
              <a:p>
                <a:r>
                  <a:rPr lang="en-US">
                    <a:noFill/>
                  </a:rPr>
                  <a:t> </a:t>
                </a:r>
              </a:p>
            </p:txBody>
          </p:sp>
        </mc:Fallback>
      </mc:AlternateContent>
      <p:sp>
        <p:nvSpPr>
          <p:cNvPr id="8" name="Content Placeholder 2"/>
          <p:cNvSpPr txBox="1">
            <a:spLocks/>
          </p:cNvSpPr>
          <p:nvPr/>
        </p:nvSpPr>
        <p:spPr bwMode="auto">
          <a:xfrm>
            <a:off x="304800" y="3026985"/>
            <a:ext cx="8610600"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lnSpc>
                <a:spcPct val="97000"/>
              </a:lnSpc>
              <a:spcBef>
                <a:spcPts val="800"/>
              </a:spcBef>
              <a:spcAft>
                <a:spcPct val="0"/>
              </a:spcAft>
              <a:buClr>
                <a:schemeClr val="bg1"/>
              </a:buClr>
              <a:buSzPct val="100000"/>
              <a:buFont typeface="Arial" pitchFamily="34" charset="0"/>
              <a:buChar char="•"/>
              <a:defRPr sz="2800">
                <a:solidFill>
                  <a:schemeClr val="bg1"/>
                </a:solidFill>
                <a:latin typeface="Arial" pitchFamily="34" charset="0"/>
                <a:ea typeface="+mn-ea"/>
                <a:cs typeface="Arial" pitchFamily="34" charset="0"/>
              </a:defRPr>
            </a:lvl1pPr>
            <a:lvl2pPr marL="741363" indent="-284163" algn="l" defTabSz="457200" rtl="0" eaLnBrk="0" fontAlgn="base" hangingPunct="0">
              <a:lnSpc>
                <a:spcPct val="97000"/>
              </a:lnSpc>
              <a:spcBef>
                <a:spcPts val="700"/>
              </a:spcBef>
              <a:spcAft>
                <a:spcPct val="0"/>
              </a:spcAft>
              <a:buClr>
                <a:schemeClr val="bg1"/>
              </a:buClr>
              <a:buSzPct val="100000"/>
              <a:buFont typeface="Tahoma" pitchFamily="34" charset="0"/>
              <a:buChar char="–"/>
              <a:defRPr sz="2400">
                <a:solidFill>
                  <a:schemeClr val="bg1"/>
                </a:solidFill>
                <a:latin typeface="Arial" pitchFamily="34" charset="0"/>
                <a:cs typeface="Arial" pitchFamily="34" charset="0"/>
              </a:defRPr>
            </a:lvl2pPr>
            <a:lvl3pPr marL="1143000" indent="-228600" algn="l" defTabSz="457200" rtl="0" eaLnBrk="0" fontAlgn="base" hangingPunct="0">
              <a:lnSpc>
                <a:spcPct val="97000"/>
              </a:lnSpc>
              <a:spcBef>
                <a:spcPts val="600"/>
              </a:spcBef>
              <a:spcAft>
                <a:spcPct val="0"/>
              </a:spcAft>
              <a:buClr>
                <a:srgbClr val="000000"/>
              </a:buClr>
              <a:buSzPct val="100000"/>
              <a:buFont typeface="Tahoma" pitchFamily="34" charset="0"/>
              <a:buChar char="•"/>
              <a:defRPr sz="2000">
                <a:solidFill>
                  <a:schemeClr val="bg1"/>
                </a:solidFill>
                <a:latin typeface="Arial" pitchFamily="34" charset="0"/>
                <a:cs typeface="Arial" pitchFamily="34" charset="0"/>
              </a:defRPr>
            </a:lvl3pPr>
            <a:lvl4pPr marL="16002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1800">
                <a:solidFill>
                  <a:schemeClr val="bg1"/>
                </a:solidFill>
                <a:latin typeface="Arial" pitchFamily="34" charset="0"/>
                <a:cs typeface="Arial" pitchFamily="34" charset="0"/>
              </a:defRPr>
            </a:lvl4pPr>
            <a:lvl5pPr marL="20574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1800">
                <a:solidFill>
                  <a:schemeClr val="bg1"/>
                </a:solidFill>
                <a:latin typeface="Arial" pitchFamily="34" charset="0"/>
                <a:cs typeface="Arial" pitchFamily="34" charset="0"/>
              </a:defRPr>
            </a:lvl5pPr>
            <a:lvl6pPr marL="25146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6pPr>
            <a:lvl7pPr marL="29718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7pPr>
            <a:lvl8pPr marL="34290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8pPr>
            <a:lvl9pPr marL="38862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9pPr>
          </a:lstStyle>
          <a:p>
            <a:pPr lvl="1"/>
            <a:r>
              <a:rPr lang="en-US" dirty="0" smtClean="0">
                <a:solidFill>
                  <a:srgbClr val="FFFFFF"/>
                </a:solidFill>
              </a:rPr>
              <a:t>Similar to flow estimation using classical formulation.</a:t>
            </a:r>
          </a:p>
          <a:p>
            <a:pPr lvl="1"/>
            <a:r>
              <a:rPr lang="en-US" dirty="0" smtClean="0">
                <a:solidFill>
                  <a:srgbClr val="FFFFFF"/>
                </a:solidFill>
              </a:rPr>
              <a:t>Simply constrain the flow to be close to the median.</a:t>
            </a:r>
            <a:endParaRPr lang="en-US" dirty="0">
              <a:solidFill>
                <a:srgbClr val="FFFF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5124879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Connections</a:t>
            </a:r>
            <a:endParaRPr lang="en-US" dirty="0"/>
          </a:p>
        </p:txBody>
      </p:sp>
      <p:graphicFrame>
        <p:nvGraphicFramePr>
          <p:cNvPr id="9" name="Chart 8"/>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09456112"/>
              </p:ext>
            </p:extLst>
          </p:nvPr>
        </p:nvGraphicFramePr>
        <p:xfrm>
          <a:off x="4610100" y="3958771"/>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a:spLocks noGrp="1"/>
          </p:cNvSpPr>
          <p:nvPr>
            <p:ph idx="1"/>
          </p:nvPr>
        </p:nvSpPr>
        <p:spPr>
          <a:xfrm>
            <a:off x="304800" y="1130744"/>
            <a:ext cx="8610600" cy="533400"/>
          </a:xfrm>
        </p:spPr>
        <p:txBody>
          <a:bodyPr>
            <a:normAutofit lnSpcReduction="10000"/>
          </a:bodyPr>
          <a:lstStyle/>
          <a:p>
            <a:r>
              <a:rPr lang="en-US" sz="3200" dirty="0"/>
              <a:t>Alternative </a:t>
            </a:r>
            <a:r>
              <a:rPr lang="en-US" sz="3200" dirty="0" smtClean="0"/>
              <a:t>optimization</a:t>
            </a:r>
            <a:endParaRPr lang="en-US" sz="3200" dirty="0"/>
          </a:p>
        </p:txBody>
      </p:sp>
      <p:sp>
        <p:nvSpPr>
          <p:cNvPr id="10" name="Content Placeholder 2"/>
          <p:cNvSpPr txBox="1">
            <a:spLocks/>
          </p:cNvSpPr>
          <p:nvPr/>
        </p:nvSpPr>
        <p:spPr bwMode="auto">
          <a:xfrm>
            <a:off x="15753" y="3437759"/>
            <a:ext cx="57912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lnSpc>
                <a:spcPct val="97000"/>
              </a:lnSpc>
              <a:spcBef>
                <a:spcPts val="800"/>
              </a:spcBef>
              <a:spcAft>
                <a:spcPct val="0"/>
              </a:spcAft>
              <a:buClr>
                <a:schemeClr val="bg1"/>
              </a:buClr>
              <a:buSzPct val="100000"/>
              <a:buFont typeface="Arial" pitchFamily="34" charset="0"/>
              <a:buChar char="•"/>
              <a:defRPr sz="2800">
                <a:solidFill>
                  <a:schemeClr val="bg1"/>
                </a:solidFill>
                <a:latin typeface="Arial" pitchFamily="34" charset="0"/>
                <a:ea typeface="+mn-ea"/>
                <a:cs typeface="Arial" pitchFamily="34" charset="0"/>
              </a:defRPr>
            </a:lvl1pPr>
            <a:lvl2pPr marL="741363" indent="-284163" algn="l" defTabSz="457200" rtl="0" eaLnBrk="0" fontAlgn="base" hangingPunct="0">
              <a:lnSpc>
                <a:spcPct val="97000"/>
              </a:lnSpc>
              <a:spcBef>
                <a:spcPts val="700"/>
              </a:spcBef>
              <a:spcAft>
                <a:spcPct val="0"/>
              </a:spcAft>
              <a:buClr>
                <a:schemeClr val="bg1"/>
              </a:buClr>
              <a:buSzPct val="100000"/>
              <a:buFont typeface="Tahoma" pitchFamily="34" charset="0"/>
              <a:buChar char="–"/>
              <a:defRPr sz="2400">
                <a:solidFill>
                  <a:schemeClr val="bg1"/>
                </a:solidFill>
                <a:latin typeface="Arial" pitchFamily="34" charset="0"/>
                <a:cs typeface="Arial" pitchFamily="34" charset="0"/>
              </a:defRPr>
            </a:lvl2pPr>
            <a:lvl3pPr marL="1143000" indent="-228600" algn="l" defTabSz="457200" rtl="0" eaLnBrk="0" fontAlgn="base" hangingPunct="0">
              <a:lnSpc>
                <a:spcPct val="97000"/>
              </a:lnSpc>
              <a:spcBef>
                <a:spcPts val="600"/>
              </a:spcBef>
              <a:spcAft>
                <a:spcPct val="0"/>
              </a:spcAft>
              <a:buClr>
                <a:srgbClr val="000000"/>
              </a:buClr>
              <a:buSzPct val="100000"/>
              <a:buFont typeface="Tahoma" pitchFamily="34" charset="0"/>
              <a:buChar char="•"/>
              <a:defRPr sz="2000">
                <a:solidFill>
                  <a:schemeClr val="bg1"/>
                </a:solidFill>
                <a:latin typeface="Arial" pitchFamily="34" charset="0"/>
                <a:cs typeface="Arial" pitchFamily="34" charset="0"/>
              </a:defRPr>
            </a:lvl3pPr>
            <a:lvl4pPr marL="16002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1800">
                <a:solidFill>
                  <a:schemeClr val="bg1"/>
                </a:solidFill>
                <a:latin typeface="Arial" pitchFamily="34" charset="0"/>
                <a:cs typeface="Arial" pitchFamily="34" charset="0"/>
              </a:defRPr>
            </a:lvl4pPr>
            <a:lvl5pPr marL="20574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1800">
                <a:solidFill>
                  <a:schemeClr val="bg1"/>
                </a:solidFill>
                <a:latin typeface="Arial" pitchFamily="34" charset="0"/>
                <a:cs typeface="Arial" pitchFamily="34" charset="0"/>
              </a:defRPr>
            </a:lvl5pPr>
            <a:lvl6pPr marL="25146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6pPr>
            <a:lvl7pPr marL="29718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7pPr>
            <a:lvl8pPr marL="34290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8pPr>
            <a:lvl9pPr marL="38862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9pPr>
          </a:lstStyle>
          <a:p>
            <a:pPr lvl="1"/>
            <a:r>
              <a:rPr lang="en-US" dirty="0" smtClean="0">
                <a:solidFill>
                  <a:srgbClr val="FFFFFF"/>
                </a:solidFill>
              </a:rPr>
              <a:t>“Denoising” with a non-local term</a:t>
            </a:r>
          </a:p>
          <a:p>
            <a:pPr lvl="1"/>
            <a:r>
              <a:rPr lang="en-US" dirty="0" smtClean="0">
                <a:solidFill>
                  <a:srgbClr val="FFFFFF"/>
                </a:solidFill>
              </a:rPr>
              <a:t>Can be solved via median operation (</a:t>
            </a:r>
            <a:r>
              <a:rPr lang="en-US" sz="2000" dirty="0" smtClean="0">
                <a:solidFill>
                  <a:srgbClr val="FFFFFF"/>
                </a:solidFill>
                <a:ea typeface="宋体" pitchFamily="2" charset="-122"/>
                <a:cs typeface="Arial" charset="0"/>
              </a:rPr>
              <a:t>Li &amp; </a:t>
            </a:r>
            <a:r>
              <a:rPr lang="en-US" sz="2000" dirty="0" err="1" smtClean="0">
                <a:solidFill>
                  <a:srgbClr val="FFFFFF"/>
                </a:solidFill>
                <a:ea typeface="宋体" pitchFamily="2" charset="-122"/>
                <a:cs typeface="Arial" charset="0"/>
              </a:rPr>
              <a:t>Osher</a:t>
            </a:r>
            <a:r>
              <a:rPr lang="en-US" sz="2000" dirty="0" smtClean="0">
                <a:solidFill>
                  <a:srgbClr val="FFFFFF"/>
                </a:solidFill>
                <a:ea typeface="宋体" pitchFamily="2" charset="-122"/>
                <a:cs typeface="Arial" charset="0"/>
              </a:rPr>
              <a:t> </a:t>
            </a:r>
            <a:r>
              <a:rPr lang="en-US" sz="2000" dirty="0">
                <a:solidFill>
                  <a:srgbClr val="FFFFFF"/>
                </a:solidFill>
                <a:ea typeface="宋体" pitchFamily="2" charset="-122"/>
                <a:cs typeface="Arial" charset="0"/>
              </a:rPr>
              <a:t>2009</a:t>
            </a:r>
            <a:r>
              <a:rPr lang="en-US" dirty="0" smtClean="0">
                <a:solidFill>
                  <a:srgbClr val="FFFFFF"/>
                </a:solidFill>
              </a:rPr>
              <a:t>)</a:t>
            </a:r>
            <a:endParaRPr lang="en-US" dirty="0">
              <a:solidFill>
                <a:srgbClr val="FFFFFF"/>
              </a:solidFill>
            </a:endParaRPr>
          </a:p>
        </p:txBody>
      </p:sp>
      <p:pic>
        <p:nvPicPr>
          <p:cNvPr id="11" name="Picture 6" descr="Y:\home\dqsun\My Documents\My Pictures\for_proposal_talk\result\color_mf_ps_noise_0.20_mf55.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92794" y="2514600"/>
            <a:ext cx="914400" cy="9144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 name="Rectangle 4"/>
              <p:cNvSpPr/>
              <p:nvPr/>
            </p:nvSpPr>
            <p:spPr>
              <a:xfrm>
                <a:off x="7162800" y="2734271"/>
                <a:ext cx="76655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chemeClr val="bg1"/>
                              </a:solidFill>
                              <a:latin typeface="Cambria Math"/>
                            </a:rPr>
                          </m:ctrlPr>
                        </m:accPr>
                        <m:e>
                          <m:r>
                            <a:rPr lang="en-US" b="1" i="1">
                              <a:solidFill>
                                <a:schemeClr val="bg1"/>
                              </a:solidFill>
                              <a:latin typeface="Cambria Math"/>
                            </a:rPr>
                            <m:t>𝒖</m:t>
                          </m:r>
                        </m:e>
                      </m:acc>
                      <m:r>
                        <a:rPr lang="en-US" b="1" i="1" smtClean="0">
                          <a:solidFill>
                            <a:schemeClr val="bg1"/>
                          </a:solidFill>
                          <a:latin typeface="Cambria Math"/>
                        </a:rPr>
                        <m:t>,</m:t>
                      </m:r>
                      <m:acc>
                        <m:accPr>
                          <m:chr m:val="̂"/>
                          <m:ctrlPr>
                            <a:rPr lang="en-US" b="1" i="1">
                              <a:solidFill>
                                <a:schemeClr val="bg1"/>
                              </a:solidFill>
                              <a:latin typeface="Cambria Math"/>
                            </a:rPr>
                          </m:ctrlPr>
                        </m:accPr>
                        <m:e>
                          <m:r>
                            <a:rPr lang="en-US" b="1" i="1" smtClean="0">
                              <a:solidFill>
                                <a:schemeClr val="bg1"/>
                              </a:solidFill>
                              <a:latin typeface="Cambria Math"/>
                            </a:rPr>
                            <m:t>𝒗</m:t>
                          </m:r>
                        </m:e>
                      </m:acc>
                    </m:oMath>
                  </m:oMathPara>
                </a14:m>
                <a:endParaRPr lang="en-US" dirty="0"/>
              </a:p>
            </p:txBody>
          </p:sp>
        </mc:Choice>
        <mc:Fallback>
          <p:sp>
            <p:nvSpPr>
              <p:cNvPr id="5" name="Rectangle 4"/>
              <p:cNvSpPr>
                <a:spLocks noRot="1" noChangeAspect="1" noMove="1" noResize="1" noEditPoints="1" noAdjustHandles="1" noChangeArrowheads="1" noChangeShapeType="1" noTextEdit="1"/>
              </p:cNvSpPr>
              <p:nvPr/>
            </p:nvSpPr>
            <p:spPr>
              <a:xfrm>
                <a:off x="7162800" y="2734271"/>
                <a:ext cx="766555" cy="461665"/>
              </a:xfrm>
              <a:prstGeom prst="rect">
                <a:avLst/>
              </a:prstGeom>
              <a:blipFill rotWithShape="1">
                <a:blip r:embed="rId5"/>
                <a:stretch>
                  <a:fillRect t="-2667" r="-49206"/>
                </a:stretch>
              </a:blipFill>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2" name="TextBox 11"/>
              <p:cNvSpPr txBox="1"/>
              <p:nvPr/>
            </p:nvSpPr>
            <p:spPr bwMode="auto">
              <a:xfrm>
                <a:off x="1230740" y="1837944"/>
                <a:ext cx="5862054" cy="1453026"/>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left"/>
                    </m:oMathParaPr>
                    <m:oMath xmlns:m="http://schemas.openxmlformats.org/officeDocument/2006/math">
                      <m:r>
                        <a:rPr lang="en-US" i="1" smtClean="0">
                          <a:solidFill>
                            <a:schemeClr val="bg1"/>
                          </a:solidFill>
                          <a:latin typeface="Cambria Math"/>
                        </a:rPr>
                        <m:t>𝐸</m:t>
                      </m:r>
                      <m:d>
                        <m:dPr>
                          <m:ctrlPr>
                            <a:rPr lang="en-US" b="0" i="1" smtClean="0">
                              <a:solidFill>
                                <a:schemeClr val="bg1"/>
                              </a:solidFill>
                              <a:latin typeface="Cambria Math"/>
                            </a:rPr>
                          </m:ctrlPr>
                        </m:dPr>
                        <m:e>
                          <m:acc>
                            <m:accPr>
                              <m:chr m:val="̂"/>
                              <m:ctrlPr>
                                <a:rPr lang="en-US" b="1" i="1">
                                  <a:solidFill>
                                    <a:schemeClr val="bg1"/>
                                  </a:solidFill>
                                  <a:latin typeface="Cambria Math"/>
                                </a:rPr>
                              </m:ctrlPr>
                            </m:accPr>
                            <m:e>
                              <m:r>
                                <a:rPr lang="en-US" b="1" i="1">
                                  <a:solidFill>
                                    <a:schemeClr val="bg1"/>
                                  </a:solidFill>
                                  <a:latin typeface="Cambria Math"/>
                                </a:rPr>
                                <m:t>𝒖</m:t>
                              </m:r>
                            </m:e>
                          </m:acc>
                          <m:r>
                            <a:rPr lang="en-US" b="0" i="1" smtClean="0">
                              <a:solidFill>
                                <a:schemeClr val="bg1"/>
                              </a:solidFill>
                              <a:latin typeface="Cambria Math"/>
                            </a:rPr>
                            <m:t>,</m:t>
                          </m:r>
                          <m:acc>
                            <m:accPr>
                              <m:chr m:val="̂"/>
                              <m:ctrlPr>
                                <a:rPr lang="en-US" b="1" i="1" smtClean="0">
                                  <a:solidFill>
                                    <a:schemeClr val="bg1"/>
                                  </a:solidFill>
                                  <a:latin typeface="Cambria Math"/>
                                </a:rPr>
                              </m:ctrlPr>
                            </m:accPr>
                            <m:e>
                              <m:r>
                                <a:rPr lang="en-US" b="1" i="1" smtClean="0">
                                  <a:solidFill>
                                    <a:schemeClr val="bg1"/>
                                  </a:solidFill>
                                  <a:latin typeface="Cambria Math"/>
                                </a:rPr>
                                <m:t>𝒗</m:t>
                              </m:r>
                            </m:e>
                          </m:acc>
                        </m:e>
                      </m:d>
                      <m:r>
                        <a:rPr lang="en-US" b="0" i="1" smtClean="0">
                          <a:solidFill>
                            <a:schemeClr val="bg1"/>
                          </a:solidFill>
                          <a:latin typeface="Cambria Math"/>
                        </a:rPr>
                        <m:t>=</m:t>
                      </m:r>
                      <m:sSub>
                        <m:sSubPr>
                          <m:ctrlPr>
                            <a:rPr lang="en-US" i="1">
                              <a:solidFill>
                                <a:schemeClr val="bg1"/>
                              </a:solidFill>
                              <a:latin typeface="Cambria Math"/>
                            </a:rPr>
                          </m:ctrlPr>
                        </m:sSubPr>
                        <m:e>
                          <m:r>
                            <a:rPr lang="en-US" i="1">
                              <a:solidFill>
                                <a:schemeClr val="bg1"/>
                              </a:solidFill>
                              <a:latin typeface="Cambria Math"/>
                              <a:ea typeface="Cambria Math"/>
                            </a:rPr>
                            <m:t>𝜆</m:t>
                          </m:r>
                        </m:e>
                        <m:sub>
                          <m:r>
                            <a:rPr lang="en-US" b="0" i="1" smtClean="0">
                              <a:solidFill>
                                <a:schemeClr val="bg1"/>
                              </a:solidFill>
                              <a:latin typeface="Cambria Math"/>
                              <a:ea typeface="Cambria Math"/>
                            </a:rPr>
                            <m:t>3</m:t>
                          </m:r>
                        </m:sub>
                      </m:sSub>
                      <m:d>
                        <m:dPr>
                          <m:ctrlPr>
                            <a:rPr lang="en-US" i="1" smtClean="0">
                              <a:solidFill>
                                <a:schemeClr val="bg1"/>
                              </a:solidFill>
                              <a:latin typeface="Cambria Math"/>
                            </a:rPr>
                          </m:ctrlPr>
                        </m:dPr>
                        <m:e>
                          <m:r>
                            <a:rPr lang="en-US" b="1" i="1">
                              <a:solidFill>
                                <a:schemeClr val="bg1"/>
                              </a:solidFill>
                              <a:latin typeface="Cambria Math"/>
                            </a:rPr>
                            <m:t>|</m:t>
                          </m:r>
                          <m:d>
                            <m:dPr>
                              <m:begChr m:val="|"/>
                              <m:endChr m:val="|"/>
                              <m:ctrlPr>
                                <a:rPr lang="en-US" b="1" i="1">
                                  <a:solidFill>
                                    <a:schemeClr val="bg1"/>
                                  </a:solidFill>
                                  <a:latin typeface="Cambria Math"/>
                                </a:rPr>
                              </m:ctrlPr>
                            </m:dPr>
                            <m:e>
                              <m:r>
                                <a:rPr lang="en-US" b="1" i="1">
                                  <a:solidFill>
                                    <a:schemeClr val="bg1"/>
                                  </a:solidFill>
                                  <a:latin typeface="Cambria Math"/>
                                </a:rPr>
                                <m:t>𝒖</m:t>
                              </m:r>
                              <m:r>
                                <a:rPr lang="en-US" b="1" i="1">
                                  <a:solidFill>
                                    <a:schemeClr val="bg1"/>
                                  </a:solidFill>
                                  <a:latin typeface="Cambria Math"/>
                                </a:rPr>
                                <m:t>−</m:t>
                              </m:r>
                              <m:acc>
                                <m:accPr>
                                  <m:chr m:val="̂"/>
                                  <m:ctrlPr>
                                    <a:rPr lang="en-US" b="1" i="1">
                                      <a:solidFill>
                                        <a:schemeClr val="bg1"/>
                                      </a:solidFill>
                                      <a:latin typeface="Cambria Math"/>
                                    </a:rPr>
                                  </m:ctrlPr>
                                </m:accPr>
                                <m:e>
                                  <m:r>
                                    <a:rPr lang="en-US" b="1" i="1">
                                      <a:solidFill>
                                        <a:schemeClr val="bg1"/>
                                      </a:solidFill>
                                      <a:latin typeface="Cambria Math"/>
                                    </a:rPr>
                                    <m:t>𝒖</m:t>
                                  </m:r>
                                </m:e>
                              </m:acc>
                            </m:e>
                          </m:d>
                          <m:sSup>
                            <m:sSupPr>
                              <m:ctrlPr>
                                <a:rPr lang="en-US" b="1" i="1">
                                  <a:solidFill>
                                    <a:schemeClr val="bg1"/>
                                  </a:solidFill>
                                  <a:latin typeface="Cambria Math"/>
                                </a:rPr>
                              </m:ctrlPr>
                            </m:sSupPr>
                            <m:e>
                              <m:r>
                                <a:rPr lang="en-US" b="1" i="1">
                                  <a:solidFill>
                                    <a:schemeClr val="bg1"/>
                                  </a:solidFill>
                                  <a:latin typeface="Cambria Math"/>
                                </a:rPr>
                                <m:t>|</m:t>
                              </m:r>
                            </m:e>
                            <m:sup>
                              <m:r>
                                <a:rPr lang="en-US" b="1" i="1">
                                  <a:solidFill>
                                    <a:schemeClr val="bg1"/>
                                  </a:solidFill>
                                  <a:latin typeface="Cambria Math"/>
                                </a:rPr>
                                <m:t>𝟐</m:t>
                              </m:r>
                            </m:sup>
                          </m:sSup>
                          <m:r>
                            <a:rPr lang="en-US" b="0" i="1" smtClean="0">
                              <a:solidFill>
                                <a:schemeClr val="bg1"/>
                              </a:solidFill>
                              <a:latin typeface="Cambria Math"/>
                            </a:rPr>
                            <m:t>+</m:t>
                          </m:r>
                          <m:r>
                            <a:rPr lang="en-US" b="1" i="1">
                              <a:solidFill>
                                <a:schemeClr val="bg1"/>
                              </a:solidFill>
                              <a:latin typeface="Cambria Math"/>
                            </a:rPr>
                            <m:t>|</m:t>
                          </m:r>
                          <m:d>
                            <m:dPr>
                              <m:begChr m:val="|"/>
                              <m:endChr m:val="|"/>
                              <m:ctrlPr>
                                <a:rPr lang="en-US" b="1" i="1">
                                  <a:solidFill>
                                    <a:schemeClr val="bg1"/>
                                  </a:solidFill>
                                  <a:latin typeface="Cambria Math"/>
                                </a:rPr>
                              </m:ctrlPr>
                            </m:dPr>
                            <m:e>
                              <m:r>
                                <a:rPr lang="en-US" b="1" i="1" smtClean="0">
                                  <a:solidFill>
                                    <a:schemeClr val="bg1"/>
                                  </a:solidFill>
                                  <a:latin typeface="Cambria Math"/>
                                </a:rPr>
                                <m:t>𝒗</m:t>
                              </m:r>
                              <m:r>
                                <a:rPr lang="en-US" b="1" i="1">
                                  <a:solidFill>
                                    <a:schemeClr val="bg1"/>
                                  </a:solidFill>
                                  <a:latin typeface="Cambria Math"/>
                                </a:rPr>
                                <m:t>−</m:t>
                              </m:r>
                              <m:acc>
                                <m:accPr>
                                  <m:chr m:val="̂"/>
                                  <m:ctrlPr>
                                    <a:rPr lang="en-US" b="1" i="1">
                                      <a:solidFill>
                                        <a:schemeClr val="bg1"/>
                                      </a:solidFill>
                                      <a:latin typeface="Cambria Math"/>
                                    </a:rPr>
                                  </m:ctrlPr>
                                </m:accPr>
                                <m:e>
                                  <m:r>
                                    <a:rPr lang="en-US" b="1" i="1" smtClean="0">
                                      <a:solidFill>
                                        <a:schemeClr val="bg1"/>
                                      </a:solidFill>
                                      <a:latin typeface="Cambria Math"/>
                                    </a:rPr>
                                    <m:t>𝒗</m:t>
                                  </m:r>
                                </m:e>
                              </m:acc>
                            </m:e>
                          </m:d>
                          <m:sSup>
                            <m:sSupPr>
                              <m:ctrlPr>
                                <a:rPr lang="en-US" b="1" i="1">
                                  <a:solidFill>
                                    <a:schemeClr val="bg1"/>
                                  </a:solidFill>
                                  <a:latin typeface="Cambria Math"/>
                                </a:rPr>
                              </m:ctrlPr>
                            </m:sSupPr>
                            <m:e>
                              <m:r>
                                <a:rPr lang="en-US" b="1" i="1">
                                  <a:solidFill>
                                    <a:schemeClr val="bg1"/>
                                  </a:solidFill>
                                  <a:latin typeface="Cambria Math"/>
                                </a:rPr>
                                <m:t>|</m:t>
                              </m:r>
                            </m:e>
                            <m:sup>
                              <m:r>
                                <a:rPr lang="en-US" b="1" i="1">
                                  <a:solidFill>
                                    <a:schemeClr val="bg1"/>
                                  </a:solidFill>
                                  <a:latin typeface="Cambria Math"/>
                                </a:rPr>
                                <m:t>𝟐</m:t>
                              </m:r>
                            </m:sup>
                          </m:sSup>
                        </m:e>
                      </m:d>
                    </m:oMath>
                  </m:oMathPara>
                </a14:m>
                <a:endParaRPr lang="en-US" i="1" dirty="0" smtClean="0">
                  <a:solidFill>
                    <a:schemeClr val="bg1"/>
                  </a:solidFill>
                  <a:latin typeface="Cambria Math"/>
                </a:endParaRPr>
              </a:p>
              <a:p>
                <a:pPr eaLnBrk="0" hangingPunct="0"/>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a:rPr>
                        <m:t>                 +</m:t>
                      </m:r>
                      <m:sSub>
                        <m:sSubPr>
                          <m:ctrlPr>
                            <a:rPr lang="en-US" i="1" smtClean="0">
                              <a:solidFill>
                                <a:schemeClr val="bg1"/>
                              </a:solidFill>
                              <a:latin typeface="Cambria Math"/>
                            </a:rPr>
                          </m:ctrlPr>
                        </m:sSubPr>
                        <m:e>
                          <m:r>
                            <a:rPr lang="en-US" b="0" i="1" smtClean="0">
                              <a:solidFill>
                                <a:schemeClr val="bg1"/>
                              </a:solidFill>
                              <a:latin typeface="Cambria Math"/>
                              <a:ea typeface="Cambria Math"/>
                            </a:rPr>
                            <m:t>𝜆</m:t>
                          </m:r>
                        </m:e>
                        <m:sub>
                          <m:r>
                            <a:rPr lang="en-US" b="0" i="1" smtClean="0">
                              <a:solidFill>
                                <a:schemeClr val="bg1"/>
                              </a:solidFill>
                              <a:latin typeface="Cambria Math"/>
                            </a:rPr>
                            <m:t>2</m:t>
                          </m:r>
                        </m:sub>
                      </m:sSub>
                      <m:nary>
                        <m:naryPr>
                          <m:chr m:val="∑"/>
                          <m:supHide m:val="on"/>
                          <m:ctrlPr>
                            <a:rPr lang="en-US" b="1" i="1">
                              <a:solidFill>
                                <a:schemeClr val="bg1"/>
                              </a:solidFill>
                              <a:latin typeface="Cambria Math"/>
                            </a:rPr>
                          </m:ctrlPr>
                        </m:naryPr>
                        <m:sub>
                          <m:r>
                            <m:rPr>
                              <m:brk m:alnAt="7"/>
                            </m:rPr>
                            <a:rPr lang="en-US" b="1" i="1">
                              <a:solidFill>
                                <a:schemeClr val="bg1"/>
                              </a:solidFill>
                              <a:latin typeface="Cambria Math"/>
                            </a:rPr>
                            <m:t>(</m:t>
                          </m:r>
                          <m:r>
                            <m:rPr>
                              <m:brk m:alnAt="7"/>
                            </m:rPr>
                            <a:rPr lang="en-US" b="1">
                              <a:solidFill>
                                <a:schemeClr val="bg1"/>
                              </a:solidFill>
                              <a:latin typeface="Cambria Math"/>
                            </a:rPr>
                            <m:t>𝐩</m:t>
                          </m:r>
                          <m:r>
                            <a:rPr lang="en-US" b="1">
                              <a:solidFill>
                                <a:schemeClr val="bg1"/>
                              </a:solidFill>
                              <a:latin typeface="Cambria Math"/>
                            </a:rPr>
                            <m:t>,</m:t>
                          </m:r>
                          <m:r>
                            <a:rPr lang="en-US" b="1">
                              <a:solidFill>
                                <a:schemeClr val="bg1"/>
                              </a:solidFill>
                              <a:latin typeface="Cambria Math"/>
                            </a:rPr>
                            <m:t>𝐪</m:t>
                          </m:r>
                          <m:r>
                            <m:rPr>
                              <m:brk m:alnAt="7"/>
                            </m:rPr>
                            <a:rPr lang="en-US">
                              <a:solidFill>
                                <a:schemeClr val="bg1"/>
                              </a:solidFill>
                              <a:latin typeface="Cambria Math"/>
                            </a:rPr>
                            <m:t>)</m:t>
                          </m:r>
                          <m:r>
                            <m:rPr>
                              <m:brk m:alnAt="7"/>
                            </m:rPr>
                            <a:rPr lang="en-US" i="1">
                              <a:solidFill>
                                <a:schemeClr val="bg1"/>
                              </a:solidFill>
                              <a:latin typeface="Cambria Math"/>
                              <a:ea typeface="Cambria Math"/>
                            </a:rPr>
                            <m:t>∈</m:t>
                          </m:r>
                          <m:sSub>
                            <m:sSubPr>
                              <m:ctrlPr>
                                <a:rPr lang="en-US" b="1" i="1" smtClean="0">
                                  <a:solidFill>
                                    <a:schemeClr val="bg1"/>
                                  </a:solidFill>
                                  <a:latin typeface="Cambria Math"/>
                                  <a:ea typeface="Cambria Math"/>
                                </a:rPr>
                              </m:ctrlPr>
                            </m:sSubPr>
                            <m:e>
                              <m:r>
                                <a:rPr lang="en-US" b="1" i="0" smtClean="0">
                                  <a:solidFill>
                                    <a:schemeClr val="bg1"/>
                                  </a:solidFill>
                                  <a:latin typeface="Cambria Math"/>
                                  <a:ea typeface="Cambria Math"/>
                                </a:rPr>
                                <m:t>𝐄</m:t>
                              </m:r>
                            </m:e>
                            <m:sub>
                              <m:r>
                                <a:rPr lang="en-US" b="1" i="0" smtClean="0">
                                  <a:solidFill>
                                    <a:schemeClr val="bg1"/>
                                  </a:solidFill>
                                  <a:latin typeface="Cambria Math"/>
                                  <a:ea typeface="Cambria Math"/>
                                </a:rPr>
                                <m:t>𝐍𝐋</m:t>
                              </m:r>
                            </m:sub>
                          </m:sSub>
                        </m:sub>
                        <m:sup/>
                        <m:e>
                          <m:d>
                            <m:dPr>
                              <m:begChr m:val="|"/>
                              <m:endChr m:val="|"/>
                              <m:ctrlPr>
                                <a:rPr lang="en-US" i="1">
                                  <a:solidFill>
                                    <a:schemeClr val="bg1"/>
                                  </a:solidFill>
                                  <a:latin typeface="Cambria Math"/>
                                  <a:ea typeface="Cambria Math"/>
                                </a:rPr>
                              </m:ctrlPr>
                            </m:dPr>
                            <m:e>
                              <m:sSub>
                                <m:sSubPr>
                                  <m:ctrlPr>
                                    <a:rPr lang="en-US" i="1">
                                      <a:solidFill>
                                        <a:schemeClr val="bg1"/>
                                      </a:solidFill>
                                      <a:latin typeface="Cambria Math"/>
                                      <a:ea typeface="Cambria Math"/>
                                    </a:rPr>
                                  </m:ctrlPr>
                                </m:sSubPr>
                                <m:e>
                                  <m:acc>
                                    <m:accPr>
                                      <m:chr m:val="̂"/>
                                      <m:ctrlPr>
                                        <a:rPr lang="en-US" b="1" i="1" smtClean="0">
                                          <a:solidFill>
                                            <a:schemeClr val="bg1"/>
                                          </a:solidFill>
                                          <a:latin typeface="Cambria Math"/>
                                          <a:ea typeface="Cambria Math"/>
                                        </a:rPr>
                                      </m:ctrlPr>
                                    </m:accPr>
                                    <m:e>
                                      <m:r>
                                        <a:rPr lang="en-US" b="0" i="1" smtClean="0">
                                          <a:solidFill>
                                            <a:schemeClr val="bg1"/>
                                          </a:solidFill>
                                          <a:latin typeface="Cambria Math"/>
                                          <a:ea typeface="Cambria Math"/>
                                        </a:rPr>
                                        <m:t>𝑢</m:t>
                                      </m:r>
                                    </m:e>
                                  </m:acc>
                                </m:e>
                                <m:sub>
                                  <m:r>
                                    <a:rPr lang="en-US" b="1">
                                      <a:solidFill>
                                        <a:schemeClr val="bg1"/>
                                      </a:solidFill>
                                      <a:latin typeface="Cambria Math"/>
                                      <a:ea typeface="Cambria Math"/>
                                    </a:rPr>
                                    <m:t>𝐩</m:t>
                                  </m:r>
                                </m:sub>
                              </m:sSub>
                              <m:r>
                                <a:rPr lang="en-US" i="1">
                                  <a:solidFill>
                                    <a:schemeClr val="bg1"/>
                                  </a:solidFill>
                                  <a:latin typeface="Cambria Math"/>
                                  <a:ea typeface="Cambria Math"/>
                                </a:rPr>
                                <m:t>−</m:t>
                              </m:r>
                              <m:sSub>
                                <m:sSubPr>
                                  <m:ctrlPr>
                                    <a:rPr lang="en-US" i="1">
                                      <a:solidFill>
                                        <a:schemeClr val="bg1"/>
                                      </a:solidFill>
                                      <a:latin typeface="Cambria Math"/>
                                      <a:ea typeface="Cambria Math"/>
                                    </a:rPr>
                                  </m:ctrlPr>
                                </m:sSubPr>
                                <m:e>
                                  <m:acc>
                                    <m:accPr>
                                      <m:chr m:val="̂"/>
                                      <m:ctrlPr>
                                        <a:rPr lang="en-US" b="1" i="1">
                                          <a:solidFill>
                                            <a:schemeClr val="bg1"/>
                                          </a:solidFill>
                                          <a:latin typeface="Cambria Math"/>
                                          <a:ea typeface="Cambria Math"/>
                                        </a:rPr>
                                      </m:ctrlPr>
                                    </m:accPr>
                                    <m:e>
                                      <m:r>
                                        <a:rPr lang="en-US" i="1">
                                          <a:solidFill>
                                            <a:schemeClr val="bg1"/>
                                          </a:solidFill>
                                          <a:latin typeface="Cambria Math"/>
                                          <a:ea typeface="Cambria Math"/>
                                        </a:rPr>
                                        <m:t>𝑢</m:t>
                                      </m:r>
                                    </m:e>
                                  </m:acc>
                                </m:e>
                                <m:sub>
                                  <m:r>
                                    <a:rPr lang="en-US" b="1" i="0" smtClean="0">
                                      <a:solidFill>
                                        <a:schemeClr val="bg1"/>
                                      </a:solidFill>
                                      <a:latin typeface="Cambria Math"/>
                                      <a:ea typeface="Cambria Math"/>
                                    </a:rPr>
                                    <m:t>𝐪</m:t>
                                  </m:r>
                                </m:sub>
                              </m:sSub>
                            </m:e>
                          </m:d>
                          <m:r>
                            <a:rPr lang="en-US" b="1" i="1" smtClean="0">
                              <a:solidFill>
                                <a:schemeClr val="bg1"/>
                              </a:solidFill>
                              <a:latin typeface="Cambria Math"/>
                              <a:ea typeface="Cambria Math"/>
                            </a:rPr>
                            <m:t>+</m:t>
                          </m:r>
                          <m:d>
                            <m:dPr>
                              <m:begChr m:val="|"/>
                              <m:endChr m:val="|"/>
                              <m:ctrlPr>
                                <a:rPr lang="en-US" i="1">
                                  <a:solidFill>
                                    <a:schemeClr val="bg1"/>
                                  </a:solidFill>
                                  <a:latin typeface="Cambria Math"/>
                                  <a:ea typeface="Cambria Math"/>
                                </a:rPr>
                              </m:ctrlPr>
                            </m:dPr>
                            <m:e>
                              <m:sSub>
                                <m:sSubPr>
                                  <m:ctrlPr>
                                    <a:rPr lang="en-US" i="1">
                                      <a:solidFill>
                                        <a:schemeClr val="bg1"/>
                                      </a:solidFill>
                                      <a:latin typeface="Cambria Math"/>
                                      <a:ea typeface="Cambria Math"/>
                                    </a:rPr>
                                  </m:ctrlPr>
                                </m:sSubPr>
                                <m:e>
                                  <m:acc>
                                    <m:accPr>
                                      <m:chr m:val="̂"/>
                                      <m:ctrlPr>
                                        <a:rPr lang="en-US" b="1" i="1">
                                          <a:solidFill>
                                            <a:schemeClr val="bg1"/>
                                          </a:solidFill>
                                          <a:latin typeface="Cambria Math"/>
                                          <a:ea typeface="Cambria Math"/>
                                        </a:rPr>
                                      </m:ctrlPr>
                                    </m:accPr>
                                    <m:e>
                                      <m:r>
                                        <a:rPr lang="en-US" b="1" i="1" smtClean="0">
                                          <a:solidFill>
                                            <a:schemeClr val="bg1"/>
                                          </a:solidFill>
                                          <a:latin typeface="Cambria Math"/>
                                          <a:ea typeface="Cambria Math"/>
                                        </a:rPr>
                                        <m:t>𝒗</m:t>
                                      </m:r>
                                    </m:e>
                                  </m:acc>
                                </m:e>
                                <m:sub>
                                  <m:r>
                                    <a:rPr lang="en-US" b="1">
                                      <a:solidFill>
                                        <a:schemeClr val="bg1"/>
                                      </a:solidFill>
                                      <a:latin typeface="Cambria Math"/>
                                      <a:ea typeface="Cambria Math"/>
                                    </a:rPr>
                                    <m:t>𝐩</m:t>
                                  </m:r>
                                </m:sub>
                              </m:sSub>
                              <m:r>
                                <a:rPr lang="en-US" i="1">
                                  <a:solidFill>
                                    <a:schemeClr val="bg1"/>
                                  </a:solidFill>
                                  <a:latin typeface="Cambria Math"/>
                                  <a:ea typeface="Cambria Math"/>
                                </a:rPr>
                                <m:t>−</m:t>
                              </m:r>
                              <m:sSub>
                                <m:sSubPr>
                                  <m:ctrlPr>
                                    <a:rPr lang="en-US" i="1">
                                      <a:solidFill>
                                        <a:schemeClr val="bg1"/>
                                      </a:solidFill>
                                      <a:latin typeface="Cambria Math"/>
                                      <a:ea typeface="Cambria Math"/>
                                    </a:rPr>
                                  </m:ctrlPr>
                                </m:sSubPr>
                                <m:e>
                                  <m:acc>
                                    <m:accPr>
                                      <m:chr m:val="̂"/>
                                      <m:ctrlPr>
                                        <a:rPr lang="en-US" b="1" i="1">
                                          <a:solidFill>
                                            <a:schemeClr val="bg1"/>
                                          </a:solidFill>
                                          <a:latin typeface="Cambria Math"/>
                                          <a:ea typeface="Cambria Math"/>
                                        </a:rPr>
                                      </m:ctrlPr>
                                    </m:accPr>
                                    <m:e>
                                      <m:r>
                                        <a:rPr lang="en-US" b="0" i="1" smtClean="0">
                                          <a:solidFill>
                                            <a:schemeClr val="bg1"/>
                                          </a:solidFill>
                                          <a:latin typeface="Cambria Math"/>
                                          <a:ea typeface="Cambria Math"/>
                                        </a:rPr>
                                        <m:t>𝑣</m:t>
                                      </m:r>
                                    </m:e>
                                  </m:acc>
                                </m:e>
                                <m:sub>
                                  <m:r>
                                    <a:rPr lang="en-US" b="1">
                                      <a:solidFill>
                                        <a:schemeClr val="bg1"/>
                                      </a:solidFill>
                                      <a:latin typeface="Cambria Math"/>
                                      <a:ea typeface="Cambria Math"/>
                                    </a:rPr>
                                    <m:t>𝐪</m:t>
                                  </m:r>
                                </m:sub>
                              </m:sSub>
                            </m:e>
                          </m:d>
                        </m:e>
                      </m:nary>
                    </m:oMath>
                  </m:oMathPara>
                </a14:m>
                <a:endParaRPr lang="en-US" sz="2000" dirty="0" smtClean="0">
                  <a:solidFill>
                    <a:schemeClr val="bg1"/>
                  </a:solidFill>
                  <a:latin typeface="+mn-lt"/>
                </a:endParaRPr>
              </a:p>
            </p:txBody>
          </p:sp>
        </mc:Choice>
        <mc:Fallback>
          <p:sp>
            <p:nvSpPr>
              <p:cNvPr id="12" name="TextBox 11"/>
              <p:cNvSpPr txBox="1">
                <a:spLocks noRot="1" noChangeAspect="1" noMove="1" noResize="1" noEditPoints="1" noAdjustHandles="1" noChangeArrowheads="1" noChangeShapeType="1" noTextEdit="1"/>
              </p:cNvSpPr>
              <p:nvPr/>
            </p:nvSpPr>
            <p:spPr bwMode="auto">
              <a:xfrm>
                <a:off x="1230740" y="1837944"/>
                <a:ext cx="5862054" cy="1453026"/>
              </a:xfrm>
              <a:prstGeom prst="rect">
                <a:avLst/>
              </a:prstGeom>
              <a:blipFill rotWithShape="1">
                <a:blip r:embed="rId6"/>
                <a:stretch>
                  <a:fillRect/>
                </a:stretch>
              </a:blipFill>
              <a:ln w="9525">
                <a:noFill/>
                <a:miter lim="800000"/>
                <a:headEnd/>
                <a:tailEnd/>
              </a:ln>
            </p:spPr>
            <p:txBody>
              <a:bodyPr/>
              <a:lstStyle/>
              <a:p>
                <a:r>
                  <a:rPr lang="en-US">
                    <a:noFill/>
                  </a:rPr>
                  <a:t> </a:t>
                </a:r>
              </a:p>
            </p:txBody>
          </p:sp>
        </mc:Fallback>
      </mc:AlternateContent>
      <p:sp>
        <p:nvSpPr>
          <p:cNvPr id="13" name="Rectangle 12"/>
          <p:cNvSpPr/>
          <p:nvPr/>
        </p:nvSpPr>
        <p:spPr>
          <a:xfrm>
            <a:off x="2514600" y="5334000"/>
            <a:ext cx="1803135" cy="400110"/>
          </a:xfrm>
          <a:prstGeom prst="rect">
            <a:avLst/>
          </a:prstGeom>
        </p:spPr>
        <p:txBody>
          <a:bodyPr wrap="none">
            <a:spAutoFit/>
          </a:bodyPr>
          <a:lstStyle/>
          <a:p>
            <a:r>
              <a:rPr lang="en-US" sz="2000" i="1" dirty="0" smtClean="0">
                <a:solidFill>
                  <a:srgbClr val="FFFFFF"/>
                </a:solidFill>
              </a:rPr>
              <a:t>p</a:t>
            </a:r>
            <a:r>
              <a:rPr lang="en-US" sz="2000" dirty="0" smtClean="0">
                <a:solidFill>
                  <a:srgbClr val="FFFFFF"/>
                </a:solidFill>
              </a:rPr>
              <a:t>-value: 0.6095</a:t>
            </a:r>
            <a:endParaRPr lang="en-US" sz="2000" dirty="0">
              <a:solidFill>
                <a:srgbClr val="FFFFFF"/>
              </a:solidFill>
            </a:endParaRPr>
          </a:p>
        </p:txBody>
      </p:sp>
      <p:pic>
        <p:nvPicPr>
          <p:cNvPr id="15" name="Picture 3" descr="\\cifs.cs.brown.edu\dfs\home\dqsun\My Documents\My Pictures\for_proposal_talk\result\v2_color_mf_ps_noise_0.10.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86600" y="1196248"/>
            <a:ext cx="914400" cy="9144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6" name="Rectangle 15"/>
              <p:cNvSpPr/>
              <p:nvPr/>
            </p:nvSpPr>
            <p:spPr>
              <a:xfrm>
                <a:off x="7158243" y="1295400"/>
                <a:ext cx="76655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solidFill>
                            <a:schemeClr val="tx1"/>
                          </a:solidFill>
                          <a:latin typeface="Cambria Math"/>
                        </a:rPr>
                        <m:t>𝒖</m:t>
                      </m:r>
                      <m:r>
                        <a:rPr lang="en-US" b="1" i="1" smtClean="0">
                          <a:solidFill>
                            <a:schemeClr val="tx1"/>
                          </a:solidFill>
                          <a:latin typeface="Cambria Math"/>
                        </a:rPr>
                        <m:t>,</m:t>
                      </m:r>
                      <m:r>
                        <a:rPr lang="en-US" b="1" i="1" smtClean="0">
                          <a:solidFill>
                            <a:schemeClr val="tx1"/>
                          </a:solidFill>
                          <a:latin typeface="Cambria Math"/>
                        </a:rPr>
                        <m:t>𝒗</m:t>
                      </m:r>
                    </m:oMath>
                  </m:oMathPara>
                </a14:m>
                <a:endParaRPr lang="en-US" dirty="0">
                  <a:solidFill>
                    <a:schemeClr val="tx1"/>
                  </a:solidFill>
                </a:endParaRPr>
              </a:p>
            </p:txBody>
          </p:sp>
        </mc:Choice>
        <mc:Fallback>
          <p:sp>
            <p:nvSpPr>
              <p:cNvPr id="16" name="Rectangle 15"/>
              <p:cNvSpPr>
                <a:spLocks noRot="1" noChangeAspect="1" noMove="1" noResize="1" noEditPoints="1" noAdjustHandles="1" noChangeArrowheads="1" noChangeShapeType="1" noTextEdit="1"/>
              </p:cNvSpPr>
              <p:nvPr/>
            </p:nvSpPr>
            <p:spPr>
              <a:xfrm>
                <a:off x="7158243" y="1295400"/>
                <a:ext cx="766557" cy="461665"/>
              </a:xfrm>
              <a:prstGeom prst="rect">
                <a:avLst/>
              </a:prstGeom>
              <a:blipFill rotWithShape="1">
                <a:blip r:embed="rId8"/>
                <a:stretch>
                  <a:fillRect/>
                </a:stretch>
              </a:blipFill>
            </p:spPr>
            <p:txBody>
              <a:bodyPr/>
              <a:lstStyle/>
              <a:p>
                <a:r>
                  <a:rPr lang="en-US">
                    <a:noFill/>
                  </a:rPr>
                  <a:t> </a:t>
                </a:r>
              </a:p>
            </p:txBody>
          </p:sp>
        </mc:Fallback>
      </mc:AlternateContent>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3497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3" grpId="0"/>
    </p:bld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152012"/>
            <a:ext cx="8229600" cy="1143000"/>
          </a:xfrm>
        </p:spPr>
        <p:txBody>
          <a:bodyPr/>
          <a:lstStyle/>
          <a:p>
            <a:pPr eaLnBrk="1" hangingPunct="1"/>
            <a:r>
              <a:rPr lang="en-US" dirty="0" smtClean="0">
                <a:latin typeface="Arial" charset="0"/>
                <a:cs typeface="Arial" charset="0"/>
              </a:rPr>
              <a:t>Limitations</a:t>
            </a:r>
          </a:p>
        </p:txBody>
      </p:sp>
      <p:sp>
        <p:nvSpPr>
          <p:cNvPr id="45059" name="Content Placeholder 2"/>
          <p:cNvSpPr>
            <a:spLocks noGrp="1"/>
          </p:cNvSpPr>
          <p:nvPr>
            <p:ph idx="1"/>
          </p:nvPr>
        </p:nvSpPr>
        <p:spPr>
          <a:xfrm>
            <a:off x="304800" y="1060672"/>
            <a:ext cx="8610600" cy="762000"/>
          </a:xfrm>
        </p:spPr>
        <p:txBody>
          <a:bodyPr/>
          <a:lstStyle/>
          <a:p>
            <a:pPr eaLnBrk="1" hangingPunct="1">
              <a:buClr>
                <a:schemeClr val="bg1"/>
              </a:buClr>
              <a:buFont typeface="Arial" charset="0"/>
              <a:buChar char="•"/>
            </a:pPr>
            <a:r>
              <a:rPr lang="en-US" sz="3200" dirty="0" smtClean="0">
                <a:latin typeface="Arial" charset="0"/>
                <a:cs typeface="Arial" charset="0"/>
              </a:rPr>
              <a:t>Non local term</a:t>
            </a:r>
          </a:p>
        </p:txBody>
      </p:sp>
      <p:pic>
        <p:nvPicPr>
          <p:cNvPr id="45086" name="Picture 5"/>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43000" y="3662363"/>
            <a:ext cx="3246438" cy="19002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pic>
      <p:pic>
        <p:nvPicPr>
          <p:cNvPr id="45087" name="Picture 10" descr="army-spear-3-color"/>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29200" y="3657600"/>
            <a:ext cx="3275013" cy="19002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5088" name="Text Box 11"/>
          <p:cNvSpPr txBox="1">
            <a:spLocks noChangeArrowheads="1"/>
          </p:cNvSpPr>
          <p:nvPr/>
        </p:nvSpPr>
        <p:spPr bwMode="auto">
          <a:xfrm>
            <a:off x="1265238" y="5791200"/>
            <a:ext cx="2895600" cy="4524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lIns="90000" tIns="46800" rIns="90000" bIns="46800">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pPr algn="ctr" eaLnBrk="1" hangingPunct="1">
              <a:lnSpc>
                <a:spcPct val="97000"/>
              </a:lnSpc>
              <a:spcBef>
                <a:spcPct val="50000"/>
              </a:spcBef>
              <a:buClr>
                <a:srgbClr val="000000"/>
              </a:buClr>
              <a:buSzPct val="100000"/>
              <a:buFont typeface="Tahoma" pitchFamily="34" charset="0"/>
              <a:buNone/>
            </a:pPr>
            <a:r>
              <a:rPr lang="en-US" altLang="zh-CN">
                <a:solidFill>
                  <a:srgbClr val="FFFFFF"/>
                </a:solidFill>
                <a:ea typeface="宋体" pitchFamily="2" charset="-122"/>
              </a:rPr>
              <a:t>Classic++</a:t>
            </a:r>
          </a:p>
        </p:txBody>
      </p:sp>
      <p:sp>
        <p:nvSpPr>
          <p:cNvPr id="45089" name="Text Box 12"/>
          <p:cNvSpPr txBox="1">
            <a:spLocks noChangeArrowheads="1"/>
          </p:cNvSpPr>
          <p:nvPr/>
        </p:nvSpPr>
        <p:spPr bwMode="auto">
          <a:xfrm>
            <a:off x="5227638" y="5791200"/>
            <a:ext cx="2895600" cy="4524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lIns="90000" tIns="46800" rIns="90000" bIns="46800">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pPr algn="ctr" eaLnBrk="1" hangingPunct="1">
              <a:lnSpc>
                <a:spcPct val="97000"/>
              </a:lnSpc>
              <a:spcBef>
                <a:spcPct val="50000"/>
              </a:spcBef>
              <a:buClr>
                <a:srgbClr val="000000"/>
              </a:buClr>
              <a:buSzPct val="100000"/>
              <a:buFont typeface="Tahoma" pitchFamily="34" charset="0"/>
              <a:buNone/>
            </a:pPr>
            <a:r>
              <a:rPr lang="en-US" altLang="zh-CN">
                <a:solidFill>
                  <a:srgbClr val="FFFFFF"/>
                </a:solidFill>
                <a:ea typeface="宋体" pitchFamily="2" charset="-122"/>
              </a:rPr>
              <a:t>First image</a:t>
            </a:r>
          </a:p>
        </p:txBody>
      </p:sp>
      <p:sp>
        <p:nvSpPr>
          <p:cNvPr id="45090" name="Oval 43"/>
          <p:cNvSpPr>
            <a:spLocks noChangeArrowheads="1"/>
          </p:cNvSpPr>
          <p:nvPr/>
        </p:nvSpPr>
        <p:spPr bwMode="auto">
          <a:xfrm>
            <a:off x="1600200" y="4191000"/>
            <a:ext cx="685800" cy="533400"/>
          </a:xfrm>
          <a:prstGeom prst="ellipse">
            <a:avLst/>
          </a:prstGeom>
          <a:noFill/>
          <a:ln w="25400" algn="ctr">
            <a:solidFill>
              <a:srgbClr val="FF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lIns="90000" tIns="46800" rIns="90000" bIns="46800" anchor="ctr">
            <a:spAutoFit/>
          </a:bodyPr>
          <a:lstStyle/>
          <a:p>
            <a:pPr algn="ctr">
              <a:lnSpc>
                <a:spcPct val="97000"/>
              </a:lnSpc>
              <a:spcBef>
                <a:spcPct val="50000"/>
              </a:spcBef>
              <a:buClr>
                <a:srgbClr val="000000"/>
              </a:buClr>
              <a:buSzPct val="100000"/>
              <a:buFont typeface="Tahoma" pitchFamily="34" charset="0"/>
              <a:buNone/>
            </a:pPr>
            <a:endParaRPr lang="en-US"/>
          </a:p>
        </p:txBody>
      </p:sp>
      <p:sp>
        <p:nvSpPr>
          <p:cNvPr id="45091" name="Oval 44"/>
          <p:cNvSpPr>
            <a:spLocks noChangeArrowheads="1"/>
          </p:cNvSpPr>
          <p:nvPr/>
        </p:nvSpPr>
        <p:spPr bwMode="auto">
          <a:xfrm>
            <a:off x="5486400" y="4191000"/>
            <a:ext cx="685800" cy="533400"/>
          </a:xfrm>
          <a:prstGeom prst="ellipse">
            <a:avLst/>
          </a:prstGeom>
          <a:noFill/>
          <a:ln w="25400" algn="ctr">
            <a:solidFill>
              <a:srgbClr val="FF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lIns="90000" tIns="46800" rIns="90000" bIns="46800" anchor="ctr">
            <a:spAutoFit/>
          </a:bodyPr>
          <a:lstStyle/>
          <a:p>
            <a:pPr algn="ctr">
              <a:lnSpc>
                <a:spcPct val="97000"/>
              </a:lnSpc>
              <a:spcBef>
                <a:spcPct val="50000"/>
              </a:spcBef>
              <a:buClr>
                <a:srgbClr val="000000"/>
              </a:buClr>
              <a:buSzPct val="100000"/>
              <a:buFont typeface="Tahoma" pitchFamily="34" charset="0"/>
              <a:buNone/>
            </a:pPr>
            <a:endParaRPr lang="en-US"/>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36" name="TextBox 35"/>
              <p:cNvSpPr txBox="1"/>
              <p:nvPr/>
            </p:nvSpPr>
            <p:spPr bwMode="auto">
              <a:xfrm>
                <a:off x="2089956" y="1707019"/>
                <a:ext cx="2503570" cy="1036181"/>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nary>
                        <m:naryPr>
                          <m:chr m:val="∑"/>
                          <m:supHide m:val="on"/>
                          <m:ctrlPr>
                            <a:rPr lang="en-US" b="1" i="1">
                              <a:solidFill>
                                <a:schemeClr val="bg1"/>
                              </a:solidFill>
                              <a:latin typeface="Cambria Math"/>
                            </a:rPr>
                          </m:ctrlPr>
                        </m:naryPr>
                        <m:sub>
                          <m:r>
                            <m:rPr>
                              <m:brk m:alnAt="7"/>
                            </m:rPr>
                            <a:rPr lang="en-US" b="1" i="1">
                              <a:solidFill>
                                <a:schemeClr val="bg1"/>
                              </a:solidFill>
                              <a:latin typeface="Cambria Math"/>
                            </a:rPr>
                            <m:t>(</m:t>
                          </m:r>
                          <m:r>
                            <m:rPr>
                              <m:brk m:alnAt="7"/>
                            </m:rPr>
                            <a:rPr lang="en-US" b="1">
                              <a:solidFill>
                                <a:schemeClr val="bg1"/>
                              </a:solidFill>
                              <a:latin typeface="Cambria Math"/>
                            </a:rPr>
                            <m:t>𝐩</m:t>
                          </m:r>
                          <m:r>
                            <a:rPr lang="en-US" b="1">
                              <a:solidFill>
                                <a:schemeClr val="bg1"/>
                              </a:solidFill>
                              <a:latin typeface="Cambria Math"/>
                            </a:rPr>
                            <m:t>,</m:t>
                          </m:r>
                          <m:r>
                            <a:rPr lang="en-US" b="1">
                              <a:solidFill>
                                <a:schemeClr val="bg1"/>
                              </a:solidFill>
                              <a:latin typeface="Cambria Math"/>
                            </a:rPr>
                            <m:t>𝐪</m:t>
                          </m:r>
                          <m:r>
                            <m:rPr>
                              <m:brk m:alnAt="7"/>
                            </m:rPr>
                            <a:rPr lang="en-US">
                              <a:solidFill>
                                <a:schemeClr val="bg1"/>
                              </a:solidFill>
                              <a:latin typeface="Cambria Math"/>
                            </a:rPr>
                            <m:t>)</m:t>
                          </m:r>
                          <m:r>
                            <m:rPr>
                              <m:brk m:alnAt="7"/>
                            </m:rPr>
                            <a:rPr lang="en-US" i="1">
                              <a:solidFill>
                                <a:schemeClr val="bg1"/>
                              </a:solidFill>
                              <a:latin typeface="Cambria Math"/>
                              <a:ea typeface="Cambria Math"/>
                            </a:rPr>
                            <m:t>∈</m:t>
                          </m:r>
                          <m:sSub>
                            <m:sSubPr>
                              <m:ctrlPr>
                                <a:rPr lang="en-US" b="1" i="1" smtClean="0">
                                  <a:solidFill>
                                    <a:schemeClr val="bg1"/>
                                  </a:solidFill>
                                  <a:latin typeface="Cambria Math"/>
                                  <a:ea typeface="Cambria Math"/>
                                </a:rPr>
                              </m:ctrlPr>
                            </m:sSubPr>
                            <m:e>
                              <m:r>
                                <a:rPr lang="en-US" b="1" i="0" smtClean="0">
                                  <a:solidFill>
                                    <a:schemeClr val="bg1"/>
                                  </a:solidFill>
                                  <a:latin typeface="Cambria Math"/>
                                  <a:ea typeface="Cambria Math"/>
                                </a:rPr>
                                <m:t>𝐄</m:t>
                              </m:r>
                            </m:e>
                            <m:sub>
                              <m:r>
                                <a:rPr lang="en-US" b="1" i="0" smtClean="0">
                                  <a:solidFill>
                                    <a:schemeClr val="bg1"/>
                                  </a:solidFill>
                                  <a:latin typeface="Cambria Math"/>
                                  <a:ea typeface="Cambria Math"/>
                                </a:rPr>
                                <m:t>𝐍𝐋</m:t>
                              </m:r>
                            </m:sub>
                          </m:sSub>
                        </m:sub>
                        <m:sup/>
                        <m:e>
                          <m:d>
                            <m:dPr>
                              <m:begChr m:val="|"/>
                              <m:endChr m:val="|"/>
                              <m:ctrlPr>
                                <a:rPr lang="en-US" i="1">
                                  <a:solidFill>
                                    <a:schemeClr val="bg1"/>
                                  </a:solidFill>
                                  <a:latin typeface="Cambria Math"/>
                                  <a:ea typeface="Cambria Math"/>
                                </a:rPr>
                              </m:ctrlPr>
                            </m:dPr>
                            <m:e>
                              <m:sSub>
                                <m:sSubPr>
                                  <m:ctrlPr>
                                    <a:rPr lang="en-US" i="1">
                                      <a:solidFill>
                                        <a:schemeClr val="bg1"/>
                                      </a:solidFill>
                                      <a:latin typeface="Cambria Math"/>
                                      <a:ea typeface="Cambria Math"/>
                                    </a:rPr>
                                  </m:ctrlPr>
                                </m:sSubPr>
                                <m:e>
                                  <m:r>
                                    <a:rPr lang="en-US" i="1">
                                      <a:solidFill>
                                        <a:schemeClr val="bg1"/>
                                      </a:solidFill>
                                      <a:latin typeface="Cambria Math"/>
                                      <a:ea typeface="Cambria Math"/>
                                    </a:rPr>
                                    <m:t>𝑢</m:t>
                                  </m:r>
                                </m:e>
                                <m:sub>
                                  <m:r>
                                    <a:rPr lang="en-US" b="1">
                                      <a:solidFill>
                                        <a:schemeClr val="bg1"/>
                                      </a:solidFill>
                                      <a:latin typeface="Cambria Math"/>
                                      <a:ea typeface="Cambria Math"/>
                                    </a:rPr>
                                    <m:t>𝐩</m:t>
                                  </m:r>
                                </m:sub>
                              </m:sSub>
                              <m:r>
                                <a:rPr lang="en-US" i="1">
                                  <a:solidFill>
                                    <a:schemeClr val="bg1"/>
                                  </a:solidFill>
                                  <a:latin typeface="Cambria Math"/>
                                  <a:ea typeface="Cambria Math"/>
                                </a:rPr>
                                <m:t>−</m:t>
                              </m:r>
                              <m:sSub>
                                <m:sSubPr>
                                  <m:ctrlPr>
                                    <a:rPr lang="en-US" i="1">
                                      <a:solidFill>
                                        <a:schemeClr val="bg1"/>
                                      </a:solidFill>
                                      <a:latin typeface="Cambria Math"/>
                                      <a:ea typeface="Cambria Math"/>
                                    </a:rPr>
                                  </m:ctrlPr>
                                </m:sSubPr>
                                <m:e>
                                  <m:r>
                                    <a:rPr lang="en-US" i="1">
                                      <a:solidFill>
                                        <a:schemeClr val="bg1"/>
                                      </a:solidFill>
                                      <a:latin typeface="Cambria Math"/>
                                      <a:ea typeface="Cambria Math"/>
                                    </a:rPr>
                                    <m:t>𝑢</m:t>
                                  </m:r>
                                </m:e>
                                <m:sub>
                                  <m:r>
                                    <a:rPr lang="en-US" b="1">
                                      <a:solidFill>
                                        <a:schemeClr val="bg1"/>
                                      </a:solidFill>
                                      <a:latin typeface="Cambria Math"/>
                                      <a:ea typeface="Cambria Math"/>
                                    </a:rPr>
                                    <m:t>𝐪</m:t>
                                  </m:r>
                                </m:sub>
                              </m:sSub>
                            </m:e>
                          </m:d>
                        </m:e>
                      </m:nary>
                    </m:oMath>
                  </m:oMathPara>
                </a14:m>
                <a:endParaRPr lang="en-US" sz="2000" dirty="0" smtClean="0">
                  <a:solidFill>
                    <a:schemeClr val="bg1"/>
                  </a:solidFill>
                  <a:latin typeface="+mn-lt"/>
                </a:endParaRPr>
              </a:p>
            </p:txBody>
          </p:sp>
        </mc:Choice>
        <mc:Fallback>
          <p:sp>
            <p:nvSpPr>
              <p:cNvPr id="36" name="TextBox 35"/>
              <p:cNvSpPr txBox="1">
                <a:spLocks noRot="1" noChangeAspect="1" noMove="1" noResize="1" noEditPoints="1" noAdjustHandles="1" noChangeArrowheads="1" noChangeShapeType="1" noTextEdit="1"/>
              </p:cNvSpPr>
              <p:nvPr/>
            </p:nvSpPr>
            <p:spPr bwMode="auto">
              <a:xfrm>
                <a:off x="2089956" y="1707019"/>
                <a:ext cx="2503570" cy="1036181"/>
              </a:xfrm>
              <a:prstGeom prst="rect">
                <a:avLst/>
              </a:prstGeom>
              <a:blipFill rotWithShape="1">
                <a:blip r:embed="rId5"/>
                <a:stretch>
                  <a:fillRect/>
                </a:stretch>
              </a:blipFill>
              <a:ln w="9525">
                <a:noFill/>
                <a:miter lim="800000"/>
                <a:headEnd/>
                <a:tailEnd/>
              </a:ln>
            </p:spPr>
            <p:txBody>
              <a:bodyPr/>
              <a:lstStyle/>
              <a:p>
                <a:r>
                  <a:rPr lang="en-US">
                    <a:noFill/>
                  </a:rPr>
                  <a:t> </a:t>
                </a:r>
              </a:p>
            </p:txBody>
          </p:sp>
        </mc:Fallback>
      </mc:AlternateContent>
      <p:sp>
        <p:nvSpPr>
          <p:cNvPr id="130" name="Oval 129"/>
          <p:cNvSpPr/>
          <p:nvPr/>
        </p:nvSpPr>
        <p:spPr bwMode="auto">
          <a:xfrm>
            <a:off x="6553200" y="1523999"/>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1" name="Oval 130"/>
          <p:cNvSpPr/>
          <p:nvPr/>
        </p:nvSpPr>
        <p:spPr bwMode="auto">
          <a:xfrm>
            <a:off x="6862916" y="1523999"/>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2" name="Oval 131"/>
          <p:cNvSpPr/>
          <p:nvPr/>
        </p:nvSpPr>
        <p:spPr bwMode="auto">
          <a:xfrm>
            <a:off x="6553200" y="183371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3" name="Oval 132"/>
          <p:cNvSpPr/>
          <p:nvPr/>
        </p:nvSpPr>
        <p:spPr bwMode="auto">
          <a:xfrm>
            <a:off x="6862916" y="183371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4" name="Oval 133"/>
          <p:cNvSpPr/>
          <p:nvPr/>
        </p:nvSpPr>
        <p:spPr bwMode="auto">
          <a:xfrm>
            <a:off x="6553200" y="2143431"/>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5" name="Oval 134"/>
          <p:cNvSpPr/>
          <p:nvPr/>
        </p:nvSpPr>
        <p:spPr bwMode="auto">
          <a:xfrm>
            <a:off x="6862916" y="2143431"/>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6" name="Oval 135"/>
          <p:cNvSpPr/>
          <p:nvPr/>
        </p:nvSpPr>
        <p:spPr bwMode="auto">
          <a:xfrm>
            <a:off x="6553200" y="2453147"/>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7" name="Oval 136"/>
          <p:cNvSpPr/>
          <p:nvPr/>
        </p:nvSpPr>
        <p:spPr bwMode="auto">
          <a:xfrm>
            <a:off x="6862916" y="2453147"/>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8" name="Oval 137"/>
          <p:cNvSpPr/>
          <p:nvPr/>
        </p:nvSpPr>
        <p:spPr bwMode="auto">
          <a:xfrm>
            <a:off x="7172632" y="1523999"/>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39" name="Oval 138"/>
          <p:cNvSpPr/>
          <p:nvPr/>
        </p:nvSpPr>
        <p:spPr bwMode="auto">
          <a:xfrm>
            <a:off x="7172632" y="183371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0" name="Oval 139"/>
          <p:cNvSpPr/>
          <p:nvPr/>
        </p:nvSpPr>
        <p:spPr bwMode="auto">
          <a:xfrm>
            <a:off x="7482348" y="1523999"/>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1" name="Oval 140"/>
          <p:cNvSpPr/>
          <p:nvPr/>
        </p:nvSpPr>
        <p:spPr bwMode="auto">
          <a:xfrm>
            <a:off x="7482348" y="183371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2" name="Oval 141"/>
          <p:cNvSpPr/>
          <p:nvPr/>
        </p:nvSpPr>
        <p:spPr bwMode="auto">
          <a:xfrm>
            <a:off x="7482348" y="2143431"/>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3" name="Oval 142"/>
          <p:cNvSpPr/>
          <p:nvPr/>
        </p:nvSpPr>
        <p:spPr bwMode="auto">
          <a:xfrm>
            <a:off x="7482348" y="2453147"/>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4" name="Oval 143"/>
          <p:cNvSpPr/>
          <p:nvPr/>
        </p:nvSpPr>
        <p:spPr bwMode="auto">
          <a:xfrm>
            <a:off x="7792065" y="1523999"/>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5" name="Oval 144"/>
          <p:cNvSpPr/>
          <p:nvPr/>
        </p:nvSpPr>
        <p:spPr bwMode="auto">
          <a:xfrm>
            <a:off x="7792065" y="183371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6" name="Oval 145"/>
          <p:cNvSpPr/>
          <p:nvPr/>
        </p:nvSpPr>
        <p:spPr bwMode="auto">
          <a:xfrm>
            <a:off x="7792065" y="2143431"/>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7" name="Oval 146"/>
          <p:cNvSpPr/>
          <p:nvPr/>
        </p:nvSpPr>
        <p:spPr bwMode="auto">
          <a:xfrm>
            <a:off x="7792065" y="2453147"/>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8" name="Oval 147"/>
          <p:cNvSpPr/>
          <p:nvPr/>
        </p:nvSpPr>
        <p:spPr bwMode="auto">
          <a:xfrm>
            <a:off x="6553200" y="2762864"/>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49" name="Oval 148"/>
          <p:cNvSpPr/>
          <p:nvPr/>
        </p:nvSpPr>
        <p:spPr bwMode="auto">
          <a:xfrm>
            <a:off x="6862916" y="2762864"/>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50" name="Oval 149"/>
          <p:cNvSpPr/>
          <p:nvPr/>
        </p:nvSpPr>
        <p:spPr bwMode="auto">
          <a:xfrm>
            <a:off x="7172632" y="2762864"/>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51" name="Oval 150"/>
          <p:cNvSpPr/>
          <p:nvPr/>
        </p:nvSpPr>
        <p:spPr bwMode="auto">
          <a:xfrm>
            <a:off x="7482348" y="2762864"/>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52" name="Oval 151"/>
          <p:cNvSpPr/>
          <p:nvPr/>
        </p:nvSpPr>
        <p:spPr bwMode="auto">
          <a:xfrm>
            <a:off x="7792065" y="2762864"/>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153" name="Straight Connector 152"/>
          <p:cNvCxnSpPr>
            <a:stCxn id="133" idx="5"/>
          </p:cNvCxnSpPr>
          <p:nvPr/>
        </p:nvCxnSpPr>
        <p:spPr bwMode="auto">
          <a:xfrm>
            <a:off x="6976213" y="1947012"/>
            <a:ext cx="215858"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4" name="Straight Connector 153"/>
          <p:cNvCxnSpPr/>
          <p:nvPr/>
        </p:nvCxnSpPr>
        <p:spPr bwMode="auto">
          <a:xfrm flipV="1">
            <a:off x="7285929" y="1966451"/>
            <a:ext cx="196419" cy="196419"/>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5" name="Straight Connector 154"/>
          <p:cNvCxnSpPr>
            <a:endCxn id="143" idx="1"/>
          </p:cNvCxnSpPr>
          <p:nvPr/>
        </p:nvCxnSpPr>
        <p:spPr bwMode="auto">
          <a:xfrm>
            <a:off x="7285929" y="2256728"/>
            <a:ext cx="215858"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6" name="Straight Connector 155"/>
          <p:cNvCxnSpPr>
            <a:endCxn id="137" idx="7"/>
          </p:cNvCxnSpPr>
          <p:nvPr/>
        </p:nvCxnSpPr>
        <p:spPr bwMode="auto">
          <a:xfrm flipH="1">
            <a:off x="6976213" y="2256728"/>
            <a:ext cx="215858"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7" name="Straight Connector 156"/>
          <p:cNvCxnSpPr>
            <a:endCxn id="145" idx="3"/>
          </p:cNvCxnSpPr>
          <p:nvPr/>
        </p:nvCxnSpPr>
        <p:spPr bwMode="auto">
          <a:xfrm flipV="1">
            <a:off x="7285929" y="1947012"/>
            <a:ext cx="525574"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8" name="Straight Connector 157"/>
          <p:cNvCxnSpPr>
            <a:endCxn id="131" idx="5"/>
          </p:cNvCxnSpPr>
          <p:nvPr/>
        </p:nvCxnSpPr>
        <p:spPr bwMode="auto">
          <a:xfrm flipH="1" flipV="1">
            <a:off x="6976213" y="1637296"/>
            <a:ext cx="215858" cy="525574"/>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59" name="Straight Connector 158"/>
          <p:cNvCxnSpPr>
            <a:endCxn id="132" idx="5"/>
          </p:cNvCxnSpPr>
          <p:nvPr/>
        </p:nvCxnSpPr>
        <p:spPr bwMode="auto">
          <a:xfrm flipH="1" flipV="1">
            <a:off x="6666497" y="1947012"/>
            <a:ext cx="525574"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60" name="Straight Connector 159"/>
          <p:cNvCxnSpPr>
            <a:stCxn id="140" idx="3"/>
          </p:cNvCxnSpPr>
          <p:nvPr/>
        </p:nvCxnSpPr>
        <p:spPr bwMode="auto">
          <a:xfrm flipH="1">
            <a:off x="7285929" y="1637296"/>
            <a:ext cx="215858" cy="525574"/>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61" name="Straight Connector 160"/>
          <p:cNvCxnSpPr>
            <a:endCxn id="147" idx="1"/>
          </p:cNvCxnSpPr>
          <p:nvPr/>
        </p:nvCxnSpPr>
        <p:spPr bwMode="auto">
          <a:xfrm>
            <a:off x="7285929" y="2256728"/>
            <a:ext cx="525574"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62" name="Straight Connector 161"/>
          <p:cNvCxnSpPr>
            <a:endCxn id="149" idx="7"/>
          </p:cNvCxnSpPr>
          <p:nvPr/>
        </p:nvCxnSpPr>
        <p:spPr bwMode="auto">
          <a:xfrm flipH="1">
            <a:off x="6976213" y="2256728"/>
            <a:ext cx="215858" cy="525574"/>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63" name="Straight Connector 162"/>
          <p:cNvCxnSpPr>
            <a:endCxn id="136" idx="7"/>
          </p:cNvCxnSpPr>
          <p:nvPr/>
        </p:nvCxnSpPr>
        <p:spPr bwMode="auto">
          <a:xfrm flipH="1">
            <a:off x="6666497" y="2256728"/>
            <a:ext cx="525574"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64" name="Straight Connector 163"/>
          <p:cNvCxnSpPr>
            <a:endCxn id="151" idx="1"/>
          </p:cNvCxnSpPr>
          <p:nvPr/>
        </p:nvCxnSpPr>
        <p:spPr bwMode="auto">
          <a:xfrm>
            <a:off x="7285929" y="2276167"/>
            <a:ext cx="215858" cy="50613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65" name="Straight Connector 164"/>
          <p:cNvCxnSpPr>
            <a:endCxn id="130" idx="5"/>
          </p:cNvCxnSpPr>
          <p:nvPr/>
        </p:nvCxnSpPr>
        <p:spPr bwMode="auto">
          <a:xfrm flipH="1" flipV="1">
            <a:off x="6666497" y="1637296"/>
            <a:ext cx="525574" cy="525574"/>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66" name="Straight Connector 165"/>
          <p:cNvCxnSpPr>
            <a:stCxn id="144" idx="3"/>
            <a:endCxn id="141" idx="3"/>
          </p:cNvCxnSpPr>
          <p:nvPr/>
        </p:nvCxnSpPr>
        <p:spPr bwMode="auto">
          <a:xfrm flipH="1">
            <a:off x="7501787" y="1637296"/>
            <a:ext cx="309716" cy="30971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67" name="Straight Connector 166"/>
          <p:cNvCxnSpPr>
            <a:stCxn id="143" idx="1"/>
            <a:endCxn id="152" idx="1"/>
          </p:cNvCxnSpPr>
          <p:nvPr/>
        </p:nvCxnSpPr>
        <p:spPr bwMode="auto">
          <a:xfrm>
            <a:off x="7501787" y="2472586"/>
            <a:ext cx="309716" cy="30971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68" name="Straight Connector 167"/>
          <p:cNvCxnSpPr>
            <a:stCxn id="137" idx="7"/>
            <a:endCxn id="148" idx="7"/>
          </p:cNvCxnSpPr>
          <p:nvPr/>
        </p:nvCxnSpPr>
        <p:spPr bwMode="auto">
          <a:xfrm flipH="1">
            <a:off x="6666497" y="2472586"/>
            <a:ext cx="309716" cy="30971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69" name="Straight Connector 168"/>
          <p:cNvCxnSpPr/>
          <p:nvPr/>
        </p:nvCxnSpPr>
        <p:spPr bwMode="auto">
          <a:xfrm>
            <a:off x="7239000" y="1656734"/>
            <a:ext cx="0" cy="486697"/>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70" name="Straight Connector 169"/>
          <p:cNvCxnSpPr/>
          <p:nvPr/>
        </p:nvCxnSpPr>
        <p:spPr bwMode="auto">
          <a:xfrm>
            <a:off x="7305368" y="2209799"/>
            <a:ext cx="486697" cy="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71" name="Straight Connector 170"/>
          <p:cNvCxnSpPr/>
          <p:nvPr/>
        </p:nvCxnSpPr>
        <p:spPr bwMode="auto">
          <a:xfrm flipH="1">
            <a:off x="6685935" y="2209799"/>
            <a:ext cx="486697" cy="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72" name="Straight Connector 171"/>
          <p:cNvCxnSpPr/>
          <p:nvPr/>
        </p:nvCxnSpPr>
        <p:spPr bwMode="auto">
          <a:xfrm>
            <a:off x="7239000" y="2276167"/>
            <a:ext cx="0" cy="486697"/>
          </a:xfrm>
          <a:prstGeom prst="line">
            <a:avLst/>
          </a:prstGeom>
          <a:solidFill>
            <a:schemeClr val="accent1"/>
          </a:solidFill>
          <a:ln w="19050" cap="flat" cmpd="sng" algn="ctr">
            <a:solidFill>
              <a:srgbClr val="FFFFFF"/>
            </a:solidFill>
            <a:prstDash val="dash"/>
            <a:round/>
            <a:headEnd type="none" w="med" len="med"/>
            <a:tailEnd type="none" w="med" len="med"/>
          </a:ln>
          <a:effectLst/>
        </p:spPr>
      </p:cxnSp>
      <p:sp>
        <p:nvSpPr>
          <p:cNvPr id="173" name="Oval 172"/>
          <p:cNvSpPr/>
          <p:nvPr/>
        </p:nvSpPr>
        <p:spPr bwMode="auto">
          <a:xfrm>
            <a:off x="7172632" y="2453147"/>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74" name="Oval 173"/>
          <p:cNvSpPr/>
          <p:nvPr/>
        </p:nvSpPr>
        <p:spPr bwMode="auto">
          <a:xfrm>
            <a:off x="7172632" y="2143431"/>
            <a:ext cx="132735" cy="132735"/>
          </a:xfrm>
          <a:prstGeom prst="ellipse">
            <a:avLst/>
          </a:prstGeom>
          <a:noFill/>
          <a:ln w="1905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0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0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0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0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8" grpId="0"/>
      <p:bldP spid="45089" grpId="0"/>
      <p:bldP spid="45090" grpId="0" animBg="1"/>
      <p:bldP spid="45091" grpId="0" animBg="1"/>
    </p:bld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6"/>
          <p:cNvSpPr>
            <a:spLocks noGrp="1" noChangeArrowheads="1"/>
          </p:cNvSpPr>
          <p:nvPr>
            <p:ph type="title" idx="4294967295"/>
          </p:nvPr>
        </p:nvSpPr>
        <p:spPr>
          <a:xfrm>
            <a:off x="457200" y="105103"/>
            <a:ext cx="8229600" cy="1143000"/>
          </a:xfrm>
        </p:spPr>
        <p:txBody>
          <a:bodyPr/>
          <a:lstStyle/>
          <a:p>
            <a:r>
              <a:rPr lang="en-US" sz="4000" dirty="0" smtClean="0">
                <a:solidFill>
                  <a:srgbClr val="FFFFFF"/>
                </a:solidFill>
                <a:cs typeface="Arial" charset="0"/>
              </a:rPr>
              <a:t>Weighted Non-local Term</a:t>
            </a:r>
            <a:endParaRPr lang="zh-CN" altLang="en-US" sz="4000" dirty="0" smtClean="0">
              <a:solidFill>
                <a:srgbClr val="FFFFFF"/>
              </a:solidFill>
              <a:ea typeface="宋体" pitchFamily="2" charset="-122"/>
              <a:cs typeface="Arial" charset="0"/>
            </a:endParaRPr>
          </a:p>
        </p:txBody>
      </p:sp>
      <p:sp>
        <p:nvSpPr>
          <p:cNvPr id="46084" name="Rectangle 18"/>
          <p:cNvSpPr>
            <a:spLocks noChangeArrowheads="1"/>
          </p:cNvSpPr>
          <p:nvPr/>
        </p:nvSpPr>
        <p:spPr bwMode="auto">
          <a:xfrm>
            <a:off x="304800" y="989013"/>
            <a:ext cx="8612188" cy="1068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lIns="90000" tIns="46800" rIns="90000" bIns="46800"/>
          <a:lstStyle/>
          <a:p>
            <a:pPr marL="342900" indent="-342900" defTabSz="914400" eaLnBrk="0" hangingPunct="0">
              <a:lnSpc>
                <a:spcPct val="97000"/>
              </a:lnSpc>
              <a:spcBef>
                <a:spcPts val="800"/>
              </a:spcBef>
              <a:buClr>
                <a:schemeClr val="bg1"/>
              </a:buClr>
              <a:buSzPct val="100000"/>
              <a:buFont typeface="Tahoma" pitchFamily="34" charset="0"/>
              <a:buChar char="•"/>
            </a:pPr>
            <a:r>
              <a:rPr lang="en-US" sz="3200" dirty="0" smtClean="0">
                <a:solidFill>
                  <a:srgbClr val="FFFFFF"/>
                </a:solidFill>
              </a:rPr>
              <a:t>Exploit static cues  (</a:t>
            </a:r>
            <a:r>
              <a:rPr lang="en-US" sz="2000" dirty="0">
                <a:solidFill>
                  <a:srgbClr val="FFFFFF"/>
                </a:solidFill>
              </a:rPr>
              <a:t>Nagel &amp; </a:t>
            </a:r>
            <a:r>
              <a:rPr lang="en-US" sz="2000" dirty="0" err="1">
                <a:solidFill>
                  <a:srgbClr val="FFFFFF"/>
                </a:solidFill>
              </a:rPr>
              <a:t>Enkelmann</a:t>
            </a:r>
            <a:r>
              <a:rPr lang="en-US" sz="2000" dirty="0">
                <a:solidFill>
                  <a:srgbClr val="FFFFFF"/>
                </a:solidFill>
              </a:rPr>
              <a:t> </a:t>
            </a:r>
            <a:r>
              <a:rPr lang="en-US" sz="2000" dirty="0" smtClean="0">
                <a:solidFill>
                  <a:srgbClr val="FFFFFF"/>
                </a:solidFill>
              </a:rPr>
              <a:t>1986, </a:t>
            </a:r>
            <a:r>
              <a:rPr lang="en-US" altLang="zh-CN" sz="2000" dirty="0" err="1" smtClean="0">
                <a:solidFill>
                  <a:srgbClr val="FFFFFF"/>
                </a:solidFill>
                <a:ea typeface="宋体" pitchFamily="2" charset="-122"/>
              </a:rPr>
              <a:t>Ren</a:t>
            </a:r>
            <a:r>
              <a:rPr lang="en-US" altLang="zh-CN" sz="2000" dirty="0" smtClean="0">
                <a:solidFill>
                  <a:srgbClr val="FFFFFF"/>
                </a:solidFill>
                <a:ea typeface="宋体" pitchFamily="2" charset="-122"/>
              </a:rPr>
              <a:t> </a:t>
            </a:r>
            <a:r>
              <a:rPr lang="en-US" altLang="zh-CN" sz="2000" dirty="0">
                <a:solidFill>
                  <a:srgbClr val="FFFFFF"/>
                </a:solidFill>
                <a:ea typeface="宋体" pitchFamily="2" charset="-122"/>
              </a:rPr>
              <a:t>2008, Sand et al. 2008, Xiao et al. 2006, Yoon et al. 2006</a:t>
            </a:r>
            <a:r>
              <a:rPr lang="en-US" sz="3200" dirty="0" smtClean="0">
                <a:solidFill>
                  <a:srgbClr val="FFFFFF"/>
                </a:solidFill>
              </a:rPr>
              <a:t> )</a:t>
            </a:r>
            <a:endParaRPr lang="zh-CN" altLang="en-US" sz="3200" dirty="0">
              <a:solidFill>
                <a:srgbClr val="FFFFFF"/>
              </a:solidFill>
              <a:ea typeface="宋体" pitchFamily="2" charset="-122"/>
            </a:endParaRPr>
          </a:p>
        </p:txBody>
      </p:sp>
      <p:sp>
        <p:nvSpPr>
          <p:cNvPr id="4" name="Rectangle 3"/>
          <p:cNvSpPr/>
          <p:nvPr/>
        </p:nvSpPr>
        <p:spPr>
          <a:xfrm>
            <a:off x="1828800" y="6229290"/>
            <a:ext cx="1996059" cy="400110"/>
          </a:xfrm>
          <a:prstGeom prst="rect">
            <a:avLst/>
          </a:prstGeom>
        </p:spPr>
        <p:txBody>
          <a:bodyPr wrap="none">
            <a:spAutoFit/>
          </a:bodyPr>
          <a:lstStyle/>
          <a:p>
            <a:r>
              <a:rPr lang="en-US" altLang="zh-CN" sz="2000" dirty="0">
                <a:solidFill>
                  <a:schemeClr val="bg1"/>
                </a:solidFill>
              </a:rPr>
              <a:t>Spatial distance</a:t>
            </a:r>
            <a:endParaRPr lang="en-US" sz="2000" dirty="0">
              <a:solidFill>
                <a:schemeClr val="bg1"/>
              </a:solidFill>
            </a:endParaRPr>
          </a:p>
        </p:txBody>
      </p:sp>
      <p:sp>
        <p:nvSpPr>
          <p:cNvPr id="288" name="Rectangle 287"/>
          <p:cNvSpPr/>
          <p:nvPr/>
        </p:nvSpPr>
        <p:spPr>
          <a:xfrm>
            <a:off x="4252341" y="6229290"/>
            <a:ext cx="1824538" cy="400110"/>
          </a:xfrm>
          <a:prstGeom prst="rect">
            <a:avLst/>
          </a:prstGeom>
        </p:spPr>
        <p:txBody>
          <a:bodyPr wrap="none">
            <a:spAutoFit/>
          </a:bodyPr>
          <a:lstStyle/>
          <a:p>
            <a:r>
              <a:rPr lang="en-US" altLang="zh-CN" sz="2000" dirty="0" smtClean="0">
                <a:solidFill>
                  <a:schemeClr val="bg1"/>
                </a:solidFill>
              </a:rPr>
              <a:t>Color distance</a:t>
            </a:r>
            <a:endParaRPr lang="en-US" sz="2000" dirty="0">
              <a:solidFill>
                <a:schemeClr val="bg1"/>
              </a:solidFill>
            </a:endParaRPr>
          </a:p>
        </p:txBody>
      </p:sp>
      <p:sp>
        <p:nvSpPr>
          <p:cNvPr id="289" name="Rectangle 288"/>
          <p:cNvSpPr/>
          <p:nvPr/>
        </p:nvSpPr>
        <p:spPr>
          <a:xfrm>
            <a:off x="6252662" y="6229290"/>
            <a:ext cx="1936749" cy="400110"/>
          </a:xfrm>
          <a:prstGeom prst="rect">
            <a:avLst/>
          </a:prstGeom>
        </p:spPr>
        <p:txBody>
          <a:bodyPr wrap="none">
            <a:spAutoFit/>
          </a:bodyPr>
          <a:lstStyle/>
          <a:p>
            <a:r>
              <a:rPr lang="en-US" altLang="zh-CN" sz="2000" dirty="0" smtClean="0">
                <a:solidFill>
                  <a:schemeClr val="bg1"/>
                </a:solidFill>
              </a:rPr>
              <a:t>Occlusion state</a:t>
            </a:r>
            <a:endParaRPr lang="en-US" sz="2000" dirty="0">
              <a:solidFill>
                <a:schemeClr val="bg1"/>
              </a:solidFill>
            </a:endParaRPr>
          </a:p>
        </p:txBody>
      </p:sp>
      <p:sp>
        <p:nvSpPr>
          <p:cNvPr id="138" name="TextBox 137"/>
          <p:cNvSpPr txBox="1"/>
          <p:nvPr/>
        </p:nvSpPr>
        <p:spPr>
          <a:xfrm>
            <a:off x="1620345" y="3144345"/>
            <a:ext cx="5912069" cy="1200328"/>
          </a:xfrm>
          <a:prstGeom prst="rect">
            <a:avLst/>
          </a:prstGeom>
          <a:noFill/>
        </p:spPr>
        <p:txBody>
          <a:bodyPr wrap="square" rtlCol="0">
            <a:spAutoFit/>
          </a:bodyPr>
          <a:lstStyle/>
          <a:p>
            <a:r>
              <a:rPr lang="en-US" sz="2400" dirty="0" smtClean="0"/>
              <a:t>New Assumption:</a:t>
            </a:r>
          </a:p>
          <a:p>
            <a:r>
              <a:rPr lang="en-US" sz="2400" dirty="0" smtClean="0"/>
              <a:t>	Motion boundaries are likely to coincide with image appearance boundaries.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8" grpId="0"/>
      <p:bldP spid="289" grpId="0"/>
    </p:bld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6"/>
          <p:cNvSpPr>
            <a:spLocks noGrp="1" noChangeArrowheads="1"/>
          </p:cNvSpPr>
          <p:nvPr>
            <p:ph type="title" idx="4294967295"/>
          </p:nvPr>
        </p:nvSpPr>
        <p:spPr>
          <a:xfrm>
            <a:off x="457200" y="105103"/>
            <a:ext cx="8229600" cy="1143000"/>
          </a:xfrm>
        </p:spPr>
        <p:txBody>
          <a:bodyPr/>
          <a:lstStyle/>
          <a:p>
            <a:r>
              <a:rPr lang="en-US" sz="4000" dirty="0" smtClean="0">
                <a:solidFill>
                  <a:srgbClr val="FFFFFF"/>
                </a:solidFill>
                <a:cs typeface="Arial" charset="0"/>
              </a:rPr>
              <a:t>Weighted Non-local Term</a:t>
            </a:r>
            <a:endParaRPr lang="zh-CN" altLang="en-US" sz="4000" dirty="0" smtClean="0">
              <a:solidFill>
                <a:srgbClr val="FFFFFF"/>
              </a:solidFill>
              <a:ea typeface="宋体" pitchFamily="2" charset="-122"/>
              <a:cs typeface="Arial" charset="0"/>
            </a:endParaRPr>
          </a:p>
        </p:txBody>
      </p:sp>
      <p:sp>
        <p:nvSpPr>
          <p:cNvPr id="46084" name="Rectangle 18"/>
          <p:cNvSpPr>
            <a:spLocks noChangeArrowheads="1"/>
          </p:cNvSpPr>
          <p:nvPr/>
        </p:nvSpPr>
        <p:spPr bwMode="auto">
          <a:xfrm>
            <a:off x="304800" y="989013"/>
            <a:ext cx="8612188" cy="1068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lIns="90000" tIns="46800" rIns="90000" bIns="46800"/>
          <a:lstStyle/>
          <a:p>
            <a:pPr marL="342900" indent="-342900" defTabSz="914400" eaLnBrk="0" hangingPunct="0">
              <a:lnSpc>
                <a:spcPct val="97000"/>
              </a:lnSpc>
              <a:spcBef>
                <a:spcPts val="800"/>
              </a:spcBef>
              <a:buClr>
                <a:schemeClr val="bg1"/>
              </a:buClr>
              <a:buSzPct val="100000"/>
              <a:buFont typeface="Tahoma" pitchFamily="34" charset="0"/>
              <a:buChar char="•"/>
            </a:pPr>
            <a:r>
              <a:rPr lang="en-US" sz="3200" dirty="0" smtClean="0">
                <a:solidFill>
                  <a:srgbClr val="FFFFFF"/>
                </a:solidFill>
              </a:rPr>
              <a:t>Exploit static cues  (</a:t>
            </a:r>
            <a:r>
              <a:rPr lang="en-US" sz="2000" dirty="0">
                <a:solidFill>
                  <a:srgbClr val="FFFFFF"/>
                </a:solidFill>
              </a:rPr>
              <a:t>Nagel &amp; </a:t>
            </a:r>
            <a:r>
              <a:rPr lang="en-US" sz="2000" dirty="0" err="1">
                <a:solidFill>
                  <a:srgbClr val="FFFFFF"/>
                </a:solidFill>
              </a:rPr>
              <a:t>Enkelmann</a:t>
            </a:r>
            <a:r>
              <a:rPr lang="en-US" sz="2000" dirty="0">
                <a:solidFill>
                  <a:srgbClr val="FFFFFF"/>
                </a:solidFill>
              </a:rPr>
              <a:t> </a:t>
            </a:r>
            <a:r>
              <a:rPr lang="en-US" sz="2000" dirty="0" smtClean="0">
                <a:solidFill>
                  <a:srgbClr val="FFFFFF"/>
                </a:solidFill>
              </a:rPr>
              <a:t>1986, </a:t>
            </a:r>
            <a:r>
              <a:rPr lang="en-US" altLang="zh-CN" sz="2000" dirty="0" err="1" smtClean="0">
                <a:solidFill>
                  <a:srgbClr val="FFFFFF"/>
                </a:solidFill>
                <a:ea typeface="宋体" pitchFamily="2" charset="-122"/>
              </a:rPr>
              <a:t>Ren</a:t>
            </a:r>
            <a:r>
              <a:rPr lang="en-US" altLang="zh-CN" sz="2000" dirty="0" smtClean="0">
                <a:solidFill>
                  <a:srgbClr val="FFFFFF"/>
                </a:solidFill>
                <a:ea typeface="宋体" pitchFamily="2" charset="-122"/>
              </a:rPr>
              <a:t> </a:t>
            </a:r>
            <a:r>
              <a:rPr lang="en-US" altLang="zh-CN" sz="2000" dirty="0">
                <a:solidFill>
                  <a:srgbClr val="FFFFFF"/>
                </a:solidFill>
                <a:ea typeface="宋体" pitchFamily="2" charset="-122"/>
              </a:rPr>
              <a:t>2008, Sand et al. 2008, Xiao et al. 2006, Yoon et al. 2006</a:t>
            </a:r>
            <a:r>
              <a:rPr lang="en-US" sz="3200" dirty="0" smtClean="0">
                <a:solidFill>
                  <a:srgbClr val="FFFFFF"/>
                </a:solidFill>
              </a:rPr>
              <a:t> )</a:t>
            </a:r>
            <a:endParaRPr lang="zh-CN" altLang="en-US" sz="3200" dirty="0">
              <a:solidFill>
                <a:srgbClr val="FFFFFF"/>
              </a:solidFill>
              <a:ea typeface="宋体" pitchFamily="2" charset="-122"/>
            </a:endParaRPr>
          </a:p>
        </p:txBody>
      </p:sp>
      <p:pic>
        <p:nvPicPr>
          <p:cNvPr id="46085" name="Picture 28" descr="army-spear-3-color"/>
          <p:cNvPicPr>
            <a:picLocks noGrp="1" noChangeAspect="1" noChangeArrowheads="1"/>
          </p:cNvPicPr>
          <p:nvPr>
            <p:ph sz="half" idx="4294967295"/>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2819400" y="3276600"/>
            <a:ext cx="3152492" cy="1828800"/>
          </a:xfrm>
        </p:spPr>
      </p:pic>
      <p:sp>
        <p:nvSpPr>
          <p:cNvPr id="46087" name="Oval 55"/>
          <p:cNvSpPr>
            <a:spLocks noChangeArrowheads="1"/>
          </p:cNvSpPr>
          <p:nvPr/>
        </p:nvSpPr>
        <p:spPr bwMode="auto">
          <a:xfrm>
            <a:off x="3417604" y="4191000"/>
            <a:ext cx="152400" cy="152400"/>
          </a:xfrm>
          <a:prstGeom prst="ellipse">
            <a:avLst/>
          </a:prstGeom>
          <a:solidFill>
            <a:srgbClr val="FF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round/>
                <a:headEnd/>
                <a:tailEnd/>
              </a14:hiddenLine>
            </a:ext>
          </a:extLst>
        </p:spPr>
        <p:txBody>
          <a:bodyPr wrap="none" lIns="90000" tIns="46800" rIns="90000" bIns="46800" anchor="ctr">
            <a:spAutoFit/>
          </a:bodyPr>
          <a:lstStyle/>
          <a:p>
            <a:pPr algn="ctr">
              <a:lnSpc>
                <a:spcPct val="97000"/>
              </a:lnSpc>
              <a:spcBef>
                <a:spcPct val="50000"/>
              </a:spcBef>
              <a:buClr>
                <a:srgbClr val="000000"/>
              </a:buClr>
              <a:buSzPct val="100000"/>
              <a:buFont typeface="Tahoma" pitchFamily="34" charset="0"/>
              <a:buNone/>
            </a:pPr>
            <a:endParaRPr lang="en-US"/>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60" name="TextBox 59"/>
              <p:cNvSpPr txBox="1"/>
              <p:nvPr/>
            </p:nvSpPr>
            <p:spPr bwMode="auto">
              <a:xfrm>
                <a:off x="2542504" y="2057400"/>
                <a:ext cx="3096296" cy="1036181"/>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nary>
                        <m:naryPr>
                          <m:chr m:val="∑"/>
                          <m:supHide m:val="on"/>
                          <m:ctrlPr>
                            <a:rPr lang="en-US" b="1" i="1" smtClean="0">
                              <a:solidFill>
                                <a:schemeClr val="bg1"/>
                              </a:solidFill>
                              <a:latin typeface="Cambria Math"/>
                            </a:rPr>
                          </m:ctrlPr>
                        </m:naryPr>
                        <m:sub>
                          <m:r>
                            <m:rPr>
                              <m:brk m:alnAt="7"/>
                            </m:rPr>
                            <a:rPr lang="en-US" b="1" i="1">
                              <a:solidFill>
                                <a:schemeClr val="bg1"/>
                              </a:solidFill>
                              <a:latin typeface="Cambria Math"/>
                            </a:rPr>
                            <m:t>(</m:t>
                          </m:r>
                          <m:r>
                            <m:rPr>
                              <m:brk m:alnAt="7"/>
                            </m:rPr>
                            <a:rPr lang="en-US" b="1">
                              <a:solidFill>
                                <a:schemeClr val="bg1"/>
                              </a:solidFill>
                              <a:latin typeface="Cambria Math"/>
                            </a:rPr>
                            <m:t>𝐩</m:t>
                          </m:r>
                          <m:r>
                            <a:rPr lang="en-US" b="1">
                              <a:solidFill>
                                <a:schemeClr val="bg1"/>
                              </a:solidFill>
                              <a:latin typeface="Cambria Math"/>
                            </a:rPr>
                            <m:t>,</m:t>
                          </m:r>
                          <m:r>
                            <a:rPr lang="en-US" b="1">
                              <a:solidFill>
                                <a:schemeClr val="bg1"/>
                              </a:solidFill>
                              <a:latin typeface="Cambria Math"/>
                            </a:rPr>
                            <m:t>𝐪</m:t>
                          </m:r>
                          <m:r>
                            <m:rPr>
                              <m:brk m:alnAt="7"/>
                            </m:rPr>
                            <a:rPr lang="en-US">
                              <a:solidFill>
                                <a:schemeClr val="bg1"/>
                              </a:solidFill>
                              <a:latin typeface="Cambria Math"/>
                            </a:rPr>
                            <m:t>)</m:t>
                          </m:r>
                          <m:r>
                            <m:rPr>
                              <m:brk m:alnAt="7"/>
                            </m:rPr>
                            <a:rPr lang="en-US" i="1">
                              <a:solidFill>
                                <a:schemeClr val="bg1"/>
                              </a:solidFill>
                              <a:latin typeface="Cambria Math"/>
                              <a:ea typeface="Cambria Math"/>
                            </a:rPr>
                            <m:t>∈</m:t>
                          </m:r>
                          <m:sSub>
                            <m:sSubPr>
                              <m:ctrlPr>
                                <a:rPr lang="en-US" b="1" i="1" smtClean="0">
                                  <a:solidFill>
                                    <a:schemeClr val="bg1"/>
                                  </a:solidFill>
                                  <a:latin typeface="Cambria Math"/>
                                  <a:ea typeface="Cambria Math"/>
                                </a:rPr>
                              </m:ctrlPr>
                            </m:sSubPr>
                            <m:e>
                              <m:r>
                                <a:rPr lang="en-US" b="1" i="0" smtClean="0">
                                  <a:solidFill>
                                    <a:schemeClr val="bg1"/>
                                  </a:solidFill>
                                  <a:latin typeface="Cambria Math"/>
                                  <a:ea typeface="Cambria Math"/>
                                </a:rPr>
                                <m:t>𝐄</m:t>
                              </m:r>
                            </m:e>
                            <m:sub>
                              <m:r>
                                <a:rPr lang="en-US" b="1" i="0" smtClean="0">
                                  <a:solidFill>
                                    <a:schemeClr val="bg1"/>
                                  </a:solidFill>
                                  <a:latin typeface="Cambria Math"/>
                                  <a:ea typeface="Cambria Math"/>
                                </a:rPr>
                                <m:t>𝐍𝐋</m:t>
                              </m:r>
                            </m:sub>
                          </m:sSub>
                        </m:sub>
                        <m:sup/>
                        <m:e>
                          <m:sSub>
                            <m:sSubPr>
                              <m:ctrlPr>
                                <a:rPr lang="en-US" b="1" i="1" smtClean="0">
                                  <a:solidFill>
                                    <a:schemeClr val="bg1"/>
                                  </a:solidFill>
                                  <a:latin typeface="Cambria Math"/>
                                  <a:ea typeface="Cambria Math"/>
                                </a:rPr>
                              </m:ctrlPr>
                            </m:sSubPr>
                            <m:e>
                              <m:r>
                                <a:rPr lang="en-US" b="0" i="1" smtClean="0">
                                  <a:solidFill>
                                    <a:schemeClr val="bg1"/>
                                  </a:solidFill>
                                  <a:latin typeface="Cambria Math"/>
                                  <a:ea typeface="Cambria Math"/>
                                </a:rPr>
                                <m:t>𝑤</m:t>
                              </m:r>
                            </m:e>
                            <m:sub>
                              <m:r>
                                <a:rPr lang="en-US" b="1" i="0" smtClean="0">
                                  <a:solidFill>
                                    <a:schemeClr val="bg1"/>
                                  </a:solidFill>
                                  <a:latin typeface="Cambria Math"/>
                                  <a:ea typeface="Cambria Math"/>
                                </a:rPr>
                                <m:t>𝐩</m:t>
                              </m:r>
                              <m:r>
                                <a:rPr lang="en-US" b="1" i="0" smtClean="0">
                                  <a:solidFill>
                                    <a:schemeClr val="bg1"/>
                                  </a:solidFill>
                                  <a:latin typeface="Cambria Math"/>
                                  <a:ea typeface="Cambria Math"/>
                                </a:rPr>
                                <m:t>,</m:t>
                              </m:r>
                              <m:r>
                                <a:rPr lang="en-US" b="1" i="0" smtClean="0">
                                  <a:solidFill>
                                    <a:schemeClr val="bg1"/>
                                  </a:solidFill>
                                  <a:latin typeface="Cambria Math"/>
                                  <a:ea typeface="Cambria Math"/>
                                </a:rPr>
                                <m:t>𝐪</m:t>
                              </m:r>
                            </m:sub>
                          </m:sSub>
                          <m:d>
                            <m:dPr>
                              <m:begChr m:val="|"/>
                              <m:endChr m:val="|"/>
                              <m:ctrlPr>
                                <a:rPr lang="en-US" i="1">
                                  <a:solidFill>
                                    <a:schemeClr val="bg1"/>
                                  </a:solidFill>
                                  <a:latin typeface="Cambria Math"/>
                                  <a:ea typeface="Cambria Math"/>
                                </a:rPr>
                              </m:ctrlPr>
                            </m:dPr>
                            <m:e>
                              <m:sSub>
                                <m:sSubPr>
                                  <m:ctrlPr>
                                    <a:rPr lang="en-US" i="1">
                                      <a:solidFill>
                                        <a:schemeClr val="bg1"/>
                                      </a:solidFill>
                                      <a:latin typeface="Cambria Math"/>
                                      <a:ea typeface="Cambria Math"/>
                                    </a:rPr>
                                  </m:ctrlPr>
                                </m:sSubPr>
                                <m:e>
                                  <m:r>
                                    <a:rPr lang="en-US" i="1">
                                      <a:solidFill>
                                        <a:schemeClr val="bg1"/>
                                      </a:solidFill>
                                      <a:latin typeface="Cambria Math"/>
                                      <a:ea typeface="Cambria Math"/>
                                    </a:rPr>
                                    <m:t>𝑢</m:t>
                                  </m:r>
                                </m:e>
                                <m:sub>
                                  <m:r>
                                    <a:rPr lang="en-US" b="1">
                                      <a:solidFill>
                                        <a:schemeClr val="bg1"/>
                                      </a:solidFill>
                                      <a:latin typeface="Cambria Math"/>
                                      <a:ea typeface="Cambria Math"/>
                                    </a:rPr>
                                    <m:t>𝐩</m:t>
                                  </m:r>
                                </m:sub>
                              </m:sSub>
                              <m:r>
                                <a:rPr lang="en-US" i="1">
                                  <a:solidFill>
                                    <a:schemeClr val="bg1"/>
                                  </a:solidFill>
                                  <a:latin typeface="Cambria Math"/>
                                  <a:ea typeface="Cambria Math"/>
                                </a:rPr>
                                <m:t>−</m:t>
                              </m:r>
                              <m:sSub>
                                <m:sSubPr>
                                  <m:ctrlPr>
                                    <a:rPr lang="en-US" i="1">
                                      <a:solidFill>
                                        <a:schemeClr val="bg1"/>
                                      </a:solidFill>
                                      <a:latin typeface="Cambria Math"/>
                                      <a:ea typeface="Cambria Math"/>
                                    </a:rPr>
                                  </m:ctrlPr>
                                </m:sSubPr>
                                <m:e>
                                  <m:r>
                                    <a:rPr lang="en-US" i="1">
                                      <a:solidFill>
                                        <a:schemeClr val="bg1"/>
                                      </a:solidFill>
                                      <a:latin typeface="Cambria Math"/>
                                      <a:ea typeface="Cambria Math"/>
                                    </a:rPr>
                                    <m:t>𝑢</m:t>
                                  </m:r>
                                </m:e>
                                <m:sub>
                                  <m:r>
                                    <a:rPr lang="en-US" b="1">
                                      <a:solidFill>
                                        <a:schemeClr val="bg1"/>
                                      </a:solidFill>
                                      <a:latin typeface="Cambria Math"/>
                                      <a:ea typeface="Cambria Math"/>
                                    </a:rPr>
                                    <m:t>𝐪</m:t>
                                  </m:r>
                                </m:sub>
                              </m:sSub>
                            </m:e>
                          </m:d>
                        </m:e>
                      </m:nary>
                    </m:oMath>
                  </m:oMathPara>
                </a14:m>
                <a:endParaRPr lang="en-US" sz="2000" dirty="0" smtClean="0">
                  <a:solidFill>
                    <a:schemeClr val="bg1"/>
                  </a:solidFill>
                  <a:latin typeface="+mn-lt"/>
                </a:endParaRPr>
              </a:p>
            </p:txBody>
          </p:sp>
        </mc:Choice>
        <mc:Fallback>
          <p:sp>
            <p:nvSpPr>
              <p:cNvPr id="60" name="TextBox 59"/>
              <p:cNvSpPr txBox="1">
                <a:spLocks noRot="1" noChangeAspect="1" noMove="1" noResize="1" noEditPoints="1" noAdjustHandles="1" noChangeArrowheads="1" noChangeShapeType="1" noTextEdit="1"/>
              </p:cNvSpPr>
              <p:nvPr/>
            </p:nvSpPr>
            <p:spPr bwMode="auto">
              <a:xfrm>
                <a:off x="2542504" y="2057400"/>
                <a:ext cx="3096296" cy="1036181"/>
              </a:xfrm>
              <a:prstGeom prst="rect">
                <a:avLst/>
              </a:prstGeom>
              <a:blipFill rotWithShape="1">
                <a:blip r:embed="rId4"/>
                <a:stretch>
                  <a:fillRect/>
                </a:stretch>
              </a:blipFill>
              <a:ln w="9525">
                <a:noFill/>
                <a:miter lim="800000"/>
                <a:headEnd/>
                <a:tailEnd/>
              </a:ln>
            </p:spPr>
            <p:txBody>
              <a:bodyPr/>
              <a:lstStyle/>
              <a:p>
                <a:r>
                  <a:rPr lang="en-US">
                    <a:noFill/>
                  </a:rPr>
                  <a:t> </a:t>
                </a:r>
              </a:p>
            </p:txBody>
          </p:sp>
        </mc:Fallback>
      </mc:AlternateContent>
      <p:sp>
        <p:nvSpPr>
          <p:cNvPr id="235" name="Oval 234"/>
          <p:cNvSpPr/>
          <p:nvPr/>
        </p:nvSpPr>
        <p:spPr bwMode="auto">
          <a:xfrm>
            <a:off x="685800" y="35052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36" name="Oval 235"/>
          <p:cNvSpPr/>
          <p:nvPr/>
        </p:nvSpPr>
        <p:spPr bwMode="auto">
          <a:xfrm>
            <a:off x="995516" y="35052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37" name="Oval 236"/>
          <p:cNvSpPr/>
          <p:nvPr/>
        </p:nvSpPr>
        <p:spPr bwMode="auto">
          <a:xfrm>
            <a:off x="685800" y="3814916"/>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38" name="Oval 237"/>
          <p:cNvSpPr/>
          <p:nvPr/>
        </p:nvSpPr>
        <p:spPr bwMode="auto">
          <a:xfrm>
            <a:off x="995516" y="3814916"/>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39" name="Oval 238"/>
          <p:cNvSpPr/>
          <p:nvPr/>
        </p:nvSpPr>
        <p:spPr bwMode="auto">
          <a:xfrm>
            <a:off x="685800" y="4124632"/>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40" name="Oval 239"/>
          <p:cNvSpPr/>
          <p:nvPr/>
        </p:nvSpPr>
        <p:spPr bwMode="auto">
          <a:xfrm>
            <a:off x="995516" y="4124632"/>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41" name="Oval 240"/>
          <p:cNvSpPr/>
          <p:nvPr/>
        </p:nvSpPr>
        <p:spPr bwMode="auto">
          <a:xfrm>
            <a:off x="685800" y="4434348"/>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42" name="Oval 241"/>
          <p:cNvSpPr/>
          <p:nvPr/>
        </p:nvSpPr>
        <p:spPr bwMode="auto">
          <a:xfrm>
            <a:off x="995516" y="4434348"/>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43" name="Oval 242"/>
          <p:cNvSpPr/>
          <p:nvPr/>
        </p:nvSpPr>
        <p:spPr bwMode="auto">
          <a:xfrm>
            <a:off x="1305232" y="35052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44" name="Oval 243"/>
          <p:cNvSpPr/>
          <p:nvPr/>
        </p:nvSpPr>
        <p:spPr bwMode="auto">
          <a:xfrm>
            <a:off x="1305232" y="3814916"/>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46" name="Oval 245"/>
          <p:cNvSpPr/>
          <p:nvPr/>
        </p:nvSpPr>
        <p:spPr bwMode="auto">
          <a:xfrm>
            <a:off x="1614948" y="35052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47" name="Oval 246"/>
          <p:cNvSpPr/>
          <p:nvPr/>
        </p:nvSpPr>
        <p:spPr bwMode="auto">
          <a:xfrm>
            <a:off x="1614948" y="3814916"/>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48" name="Oval 247"/>
          <p:cNvSpPr/>
          <p:nvPr/>
        </p:nvSpPr>
        <p:spPr bwMode="auto">
          <a:xfrm>
            <a:off x="1614948" y="4124632"/>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49" name="Oval 248"/>
          <p:cNvSpPr/>
          <p:nvPr/>
        </p:nvSpPr>
        <p:spPr bwMode="auto">
          <a:xfrm>
            <a:off x="1614948" y="4434348"/>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50" name="Oval 249"/>
          <p:cNvSpPr/>
          <p:nvPr/>
        </p:nvSpPr>
        <p:spPr bwMode="auto">
          <a:xfrm>
            <a:off x="1924665" y="35052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51" name="Oval 250"/>
          <p:cNvSpPr/>
          <p:nvPr/>
        </p:nvSpPr>
        <p:spPr bwMode="auto">
          <a:xfrm>
            <a:off x="1924665" y="3814916"/>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52" name="Oval 251"/>
          <p:cNvSpPr/>
          <p:nvPr/>
        </p:nvSpPr>
        <p:spPr bwMode="auto">
          <a:xfrm>
            <a:off x="1924665" y="4124632"/>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53" name="Oval 252"/>
          <p:cNvSpPr/>
          <p:nvPr/>
        </p:nvSpPr>
        <p:spPr bwMode="auto">
          <a:xfrm>
            <a:off x="1924665" y="4434348"/>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54" name="Oval 253"/>
          <p:cNvSpPr/>
          <p:nvPr/>
        </p:nvSpPr>
        <p:spPr bwMode="auto">
          <a:xfrm>
            <a:off x="685800" y="47440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55" name="Oval 254"/>
          <p:cNvSpPr/>
          <p:nvPr/>
        </p:nvSpPr>
        <p:spPr bwMode="auto">
          <a:xfrm>
            <a:off x="995516" y="47440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56" name="Oval 255"/>
          <p:cNvSpPr/>
          <p:nvPr/>
        </p:nvSpPr>
        <p:spPr bwMode="auto">
          <a:xfrm>
            <a:off x="1305232" y="47440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57" name="Oval 256"/>
          <p:cNvSpPr/>
          <p:nvPr/>
        </p:nvSpPr>
        <p:spPr bwMode="auto">
          <a:xfrm>
            <a:off x="1614948" y="47440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58" name="Oval 257"/>
          <p:cNvSpPr/>
          <p:nvPr/>
        </p:nvSpPr>
        <p:spPr bwMode="auto">
          <a:xfrm>
            <a:off x="1924665" y="47440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259" name="Straight Connector 258"/>
          <p:cNvCxnSpPr>
            <a:stCxn id="238" idx="5"/>
          </p:cNvCxnSpPr>
          <p:nvPr/>
        </p:nvCxnSpPr>
        <p:spPr bwMode="auto">
          <a:xfrm>
            <a:off x="1108813" y="3928213"/>
            <a:ext cx="215858"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60" name="Straight Connector 259"/>
          <p:cNvCxnSpPr/>
          <p:nvPr/>
        </p:nvCxnSpPr>
        <p:spPr bwMode="auto">
          <a:xfrm flipV="1">
            <a:off x="1418529" y="3947652"/>
            <a:ext cx="196419" cy="196419"/>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61" name="Straight Connector 260"/>
          <p:cNvCxnSpPr>
            <a:endCxn id="249" idx="1"/>
          </p:cNvCxnSpPr>
          <p:nvPr/>
        </p:nvCxnSpPr>
        <p:spPr bwMode="auto">
          <a:xfrm>
            <a:off x="1418529" y="4237929"/>
            <a:ext cx="215858"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62" name="Straight Connector 261"/>
          <p:cNvCxnSpPr>
            <a:endCxn id="242" idx="7"/>
          </p:cNvCxnSpPr>
          <p:nvPr/>
        </p:nvCxnSpPr>
        <p:spPr bwMode="auto">
          <a:xfrm flipH="1">
            <a:off x="1108813" y="4237929"/>
            <a:ext cx="215858"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63" name="Straight Connector 262"/>
          <p:cNvCxnSpPr>
            <a:endCxn id="251" idx="3"/>
          </p:cNvCxnSpPr>
          <p:nvPr/>
        </p:nvCxnSpPr>
        <p:spPr bwMode="auto">
          <a:xfrm flipV="1">
            <a:off x="1418529" y="3928213"/>
            <a:ext cx="525574"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64" name="Straight Connector 263"/>
          <p:cNvCxnSpPr>
            <a:endCxn id="236" idx="5"/>
          </p:cNvCxnSpPr>
          <p:nvPr/>
        </p:nvCxnSpPr>
        <p:spPr bwMode="auto">
          <a:xfrm flipH="1" flipV="1">
            <a:off x="1108813" y="3618497"/>
            <a:ext cx="215858" cy="525574"/>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65" name="Straight Connector 264"/>
          <p:cNvCxnSpPr>
            <a:endCxn id="237" idx="5"/>
          </p:cNvCxnSpPr>
          <p:nvPr/>
        </p:nvCxnSpPr>
        <p:spPr bwMode="auto">
          <a:xfrm flipH="1" flipV="1">
            <a:off x="799097" y="3928213"/>
            <a:ext cx="525574"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66" name="Straight Connector 265"/>
          <p:cNvCxnSpPr>
            <a:stCxn id="246" idx="3"/>
          </p:cNvCxnSpPr>
          <p:nvPr/>
        </p:nvCxnSpPr>
        <p:spPr bwMode="auto">
          <a:xfrm flipH="1">
            <a:off x="1418529" y="3618497"/>
            <a:ext cx="215858" cy="525574"/>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67" name="Straight Connector 266"/>
          <p:cNvCxnSpPr>
            <a:endCxn id="253" idx="1"/>
          </p:cNvCxnSpPr>
          <p:nvPr/>
        </p:nvCxnSpPr>
        <p:spPr bwMode="auto">
          <a:xfrm>
            <a:off x="1418529" y="4237929"/>
            <a:ext cx="525574"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68" name="Straight Connector 267"/>
          <p:cNvCxnSpPr>
            <a:endCxn id="255" idx="7"/>
          </p:cNvCxnSpPr>
          <p:nvPr/>
        </p:nvCxnSpPr>
        <p:spPr bwMode="auto">
          <a:xfrm flipH="1">
            <a:off x="1108813" y="4237929"/>
            <a:ext cx="215858" cy="525574"/>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69" name="Straight Connector 268"/>
          <p:cNvCxnSpPr>
            <a:endCxn id="241" idx="7"/>
          </p:cNvCxnSpPr>
          <p:nvPr/>
        </p:nvCxnSpPr>
        <p:spPr bwMode="auto">
          <a:xfrm flipH="1">
            <a:off x="799097" y="4237929"/>
            <a:ext cx="525574"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70" name="Straight Connector 269"/>
          <p:cNvCxnSpPr>
            <a:endCxn id="257" idx="1"/>
          </p:cNvCxnSpPr>
          <p:nvPr/>
        </p:nvCxnSpPr>
        <p:spPr bwMode="auto">
          <a:xfrm>
            <a:off x="1418529" y="4257368"/>
            <a:ext cx="215858" cy="50613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71" name="Straight Connector 270"/>
          <p:cNvCxnSpPr>
            <a:endCxn id="235" idx="5"/>
          </p:cNvCxnSpPr>
          <p:nvPr/>
        </p:nvCxnSpPr>
        <p:spPr bwMode="auto">
          <a:xfrm flipH="1" flipV="1">
            <a:off x="799097" y="3618497"/>
            <a:ext cx="525574" cy="525574"/>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72" name="Straight Connector 271"/>
          <p:cNvCxnSpPr>
            <a:stCxn id="250" idx="3"/>
            <a:endCxn id="247" idx="3"/>
          </p:cNvCxnSpPr>
          <p:nvPr/>
        </p:nvCxnSpPr>
        <p:spPr bwMode="auto">
          <a:xfrm flipH="1">
            <a:off x="1634387" y="3618497"/>
            <a:ext cx="309716" cy="30971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73" name="Straight Connector 272"/>
          <p:cNvCxnSpPr>
            <a:stCxn id="249" idx="1"/>
            <a:endCxn id="258" idx="1"/>
          </p:cNvCxnSpPr>
          <p:nvPr/>
        </p:nvCxnSpPr>
        <p:spPr bwMode="auto">
          <a:xfrm>
            <a:off x="1634387" y="4453787"/>
            <a:ext cx="309716" cy="30971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74" name="Straight Connector 273"/>
          <p:cNvCxnSpPr>
            <a:stCxn id="242" idx="7"/>
            <a:endCxn id="254" idx="7"/>
          </p:cNvCxnSpPr>
          <p:nvPr/>
        </p:nvCxnSpPr>
        <p:spPr bwMode="auto">
          <a:xfrm flipH="1">
            <a:off x="799097" y="4453787"/>
            <a:ext cx="309716" cy="30971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75" name="Straight Connector 274"/>
          <p:cNvCxnSpPr/>
          <p:nvPr/>
        </p:nvCxnSpPr>
        <p:spPr bwMode="auto">
          <a:xfrm>
            <a:off x="1371600" y="3637935"/>
            <a:ext cx="0" cy="486697"/>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76" name="Straight Connector 275"/>
          <p:cNvCxnSpPr/>
          <p:nvPr/>
        </p:nvCxnSpPr>
        <p:spPr bwMode="auto">
          <a:xfrm>
            <a:off x="1437968" y="4191000"/>
            <a:ext cx="486697" cy="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77" name="Straight Connector 276"/>
          <p:cNvCxnSpPr/>
          <p:nvPr/>
        </p:nvCxnSpPr>
        <p:spPr bwMode="auto">
          <a:xfrm flipH="1">
            <a:off x="818535" y="4191000"/>
            <a:ext cx="486697" cy="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78" name="Straight Connector 277"/>
          <p:cNvCxnSpPr/>
          <p:nvPr/>
        </p:nvCxnSpPr>
        <p:spPr bwMode="auto">
          <a:xfrm>
            <a:off x="1371600" y="4257368"/>
            <a:ext cx="0" cy="486697"/>
          </a:xfrm>
          <a:prstGeom prst="line">
            <a:avLst/>
          </a:prstGeom>
          <a:solidFill>
            <a:schemeClr val="accent1"/>
          </a:solidFill>
          <a:ln w="19050" cap="flat" cmpd="sng" algn="ctr">
            <a:solidFill>
              <a:srgbClr val="FFFFFF"/>
            </a:solidFill>
            <a:prstDash val="dash"/>
            <a:round/>
            <a:headEnd type="none" w="med" len="med"/>
            <a:tailEnd type="none" w="med" len="med"/>
          </a:ln>
          <a:effectLst/>
        </p:spPr>
      </p:cxnSp>
      <p:sp>
        <p:nvSpPr>
          <p:cNvPr id="279" name="Oval 278"/>
          <p:cNvSpPr/>
          <p:nvPr/>
        </p:nvSpPr>
        <p:spPr bwMode="auto">
          <a:xfrm>
            <a:off x="1305232" y="4434348"/>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81" name="Oval 280"/>
          <p:cNvSpPr/>
          <p:nvPr/>
        </p:nvSpPr>
        <p:spPr bwMode="auto">
          <a:xfrm>
            <a:off x="1305232" y="4124632"/>
            <a:ext cx="132735" cy="132735"/>
          </a:xfrm>
          <a:prstGeom prst="ellipse">
            <a:avLst/>
          </a:prstGeom>
          <a:noFill/>
          <a:ln w="1905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55" name="Oval 154"/>
          <p:cNvSpPr/>
          <p:nvPr/>
        </p:nvSpPr>
        <p:spPr bwMode="auto">
          <a:xfrm>
            <a:off x="6858000" y="35052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56" name="Oval 155"/>
          <p:cNvSpPr/>
          <p:nvPr/>
        </p:nvSpPr>
        <p:spPr bwMode="auto">
          <a:xfrm>
            <a:off x="7167716" y="35052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57" name="Oval 156"/>
          <p:cNvSpPr/>
          <p:nvPr/>
        </p:nvSpPr>
        <p:spPr bwMode="auto">
          <a:xfrm>
            <a:off x="6858000" y="3814916"/>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58" name="Oval 157"/>
          <p:cNvSpPr/>
          <p:nvPr/>
        </p:nvSpPr>
        <p:spPr bwMode="auto">
          <a:xfrm>
            <a:off x="7167716" y="3814916"/>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59" name="Oval 158"/>
          <p:cNvSpPr/>
          <p:nvPr/>
        </p:nvSpPr>
        <p:spPr bwMode="auto">
          <a:xfrm>
            <a:off x="6858000" y="4124632"/>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60" name="Oval 159"/>
          <p:cNvSpPr/>
          <p:nvPr/>
        </p:nvSpPr>
        <p:spPr bwMode="auto">
          <a:xfrm>
            <a:off x="7167716" y="4124632"/>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61" name="Oval 160"/>
          <p:cNvSpPr/>
          <p:nvPr/>
        </p:nvSpPr>
        <p:spPr bwMode="auto">
          <a:xfrm>
            <a:off x="6858000" y="4434348"/>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62" name="Oval 161"/>
          <p:cNvSpPr/>
          <p:nvPr/>
        </p:nvSpPr>
        <p:spPr bwMode="auto">
          <a:xfrm>
            <a:off x="7167716" y="4434348"/>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63" name="Oval 162"/>
          <p:cNvSpPr/>
          <p:nvPr/>
        </p:nvSpPr>
        <p:spPr bwMode="auto">
          <a:xfrm>
            <a:off x="7477432" y="35052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64" name="Oval 163"/>
          <p:cNvSpPr/>
          <p:nvPr/>
        </p:nvSpPr>
        <p:spPr bwMode="auto">
          <a:xfrm>
            <a:off x="7477432" y="3814916"/>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66" name="Oval 165"/>
          <p:cNvSpPr/>
          <p:nvPr/>
        </p:nvSpPr>
        <p:spPr bwMode="auto">
          <a:xfrm>
            <a:off x="7787148" y="3505200"/>
            <a:ext cx="132735" cy="132735"/>
          </a:xfrm>
          <a:prstGeom prst="ellipse">
            <a:avLst/>
          </a:prstGeom>
          <a:noFill/>
          <a:ln w="19050" cap="flat" cmpd="sng" algn="ctr">
            <a:solidFill>
              <a:srgbClr val="FFC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67" name="Oval 166"/>
          <p:cNvSpPr/>
          <p:nvPr/>
        </p:nvSpPr>
        <p:spPr bwMode="auto">
          <a:xfrm>
            <a:off x="7787148" y="3814916"/>
            <a:ext cx="132735" cy="132735"/>
          </a:xfrm>
          <a:prstGeom prst="ellipse">
            <a:avLst/>
          </a:prstGeom>
          <a:noFill/>
          <a:ln w="19050" cap="flat" cmpd="sng" algn="ctr">
            <a:solidFill>
              <a:srgbClr val="FFC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68" name="Oval 167"/>
          <p:cNvSpPr/>
          <p:nvPr/>
        </p:nvSpPr>
        <p:spPr bwMode="auto">
          <a:xfrm>
            <a:off x="7787148" y="4124632"/>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69" name="Oval 168"/>
          <p:cNvSpPr/>
          <p:nvPr/>
        </p:nvSpPr>
        <p:spPr bwMode="auto">
          <a:xfrm>
            <a:off x="7787148" y="4434348"/>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70" name="Oval 169"/>
          <p:cNvSpPr/>
          <p:nvPr/>
        </p:nvSpPr>
        <p:spPr bwMode="auto">
          <a:xfrm>
            <a:off x="8096865" y="35052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71" name="Oval 170"/>
          <p:cNvSpPr/>
          <p:nvPr/>
        </p:nvSpPr>
        <p:spPr bwMode="auto">
          <a:xfrm>
            <a:off x="8096865" y="3814916"/>
            <a:ext cx="132735" cy="132735"/>
          </a:xfrm>
          <a:prstGeom prst="ellipse">
            <a:avLst/>
          </a:prstGeom>
          <a:noFill/>
          <a:ln w="19050" cap="flat" cmpd="sng" algn="ctr">
            <a:solidFill>
              <a:srgbClr val="FFC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72" name="Oval 171"/>
          <p:cNvSpPr/>
          <p:nvPr/>
        </p:nvSpPr>
        <p:spPr bwMode="auto">
          <a:xfrm>
            <a:off x="8096865" y="4124632"/>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73" name="Oval 172"/>
          <p:cNvSpPr/>
          <p:nvPr/>
        </p:nvSpPr>
        <p:spPr bwMode="auto">
          <a:xfrm>
            <a:off x="8096865" y="4434348"/>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74" name="Oval 173"/>
          <p:cNvSpPr/>
          <p:nvPr/>
        </p:nvSpPr>
        <p:spPr bwMode="auto">
          <a:xfrm>
            <a:off x="6858000" y="47440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75" name="Oval 174"/>
          <p:cNvSpPr/>
          <p:nvPr/>
        </p:nvSpPr>
        <p:spPr bwMode="auto">
          <a:xfrm>
            <a:off x="7167716" y="47440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76" name="Oval 175"/>
          <p:cNvSpPr/>
          <p:nvPr/>
        </p:nvSpPr>
        <p:spPr bwMode="auto">
          <a:xfrm>
            <a:off x="7477432" y="47440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77" name="Oval 176"/>
          <p:cNvSpPr/>
          <p:nvPr/>
        </p:nvSpPr>
        <p:spPr bwMode="auto">
          <a:xfrm>
            <a:off x="7787148" y="47440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178" name="Oval 177"/>
          <p:cNvSpPr/>
          <p:nvPr/>
        </p:nvSpPr>
        <p:spPr bwMode="auto">
          <a:xfrm>
            <a:off x="8096865" y="47440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179" name="Straight Connector 178"/>
          <p:cNvCxnSpPr>
            <a:stCxn id="158" idx="5"/>
          </p:cNvCxnSpPr>
          <p:nvPr/>
        </p:nvCxnSpPr>
        <p:spPr bwMode="auto">
          <a:xfrm>
            <a:off x="7281013" y="3928213"/>
            <a:ext cx="215858"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80" name="Straight Connector 179"/>
          <p:cNvCxnSpPr/>
          <p:nvPr/>
        </p:nvCxnSpPr>
        <p:spPr bwMode="auto">
          <a:xfrm flipV="1">
            <a:off x="7590729" y="3947652"/>
            <a:ext cx="196419" cy="196419"/>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81" name="Straight Connector 180"/>
          <p:cNvCxnSpPr>
            <a:endCxn id="169" idx="1"/>
          </p:cNvCxnSpPr>
          <p:nvPr/>
        </p:nvCxnSpPr>
        <p:spPr bwMode="auto">
          <a:xfrm>
            <a:off x="7590729" y="4237929"/>
            <a:ext cx="215858"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82" name="Straight Connector 181"/>
          <p:cNvCxnSpPr>
            <a:endCxn id="162" idx="7"/>
          </p:cNvCxnSpPr>
          <p:nvPr/>
        </p:nvCxnSpPr>
        <p:spPr bwMode="auto">
          <a:xfrm flipH="1">
            <a:off x="7281013" y="4237929"/>
            <a:ext cx="215858" cy="21585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83" name="Straight Connector 182"/>
          <p:cNvCxnSpPr>
            <a:endCxn id="212" idx="3"/>
          </p:cNvCxnSpPr>
          <p:nvPr/>
        </p:nvCxnSpPr>
        <p:spPr bwMode="auto">
          <a:xfrm flipV="1">
            <a:off x="7590728" y="3928212"/>
            <a:ext cx="830376" cy="215859"/>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84" name="Straight Connector 183"/>
          <p:cNvCxnSpPr>
            <a:endCxn id="218" idx="2"/>
          </p:cNvCxnSpPr>
          <p:nvPr/>
        </p:nvCxnSpPr>
        <p:spPr bwMode="auto">
          <a:xfrm flipH="1" flipV="1">
            <a:off x="7167716" y="3266768"/>
            <a:ext cx="329155" cy="877303"/>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85" name="Straight Connector 184"/>
          <p:cNvCxnSpPr>
            <a:endCxn id="206" idx="7"/>
          </p:cNvCxnSpPr>
          <p:nvPr/>
        </p:nvCxnSpPr>
        <p:spPr bwMode="auto">
          <a:xfrm flipH="1" flipV="1">
            <a:off x="6666496" y="3834355"/>
            <a:ext cx="830375" cy="30971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86" name="Straight Connector 185"/>
          <p:cNvCxnSpPr>
            <a:stCxn id="220" idx="3"/>
          </p:cNvCxnSpPr>
          <p:nvPr/>
        </p:nvCxnSpPr>
        <p:spPr bwMode="auto">
          <a:xfrm flipH="1">
            <a:off x="7590728" y="3313696"/>
            <a:ext cx="215859" cy="830375"/>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87" name="Straight Connector 186"/>
          <p:cNvCxnSpPr>
            <a:endCxn id="214" idx="3"/>
          </p:cNvCxnSpPr>
          <p:nvPr/>
        </p:nvCxnSpPr>
        <p:spPr bwMode="auto">
          <a:xfrm>
            <a:off x="7590728" y="4237928"/>
            <a:ext cx="830376" cy="30971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88" name="Straight Connector 187"/>
          <p:cNvCxnSpPr>
            <a:endCxn id="201" idx="1"/>
          </p:cNvCxnSpPr>
          <p:nvPr/>
        </p:nvCxnSpPr>
        <p:spPr bwMode="auto">
          <a:xfrm flipH="1">
            <a:off x="7187155" y="4237928"/>
            <a:ext cx="309716" cy="83037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89" name="Straight Connector 188"/>
          <p:cNvCxnSpPr>
            <a:endCxn id="208" idx="5"/>
          </p:cNvCxnSpPr>
          <p:nvPr/>
        </p:nvCxnSpPr>
        <p:spPr bwMode="auto">
          <a:xfrm flipH="1">
            <a:off x="6666496" y="4237928"/>
            <a:ext cx="830375" cy="30971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90" name="Straight Connector 189"/>
          <p:cNvCxnSpPr>
            <a:endCxn id="203" idx="7"/>
          </p:cNvCxnSpPr>
          <p:nvPr/>
        </p:nvCxnSpPr>
        <p:spPr bwMode="auto">
          <a:xfrm>
            <a:off x="7590729" y="4257368"/>
            <a:ext cx="309715" cy="81093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91" name="Straight Connector 190"/>
          <p:cNvCxnSpPr>
            <a:endCxn id="222" idx="5"/>
          </p:cNvCxnSpPr>
          <p:nvPr/>
        </p:nvCxnSpPr>
        <p:spPr bwMode="auto">
          <a:xfrm flipH="1" flipV="1">
            <a:off x="6666496" y="3313696"/>
            <a:ext cx="830375" cy="830375"/>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93" name="Straight Connector 192"/>
          <p:cNvCxnSpPr>
            <a:stCxn id="169" idx="1"/>
            <a:endCxn id="216" idx="2"/>
          </p:cNvCxnSpPr>
          <p:nvPr/>
        </p:nvCxnSpPr>
        <p:spPr bwMode="auto">
          <a:xfrm>
            <a:off x="7806587" y="4453787"/>
            <a:ext cx="595078" cy="66144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94" name="Straight Connector 193"/>
          <p:cNvCxnSpPr>
            <a:stCxn id="162" idx="7"/>
          </p:cNvCxnSpPr>
          <p:nvPr/>
        </p:nvCxnSpPr>
        <p:spPr bwMode="auto">
          <a:xfrm flipH="1">
            <a:off x="6685935" y="4453787"/>
            <a:ext cx="595077" cy="59507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95" name="Straight Connector 194"/>
          <p:cNvCxnSpPr>
            <a:stCxn id="219" idx="4"/>
          </p:cNvCxnSpPr>
          <p:nvPr/>
        </p:nvCxnSpPr>
        <p:spPr bwMode="auto">
          <a:xfrm>
            <a:off x="7543800" y="3333135"/>
            <a:ext cx="0" cy="791497"/>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96" name="Straight Connector 195"/>
          <p:cNvCxnSpPr>
            <a:endCxn id="213" idx="2"/>
          </p:cNvCxnSpPr>
          <p:nvPr/>
        </p:nvCxnSpPr>
        <p:spPr bwMode="auto">
          <a:xfrm>
            <a:off x="7610168" y="4191000"/>
            <a:ext cx="791497" cy="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97" name="Straight Connector 196"/>
          <p:cNvCxnSpPr>
            <a:endCxn id="207" idx="6"/>
          </p:cNvCxnSpPr>
          <p:nvPr/>
        </p:nvCxnSpPr>
        <p:spPr bwMode="auto">
          <a:xfrm flipH="1">
            <a:off x="6685935" y="4191000"/>
            <a:ext cx="791498" cy="0"/>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198" name="Straight Connector 197"/>
          <p:cNvCxnSpPr>
            <a:endCxn id="202" idx="0"/>
          </p:cNvCxnSpPr>
          <p:nvPr/>
        </p:nvCxnSpPr>
        <p:spPr bwMode="auto">
          <a:xfrm>
            <a:off x="7543800" y="4257368"/>
            <a:ext cx="0" cy="791497"/>
          </a:xfrm>
          <a:prstGeom prst="line">
            <a:avLst/>
          </a:prstGeom>
          <a:solidFill>
            <a:schemeClr val="accent1"/>
          </a:solidFill>
          <a:ln w="19050" cap="flat" cmpd="sng" algn="ctr">
            <a:solidFill>
              <a:srgbClr val="FFFFFF"/>
            </a:solidFill>
            <a:prstDash val="dash"/>
            <a:round/>
            <a:headEnd type="none" w="med" len="med"/>
            <a:tailEnd type="none" w="med" len="med"/>
          </a:ln>
          <a:effectLst/>
        </p:spPr>
      </p:cxnSp>
      <p:sp>
        <p:nvSpPr>
          <p:cNvPr id="199" name="Oval 198"/>
          <p:cNvSpPr/>
          <p:nvPr/>
        </p:nvSpPr>
        <p:spPr bwMode="auto">
          <a:xfrm>
            <a:off x="7477432" y="4434348"/>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00" name="Oval 199"/>
          <p:cNvSpPr/>
          <p:nvPr/>
        </p:nvSpPr>
        <p:spPr bwMode="auto">
          <a:xfrm>
            <a:off x="6858000" y="50488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01" name="Oval 200"/>
          <p:cNvSpPr/>
          <p:nvPr/>
        </p:nvSpPr>
        <p:spPr bwMode="auto">
          <a:xfrm>
            <a:off x="7167716" y="50488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02" name="Oval 201"/>
          <p:cNvSpPr/>
          <p:nvPr/>
        </p:nvSpPr>
        <p:spPr bwMode="auto">
          <a:xfrm>
            <a:off x="7477432" y="50488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03" name="Oval 202"/>
          <p:cNvSpPr/>
          <p:nvPr/>
        </p:nvSpPr>
        <p:spPr bwMode="auto">
          <a:xfrm>
            <a:off x="7787148" y="50488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04" name="Oval 203"/>
          <p:cNvSpPr/>
          <p:nvPr/>
        </p:nvSpPr>
        <p:spPr bwMode="auto">
          <a:xfrm>
            <a:off x="8096865" y="50488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05" name="Oval 204"/>
          <p:cNvSpPr/>
          <p:nvPr/>
        </p:nvSpPr>
        <p:spPr bwMode="auto">
          <a:xfrm>
            <a:off x="6553200" y="35052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06" name="Oval 205"/>
          <p:cNvSpPr/>
          <p:nvPr/>
        </p:nvSpPr>
        <p:spPr bwMode="auto">
          <a:xfrm>
            <a:off x="6553200" y="3814916"/>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07" name="Oval 206"/>
          <p:cNvSpPr/>
          <p:nvPr/>
        </p:nvSpPr>
        <p:spPr bwMode="auto">
          <a:xfrm>
            <a:off x="6553200" y="4124632"/>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08" name="Oval 207"/>
          <p:cNvSpPr/>
          <p:nvPr/>
        </p:nvSpPr>
        <p:spPr bwMode="auto">
          <a:xfrm>
            <a:off x="6553200" y="4434348"/>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09" name="Oval 208"/>
          <p:cNvSpPr/>
          <p:nvPr/>
        </p:nvSpPr>
        <p:spPr bwMode="auto">
          <a:xfrm>
            <a:off x="6553200" y="47440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0" name="Oval 209"/>
          <p:cNvSpPr/>
          <p:nvPr/>
        </p:nvSpPr>
        <p:spPr bwMode="auto">
          <a:xfrm>
            <a:off x="6553200" y="50488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1" name="Oval 210"/>
          <p:cNvSpPr/>
          <p:nvPr/>
        </p:nvSpPr>
        <p:spPr bwMode="auto">
          <a:xfrm>
            <a:off x="8401665" y="35052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2" name="Oval 211"/>
          <p:cNvSpPr/>
          <p:nvPr/>
        </p:nvSpPr>
        <p:spPr bwMode="auto">
          <a:xfrm>
            <a:off x="8401665" y="3814916"/>
            <a:ext cx="132735" cy="132735"/>
          </a:xfrm>
          <a:prstGeom prst="ellipse">
            <a:avLst/>
          </a:prstGeom>
          <a:noFill/>
          <a:ln w="19050" cap="flat" cmpd="sng" algn="ctr">
            <a:solidFill>
              <a:srgbClr val="FFC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3" name="Oval 212"/>
          <p:cNvSpPr/>
          <p:nvPr/>
        </p:nvSpPr>
        <p:spPr bwMode="auto">
          <a:xfrm>
            <a:off x="8401665" y="4124632"/>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4" name="Oval 213"/>
          <p:cNvSpPr/>
          <p:nvPr/>
        </p:nvSpPr>
        <p:spPr bwMode="auto">
          <a:xfrm>
            <a:off x="8401665" y="4434348"/>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5" name="Oval 214"/>
          <p:cNvSpPr/>
          <p:nvPr/>
        </p:nvSpPr>
        <p:spPr bwMode="auto">
          <a:xfrm>
            <a:off x="8401665" y="47440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6" name="Oval 215"/>
          <p:cNvSpPr/>
          <p:nvPr/>
        </p:nvSpPr>
        <p:spPr bwMode="auto">
          <a:xfrm>
            <a:off x="8401665" y="5048865"/>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7" name="Oval 216"/>
          <p:cNvSpPr/>
          <p:nvPr/>
        </p:nvSpPr>
        <p:spPr bwMode="auto">
          <a:xfrm>
            <a:off x="6858000" y="32004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8" name="Oval 217"/>
          <p:cNvSpPr/>
          <p:nvPr/>
        </p:nvSpPr>
        <p:spPr bwMode="auto">
          <a:xfrm>
            <a:off x="7167716" y="32004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9" name="Oval 218"/>
          <p:cNvSpPr/>
          <p:nvPr/>
        </p:nvSpPr>
        <p:spPr bwMode="auto">
          <a:xfrm>
            <a:off x="7477432" y="32004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20" name="Oval 219"/>
          <p:cNvSpPr/>
          <p:nvPr/>
        </p:nvSpPr>
        <p:spPr bwMode="auto">
          <a:xfrm>
            <a:off x="7787148" y="3200400"/>
            <a:ext cx="132735" cy="132735"/>
          </a:xfrm>
          <a:prstGeom prst="ellipse">
            <a:avLst/>
          </a:prstGeom>
          <a:noFill/>
          <a:ln w="19050" cap="flat" cmpd="sng" algn="ctr">
            <a:solidFill>
              <a:srgbClr val="FFC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21" name="Oval 220"/>
          <p:cNvSpPr/>
          <p:nvPr/>
        </p:nvSpPr>
        <p:spPr bwMode="auto">
          <a:xfrm>
            <a:off x="8096865" y="32004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22" name="Oval 221"/>
          <p:cNvSpPr/>
          <p:nvPr/>
        </p:nvSpPr>
        <p:spPr bwMode="auto">
          <a:xfrm>
            <a:off x="6553200" y="32004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23" name="Oval 222"/>
          <p:cNvSpPr/>
          <p:nvPr/>
        </p:nvSpPr>
        <p:spPr bwMode="auto">
          <a:xfrm>
            <a:off x="8401665" y="3200400"/>
            <a:ext cx="132735" cy="132735"/>
          </a:xfrm>
          <a:prstGeom prst="ellipse">
            <a:avLst/>
          </a:prstGeom>
          <a:noFill/>
          <a:ln w="1905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224" name="Straight Connector 223"/>
          <p:cNvCxnSpPr>
            <a:endCxn id="211" idx="2"/>
          </p:cNvCxnSpPr>
          <p:nvPr/>
        </p:nvCxnSpPr>
        <p:spPr bwMode="auto">
          <a:xfrm flipV="1">
            <a:off x="7590728" y="3571568"/>
            <a:ext cx="810937" cy="572503"/>
          </a:xfrm>
          <a:prstGeom prst="line">
            <a:avLst/>
          </a:prstGeom>
          <a:solidFill>
            <a:schemeClr val="accent1"/>
          </a:solidFill>
          <a:ln w="19050" cap="flat" cmpd="sng" algn="ctr">
            <a:solidFill>
              <a:srgbClr val="FFFFFF"/>
            </a:solidFill>
            <a:prstDash val="dash"/>
            <a:round/>
            <a:headEnd type="none" w="med" len="med"/>
            <a:tailEnd type="none"/>
          </a:ln>
          <a:effectLst/>
        </p:spPr>
      </p:cxnSp>
      <p:cxnSp>
        <p:nvCxnSpPr>
          <p:cNvPr id="225" name="Straight Connector 224"/>
          <p:cNvCxnSpPr/>
          <p:nvPr/>
        </p:nvCxnSpPr>
        <p:spPr bwMode="auto">
          <a:xfrm flipH="1" flipV="1">
            <a:off x="6986046" y="3313698"/>
            <a:ext cx="510825" cy="830373"/>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26" name="Straight Connector 225"/>
          <p:cNvCxnSpPr>
            <a:endCxn id="205" idx="5"/>
          </p:cNvCxnSpPr>
          <p:nvPr/>
        </p:nvCxnSpPr>
        <p:spPr bwMode="auto">
          <a:xfrm flipH="1" flipV="1">
            <a:off x="6666496" y="3618496"/>
            <a:ext cx="825460" cy="535408"/>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27" name="Straight Connector 226"/>
          <p:cNvCxnSpPr>
            <a:endCxn id="209" idx="6"/>
          </p:cNvCxnSpPr>
          <p:nvPr/>
        </p:nvCxnSpPr>
        <p:spPr bwMode="auto">
          <a:xfrm flipH="1">
            <a:off x="6685935" y="4153904"/>
            <a:ext cx="806021" cy="656529"/>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28" name="Straight Connector 227"/>
          <p:cNvCxnSpPr>
            <a:stCxn id="204" idx="1"/>
          </p:cNvCxnSpPr>
          <p:nvPr/>
        </p:nvCxnSpPr>
        <p:spPr bwMode="auto">
          <a:xfrm flipH="1" flipV="1">
            <a:off x="7543801" y="4228098"/>
            <a:ext cx="572503" cy="840206"/>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29" name="Straight Connector 228"/>
          <p:cNvCxnSpPr>
            <a:stCxn id="215" idx="2"/>
          </p:cNvCxnSpPr>
          <p:nvPr/>
        </p:nvCxnSpPr>
        <p:spPr bwMode="auto">
          <a:xfrm flipH="1" flipV="1">
            <a:off x="7595646" y="4228098"/>
            <a:ext cx="806019" cy="582335"/>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30" name="Straight Connector 229"/>
          <p:cNvCxnSpPr>
            <a:endCxn id="221" idx="4"/>
          </p:cNvCxnSpPr>
          <p:nvPr/>
        </p:nvCxnSpPr>
        <p:spPr bwMode="auto">
          <a:xfrm flipV="1">
            <a:off x="7568156" y="3333135"/>
            <a:ext cx="595077" cy="820769"/>
          </a:xfrm>
          <a:prstGeom prst="line">
            <a:avLst/>
          </a:prstGeom>
          <a:solidFill>
            <a:schemeClr val="accent1"/>
          </a:solidFill>
          <a:ln w="19050" cap="flat" cmpd="sng" algn="ctr">
            <a:solidFill>
              <a:srgbClr val="FFFFFF"/>
            </a:solidFill>
            <a:prstDash val="dash"/>
            <a:round/>
            <a:headEnd type="none" w="med" len="med"/>
            <a:tailEnd type="none" w="med" len="med"/>
          </a:ln>
          <a:effectLst/>
        </p:spPr>
      </p:cxnSp>
      <p:cxnSp>
        <p:nvCxnSpPr>
          <p:cNvPr id="231" name="Straight Connector 230"/>
          <p:cNvCxnSpPr>
            <a:endCxn id="223" idx="3"/>
          </p:cNvCxnSpPr>
          <p:nvPr/>
        </p:nvCxnSpPr>
        <p:spPr bwMode="auto">
          <a:xfrm flipV="1">
            <a:off x="8229601" y="3313696"/>
            <a:ext cx="191503" cy="191505"/>
          </a:xfrm>
          <a:prstGeom prst="line">
            <a:avLst/>
          </a:prstGeom>
          <a:solidFill>
            <a:schemeClr val="accent1"/>
          </a:solidFill>
          <a:ln w="19050" cap="flat" cmpd="sng" algn="ctr">
            <a:solidFill>
              <a:schemeClr val="bg1"/>
            </a:solidFill>
            <a:prstDash val="dash"/>
            <a:round/>
            <a:headEnd type="none" w="med" len="med"/>
            <a:tailEnd type="none" w="med" len="med"/>
          </a:ln>
          <a:effectLst/>
        </p:spPr>
      </p:cxnSp>
      <p:sp>
        <p:nvSpPr>
          <p:cNvPr id="282" name="Oval 281"/>
          <p:cNvSpPr/>
          <p:nvPr/>
        </p:nvSpPr>
        <p:spPr bwMode="auto">
          <a:xfrm>
            <a:off x="7477432" y="4124632"/>
            <a:ext cx="132735" cy="132735"/>
          </a:xfrm>
          <a:prstGeom prst="ellipse">
            <a:avLst/>
          </a:prstGeom>
          <a:noFill/>
          <a:ln w="1905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283" name="Straight Connector 282"/>
          <p:cNvCxnSpPr/>
          <p:nvPr/>
        </p:nvCxnSpPr>
        <p:spPr bwMode="auto">
          <a:xfrm flipH="1">
            <a:off x="7806587" y="3618497"/>
            <a:ext cx="309716" cy="309716"/>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84" name="Straight Connector 283"/>
          <p:cNvCxnSpPr/>
          <p:nvPr/>
        </p:nvCxnSpPr>
        <p:spPr bwMode="auto">
          <a:xfrm flipV="1">
            <a:off x="7620000" y="3881284"/>
            <a:ext cx="476865" cy="220776"/>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85" name="Straight Connector 284"/>
          <p:cNvCxnSpPr/>
          <p:nvPr/>
        </p:nvCxnSpPr>
        <p:spPr bwMode="auto">
          <a:xfrm flipH="1">
            <a:off x="7620004" y="3637935"/>
            <a:ext cx="233512" cy="469040"/>
          </a:xfrm>
          <a:prstGeom prst="line">
            <a:avLst/>
          </a:prstGeom>
          <a:solidFill>
            <a:schemeClr val="accent1"/>
          </a:solidFill>
          <a:ln w="38100" cap="flat" cmpd="sng" algn="ctr">
            <a:solidFill>
              <a:srgbClr val="FF0000"/>
            </a:solidFill>
            <a:prstDash val="solid"/>
            <a:round/>
            <a:headEnd type="none" w="med" len="med"/>
            <a:tailEnd type="none" w="med" len="med"/>
          </a:ln>
          <a:effectLst/>
        </p:spPr>
      </p:cxn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87" name="TextBox 286"/>
              <p:cNvSpPr txBox="1"/>
              <p:nvPr/>
            </p:nvSpPr>
            <p:spPr bwMode="auto">
              <a:xfrm>
                <a:off x="1752600" y="5189442"/>
                <a:ext cx="4918462" cy="811248"/>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b>
                        <m:sSubPr>
                          <m:ctrlPr>
                            <a:rPr lang="en-US" sz="2000" b="1" i="1" smtClean="0">
                              <a:solidFill>
                                <a:schemeClr val="bg1"/>
                              </a:solidFill>
                              <a:latin typeface="Cambria Math"/>
                              <a:ea typeface="Cambria Math"/>
                            </a:rPr>
                          </m:ctrlPr>
                        </m:sSubPr>
                        <m:e>
                          <m:r>
                            <a:rPr lang="en-US" sz="2000" i="1">
                              <a:solidFill>
                                <a:schemeClr val="bg1"/>
                              </a:solidFill>
                              <a:latin typeface="Cambria Math"/>
                              <a:ea typeface="Cambria Math"/>
                            </a:rPr>
                            <m:t>𝑤</m:t>
                          </m:r>
                        </m:e>
                        <m:sub>
                          <m:r>
                            <a:rPr lang="en-US" sz="2000" b="1">
                              <a:solidFill>
                                <a:schemeClr val="bg1"/>
                              </a:solidFill>
                              <a:latin typeface="Cambria Math"/>
                              <a:ea typeface="Cambria Math"/>
                            </a:rPr>
                            <m:t>𝐩</m:t>
                          </m:r>
                          <m:r>
                            <a:rPr lang="en-US" sz="2000" b="1">
                              <a:solidFill>
                                <a:schemeClr val="bg1"/>
                              </a:solidFill>
                              <a:latin typeface="Cambria Math"/>
                              <a:ea typeface="Cambria Math"/>
                            </a:rPr>
                            <m:t>,</m:t>
                          </m:r>
                          <m:r>
                            <a:rPr lang="en-US" sz="2000" b="1">
                              <a:solidFill>
                                <a:schemeClr val="bg1"/>
                              </a:solidFill>
                              <a:latin typeface="Cambria Math"/>
                              <a:ea typeface="Cambria Math"/>
                            </a:rPr>
                            <m:t>𝐪</m:t>
                          </m:r>
                        </m:sub>
                      </m:sSub>
                      <m:r>
                        <a:rPr lang="en-US" sz="2000" b="1" i="1" smtClean="0">
                          <a:solidFill>
                            <a:schemeClr val="bg1"/>
                          </a:solidFill>
                          <a:latin typeface="Cambria Math"/>
                          <a:ea typeface="Cambria Math"/>
                        </a:rPr>
                        <m:t>∝</m:t>
                      </m:r>
                      <m:r>
                        <m:rPr>
                          <m:sty m:val="p"/>
                        </m:rPr>
                        <a:rPr lang="en-US" sz="2000" b="0" i="0" smtClean="0">
                          <a:solidFill>
                            <a:schemeClr val="bg1"/>
                          </a:solidFill>
                          <a:latin typeface="Cambria Math"/>
                          <a:ea typeface="Cambria Math"/>
                        </a:rPr>
                        <m:t>exp</m:t>
                      </m:r>
                      <m:d>
                        <m:dPr>
                          <m:begChr m:val="{"/>
                          <m:endChr m:val="}"/>
                          <m:ctrlPr>
                            <a:rPr lang="en-US" sz="2000" b="1" i="1" smtClean="0">
                              <a:solidFill>
                                <a:schemeClr val="bg1"/>
                              </a:solidFill>
                              <a:latin typeface="Cambria Math"/>
                              <a:ea typeface="Cambria Math"/>
                            </a:rPr>
                          </m:ctrlPr>
                        </m:dPr>
                        <m:e>
                          <m:r>
                            <a:rPr lang="en-US" sz="2000" b="1" i="1" smtClean="0">
                              <a:solidFill>
                                <a:schemeClr val="bg1"/>
                              </a:solidFill>
                              <a:latin typeface="Cambria Math"/>
                              <a:ea typeface="Cambria Math"/>
                            </a:rPr>
                            <m:t>−</m:t>
                          </m:r>
                          <m:f>
                            <m:fPr>
                              <m:ctrlPr>
                                <a:rPr lang="en-US" sz="2000" i="1" smtClean="0">
                                  <a:solidFill>
                                    <a:schemeClr val="bg1"/>
                                  </a:solidFill>
                                  <a:latin typeface="Cambria Math"/>
                                  <a:ea typeface="Cambria Math"/>
                                </a:rPr>
                              </m:ctrlPr>
                            </m:fPr>
                            <m:num>
                              <m:r>
                                <a:rPr lang="en-US" sz="2000" b="0" i="1" smtClean="0">
                                  <a:solidFill>
                                    <a:schemeClr val="bg1"/>
                                  </a:solidFill>
                                  <a:latin typeface="Cambria Math"/>
                                  <a:ea typeface="Cambria Math"/>
                                </a:rPr>
                                <m:t>||</m:t>
                              </m:r>
                              <m:r>
                                <a:rPr lang="en-US" sz="2000" b="1" i="0" smtClean="0">
                                  <a:solidFill>
                                    <a:schemeClr val="bg1"/>
                                  </a:solidFill>
                                  <a:latin typeface="Cambria Math"/>
                                  <a:ea typeface="Cambria Math"/>
                                </a:rPr>
                                <m:t>𝐩</m:t>
                              </m:r>
                              <m:r>
                                <a:rPr lang="en-US" sz="2000" b="0" i="1" smtClean="0">
                                  <a:solidFill>
                                    <a:schemeClr val="bg1"/>
                                  </a:solidFill>
                                  <a:latin typeface="Cambria Math"/>
                                  <a:ea typeface="Cambria Math"/>
                                </a:rPr>
                                <m:t>−</m:t>
                              </m:r>
                              <m:r>
                                <a:rPr lang="en-US" sz="2000" b="1" i="0" smtClean="0">
                                  <a:solidFill>
                                    <a:schemeClr val="bg1"/>
                                  </a:solidFill>
                                  <a:latin typeface="Cambria Math"/>
                                  <a:ea typeface="Cambria Math"/>
                                </a:rPr>
                                <m:t>𝐪</m:t>
                              </m:r>
                              <m:r>
                                <a:rPr lang="en-US" sz="2000" b="0" i="1" smtClean="0">
                                  <a:solidFill>
                                    <a:schemeClr val="bg1"/>
                                  </a:solidFill>
                                  <a:latin typeface="Cambria Math"/>
                                  <a:ea typeface="Cambria Math"/>
                                </a:rPr>
                                <m:t>|</m:t>
                              </m:r>
                              <m:sSup>
                                <m:sSupPr>
                                  <m:ctrlPr>
                                    <a:rPr lang="en-US" sz="2000" b="0" i="1" smtClean="0">
                                      <a:solidFill>
                                        <a:schemeClr val="bg1"/>
                                      </a:solidFill>
                                      <a:latin typeface="Cambria Math"/>
                                      <a:ea typeface="Cambria Math"/>
                                    </a:rPr>
                                  </m:ctrlPr>
                                </m:sSupPr>
                                <m:e>
                                  <m:r>
                                    <a:rPr lang="en-US" sz="2000" b="0" i="1" smtClean="0">
                                      <a:solidFill>
                                        <a:schemeClr val="bg1"/>
                                      </a:solidFill>
                                      <a:latin typeface="Cambria Math"/>
                                      <a:ea typeface="Cambria Math"/>
                                    </a:rPr>
                                    <m:t>|</m:t>
                                  </m:r>
                                </m:e>
                                <m:sup>
                                  <m:r>
                                    <a:rPr lang="en-US" sz="2000" b="0" i="1" smtClean="0">
                                      <a:solidFill>
                                        <a:schemeClr val="bg1"/>
                                      </a:solidFill>
                                      <a:latin typeface="Cambria Math"/>
                                      <a:ea typeface="Cambria Math"/>
                                    </a:rPr>
                                    <m:t>2</m:t>
                                  </m:r>
                                </m:sup>
                              </m:sSup>
                            </m:num>
                            <m:den>
                              <m:r>
                                <a:rPr lang="en-US" sz="2000" b="0" i="1" smtClean="0">
                                  <a:solidFill>
                                    <a:schemeClr val="bg1"/>
                                  </a:solidFill>
                                  <a:latin typeface="Cambria Math"/>
                                  <a:ea typeface="Cambria Math"/>
                                </a:rPr>
                                <m:t>2</m:t>
                              </m:r>
                              <m:sSubSup>
                                <m:sSubSupPr>
                                  <m:ctrlPr>
                                    <a:rPr lang="en-US" sz="2000" b="0" i="1" smtClean="0">
                                      <a:solidFill>
                                        <a:schemeClr val="bg1"/>
                                      </a:solidFill>
                                      <a:latin typeface="Cambria Math"/>
                                      <a:ea typeface="Cambria Math"/>
                                    </a:rPr>
                                  </m:ctrlPr>
                                </m:sSubSupPr>
                                <m:e>
                                  <m:r>
                                    <a:rPr lang="en-US" sz="2000" b="0" i="1" smtClean="0">
                                      <a:solidFill>
                                        <a:schemeClr val="bg1"/>
                                      </a:solidFill>
                                      <a:latin typeface="Cambria Math"/>
                                      <a:ea typeface="Cambria Math"/>
                                    </a:rPr>
                                    <m:t>𝜎</m:t>
                                  </m:r>
                                </m:e>
                                <m:sub>
                                  <m:r>
                                    <a:rPr lang="en-US" sz="2000" b="0" i="1" smtClean="0">
                                      <a:solidFill>
                                        <a:schemeClr val="bg1"/>
                                      </a:solidFill>
                                      <a:latin typeface="Cambria Math"/>
                                      <a:ea typeface="Cambria Math"/>
                                    </a:rPr>
                                    <m:t>1</m:t>
                                  </m:r>
                                </m:sub>
                                <m:sup>
                                  <m:r>
                                    <a:rPr lang="en-US" sz="2000" b="0" i="1" smtClean="0">
                                      <a:solidFill>
                                        <a:schemeClr val="bg1"/>
                                      </a:solidFill>
                                      <a:latin typeface="Cambria Math"/>
                                      <a:ea typeface="Cambria Math"/>
                                    </a:rPr>
                                    <m:t>2</m:t>
                                  </m:r>
                                </m:sup>
                              </m:sSubSup>
                            </m:den>
                          </m:f>
                          <m:r>
                            <a:rPr lang="en-US" sz="2000" b="0" i="1" smtClean="0">
                              <a:solidFill>
                                <a:schemeClr val="bg1"/>
                              </a:solidFill>
                              <a:latin typeface="Cambria Math"/>
                              <a:ea typeface="Cambria Math"/>
                            </a:rPr>
                            <m:t>−</m:t>
                          </m:r>
                          <m:f>
                            <m:fPr>
                              <m:ctrlPr>
                                <a:rPr lang="en-US" sz="2000" i="1">
                                  <a:solidFill>
                                    <a:schemeClr val="bg1"/>
                                  </a:solidFill>
                                  <a:latin typeface="Cambria Math"/>
                                  <a:ea typeface="Cambria Math"/>
                                </a:rPr>
                              </m:ctrlPr>
                            </m:fPr>
                            <m:num>
                              <m:r>
                                <a:rPr lang="en-US" sz="2000" i="1">
                                  <a:solidFill>
                                    <a:schemeClr val="bg1"/>
                                  </a:solidFill>
                                  <a:latin typeface="Cambria Math"/>
                                  <a:ea typeface="Cambria Math"/>
                                </a:rPr>
                                <m:t>||</m:t>
                              </m:r>
                              <m:sSub>
                                <m:sSubPr>
                                  <m:ctrlPr>
                                    <a:rPr lang="en-US" sz="2000" i="1" smtClean="0">
                                      <a:solidFill>
                                        <a:schemeClr val="bg1"/>
                                      </a:solidFill>
                                      <a:latin typeface="Cambria Math"/>
                                      <a:ea typeface="Cambria Math"/>
                                    </a:rPr>
                                  </m:ctrlPr>
                                </m:sSubPr>
                                <m:e>
                                  <m:r>
                                    <a:rPr lang="en-US" sz="2000" b="1" i="0" smtClean="0">
                                      <a:solidFill>
                                        <a:schemeClr val="bg1"/>
                                      </a:solidFill>
                                      <a:latin typeface="Cambria Math"/>
                                      <a:ea typeface="Cambria Math"/>
                                    </a:rPr>
                                    <m:t>𝐈</m:t>
                                  </m:r>
                                </m:e>
                                <m:sub>
                                  <m:r>
                                    <a:rPr lang="en-US" sz="2000" b="1" i="0" smtClean="0">
                                      <a:solidFill>
                                        <a:schemeClr val="bg1"/>
                                      </a:solidFill>
                                      <a:latin typeface="Cambria Math"/>
                                      <a:ea typeface="Cambria Math"/>
                                    </a:rPr>
                                    <m:t>𝐩</m:t>
                                  </m:r>
                                </m:sub>
                              </m:sSub>
                              <m:r>
                                <a:rPr lang="en-US" sz="2000" i="1">
                                  <a:solidFill>
                                    <a:schemeClr val="bg1"/>
                                  </a:solidFill>
                                  <a:latin typeface="Cambria Math"/>
                                  <a:ea typeface="Cambria Math"/>
                                </a:rPr>
                                <m:t>−</m:t>
                              </m:r>
                              <m:sSub>
                                <m:sSubPr>
                                  <m:ctrlPr>
                                    <a:rPr lang="en-US" sz="2000" i="1">
                                      <a:solidFill>
                                        <a:schemeClr val="bg1"/>
                                      </a:solidFill>
                                      <a:latin typeface="Cambria Math"/>
                                      <a:ea typeface="Cambria Math"/>
                                    </a:rPr>
                                  </m:ctrlPr>
                                </m:sSubPr>
                                <m:e>
                                  <m:r>
                                    <a:rPr lang="en-US" sz="2000" b="1">
                                      <a:solidFill>
                                        <a:schemeClr val="bg1"/>
                                      </a:solidFill>
                                      <a:latin typeface="Cambria Math"/>
                                      <a:ea typeface="Cambria Math"/>
                                    </a:rPr>
                                    <m:t>𝐈</m:t>
                                  </m:r>
                                </m:e>
                                <m:sub>
                                  <m:r>
                                    <a:rPr lang="en-US" sz="2000" b="1" i="0" smtClean="0">
                                      <a:solidFill>
                                        <a:schemeClr val="bg1"/>
                                      </a:solidFill>
                                      <a:latin typeface="Cambria Math"/>
                                      <a:ea typeface="Cambria Math"/>
                                    </a:rPr>
                                    <m:t>𝐪</m:t>
                                  </m:r>
                                </m:sub>
                              </m:sSub>
                              <m:r>
                                <a:rPr lang="en-US" sz="2000" i="1">
                                  <a:solidFill>
                                    <a:schemeClr val="bg1"/>
                                  </a:solidFill>
                                  <a:latin typeface="Cambria Math"/>
                                  <a:ea typeface="Cambria Math"/>
                                </a:rPr>
                                <m:t>|</m:t>
                              </m:r>
                              <m:sSup>
                                <m:sSupPr>
                                  <m:ctrlPr>
                                    <a:rPr lang="en-US" sz="2000" i="1">
                                      <a:solidFill>
                                        <a:schemeClr val="bg1"/>
                                      </a:solidFill>
                                      <a:latin typeface="Cambria Math"/>
                                      <a:ea typeface="Cambria Math"/>
                                    </a:rPr>
                                  </m:ctrlPr>
                                </m:sSupPr>
                                <m:e>
                                  <m:r>
                                    <a:rPr lang="en-US" sz="2000" i="1">
                                      <a:solidFill>
                                        <a:schemeClr val="bg1"/>
                                      </a:solidFill>
                                      <a:latin typeface="Cambria Math"/>
                                      <a:ea typeface="Cambria Math"/>
                                    </a:rPr>
                                    <m:t>|</m:t>
                                  </m:r>
                                </m:e>
                                <m:sup>
                                  <m:r>
                                    <a:rPr lang="en-US" sz="2000" i="1">
                                      <a:solidFill>
                                        <a:schemeClr val="bg1"/>
                                      </a:solidFill>
                                      <a:latin typeface="Cambria Math"/>
                                      <a:ea typeface="Cambria Math"/>
                                    </a:rPr>
                                    <m:t>2</m:t>
                                  </m:r>
                                </m:sup>
                              </m:sSup>
                            </m:num>
                            <m:den>
                              <m:r>
                                <a:rPr lang="en-US" sz="2000" i="1">
                                  <a:solidFill>
                                    <a:schemeClr val="bg1"/>
                                  </a:solidFill>
                                  <a:latin typeface="Cambria Math"/>
                                  <a:ea typeface="Cambria Math"/>
                                </a:rPr>
                                <m:t>2</m:t>
                              </m:r>
                              <m:sSubSup>
                                <m:sSubSupPr>
                                  <m:ctrlPr>
                                    <a:rPr lang="en-US" sz="2000" i="1">
                                      <a:solidFill>
                                        <a:schemeClr val="bg1"/>
                                      </a:solidFill>
                                      <a:latin typeface="Cambria Math"/>
                                      <a:ea typeface="Cambria Math"/>
                                    </a:rPr>
                                  </m:ctrlPr>
                                </m:sSubSupPr>
                                <m:e>
                                  <m:r>
                                    <a:rPr lang="en-US" sz="2000" i="1">
                                      <a:solidFill>
                                        <a:schemeClr val="bg1"/>
                                      </a:solidFill>
                                      <a:latin typeface="Cambria Math"/>
                                      <a:ea typeface="Cambria Math"/>
                                    </a:rPr>
                                    <m:t>𝜎</m:t>
                                  </m:r>
                                </m:e>
                                <m:sub>
                                  <m:r>
                                    <a:rPr lang="en-US" sz="2000" b="0" i="1" smtClean="0">
                                      <a:solidFill>
                                        <a:schemeClr val="bg1"/>
                                      </a:solidFill>
                                      <a:latin typeface="Cambria Math"/>
                                      <a:ea typeface="Cambria Math"/>
                                    </a:rPr>
                                    <m:t>2</m:t>
                                  </m:r>
                                </m:sub>
                                <m:sup>
                                  <m:r>
                                    <a:rPr lang="en-US" sz="2000" i="1">
                                      <a:solidFill>
                                        <a:schemeClr val="bg1"/>
                                      </a:solidFill>
                                      <a:latin typeface="Cambria Math"/>
                                      <a:ea typeface="Cambria Math"/>
                                    </a:rPr>
                                    <m:t>2</m:t>
                                  </m:r>
                                </m:sup>
                              </m:sSubSup>
                            </m:den>
                          </m:f>
                        </m:e>
                      </m:d>
                      <m:f>
                        <m:fPr>
                          <m:ctrlPr>
                            <a:rPr lang="en-US" sz="2000" i="1">
                              <a:solidFill>
                                <a:schemeClr val="bg1"/>
                              </a:solidFill>
                              <a:latin typeface="Cambria Math"/>
                              <a:ea typeface="Cambria Math"/>
                            </a:rPr>
                          </m:ctrlPr>
                        </m:fPr>
                        <m:num>
                          <m:sSub>
                            <m:sSubPr>
                              <m:ctrlPr>
                                <a:rPr lang="en-US" sz="2000" i="1">
                                  <a:solidFill>
                                    <a:schemeClr val="bg1"/>
                                  </a:solidFill>
                                  <a:latin typeface="Cambria Math"/>
                                  <a:ea typeface="Cambria Math"/>
                                </a:rPr>
                              </m:ctrlPr>
                            </m:sSubPr>
                            <m:e>
                              <m:r>
                                <a:rPr lang="en-US" sz="2000" i="1">
                                  <a:solidFill>
                                    <a:schemeClr val="bg1"/>
                                  </a:solidFill>
                                  <a:latin typeface="Cambria Math"/>
                                  <a:ea typeface="Cambria Math"/>
                                </a:rPr>
                                <m:t>𝑜</m:t>
                              </m:r>
                            </m:e>
                            <m:sub>
                              <m:r>
                                <a:rPr lang="en-US" sz="2000" b="1" i="0" smtClean="0">
                                  <a:solidFill>
                                    <a:schemeClr val="bg1"/>
                                  </a:solidFill>
                                  <a:latin typeface="Cambria Math"/>
                                  <a:ea typeface="Cambria Math"/>
                                </a:rPr>
                                <m:t>𝐪</m:t>
                              </m:r>
                            </m:sub>
                          </m:sSub>
                        </m:num>
                        <m:den>
                          <m:sSub>
                            <m:sSubPr>
                              <m:ctrlPr>
                                <a:rPr lang="en-US" sz="2000" i="1" smtClean="0">
                                  <a:solidFill>
                                    <a:schemeClr val="bg1"/>
                                  </a:solidFill>
                                  <a:latin typeface="Cambria Math"/>
                                  <a:ea typeface="Cambria Math"/>
                                </a:rPr>
                              </m:ctrlPr>
                            </m:sSubPr>
                            <m:e>
                              <m:r>
                                <a:rPr lang="en-US" sz="2000" b="0" i="1" smtClean="0">
                                  <a:solidFill>
                                    <a:schemeClr val="bg1"/>
                                  </a:solidFill>
                                  <a:latin typeface="Cambria Math"/>
                                  <a:ea typeface="Cambria Math"/>
                                </a:rPr>
                                <m:t>𝑜</m:t>
                              </m:r>
                            </m:e>
                            <m:sub>
                              <m:r>
                                <a:rPr lang="en-US" sz="2000" b="1" i="0" smtClean="0">
                                  <a:solidFill>
                                    <a:schemeClr val="bg1"/>
                                  </a:solidFill>
                                  <a:latin typeface="Cambria Math"/>
                                  <a:ea typeface="Cambria Math"/>
                                </a:rPr>
                                <m:t>𝐩</m:t>
                              </m:r>
                            </m:sub>
                          </m:sSub>
                        </m:den>
                      </m:f>
                    </m:oMath>
                  </m:oMathPara>
                </a14:m>
                <a:endParaRPr lang="en-US" sz="2000" dirty="0" smtClean="0">
                  <a:solidFill>
                    <a:schemeClr val="bg1"/>
                  </a:solidFill>
                  <a:latin typeface="+mn-lt"/>
                </a:endParaRPr>
              </a:p>
            </p:txBody>
          </p:sp>
        </mc:Choice>
        <mc:Fallback>
          <p:sp>
            <p:nvSpPr>
              <p:cNvPr id="287" name="TextBox 286"/>
              <p:cNvSpPr txBox="1">
                <a:spLocks noRot="1" noChangeAspect="1" noMove="1" noResize="1" noEditPoints="1" noAdjustHandles="1" noChangeArrowheads="1" noChangeShapeType="1" noTextEdit="1"/>
              </p:cNvSpPr>
              <p:nvPr/>
            </p:nvSpPr>
            <p:spPr bwMode="auto">
              <a:xfrm>
                <a:off x="1752600" y="5189442"/>
                <a:ext cx="4918462" cy="811248"/>
              </a:xfrm>
              <a:prstGeom prst="rect">
                <a:avLst/>
              </a:prstGeom>
              <a:blipFill rotWithShape="1">
                <a:blip r:embed="rId5"/>
                <a:stretch>
                  <a:fillRect/>
                </a:stretch>
              </a:blipFill>
              <a:ln w="9525">
                <a:noFill/>
                <a:miter lim="800000"/>
                <a:headEnd/>
                <a:tailEnd/>
              </a:ln>
            </p:spPr>
            <p:txBody>
              <a:bodyPr/>
              <a:lstStyle/>
              <a:p>
                <a:r>
                  <a:rPr lang="en-US">
                    <a:noFill/>
                  </a:rPr>
                  <a:t> </a:t>
                </a:r>
              </a:p>
            </p:txBody>
          </p:sp>
        </mc:Fallback>
      </mc:AlternateContent>
      <p:sp>
        <p:nvSpPr>
          <p:cNvPr id="4" name="Rectangle 3"/>
          <p:cNvSpPr/>
          <p:nvPr/>
        </p:nvSpPr>
        <p:spPr>
          <a:xfrm>
            <a:off x="1828800" y="6229290"/>
            <a:ext cx="1996059" cy="400110"/>
          </a:xfrm>
          <a:prstGeom prst="rect">
            <a:avLst/>
          </a:prstGeom>
        </p:spPr>
        <p:txBody>
          <a:bodyPr wrap="none">
            <a:spAutoFit/>
          </a:bodyPr>
          <a:lstStyle/>
          <a:p>
            <a:r>
              <a:rPr lang="en-US" altLang="zh-CN" sz="2000" dirty="0">
                <a:solidFill>
                  <a:schemeClr val="bg1"/>
                </a:solidFill>
              </a:rPr>
              <a:t>Spatial distance</a:t>
            </a:r>
            <a:endParaRPr lang="en-US" sz="2000" dirty="0">
              <a:solidFill>
                <a:schemeClr val="bg1"/>
              </a:solidFill>
            </a:endParaRPr>
          </a:p>
        </p:txBody>
      </p:sp>
      <p:sp>
        <p:nvSpPr>
          <p:cNvPr id="288" name="Rectangle 287"/>
          <p:cNvSpPr/>
          <p:nvPr/>
        </p:nvSpPr>
        <p:spPr>
          <a:xfrm>
            <a:off x="4252341" y="6229290"/>
            <a:ext cx="1824538" cy="400110"/>
          </a:xfrm>
          <a:prstGeom prst="rect">
            <a:avLst/>
          </a:prstGeom>
        </p:spPr>
        <p:txBody>
          <a:bodyPr wrap="none">
            <a:spAutoFit/>
          </a:bodyPr>
          <a:lstStyle/>
          <a:p>
            <a:r>
              <a:rPr lang="en-US" altLang="zh-CN" sz="2000" dirty="0" smtClean="0">
                <a:solidFill>
                  <a:schemeClr val="bg1"/>
                </a:solidFill>
              </a:rPr>
              <a:t>Color distance</a:t>
            </a:r>
            <a:endParaRPr lang="en-US" sz="2000" dirty="0">
              <a:solidFill>
                <a:schemeClr val="bg1"/>
              </a:solidFill>
            </a:endParaRPr>
          </a:p>
        </p:txBody>
      </p:sp>
      <p:sp>
        <p:nvSpPr>
          <p:cNvPr id="289" name="Rectangle 288"/>
          <p:cNvSpPr/>
          <p:nvPr/>
        </p:nvSpPr>
        <p:spPr>
          <a:xfrm>
            <a:off x="6252662" y="6229290"/>
            <a:ext cx="1936749" cy="400110"/>
          </a:xfrm>
          <a:prstGeom prst="rect">
            <a:avLst/>
          </a:prstGeom>
        </p:spPr>
        <p:txBody>
          <a:bodyPr wrap="none">
            <a:spAutoFit/>
          </a:bodyPr>
          <a:lstStyle/>
          <a:p>
            <a:r>
              <a:rPr lang="en-US" altLang="zh-CN" sz="2000" dirty="0" smtClean="0">
                <a:solidFill>
                  <a:schemeClr val="bg1"/>
                </a:solidFill>
              </a:rPr>
              <a:t>Occlusion state</a:t>
            </a:r>
            <a:endParaRPr lang="en-US" sz="2000" dirty="0">
              <a:solidFill>
                <a:schemeClr val="bg1"/>
              </a:solidFill>
            </a:endParaRPr>
          </a:p>
        </p:txBody>
      </p:sp>
      <p:cxnSp>
        <p:nvCxnSpPr>
          <p:cNvPr id="8" name="Straight Connector 7"/>
          <p:cNvCxnSpPr/>
          <p:nvPr/>
        </p:nvCxnSpPr>
        <p:spPr bwMode="auto">
          <a:xfrm flipH="1">
            <a:off x="3417604" y="5924490"/>
            <a:ext cx="407256" cy="381000"/>
          </a:xfrm>
          <a:prstGeom prst="line">
            <a:avLst/>
          </a:prstGeom>
          <a:solidFill>
            <a:schemeClr val="accent1"/>
          </a:solidFill>
          <a:ln w="38100" cap="flat" cmpd="sng" algn="ctr">
            <a:solidFill>
              <a:schemeClr val="bg1"/>
            </a:solidFill>
            <a:prstDash val="solid"/>
            <a:round/>
            <a:headEnd type="none" w="med" len="med"/>
            <a:tailEnd type="arrow"/>
          </a:ln>
          <a:effectLst/>
        </p:spPr>
      </p:cxnSp>
      <p:cxnSp>
        <p:nvCxnSpPr>
          <p:cNvPr id="10" name="Straight Connector 9"/>
          <p:cNvCxnSpPr/>
          <p:nvPr/>
        </p:nvCxnSpPr>
        <p:spPr bwMode="auto">
          <a:xfrm>
            <a:off x="5410200" y="5924490"/>
            <a:ext cx="0" cy="381000"/>
          </a:xfrm>
          <a:prstGeom prst="line">
            <a:avLst/>
          </a:prstGeom>
          <a:solidFill>
            <a:schemeClr val="accent1"/>
          </a:solidFill>
          <a:ln w="38100" cap="flat" cmpd="sng" algn="ctr">
            <a:solidFill>
              <a:schemeClr val="bg1"/>
            </a:solidFill>
            <a:prstDash val="solid"/>
            <a:round/>
            <a:headEnd type="none" w="med" len="med"/>
            <a:tailEnd type="arrow"/>
          </a:ln>
          <a:effectLst/>
        </p:spPr>
      </p:cxnSp>
      <p:cxnSp>
        <p:nvCxnSpPr>
          <p:cNvPr id="12" name="Straight Arrow Connector 11"/>
          <p:cNvCxnSpPr/>
          <p:nvPr/>
        </p:nvCxnSpPr>
        <p:spPr bwMode="auto">
          <a:xfrm>
            <a:off x="6477000" y="5924490"/>
            <a:ext cx="208935" cy="38100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08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7" grpId="0" animBg="1"/>
      <p:bldP spid="287" grpId="0" animBg="1"/>
      <p:bldP spid="4" grpId="0"/>
      <p:bldP spid="288" grpId="0"/>
      <p:bldP spid="289" grpId="0"/>
    </p:bld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0"/>
          <p:cNvSpPr>
            <a:spLocks noGrp="1" noChangeArrowheads="1"/>
          </p:cNvSpPr>
          <p:nvPr>
            <p:ph type="title" sz="quarter" idx="4294967295"/>
          </p:nvPr>
        </p:nvSpPr>
        <p:spPr>
          <a:xfrm>
            <a:off x="457200" y="169530"/>
            <a:ext cx="8229600" cy="1143000"/>
          </a:xfrm>
        </p:spPr>
        <p:txBody>
          <a:bodyPr/>
          <a:lstStyle/>
          <a:p>
            <a:r>
              <a:rPr lang="en-US" sz="4000" dirty="0" smtClean="0">
                <a:solidFill>
                  <a:srgbClr val="FFFFFF"/>
                </a:solidFill>
                <a:cs typeface="Arial" charset="0"/>
              </a:rPr>
              <a:t>Improved model – </a:t>
            </a:r>
            <a:r>
              <a:rPr lang="en-US" sz="4000" dirty="0" err="1" smtClean="0">
                <a:solidFill>
                  <a:srgbClr val="FFFFFF"/>
                </a:solidFill>
                <a:cs typeface="Arial" charset="0"/>
              </a:rPr>
              <a:t>Classic+NL</a:t>
            </a:r>
            <a:endParaRPr lang="zh-CN" altLang="en-US" sz="4000" dirty="0" smtClean="0">
              <a:solidFill>
                <a:srgbClr val="FFFFFF"/>
              </a:solidFill>
              <a:ea typeface="宋体" pitchFamily="2" charset="-122"/>
              <a:cs typeface="Arial" charset="0"/>
            </a:endParaRPr>
          </a:p>
        </p:txBody>
      </p:sp>
      <p:pic>
        <p:nvPicPr>
          <p:cNvPr id="47107" name="Picture 50" descr="classic+gc-c-army-weights-black-up.png"/>
          <p:cNvPicPr>
            <a:picLocks noGrp="1" noChangeAspect="1"/>
          </p:cNvPicPr>
          <p:nvPr>
            <p:ph sz="quarter" idx="4294967295"/>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1785938" y="1143000"/>
            <a:ext cx="4995862" cy="3322637"/>
          </a:xfrm>
        </p:spPr>
      </p:pic>
      <p:pic>
        <p:nvPicPr>
          <p:cNvPr id="47108" name="Picture 54" descr="fast-classic+gc-c-nearest-army-weights-004.bmp"/>
          <p:cNvPicPr>
            <a:picLocks noGrp="1" noChangeAspect="1"/>
          </p:cNvPicPr>
          <p:nvPr>
            <p:ph sz="quarter" idx="4294967295"/>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6400800" y="4783137"/>
            <a:ext cx="1144588" cy="1144588"/>
          </a:xfrm>
          <a:ln w="38100">
            <a:solidFill>
              <a:srgbClr val="FFFFFF"/>
            </a:solidFill>
            <a:miter lim="800000"/>
            <a:headEnd/>
            <a:tailEnd/>
          </a:ln>
        </p:spPr>
      </p:pic>
      <p:pic>
        <p:nvPicPr>
          <p:cNvPr id="47109" name="Picture 51" descr="fast-classic+gc-c-nearest-army-weights-001.bmp"/>
          <p:cNvPicPr>
            <a:picLocks noGrp="1" noChangeAspect="1"/>
          </p:cNvPicPr>
          <p:nvPr>
            <p:ph sz="quarter" idx="4294967295"/>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5105400" y="4783137"/>
            <a:ext cx="1144588" cy="1144588"/>
          </a:xfrm>
          <a:ln w="38100">
            <a:solidFill>
              <a:srgbClr val="FF0000"/>
            </a:solidFill>
            <a:miter lim="800000"/>
            <a:headEnd/>
            <a:tailEnd/>
          </a:ln>
        </p:spPr>
      </p:pic>
      <p:pic>
        <p:nvPicPr>
          <p:cNvPr id="47110" name="Picture 53" descr="fast-classic+gc-c-nearest-army-weights-003.bmp"/>
          <p:cNvPicPr>
            <a:picLocks noGrp="1" noChangeAspect="1"/>
          </p:cNvPicPr>
          <p:nvPr>
            <p:ph sz="quarter" idx="4294967295"/>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3810000" y="4783137"/>
            <a:ext cx="1144588" cy="1144588"/>
          </a:xfrm>
          <a:ln w="38100">
            <a:solidFill>
              <a:schemeClr val="tx1"/>
            </a:solidFill>
            <a:miter lim="800000"/>
            <a:headEnd/>
            <a:tailEnd/>
          </a:ln>
        </p:spPr>
      </p:pic>
      <p:pic>
        <p:nvPicPr>
          <p:cNvPr id="47111" name="Picture 52" descr="fast-classic+gc-c-nearest-army-weights-002.bmp"/>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17613" y="4783137"/>
            <a:ext cx="1144587" cy="1144588"/>
          </a:xfrm>
          <a:prstGeom prst="rect">
            <a:avLst/>
          </a:prstGeom>
          <a:noFill/>
          <a:ln w="38100">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7112" name="Picture 49" descr="fast-classic+gc-c-nearest-army-weights-005.bmp"/>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4600" y="4783137"/>
            <a:ext cx="1144588" cy="1144588"/>
          </a:xfrm>
          <a:prstGeom prst="rect">
            <a:avLst/>
          </a:prstGeom>
          <a:noFill/>
          <a:ln w="38100">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7113" name="Rectangle 78"/>
          <p:cNvSpPr>
            <a:spLocks noChangeArrowheads="1"/>
          </p:cNvSpPr>
          <p:nvPr/>
        </p:nvSpPr>
        <p:spPr bwMode="auto">
          <a:xfrm>
            <a:off x="4233749" y="5888037"/>
            <a:ext cx="332014" cy="5146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lIns="90000" tIns="46800" rIns="90000" bIns="46800">
            <a:spAutoFit/>
          </a:bodyPr>
          <a:lstStyle/>
          <a:p>
            <a:pPr algn="ctr">
              <a:lnSpc>
                <a:spcPct val="97000"/>
              </a:lnSpc>
              <a:spcBef>
                <a:spcPct val="50000"/>
              </a:spcBef>
              <a:buClr>
                <a:srgbClr val="000000"/>
              </a:buClr>
              <a:buSzPct val="100000"/>
              <a:buFont typeface="Tahoma" pitchFamily="34" charset="0"/>
              <a:buNone/>
            </a:pPr>
            <a:r>
              <a:rPr lang="en-US" sz="2800" b="1">
                <a:solidFill>
                  <a:srgbClr val="FFFFFF"/>
                </a:solidFill>
              </a:rPr>
              <a:t>c</a:t>
            </a:r>
            <a:endParaRPr lang="zh-CN" altLang="en-US" sz="2800" b="1">
              <a:solidFill>
                <a:srgbClr val="FFFFFF"/>
              </a:solidFill>
              <a:ea typeface="宋体" pitchFamily="2" charset="-122"/>
            </a:endParaRPr>
          </a:p>
        </p:txBody>
      </p:sp>
      <p:sp>
        <p:nvSpPr>
          <p:cNvPr id="47114" name="Rectangle 79"/>
          <p:cNvSpPr>
            <a:spLocks noChangeArrowheads="1"/>
          </p:cNvSpPr>
          <p:nvPr/>
        </p:nvSpPr>
        <p:spPr bwMode="auto">
          <a:xfrm>
            <a:off x="5476875" y="5886450"/>
            <a:ext cx="398463" cy="5064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lIns="90000" tIns="46800" rIns="90000" bIns="46800">
            <a:spAutoFit/>
          </a:bodyPr>
          <a:lstStyle/>
          <a:p>
            <a:pPr algn="ctr">
              <a:lnSpc>
                <a:spcPct val="97000"/>
              </a:lnSpc>
              <a:spcBef>
                <a:spcPct val="50000"/>
              </a:spcBef>
              <a:buClr>
                <a:srgbClr val="000000"/>
              </a:buClr>
              <a:buSzPct val="100000"/>
              <a:buFont typeface="Tahoma" pitchFamily="34" charset="0"/>
              <a:buNone/>
            </a:pPr>
            <a:r>
              <a:rPr lang="en-US" sz="2800" b="1">
                <a:solidFill>
                  <a:srgbClr val="FF0000"/>
                </a:solidFill>
              </a:rPr>
              <a:t>d</a:t>
            </a:r>
            <a:endParaRPr lang="zh-CN" altLang="en-US" sz="2800" b="1">
              <a:solidFill>
                <a:srgbClr val="FF0000"/>
              </a:solidFill>
              <a:ea typeface="宋体" pitchFamily="2" charset="-122"/>
            </a:endParaRPr>
          </a:p>
        </p:txBody>
      </p:sp>
      <p:sp>
        <p:nvSpPr>
          <p:cNvPr id="47115" name="Rectangle 80"/>
          <p:cNvSpPr>
            <a:spLocks noChangeArrowheads="1"/>
          </p:cNvSpPr>
          <p:nvPr/>
        </p:nvSpPr>
        <p:spPr bwMode="auto">
          <a:xfrm>
            <a:off x="6790246" y="5886450"/>
            <a:ext cx="362521" cy="5146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lIns="90000" tIns="46800" rIns="90000" bIns="46800">
            <a:spAutoFit/>
          </a:bodyPr>
          <a:lstStyle/>
          <a:p>
            <a:pPr algn="ctr">
              <a:lnSpc>
                <a:spcPct val="97000"/>
              </a:lnSpc>
              <a:spcBef>
                <a:spcPct val="50000"/>
              </a:spcBef>
              <a:buClr>
                <a:srgbClr val="000000"/>
              </a:buClr>
              <a:buSzPct val="100000"/>
              <a:buFont typeface="Tahoma" pitchFamily="34" charset="0"/>
              <a:buNone/>
            </a:pPr>
            <a:r>
              <a:rPr lang="en-US" sz="2800" b="1">
                <a:solidFill>
                  <a:srgbClr val="FFFFFF"/>
                </a:solidFill>
              </a:rPr>
              <a:t>e</a:t>
            </a:r>
            <a:endParaRPr lang="zh-CN" altLang="en-US" sz="2800" b="1">
              <a:solidFill>
                <a:srgbClr val="FFFFFF"/>
              </a:solidFill>
              <a:ea typeface="宋体" pitchFamily="2" charset="-122"/>
            </a:endParaRPr>
          </a:p>
        </p:txBody>
      </p:sp>
      <p:sp>
        <p:nvSpPr>
          <p:cNvPr id="47116" name="Rectangle 81"/>
          <p:cNvSpPr>
            <a:spLocks noChangeArrowheads="1"/>
          </p:cNvSpPr>
          <p:nvPr/>
        </p:nvSpPr>
        <p:spPr bwMode="auto">
          <a:xfrm>
            <a:off x="2898084" y="5886450"/>
            <a:ext cx="374444" cy="5146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lIns="90000" tIns="46800" rIns="90000" bIns="46800">
            <a:spAutoFit/>
          </a:bodyPr>
          <a:lstStyle/>
          <a:p>
            <a:pPr algn="ctr">
              <a:lnSpc>
                <a:spcPct val="97000"/>
              </a:lnSpc>
              <a:spcBef>
                <a:spcPct val="50000"/>
              </a:spcBef>
              <a:buClr>
                <a:srgbClr val="000000"/>
              </a:buClr>
              <a:buSzPct val="100000"/>
              <a:buFont typeface="Tahoma" pitchFamily="34" charset="0"/>
              <a:buNone/>
            </a:pPr>
            <a:r>
              <a:rPr lang="en-US" sz="2800" b="1">
                <a:solidFill>
                  <a:srgbClr val="FFFFFF"/>
                </a:solidFill>
              </a:rPr>
              <a:t>b</a:t>
            </a:r>
            <a:endParaRPr lang="zh-CN" altLang="en-US" sz="2800" b="1">
              <a:solidFill>
                <a:srgbClr val="FFFFFF"/>
              </a:solidFill>
              <a:ea typeface="宋体" pitchFamily="2" charset="-122"/>
            </a:endParaRPr>
          </a:p>
        </p:txBody>
      </p:sp>
      <p:sp>
        <p:nvSpPr>
          <p:cNvPr id="47117" name="Rectangle 82"/>
          <p:cNvSpPr>
            <a:spLocks noChangeArrowheads="1"/>
          </p:cNvSpPr>
          <p:nvPr/>
        </p:nvSpPr>
        <p:spPr bwMode="auto">
          <a:xfrm>
            <a:off x="1534199" y="5886450"/>
            <a:ext cx="359015" cy="5146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lIns="90000" tIns="46800" rIns="90000" bIns="46800">
            <a:spAutoFit/>
          </a:bodyPr>
          <a:lstStyle/>
          <a:p>
            <a:pPr algn="ctr">
              <a:lnSpc>
                <a:spcPct val="97000"/>
              </a:lnSpc>
              <a:spcBef>
                <a:spcPct val="50000"/>
              </a:spcBef>
              <a:buClr>
                <a:srgbClr val="000000"/>
              </a:buClr>
              <a:buSzPct val="100000"/>
              <a:buFont typeface="Tahoma" pitchFamily="34" charset="0"/>
              <a:buNone/>
            </a:pPr>
            <a:r>
              <a:rPr lang="en-US" sz="2800" b="1">
                <a:solidFill>
                  <a:srgbClr val="FFFFFF"/>
                </a:solidFill>
              </a:rPr>
              <a:t>a</a:t>
            </a:r>
            <a:endParaRPr lang="zh-CN" altLang="en-US" sz="2800" b="1">
              <a:solidFill>
                <a:srgbClr val="FFFFFF"/>
              </a:solidFill>
              <a:ea typeface="宋体" pitchFamily="2" charset="-122"/>
            </a:endParaRPr>
          </a:p>
        </p:txBody>
      </p:sp>
      <p:sp>
        <p:nvSpPr>
          <p:cNvPr id="47118" name="Rectangle 83"/>
          <p:cNvSpPr>
            <a:spLocks noChangeArrowheads="1"/>
          </p:cNvSpPr>
          <p:nvPr/>
        </p:nvSpPr>
        <p:spPr bwMode="auto">
          <a:xfrm>
            <a:off x="5378450" y="2613025"/>
            <a:ext cx="336550" cy="3873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none" lIns="90000" tIns="46800" rIns="90000" bIns="46800">
            <a:spAutoFit/>
          </a:bodyPr>
          <a:lstStyle/>
          <a:p>
            <a:pPr algn="ctr" defTabSz="914400">
              <a:lnSpc>
                <a:spcPct val="97000"/>
              </a:lnSpc>
              <a:spcBef>
                <a:spcPct val="50000"/>
              </a:spcBef>
              <a:buClr>
                <a:srgbClr val="000000"/>
              </a:buClr>
              <a:buSzPct val="100000"/>
              <a:buFont typeface="Tahoma" pitchFamily="34" charset="0"/>
              <a:buNone/>
            </a:pPr>
            <a:r>
              <a:rPr lang="en-US" sz="2000" b="1">
                <a:solidFill>
                  <a:srgbClr val="FF0000"/>
                </a:solidFill>
              </a:rPr>
              <a:t>d</a:t>
            </a:r>
            <a:endParaRPr lang="zh-CN" altLang="en-US" sz="2000" b="1">
              <a:solidFill>
                <a:srgbClr val="FF0000"/>
              </a:solidFill>
              <a:ea typeface="宋体" pitchFamily="2" charset="-122"/>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457200" y="-119517"/>
            <a:ext cx="8229600" cy="1143000"/>
          </a:xfrm>
        </p:spPr>
        <p:txBody>
          <a:bodyPr/>
          <a:lstStyle/>
          <a:p>
            <a:r>
              <a:rPr lang="en-US" dirty="0">
                <a:ea typeface="Arial" charset="0"/>
                <a:cs typeface="Arial" charset="0"/>
              </a:rPr>
              <a:t>Improved </a:t>
            </a:r>
            <a:r>
              <a:rPr lang="en-US" dirty="0" smtClean="0">
                <a:ea typeface="Arial" charset="0"/>
                <a:cs typeface="Arial" charset="0"/>
              </a:rPr>
              <a:t>model – </a:t>
            </a:r>
            <a:r>
              <a:rPr lang="en-US" dirty="0" err="1" smtClean="0">
                <a:ea typeface="Arial" charset="0"/>
                <a:cs typeface="Arial" charset="0"/>
              </a:rPr>
              <a:t>Classic+NL</a:t>
            </a:r>
            <a:endParaRPr lang="zh-CN" altLang="en-US" dirty="0">
              <a:ea typeface="宋体" charset="-122"/>
            </a:endParaRPr>
          </a:p>
        </p:txBody>
      </p:sp>
      <p:pic>
        <p:nvPicPr>
          <p:cNvPr id="69635" name="Picture 4" descr="Mequon_GT"/>
          <p:cNvPicPr>
            <a:picLocks noChangeAspect="1" noChangeArrowheads="1"/>
          </p:cNvPicPr>
          <p:nvPr/>
        </p:nvPicPr>
        <p:blipFill>
          <a:blip r:embed="rId2"/>
          <a:srcRect/>
          <a:stretch>
            <a:fillRect/>
          </a:stretch>
        </p:blipFill>
        <p:spPr bwMode="auto">
          <a:xfrm>
            <a:off x="2484826" y="949825"/>
            <a:ext cx="1897063" cy="1258887"/>
          </a:xfrm>
          <a:prstGeom prst="rect">
            <a:avLst/>
          </a:prstGeom>
          <a:noFill/>
          <a:ln w="9525">
            <a:noFill/>
            <a:miter lim="800000"/>
            <a:headEnd/>
            <a:tailEnd/>
          </a:ln>
        </p:spPr>
      </p:pic>
      <p:pic>
        <p:nvPicPr>
          <p:cNvPr id="69636" name="Picture 5" descr="Schefflera_GT"/>
          <p:cNvPicPr>
            <a:picLocks noChangeAspect="1" noChangeArrowheads="1"/>
          </p:cNvPicPr>
          <p:nvPr/>
        </p:nvPicPr>
        <p:blipFill>
          <a:blip r:embed="rId3"/>
          <a:srcRect/>
          <a:stretch>
            <a:fillRect/>
          </a:stretch>
        </p:blipFill>
        <p:spPr bwMode="auto">
          <a:xfrm>
            <a:off x="4466026" y="949825"/>
            <a:ext cx="1897063" cy="1258887"/>
          </a:xfrm>
          <a:prstGeom prst="rect">
            <a:avLst/>
          </a:prstGeom>
          <a:noFill/>
          <a:ln w="9525">
            <a:noFill/>
            <a:miter lim="800000"/>
            <a:headEnd/>
            <a:tailEnd/>
          </a:ln>
        </p:spPr>
      </p:pic>
      <p:pic>
        <p:nvPicPr>
          <p:cNvPr id="69637" name="Picture 6" descr="Wooden_GT"/>
          <p:cNvPicPr>
            <a:picLocks noChangeAspect="1" noChangeArrowheads="1"/>
          </p:cNvPicPr>
          <p:nvPr/>
        </p:nvPicPr>
        <p:blipFill>
          <a:blip r:embed="rId4"/>
          <a:srcRect/>
          <a:stretch>
            <a:fillRect/>
          </a:stretch>
        </p:blipFill>
        <p:spPr bwMode="auto">
          <a:xfrm>
            <a:off x="6447226" y="949825"/>
            <a:ext cx="1897063" cy="1258887"/>
          </a:xfrm>
          <a:prstGeom prst="rect">
            <a:avLst/>
          </a:prstGeom>
          <a:noFill/>
          <a:ln w="9525">
            <a:noFill/>
            <a:miter lim="800000"/>
            <a:headEnd/>
            <a:tailEnd/>
          </a:ln>
        </p:spPr>
      </p:pic>
      <p:pic>
        <p:nvPicPr>
          <p:cNvPr id="69638" name="Picture 7" descr="army-gt"/>
          <p:cNvPicPr>
            <a:picLocks noChangeAspect="1" noChangeArrowheads="1"/>
          </p:cNvPicPr>
          <p:nvPr/>
        </p:nvPicPr>
        <p:blipFill>
          <a:blip r:embed="rId5"/>
          <a:srcRect/>
          <a:stretch>
            <a:fillRect/>
          </a:stretch>
        </p:blipFill>
        <p:spPr bwMode="auto">
          <a:xfrm>
            <a:off x="513151" y="949825"/>
            <a:ext cx="1895475" cy="1258887"/>
          </a:xfrm>
          <a:prstGeom prst="rect">
            <a:avLst/>
          </a:prstGeom>
          <a:noFill/>
          <a:ln w="9525">
            <a:noFill/>
            <a:miter lim="800000"/>
            <a:headEnd/>
            <a:tailEnd/>
          </a:ln>
        </p:spPr>
      </p:pic>
      <p:pic>
        <p:nvPicPr>
          <p:cNvPr id="69639" name="Picture 115" descr="classic-gc-WA-wa-hsz7-si7-color-weight-lab-eq-scale0255_3.00e+00_3.00e+00_01.png"/>
          <p:cNvPicPr>
            <a:picLocks noChangeAspect="1"/>
          </p:cNvPicPr>
          <p:nvPr/>
        </p:nvPicPr>
        <p:blipFill>
          <a:blip r:embed="rId6"/>
          <a:srcRect/>
          <a:stretch>
            <a:fillRect/>
          </a:stretch>
        </p:blipFill>
        <p:spPr bwMode="auto">
          <a:xfrm>
            <a:off x="505214" y="2251575"/>
            <a:ext cx="1893887" cy="1258887"/>
          </a:xfrm>
          <a:prstGeom prst="rect">
            <a:avLst/>
          </a:prstGeom>
          <a:noFill/>
          <a:ln w="9525">
            <a:noFill/>
            <a:miter lim="800000"/>
            <a:headEnd/>
            <a:tailEnd/>
          </a:ln>
        </p:spPr>
      </p:pic>
      <p:pic>
        <p:nvPicPr>
          <p:cNvPr id="69640" name="Picture 121" descr="classic-gc-WA-wa-hsz7-si7-color-weight-lab-eq-scale0255_3.00e+00_3.00e+00_02.png"/>
          <p:cNvPicPr>
            <a:picLocks noChangeAspect="1"/>
          </p:cNvPicPr>
          <p:nvPr/>
        </p:nvPicPr>
        <p:blipFill>
          <a:blip r:embed="rId7"/>
          <a:srcRect/>
          <a:stretch>
            <a:fillRect/>
          </a:stretch>
        </p:blipFill>
        <p:spPr bwMode="auto">
          <a:xfrm>
            <a:off x="2484826" y="2251575"/>
            <a:ext cx="1893888" cy="1258887"/>
          </a:xfrm>
          <a:prstGeom prst="rect">
            <a:avLst/>
          </a:prstGeom>
          <a:noFill/>
          <a:ln w="9525">
            <a:noFill/>
            <a:miter lim="800000"/>
            <a:headEnd/>
            <a:tailEnd/>
          </a:ln>
        </p:spPr>
      </p:pic>
      <p:pic>
        <p:nvPicPr>
          <p:cNvPr id="69641" name="Picture 122" descr="classic-gc-WA-wa-hsz7-si7-color-weight-lab-eq-scale0255_3.00e+00_3.00e+00_03.png"/>
          <p:cNvPicPr>
            <a:picLocks noChangeAspect="1"/>
          </p:cNvPicPr>
          <p:nvPr/>
        </p:nvPicPr>
        <p:blipFill>
          <a:blip r:embed="rId8"/>
          <a:srcRect/>
          <a:stretch>
            <a:fillRect/>
          </a:stretch>
        </p:blipFill>
        <p:spPr bwMode="auto">
          <a:xfrm>
            <a:off x="4456501" y="2251575"/>
            <a:ext cx="1893888" cy="1258887"/>
          </a:xfrm>
          <a:prstGeom prst="rect">
            <a:avLst/>
          </a:prstGeom>
          <a:noFill/>
          <a:ln w="9525">
            <a:noFill/>
            <a:miter lim="800000"/>
            <a:headEnd/>
            <a:tailEnd/>
          </a:ln>
        </p:spPr>
      </p:pic>
      <p:pic>
        <p:nvPicPr>
          <p:cNvPr id="69642" name="Picture 118" descr="classic-gc-WA-wa-hsz7-si7-color-weight-lab-eq-scale0255_3.00e+00_3.00e+00_04.png"/>
          <p:cNvPicPr>
            <a:picLocks noChangeAspect="1"/>
          </p:cNvPicPr>
          <p:nvPr/>
        </p:nvPicPr>
        <p:blipFill>
          <a:blip r:embed="rId9"/>
          <a:srcRect/>
          <a:stretch>
            <a:fillRect/>
          </a:stretch>
        </p:blipFill>
        <p:spPr bwMode="auto">
          <a:xfrm>
            <a:off x="6447226" y="2251575"/>
            <a:ext cx="1893888" cy="1258887"/>
          </a:xfrm>
          <a:prstGeom prst="rect">
            <a:avLst/>
          </a:prstGeom>
          <a:noFill/>
          <a:ln w="9525">
            <a:noFill/>
            <a:miter lim="800000"/>
            <a:headEnd/>
            <a:tailEnd/>
          </a:ln>
        </p:spPr>
      </p:pic>
      <p:pic>
        <p:nvPicPr>
          <p:cNvPr id="69643" name="Picture 13" descr="Yosemite_GT"/>
          <p:cNvPicPr>
            <a:picLocks noChangeAspect="1" noChangeArrowheads="1"/>
          </p:cNvPicPr>
          <p:nvPr/>
        </p:nvPicPr>
        <p:blipFill>
          <a:blip r:embed="rId10"/>
          <a:srcRect/>
          <a:stretch>
            <a:fillRect/>
          </a:stretch>
        </p:blipFill>
        <p:spPr bwMode="auto">
          <a:xfrm>
            <a:off x="4597789" y="3705225"/>
            <a:ext cx="1801812" cy="1439863"/>
          </a:xfrm>
          <a:prstGeom prst="rect">
            <a:avLst/>
          </a:prstGeom>
          <a:noFill/>
          <a:ln w="9525">
            <a:noFill/>
            <a:miter lim="800000"/>
            <a:headEnd/>
            <a:tailEnd/>
          </a:ln>
        </p:spPr>
      </p:pic>
      <p:pic>
        <p:nvPicPr>
          <p:cNvPr id="69644" name="Picture 14" descr="Grove_GT"/>
          <p:cNvPicPr>
            <a:picLocks noChangeAspect="1" noChangeArrowheads="1"/>
          </p:cNvPicPr>
          <p:nvPr/>
        </p:nvPicPr>
        <p:blipFill>
          <a:blip r:embed="rId11"/>
          <a:srcRect/>
          <a:stretch>
            <a:fillRect/>
          </a:stretch>
        </p:blipFill>
        <p:spPr bwMode="auto">
          <a:xfrm>
            <a:off x="535376" y="3703638"/>
            <a:ext cx="1919288" cy="1439862"/>
          </a:xfrm>
          <a:prstGeom prst="rect">
            <a:avLst/>
          </a:prstGeom>
          <a:noFill/>
          <a:ln w="9525">
            <a:noFill/>
            <a:miter lim="800000"/>
            <a:headEnd/>
            <a:tailEnd/>
          </a:ln>
        </p:spPr>
      </p:pic>
      <p:pic>
        <p:nvPicPr>
          <p:cNvPr id="69645" name="Picture 15" descr="Teddy_GT"/>
          <p:cNvPicPr>
            <a:picLocks noChangeAspect="1" noChangeArrowheads="1"/>
          </p:cNvPicPr>
          <p:nvPr/>
        </p:nvPicPr>
        <p:blipFill>
          <a:blip r:embed="rId12"/>
          <a:srcRect/>
          <a:stretch>
            <a:fillRect/>
          </a:stretch>
        </p:blipFill>
        <p:spPr bwMode="auto">
          <a:xfrm>
            <a:off x="6599626" y="3705225"/>
            <a:ext cx="1681163" cy="1439863"/>
          </a:xfrm>
          <a:prstGeom prst="rect">
            <a:avLst/>
          </a:prstGeom>
          <a:noFill/>
          <a:ln w="9525">
            <a:noFill/>
            <a:miter lim="800000"/>
            <a:headEnd/>
            <a:tailEnd/>
          </a:ln>
        </p:spPr>
      </p:pic>
      <p:pic>
        <p:nvPicPr>
          <p:cNvPr id="69646" name="Picture 16" descr="Urban_GT"/>
          <p:cNvPicPr>
            <a:picLocks noChangeAspect="1" noChangeArrowheads="1"/>
          </p:cNvPicPr>
          <p:nvPr/>
        </p:nvPicPr>
        <p:blipFill>
          <a:blip r:embed="rId13"/>
          <a:srcRect/>
          <a:stretch>
            <a:fillRect/>
          </a:stretch>
        </p:blipFill>
        <p:spPr bwMode="auto">
          <a:xfrm>
            <a:off x="2561026" y="3705225"/>
            <a:ext cx="1919288" cy="1439863"/>
          </a:xfrm>
          <a:prstGeom prst="rect">
            <a:avLst/>
          </a:prstGeom>
          <a:noFill/>
          <a:ln w="9525">
            <a:noFill/>
            <a:miter lim="800000"/>
            <a:headEnd/>
            <a:tailEnd/>
          </a:ln>
        </p:spPr>
      </p:pic>
      <p:pic>
        <p:nvPicPr>
          <p:cNvPr id="69647" name="Picture 119" descr="classic-gc-WA-wa-hsz7-si7-color-weight-lab-eq-scale0255_3.00e+00_3.00e+00_05.png"/>
          <p:cNvPicPr>
            <a:picLocks noChangeAspect="1"/>
          </p:cNvPicPr>
          <p:nvPr/>
        </p:nvPicPr>
        <p:blipFill>
          <a:blip r:embed="rId14"/>
          <a:srcRect/>
          <a:stretch>
            <a:fillRect/>
          </a:stretch>
        </p:blipFill>
        <p:spPr bwMode="auto">
          <a:xfrm>
            <a:off x="503626" y="5181600"/>
            <a:ext cx="1920875" cy="1439863"/>
          </a:xfrm>
          <a:prstGeom prst="rect">
            <a:avLst/>
          </a:prstGeom>
          <a:noFill/>
          <a:ln w="9525">
            <a:noFill/>
            <a:miter lim="800000"/>
            <a:headEnd/>
            <a:tailEnd/>
          </a:ln>
        </p:spPr>
      </p:pic>
      <p:pic>
        <p:nvPicPr>
          <p:cNvPr id="69648" name="Picture 114" descr="classic-gc-WA-wa-hsz7-si7-color-weight-lab-eq-scale0255_3.00e+00_3.00e+00_06.png"/>
          <p:cNvPicPr>
            <a:picLocks noChangeAspect="1"/>
          </p:cNvPicPr>
          <p:nvPr/>
        </p:nvPicPr>
        <p:blipFill>
          <a:blip r:embed="rId15"/>
          <a:srcRect/>
          <a:stretch>
            <a:fillRect/>
          </a:stretch>
        </p:blipFill>
        <p:spPr bwMode="auto">
          <a:xfrm>
            <a:off x="2602301" y="5181600"/>
            <a:ext cx="1920875" cy="1439863"/>
          </a:xfrm>
          <a:prstGeom prst="rect">
            <a:avLst/>
          </a:prstGeom>
          <a:noFill/>
          <a:ln w="9525">
            <a:noFill/>
            <a:miter lim="800000"/>
            <a:headEnd/>
            <a:tailEnd/>
          </a:ln>
        </p:spPr>
      </p:pic>
      <p:pic>
        <p:nvPicPr>
          <p:cNvPr id="69649" name="Picture 123" descr="classic-gc-WA-wa-hsz7-si7-color-weight-lab-eq-scale0255_3.00e+00_3.00e+00_07.png"/>
          <p:cNvPicPr>
            <a:picLocks noChangeAspect="1"/>
          </p:cNvPicPr>
          <p:nvPr/>
        </p:nvPicPr>
        <p:blipFill>
          <a:blip r:embed="rId16"/>
          <a:srcRect/>
          <a:stretch>
            <a:fillRect/>
          </a:stretch>
        </p:blipFill>
        <p:spPr bwMode="auto">
          <a:xfrm>
            <a:off x="4639064" y="5181600"/>
            <a:ext cx="1808162" cy="1439863"/>
          </a:xfrm>
          <a:prstGeom prst="rect">
            <a:avLst/>
          </a:prstGeom>
          <a:noFill/>
          <a:ln w="9525">
            <a:noFill/>
            <a:miter lim="800000"/>
            <a:headEnd/>
            <a:tailEnd/>
          </a:ln>
        </p:spPr>
      </p:pic>
      <p:pic>
        <p:nvPicPr>
          <p:cNvPr id="69650" name="Picture 120" descr="classic-gc-WA-wa-hsz7-si7-color-weight-lab-eq-scale0255_3.00e+00_3.00e+00_08.png"/>
          <p:cNvPicPr>
            <a:picLocks noChangeAspect="1"/>
          </p:cNvPicPr>
          <p:nvPr/>
        </p:nvPicPr>
        <p:blipFill>
          <a:blip r:embed="rId17"/>
          <a:srcRect/>
          <a:stretch>
            <a:fillRect/>
          </a:stretch>
        </p:blipFill>
        <p:spPr bwMode="auto">
          <a:xfrm>
            <a:off x="6601214" y="5181600"/>
            <a:ext cx="1681162" cy="14398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a:xfrm>
            <a:off x="457200" y="29386"/>
            <a:ext cx="8229600" cy="1143000"/>
          </a:xfrm>
        </p:spPr>
        <p:txBody>
          <a:bodyPr/>
          <a:lstStyle/>
          <a:p>
            <a:pPr eaLnBrk="1" hangingPunct="1"/>
            <a:r>
              <a:rPr lang="en-US" sz="4000" dirty="0" smtClean="0">
                <a:solidFill>
                  <a:srgbClr val="FFFFFF"/>
                </a:solidFill>
                <a:cs typeface="Arial" charset="0"/>
              </a:rPr>
              <a:t>Consistent Improvement</a:t>
            </a:r>
            <a:endParaRPr lang="en-US" dirty="0" smtClean="0">
              <a:solidFill>
                <a:srgbClr val="FFFFFF"/>
              </a:solidFill>
              <a:cs typeface="Arial" charset="0"/>
            </a:endParaRPr>
          </a:p>
        </p:txBody>
      </p:sp>
      <p:sp>
        <p:nvSpPr>
          <p:cNvPr id="48131" name="Text Box 33"/>
          <p:cNvSpPr txBox="1">
            <a:spLocks noChangeArrowheads="1"/>
          </p:cNvSpPr>
          <p:nvPr/>
        </p:nvSpPr>
        <p:spPr bwMode="auto">
          <a:xfrm>
            <a:off x="228600" y="3629038"/>
            <a:ext cx="5715000" cy="57341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square" lIns="90000" tIns="46800" rIns="90000" bIns="46800">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defTabSz="914400" eaLnBrk="1" hangingPunct="1">
              <a:lnSpc>
                <a:spcPct val="97000"/>
              </a:lnSpc>
              <a:spcBef>
                <a:spcPct val="50000"/>
              </a:spcBef>
              <a:buClr>
                <a:srgbClr val="000000"/>
              </a:buClr>
              <a:buSzPct val="100000"/>
              <a:buFont typeface="Tahoma" pitchFamily="34" charset="0"/>
              <a:buNone/>
            </a:pPr>
            <a:r>
              <a:rPr lang="en-US" altLang="zh-CN" sz="1600" dirty="0" smtClean="0">
                <a:solidFill>
                  <a:srgbClr val="FFFFFF"/>
                </a:solidFill>
                <a:ea typeface="宋体" pitchFamily="2" charset="-122"/>
              </a:rPr>
              <a:t>Adaptive:</a:t>
            </a:r>
            <a:r>
              <a:rPr lang="zh-CN" altLang="en-US" sz="1600" dirty="0" smtClean="0">
                <a:solidFill>
                  <a:srgbClr val="FFFFFF"/>
                </a:solidFill>
                <a:ea typeface="宋体" pitchFamily="2" charset="-122"/>
              </a:rPr>
              <a:t> </a:t>
            </a:r>
            <a:r>
              <a:rPr lang="en-US" altLang="zh-CN" sz="1600" dirty="0">
                <a:solidFill>
                  <a:srgbClr val="FFFFFF"/>
                </a:solidFill>
                <a:ea typeface="宋体" pitchFamily="2" charset="-122"/>
              </a:rPr>
              <a:t>Wedel et al. </a:t>
            </a:r>
            <a:r>
              <a:rPr lang="en-US" altLang="zh-CN" sz="1600" dirty="0" smtClean="0">
                <a:solidFill>
                  <a:srgbClr val="FFFFFF"/>
                </a:solidFill>
                <a:ea typeface="宋体" pitchFamily="2" charset="-122"/>
              </a:rPr>
              <a:t>ICCV 2009, state </a:t>
            </a:r>
            <a:r>
              <a:rPr lang="en-US" altLang="zh-CN" sz="1600" dirty="0">
                <a:solidFill>
                  <a:srgbClr val="FFFFFF"/>
                </a:solidFill>
                <a:ea typeface="宋体" pitchFamily="2" charset="-122"/>
              </a:rPr>
              <a:t>of the art (2009 Dec.)</a:t>
            </a:r>
          </a:p>
        </p:txBody>
      </p:sp>
      <p:sp>
        <p:nvSpPr>
          <p:cNvPr id="66580" name="Text Box 34"/>
          <p:cNvSpPr txBox="1">
            <a:spLocks noChangeArrowheads="1"/>
          </p:cNvSpPr>
          <p:nvPr/>
        </p:nvSpPr>
        <p:spPr bwMode="auto">
          <a:xfrm>
            <a:off x="1143000" y="6215440"/>
            <a:ext cx="2209800" cy="4524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lIns="90000" tIns="46800" rIns="90000" bIns="46800">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algn="ctr" defTabSz="914400" eaLnBrk="1" hangingPunct="1">
              <a:lnSpc>
                <a:spcPct val="97000"/>
              </a:lnSpc>
              <a:spcBef>
                <a:spcPct val="50000"/>
              </a:spcBef>
              <a:buClr>
                <a:srgbClr val="000000"/>
              </a:buClr>
              <a:buSzPct val="100000"/>
              <a:buFont typeface="Tahoma" pitchFamily="34" charset="0"/>
              <a:buNone/>
            </a:pPr>
            <a:r>
              <a:rPr lang="en-US" altLang="zh-CN" dirty="0">
                <a:solidFill>
                  <a:srgbClr val="FFFFFF"/>
                </a:solidFill>
                <a:ea typeface="宋体" pitchFamily="2" charset="-122"/>
              </a:rPr>
              <a:t>Classic++</a:t>
            </a:r>
          </a:p>
        </p:txBody>
      </p:sp>
      <p:sp>
        <p:nvSpPr>
          <p:cNvPr id="66581" name="Text Box 35"/>
          <p:cNvSpPr txBox="1">
            <a:spLocks noChangeArrowheads="1"/>
          </p:cNvSpPr>
          <p:nvPr/>
        </p:nvSpPr>
        <p:spPr bwMode="auto">
          <a:xfrm>
            <a:off x="3581400" y="6213853"/>
            <a:ext cx="2590800" cy="4524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lIns="90000" tIns="46800" rIns="90000" bIns="46800">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algn="ctr" defTabSz="914400" eaLnBrk="1" hangingPunct="1">
              <a:lnSpc>
                <a:spcPct val="97000"/>
              </a:lnSpc>
              <a:spcBef>
                <a:spcPct val="50000"/>
              </a:spcBef>
              <a:buClr>
                <a:srgbClr val="000000"/>
              </a:buClr>
              <a:buSzPct val="100000"/>
              <a:buFont typeface="Tahoma" pitchFamily="34" charset="0"/>
              <a:buNone/>
            </a:pPr>
            <a:r>
              <a:rPr lang="en-US" altLang="zh-CN" dirty="0" err="1">
                <a:solidFill>
                  <a:srgbClr val="FFFFFF"/>
                </a:solidFill>
                <a:ea typeface="宋体" pitchFamily="2" charset="-122"/>
              </a:rPr>
              <a:t>Classic+NL</a:t>
            </a:r>
            <a:endParaRPr lang="en-US" altLang="zh-CN" dirty="0">
              <a:solidFill>
                <a:srgbClr val="FFFFFF"/>
              </a:solidFill>
              <a:ea typeface="宋体" pitchFamily="2" charset="-122"/>
            </a:endParaRPr>
          </a:p>
        </p:txBody>
      </p:sp>
      <p:pic>
        <p:nvPicPr>
          <p:cNvPr id="66582" name="Picture 36"/>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0600" y="4672013"/>
            <a:ext cx="2460625" cy="14398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pic>
      <p:pic>
        <p:nvPicPr>
          <p:cNvPr id="66583" name="Picture 109" descr="CNL-rifle.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14738" y="4672013"/>
            <a:ext cx="2481262" cy="14398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6584" name="Picture 39" descr="army-spear-3-color"/>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8400" y="4672013"/>
            <a:ext cx="2481263" cy="14398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6585" name="Text Box 40"/>
          <p:cNvSpPr txBox="1">
            <a:spLocks noChangeArrowheads="1"/>
          </p:cNvSpPr>
          <p:nvPr/>
        </p:nvSpPr>
        <p:spPr bwMode="auto">
          <a:xfrm>
            <a:off x="6096000" y="6213853"/>
            <a:ext cx="2895600" cy="4524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lIns="90000" tIns="46800" rIns="90000" bIns="46800">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algn="ctr" defTabSz="914400" eaLnBrk="1" hangingPunct="1">
              <a:lnSpc>
                <a:spcPct val="97000"/>
              </a:lnSpc>
              <a:spcBef>
                <a:spcPct val="50000"/>
              </a:spcBef>
              <a:buClr>
                <a:srgbClr val="000000"/>
              </a:buClr>
              <a:buSzPct val="100000"/>
              <a:buFont typeface="Tahoma" pitchFamily="34" charset="0"/>
              <a:buNone/>
            </a:pPr>
            <a:r>
              <a:rPr lang="en-US" altLang="zh-CN">
                <a:solidFill>
                  <a:srgbClr val="FFFFFF"/>
                </a:solidFill>
                <a:ea typeface="宋体" pitchFamily="2" charset="-122"/>
              </a:rPr>
              <a:t>First image</a:t>
            </a:r>
          </a:p>
        </p:txBody>
      </p:sp>
      <p:pic>
        <p:nvPicPr>
          <p:cNvPr id="54298" name="Picture 59" descr="colorcode"/>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5348288"/>
            <a:ext cx="763588" cy="7635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TextBox 1"/>
          <p:cNvSpPr txBox="1"/>
          <p:nvPr/>
        </p:nvSpPr>
        <p:spPr bwMode="auto">
          <a:xfrm>
            <a:off x="1355106" y="1695450"/>
            <a:ext cx="549894" cy="1200150"/>
          </a:xfrm>
          <a:prstGeom prst="rect">
            <a:avLst/>
          </a:prstGeom>
          <a:noFill/>
          <a:ln w="9525">
            <a:noFill/>
            <a:miter lim="800000"/>
            <a:headEnd/>
            <a:tailEnd/>
          </a:ln>
        </p:spPr>
        <p:txBody>
          <a:bodyPr vert="wordArtVert" wrap="square" rtlCol="0" anchor="ctr" anchorCtr="0">
            <a:spAutoFit/>
          </a:bodyPr>
          <a:lstStyle/>
          <a:p>
            <a:pPr eaLnBrk="0" hangingPunct="0"/>
            <a:r>
              <a:rPr lang="en-US" sz="2000" b="1" dirty="0" smtClean="0">
                <a:solidFill>
                  <a:schemeClr val="tx1"/>
                </a:solidFill>
                <a:latin typeface="Calibri" pitchFamily="34" charset="0"/>
                <a:cs typeface="Calibri" pitchFamily="34" charset="0"/>
              </a:rPr>
              <a:t>EP</a:t>
            </a:r>
            <a:r>
              <a:rPr lang="en-US" sz="2000" b="1" dirty="0">
                <a:solidFill>
                  <a:schemeClr val="tx1"/>
                </a:solidFill>
                <a:latin typeface="Calibri" pitchFamily="34" charset="0"/>
                <a:cs typeface="Calibri" pitchFamily="34" charset="0"/>
              </a:rPr>
              <a:t>E</a:t>
            </a:r>
            <a:endParaRPr lang="en-US" sz="2000" b="1" dirty="0" smtClean="0">
              <a:solidFill>
                <a:schemeClr val="tx1"/>
              </a:solidFill>
              <a:latin typeface="Calibri" pitchFamily="34" charset="0"/>
              <a:cs typeface="Calibri" pitchFamily="34" charset="0"/>
            </a:endParaRPr>
          </a:p>
        </p:txBody>
      </p:sp>
      <p:graphicFrame>
        <p:nvGraphicFramePr>
          <p:cNvPr id="13" name="Chart 12"/>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84581207"/>
              </p:ext>
            </p:extLst>
          </p:nvPr>
        </p:nvGraphicFramePr>
        <p:xfrm>
          <a:off x="228600" y="923925"/>
          <a:ext cx="6962228"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5" name="TextBox 14"/>
          <p:cNvSpPr txBox="1"/>
          <p:nvPr/>
        </p:nvSpPr>
        <p:spPr bwMode="auto">
          <a:xfrm>
            <a:off x="201258" y="1600200"/>
            <a:ext cx="332142" cy="1015663"/>
          </a:xfrm>
          <a:prstGeom prst="rect">
            <a:avLst/>
          </a:prstGeom>
          <a:noFill/>
          <a:ln w="9525">
            <a:noFill/>
            <a:miter lim="800000"/>
            <a:headEnd/>
            <a:tailEnd/>
          </a:ln>
        </p:spPr>
        <p:txBody>
          <a:bodyPr wrap="none" rtlCol="0">
            <a:spAutoFit/>
          </a:bodyPr>
          <a:lstStyle/>
          <a:p>
            <a:pPr eaLnBrk="0" hangingPunct="0"/>
            <a:r>
              <a:rPr lang="en-US" sz="2000" dirty="0" smtClean="0">
                <a:solidFill>
                  <a:schemeClr val="bg1"/>
                </a:solidFill>
                <a:latin typeface="Cambria Math" pitchFamily="18" charset="0"/>
                <a:ea typeface="Cambria Math" pitchFamily="18" charset="0"/>
                <a:cs typeface="Calibri" pitchFamily="34" charset="0"/>
              </a:rPr>
              <a:t>E</a:t>
            </a:r>
            <a:br>
              <a:rPr lang="en-US" sz="2000" dirty="0" smtClean="0">
                <a:solidFill>
                  <a:schemeClr val="bg1"/>
                </a:solidFill>
                <a:latin typeface="Cambria Math" pitchFamily="18" charset="0"/>
                <a:ea typeface="Cambria Math" pitchFamily="18" charset="0"/>
                <a:cs typeface="Calibri" pitchFamily="34" charset="0"/>
              </a:rPr>
            </a:br>
            <a:r>
              <a:rPr lang="en-US" sz="2000" dirty="0" smtClean="0">
                <a:solidFill>
                  <a:schemeClr val="bg1"/>
                </a:solidFill>
                <a:latin typeface="Cambria Math" pitchFamily="18" charset="0"/>
                <a:ea typeface="Cambria Math" pitchFamily="18" charset="0"/>
                <a:cs typeface="Calibri" pitchFamily="34" charset="0"/>
              </a:rPr>
              <a:t>P</a:t>
            </a:r>
            <a:br>
              <a:rPr lang="en-US" sz="2000" dirty="0" smtClean="0">
                <a:solidFill>
                  <a:schemeClr val="bg1"/>
                </a:solidFill>
                <a:latin typeface="Cambria Math" pitchFamily="18" charset="0"/>
                <a:ea typeface="Cambria Math" pitchFamily="18" charset="0"/>
                <a:cs typeface="Calibri" pitchFamily="34" charset="0"/>
              </a:rPr>
            </a:br>
            <a:r>
              <a:rPr lang="en-US" sz="2000" dirty="0" smtClean="0">
                <a:solidFill>
                  <a:schemeClr val="bg1"/>
                </a:solidFill>
                <a:latin typeface="Cambria Math" pitchFamily="18" charset="0"/>
                <a:ea typeface="Cambria Math" pitchFamily="18" charset="0"/>
                <a:cs typeface="Calibri" pitchFamily="34" charset="0"/>
              </a:rPr>
              <a:t>E</a:t>
            </a:r>
          </a:p>
        </p:txBody>
      </p:sp>
      <p:graphicFrame>
        <p:nvGraphicFramePr>
          <p:cNvPr id="17" name="Table 16"/>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85824471"/>
              </p:ext>
            </p:extLst>
          </p:nvPr>
        </p:nvGraphicFramePr>
        <p:xfrm>
          <a:off x="5939972" y="2927139"/>
          <a:ext cx="2899228" cy="1122680"/>
        </p:xfrm>
        <a:graphic>
          <a:graphicData uri="http://schemas.openxmlformats.org/drawingml/2006/table">
            <a:tbl>
              <a:tblPr firstRow="1" bandRow="1">
                <a:tableStyleId>{5C22544A-7EE6-4342-B048-85BDC9FD1C3A}</a:tableStyleId>
              </a:tblPr>
              <a:tblGrid>
                <a:gridCol w="1451642"/>
                <a:gridCol w="1447586"/>
              </a:tblGrid>
              <a:tr h="381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1" dirty="0" smtClean="0">
                          <a:solidFill>
                            <a:srgbClr val="000000"/>
                          </a:solidFill>
                        </a:rPr>
                        <a:t>p</a:t>
                      </a:r>
                      <a:r>
                        <a:rPr lang="en-US" b="0" dirty="0" smtClean="0">
                          <a:solidFill>
                            <a:srgbClr val="000000"/>
                          </a:solidFill>
                        </a:rPr>
                        <a:t>-value</a:t>
                      </a:r>
                      <a:endParaRPr lang="en-US" b="0" dirty="0">
                        <a:solidFill>
                          <a:srgbClr val="000000"/>
                        </a:solidFill>
                      </a:endParaRPr>
                    </a:p>
                  </a:txBody>
                  <a:tcPr>
                    <a:lnL w="12700" cmpd="sng">
                      <a:noFill/>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err="1" smtClean="0">
                          <a:solidFill>
                            <a:srgbClr val="000000"/>
                          </a:solidFill>
                        </a:rPr>
                        <a:t>Classic+NL</a:t>
                      </a:r>
                      <a:endParaRPr lang="en-US" b="0" dirty="0" smtClean="0">
                        <a:solidFill>
                          <a:srgbClr val="000000"/>
                        </a:solidFill>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r>
              <a:tr h="370840">
                <a:tc>
                  <a:txBody>
                    <a:bodyPr/>
                    <a:lstStyle/>
                    <a:p>
                      <a:pPr algn="ctr"/>
                      <a:r>
                        <a:rPr lang="en-US" b="0" dirty="0" smtClean="0">
                          <a:solidFill>
                            <a:srgbClr val="000000"/>
                          </a:solidFill>
                        </a:rPr>
                        <a:t>Classic++</a:t>
                      </a:r>
                      <a:endParaRPr lang="en-US" b="0" dirty="0">
                        <a:solidFill>
                          <a:srgbClr val="000000"/>
                        </a:solidFill>
                      </a:endParaRPr>
                    </a:p>
                  </a:txBody>
                  <a:tcPr>
                    <a:lnL w="12700" cmpd="sng">
                      <a:noFill/>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800" b="0" i="0" u="none" strike="noStrike" kern="1200" baseline="0" dirty="0" smtClean="0">
                          <a:solidFill>
                            <a:srgbClr val="000000"/>
                          </a:solidFill>
                          <a:latin typeface="+mn-lt"/>
                          <a:ea typeface="+mn-ea"/>
                          <a:cs typeface="+mn-cs"/>
                        </a:rPr>
                        <a:t>0.0443</a:t>
                      </a:r>
                      <a:endParaRPr lang="en-US" b="0" dirty="0" smtClean="0">
                        <a:solidFill>
                          <a:srgbClr val="000000"/>
                        </a:solidFill>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bg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r>
              <a:tr h="370840">
                <a:tc>
                  <a:txBody>
                    <a:bodyPr/>
                    <a:lstStyle/>
                    <a:p>
                      <a:pPr algn="ctr"/>
                      <a:r>
                        <a:rPr lang="en-US" b="0" dirty="0" smtClean="0">
                          <a:solidFill>
                            <a:srgbClr val="000000"/>
                          </a:solidFill>
                        </a:rPr>
                        <a:t>Adaptive</a:t>
                      </a:r>
                      <a:endParaRPr lang="en-US" b="0" dirty="0">
                        <a:solidFill>
                          <a:srgbClr val="000000"/>
                        </a:solidFill>
                      </a:endParaRPr>
                    </a:p>
                  </a:txBody>
                  <a:tcPr>
                    <a:lnL w="12700" cmpd="sng">
                      <a:noFill/>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algn="ctr"/>
                      <a:r>
                        <a:rPr lang="en-US" sz="1800" b="0" i="0" u="none" strike="noStrike" kern="1200" baseline="0" dirty="0" smtClean="0">
                          <a:solidFill>
                            <a:srgbClr val="000000"/>
                          </a:solidFill>
                          <a:latin typeface="+mn-lt"/>
                          <a:ea typeface="+mn-ea"/>
                          <a:cs typeface="+mn-cs"/>
                        </a:rPr>
                        <a:t>0.0446</a:t>
                      </a:r>
                      <a:endParaRPr lang="en-US" b="0" dirty="0">
                        <a:solidFill>
                          <a:srgbClr val="000000"/>
                        </a:solidFill>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r>
            </a:tbl>
          </a:graphicData>
        </a:graphic>
      </p:graphicFrame>
      <p:sp>
        <p:nvSpPr>
          <p:cNvPr id="18" name="Rectangle 17"/>
          <p:cNvSpPr/>
          <p:nvPr/>
        </p:nvSpPr>
        <p:spPr>
          <a:xfrm>
            <a:off x="6264227" y="4004846"/>
            <a:ext cx="2270173" cy="338554"/>
          </a:xfrm>
          <a:prstGeom prst="rect">
            <a:avLst/>
          </a:prstGeom>
        </p:spPr>
        <p:txBody>
          <a:bodyPr wrap="none">
            <a:spAutoFit/>
          </a:bodyPr>
          <a:lstStyle/>
          <a:p>
            <a:r>
              <a:rPr lang="en-US" sz="1600" dirty="0" smtClean="0">
                <a:solidFill>
                  <a:schemeClr val="bg1"/>
                </a:solidFill>
              </a:rPr>
              <a:t>*Sun et al. CVPR 2010</a:t>
            </a:r>
            <a:endParaRPr lang="en-US" sz="1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5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5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5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58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58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80" grpId="0"/>
      <p:bldP spid="66581" grpId="0"/>
      <p:bldP spid="66585" grpId="0"/>
    </p:bld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a:xfrm>
            <a:off x="457200" y="257120"/>
            <a:ext cx="8229600" cy="1143000"/>
          </a:xfrm>
        </p:spPr>
        <p:txBody>
          <a:bodyPr/>
          <a:lstStyle/>
          <a:p>
            <a:pPr eaLnBrk="1" hangingPunct="1"/>
            <a:r>
              <a:rPr lang="en-US" sz="4000" dirty="0" smtClean="0">
                <a:solidFill>
                  <a:srgbClr val="FFFFFF"/>
                </a:solidFill>
                <a:cs typeface="Arial" charset="0"/>
              </a:rPr>
              <a:t>Consistent Improvement</a:t>
            </a:r>
            <a:endParaRPr lang="en-US" dirty="0" smtClean="0">
              <a:solidFill>
                <a:srgbClr val="FFFFFF"/>
              </a:solidFill>
              <a:cs typeface="Arial" charset="0"/>
            </a:endParaRPr>
          </a:p>
        </p:txBody>
      </p:sp>
      <p:sp>
        <p:nvSpPr>
          <p:cNvPr id="2" name="TextBox 1"/>
          <p:cNvSpPr txBox="1"/>
          <p:nvPr/>
        </p:nvSpPr>
        <p:spPr bwMode="auto">
          <a:xfrm>
            <a:off x="3260106" y="1847850"/>
            <a:ext cx="549894" cy="1200150"/>
          </a:xfrm>
          <a:prstGeom prst="rect">
            <a:avLst/>
          </a:prstGeom>
          <a:noFill/>
          <a:ln w="9525">
            <a:noFill/>
            <a:miter lim="800000"/>
            <a:headEnd/>
            <a:tailEnd/>
          </a:ln>
        </p:spPr>
        <p:txBody>
          <a:bodyPr vert="wordArtVert" wrap="square" rtlCol="0" anchor="ctr" anchorCtr="0">
            <a:spAutoFit/>
          </a:bodyPr>
          <a:lstStyle/>
          <a:p>
            <a:pPr eaLnBrk="0" hangingPunct="0"/>
            <a:r>
              <a:rPr lang="en-US" sz="2000" b="1" dirty="0" smtClean="0">
                <a:solidFill>
                  <a:schemeClr val="tx1"/>
                </a:solidFill>
                <a:latin typeface="Calibri" pitchFamily="34" charset="0"/>
                <a:cs typeface="Calibri" pitchFamily="34" charset="0"/>
              </a:rPr>
              <a:t>EP</a:t>
            </a:r>
            <a:r>
              <a:rPr lang="en-US" sz="2000" b="1" dirty="0">
                <a:solidFill>
                  <a:schemeClr val="tx1"/>
                </a:solidFill>
                <a:latin typeface="Calibri" pitchFamily="34" charset="0"/>
                <a:cs typeface="Calibri" pitchFamily="34" charset="0"/>
              </a:rPr>
              <a:t>E</a:t>
            </a:r>
            <a:endParaRPr lang="en-US" sz="2000" b="1" dirty="0" smtClean="0">
              <a:solidFill>
                <a:schemeClr val="tx1"/>
              </a:solidFill>
              <a:latin typeface="Calibri" pitchFamily="34" charset="0"/>
              <a:cs typeface="Calibri" pitchFamily="34" charset="0"/>
            </a:endParaRPr>
          </a:p>
        </p:txBody>
      </p:sp>
      <p:pic>
        <p:nvPicPr>
          <p:cNvPr id="16" name="Picture 2" descr="\\cifs.cs.brown.edu\dfs\home\dqsun\My Documents\My Pictures\middle-flow\gt-disc-005.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2888" y="3505200"/>
            <a:ext cx="2286000" cy="1714500"/>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7" name="Picture 17" descr="Grove_GT"/>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1524000"/>
            <a:ext cx="2286000" cy="17149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aphicFrame>
        <p:nvGraphicFramePr>
          <p:cNvPr id="20" name="Chart 19"/>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8902359"/>
              </p:ext>
            </p:extLst>
          </p:nvPr>
        </p:nvGraphicFramePr>
        <p:xfrm>
          <a:off x="2546139" y="1076325"/>
          <a:ext cx="61722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Table 10"/>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41228650"/>
              </p:ext>
            </p:extLst>
          </p:nvPr>
        </p:nvGraphicFramePr>
        <p:xfrm>
          <a:off x="4114800" y="4038600"/>
          <a:ext cx="2743200" cy="1107440"/>
        </p:xfrm>
        <a:graphic>
          <a:graphicData uri="http://schemas.openxmlformats.org/drawingml/2006/table">
            <a:tbl>
              <a:tblPr firstRow="1" bandRow="1">
                <a:tableStyleId>{5C22544A-7EE6-4342-B048-85BDC9FD1C3A}</a:tableStyleId>
              </a:tblPr>
              <a:tblGrid>
                <a:gridCol w="1210235"/>
                <a:gridCol w="1532965"/>
              </a:tblGrid>
              <a:tr h="0">
                <a:tc>
                  <a:txBody>
                    <a:bodyPr/>
                    <a:lstStyle/>
                    <a:p>
                      <a:r>
                        <a:rPr lang="en-US" b="0" i="1" dirty="0" smtClean="0">
                          <a:solidFill>
                            <a:srgbClr val="000000"/>
                          </a:solidFill>
                        </a:rPr>
                        <a:t>p</a:t>
                      </a:r>
                      <a:r>
                        <a:rPr lang="en-US" b="0" dirty="0" smtClean="0">
                          <a:solidFill>
                            <a:srgbClr val="000000"/>
                          </a:solidFill>
                        </a:rPr>
                        <a:t>-value</a:t>
                      </a:r>
                      <a:endParaRPr lang="en-US" b="0" dirty="0">
                        <a:solidFill>
                          <a:srgbClr val="000000"/>
                        </a:solidFill>
                      </a:endParaRPr>
                    </a:p>
                  </a:txBody>
                  <a:tcPr>
                    <a:lnL w="12700" cmpd="sng">
                      <a:noFill/>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b="0" dirty="0" err="1" smtClean="0">
                          <a:solidFill>
                            <a:srgbClr val="000000"/>
                          </a:solidFill>
                        </a:rPr>
                        <a:t>Classic+NL</a:t>
                      </a:r>
                      <a:endParaRPr lang="en-US" b="0" dirty="0" smtClean="0">
                        <a:solidFill>
                          <a:srgbClr val="000000"/>
                        </a:solidFill>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r>
              <a:tr h="370840">
                <a:tc>
                  <a:txBody>
                    <a:bodyPr/>
                    <a:lstStyle/>
                    <a:p>
                      <a:r>
                        <a:rPr lang="en-US" dirty="0" smtClean="0">
                          <a:solidFill>
                            <a:srgbClr val="000000"/>
                          </a:solidFill>
                        </a:rPr>
                        <a:t>Classic++</a:t>
                      </a:r>
                      <a:endParaRPr lang="en-US" dirty="0">
                        <a:solidFill>
                          <a:srgbClr val="000000"/>
                        </a:solidFill>
                      </a:endParaRPr>
                    </a:p>
                  </a:txBody>
                  <a:tcPr>
                    <a:lnL w="12700" cmpd="sng">
                      <a:noFill/>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800" b="0" i="0" u="none" strike="noStrike" kern="1200" baseline="0" dirty="0" smtClean="0">
                          <a:solidFill>
                            <a:srgbClr val="000000"/>
                          </a:solidFill>
                          <a:latin typeface="+mn-lt"/>
                          <a:ea typeface="+mn-ea"/>
                          <a:cs typeface="+mn-cs"/>
                        </a:rPr>
                        <a:t>0.0122</a:t>
                      </a: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bg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r>
              <a:tr h="370840">
                <a:tc>
                  <a:txBody>
                    <a:bodyPr/>
                    <a:lstStyle/>
                    <a:p>
                      <a:r>
                        <a:rPr lang="en-US" dirty="0" smtClean="0">
                          <a:solidFill>
                            <a:srgbClr val="000000"/>
                          </a:solidFill>
                        </a:rPr>
                        <a:t>Adaptive</a:t>
                      </a:r>
                      <a:endParaRPr lang="en-US" dirty="0">
                        <a:solidFill>
                          <a:srgbClr val="000000"/>
                        </a:solidFill>
                      </a:endParaRPr>
                    </a:p>
                  </a:txBody>
                  <a:tcPr>
                    <a:lnL w="12700" cmpd="sng">
                      <a:noFill/>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algn="ctr"/>
                      <a:r>
                        <a:rPr lang="en-US" sz="1800" b="0" i="0" u="none" strike="noStrike" kern="1200" baseline="0" dirty="0" smtClean="0">
                          <a:solidFill>
                            <a:srgbClr val="000000"/>
                          </a:solidFill>
                          <a:latin typeface="+mn-lt"/>
                          <a:ea typeface="+mn-ea"/>
                          <a:cs typeface="+mn-cs"/>
                        </a:rPr>
                        <a:t>0.0151</a:t>
                      </a: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73574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a:xfrm>
            <a:off x="685800" y="215445"/>
            <a:ext cx="7772400" cy="1143000"/>
          </a:xfrm>
        </p:spPr>
        <p:txBody>
          <a:bodyPr/>
          <a:lstStyle/>
          <a:p>
            <a:r>
              <a:rPr lang="en-US" dirty="0" smtClean="0"/>
              <a:t>Painterly effect</a:t>
            </a:r>
            <a:endParaRPr lang="en-US" dirty="0"/>
          </a:p>
        </p:txBody>
      </p:sp>
      <p:pic>
        <p:nvPicPr>
          <p:cNvPr id="1130499" name="Picture 3" descr="wdmc-poster"/>
          <p:cNvPicPr>
            <a:picLocks noGrp="1" noChangeAspect="1" noChangeArrowheads="1"/>
          </p:cNvPicPr>
          <p:nvPr>
            <p:ph sz="half" idx="1"/>
          </p:nvPr>
        </p:nvPicPr>
        <p:blipFill>
          <a:blip r:embed="rId2"/>
          <a:srcRect/>
          <a:stretch>
            <a:fillRect/>
          </a:stretch>
        </p:blipFill>
        <p:spPr>
          <a:xfrm>
            <a:off x="381000" y="1676400"/>
            <a:ext cx="2638425" cy="4114800"/>
          </a:xfrm>
          <a:noFill/>
          <a:ln/>
        </p:spPr>
      </p:pic>
      <p:pic>
        <p:nvPicPr>
          <p:cNvPr id="1130500" name="Picture 4" descr="wdmc-cgj"/>
          <p:cNvPicPr>
            <a:picLocks noGrp="1" noChangeAspect="1" noChangeArrowheads="1"/>
          </p:cNvPicPr>
          <p:nvPr>
            <p:ph sz="quarter" idx="3"/>
          </p:nvPr>
        </p:nvPicPr>
        <p:blipFill>
          <a:blip r:embed="rId3"/>
          <a:srcRect/>
          <a:stretch>
            <a:fillRect/>
          </a:stretch>
        </p:blipFill>
        <p:spPr>
          <a:xfrm>
            <a:off x="3276600" y="4267200"/>
            <a:ext cx="2743200" cy="1939925"/>
          </a:xfrm>
          <a:noFill/>
          <a:ln/>
        </p:spPr>
      </p:pic>
      <p:pic>
        <p:nvPicPr>
          <p:cNvPr id="1130501" name="Picture 5" descr="WHATDREAMS1"/>
          <p:cNvPicPr>
            <a:picLocks noChangeAspect="1" noChangeArrowheads="1"/>
          </p:cNvPicPr>
          <p:nvPr/>
        </p:nvPicPr>
        <p:blipFill>
          <a:blip r:embed="rId4"/>
          <a:srcRect/>
          <a:stretch>
            <a:fillRect/>
          </a:stretch>
        </p:blipFill>
        <p:spPr bwMode="auto">
          <a:xfrm>
            <a:off x="3276600" y="1194933"/>
            <a:ext cx="3352800" cy="2638425"/>
          </a:xfrm>
          <a:prstGeom prst="rect">
            <a:avLst/>
          </a:prstGeom>
          <a:noFill/>
        </p:spPr>
      </p:pic>
      <p:sp>
        <p:nvSpPr>
          <p:cNvPr id="1130502" name="Text Box 6"/>
          <p:cNvSpPr txBox="1">
            <a:spLocks noChangeArrowheads="1"/>
          </p:cNvSpPr>
          <p:nvPr/>
        </p:nvSpPr>
        <p:spPr bwMode="auto">
          <a:xfrm>
            <a:off x="6129174" y="4072759"/>
            <a:ext cx="2530475" cy="2308324"/>
          </a:xfrm>
          <a:prstGeom prst="rect">
            <a:avLst/>
          </a:prstGeom>
          <a:noFill/>
          <a:ln w="9525">
            <a:noFill/>
            <a:miter lim="800000"/>
            <a:headEnd/>
            <a:tailEnd/>
          </a:ln>
          <a:effectLst/>
        </p:spPr>
        <p:txBody>
          <a:bodyPr>
            <a:prstTxWarp prst="textNoShape">
              <a:avLst/>
            </a:prstTxWarp>
            <a:spAutoFit/>
          </a:bodyPr>
          <a:lstStyle/>
          <a:p>
            <a:pPr eaLnBrk="1" hangingPunct="1"/>
            <a:r>
              <a:rPr lang="en-US" sz="2400" dirty="0">
                <a:solidFill>
                  <a:srgbClr val="FFFFFF"/>
                </a:solidFill>
              </a:rPr>
              <a:t>Impressionist effect.</a:t>
            </a:r>
          </a:p>
          <a:p>
            <a:pPr eaLnBrk="1" hangingPunct="1"/>
            <a:r>
              <a:rPr lang="en-US" sz="2400" dirty="0">
                <a:solidFill>
                  <a:srgbClr val="FFFFFF"/>
                </a:solidFill>
              </a:rPr>
              <a:t>Transfer motion of real world to a </a:t>
            </a:r>
            <a:r>
              <a:rPr lang="en-US" sz="2400" dirty="0" smtClean="0">
                <a:solidFill>
                  <a:srgbClr val="FFFFFF"/>
                </a:solidFill>
              </a:rPr>
              <a:t>painting.</a:t>
            </a:r>
          </a:p>
          <a:p>
            <a:pPr eaLnBrk="1" hangingPunct="1"/>
            <a:r>
              <a:rPr lang="en-US" sz="2400" dirty="0" smtClean="0">
                <a:solidFill>
                  <a:srgbClr val="FFFFFF"/>
                </a:solidFill>
              </a:rPr>
              <a:t>Academy award.</a:t>
            </a:r>
            <a:endParaRPr lang="en-US" sz="2400" dirty="0">
              <a:solidFill>
                <a:srgbClr val="FFFFFF"/>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Title 2"/>
          <p:cNvSpPr txBox="1">
            <a:spLocks/>
          </p:cNvSpPr>
          <p:nvPr/>
        </p:nvSpPr>
        <p:spPr>
          <a:xfrm>
            <a:off x="457200" y="0"/>
            <a:ext cx="8228013" cy="831850"/>
          </a:xfrm>
          <a:prstGeom prst="rect">
            <a:avLst/>
          </a:prstGeom>
        </p:spPr>
        <p:txBody>
          <a:bodyPr/>
          <a:lstStyle>
            <a:lvl1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mj-lt"/>
                <a:ea typeface="+mj-ea"/>
                <a:cs typeface="+mj-cs"/>
              </a:defRPr>
            </a:lvl1pPr>
            <a:lvl2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Arial" charset="0"/>
                <a:cs typeface="Times New Roman" pitchFamily="18" charset="0"/>
              </a:defRPr>
            </a:lvl2pPr>
            <a:lvl3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Arial" charset="0"/>
                <a:cs typeface="Times New Roman" pitchFamily="18" charset="0"/>
              </a:defRPr>
            </a:lvl3pPr>
            <a:lvl4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Arial" charset="0"/>
                <a:cs typeface="Times New Roman" pitchFamily="18" charset="0"/>
              </a:defRPr>
            </a:lvl4pPr>
            <a:lvl5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Arial" charset="0"/>
                <a:cs typeface="Times New Roman" pitchFamily="18" charset="0"/>
              </a:defRPr>
            </a:lvl5pPr>
            <a:lvl6pPr marL="457200" algn="ctr" defTabSz="457200" rtl="0" fontAlgn="base">
              <a:lnSpc>
                <a:spcPct val="97000"/>
              </a:lnSpc>
              <a:spcBef>
                <a:spcPct val="0"/>
              </a:spcBef>
              <a:spcAft>
                <a:spcPct val="0"/>
              </a:spcAft>
              <a:buClr>
                <a:srgbClr val="000000"/>
              </a:buClr>
              <a:buSzPct val="100000"/>
              <a:buFont typeface="Tahoma" pitchFamily="34" charset="0"/>
              <a:defRPr sz="4400">
                <a:solidFill>
                  <a:srgbClr val="000000"/>
                </a:solidFill>
                <a:latin typeface="Tahoma" pitchFamily="34" charset="0"/>
                <a:cs typeface="Times New Roman" pitchFamily="18" charset="0"/>
              </a:defRPr>
            </a:lvl6pPr>
            <a:lvl7pPr marL="914400" algn="ctr" defTabSz="457200" rtl="0" fontAlgn="base">
              <a:lnSpc>
                <a:spcPct val="97000"/>
              </a:lnSpc>
              <a:spcBef>
                <a:spcPct val="0"/>
              </a:spcBef>
              <a:spcAft>
                <a:spcPct val="0"/>
              </a:spcAft>
              <a:buClr>
                <a:srgbClr val="000000"/>
              </a:buClr>
              <a:buSzPct val="100000"/>
              <a:buFont typeface="Tahoma" pitchFamily="34" charset="0"/>
              <a:defRPr sz="4400">
                <a:solidFill>
                  <a:srgbClr val="000000"/>
                </a:solidFill>
                <a:latin typeface="Tahoma" pitchFamily="34" charset="0"/>
                <a:cs typeface="Times New Roman" pitchFamily="18" charset="0"/>
              </a:defRPr>
            </a:lvl7pPr>
            <a:lvl8pPr marL="1371600" algn="ctr" defTabSz="457200" rtl="0" fontAlgn="base">
              <a:lnSpc>
                <a:spcPct val="97000"/>
              </a:lnSpc>
              <a:spcBef>
                <a:spcPct val="0"/>
              </a:spcBef>
              <a:spcAft>
                <a:spcPct val="0"/>
              </a:spcAft>
              <a:buClr>
                <a:srgbClr val="000000"/>
              </a:buClr>
              <a:buSzPct val="100000"/>
              <a:buFont typeface="Tahoma" pitchFamily="34" charset="0"/>
              <a:defRPr sz="4400">
                <a:solidFill>
                  <a:srgbClr val="000000"/>
                </a:solidFill>
                <a:latin typeface="Tahoma" pitchFamily="34" charset="0"/>
                <a:cs typeface="Times New Roman" pitchFamily="18" charset="0"/>
              </a:defRPr>
            </a:lvl8pPr>
            <a:lvl9pPr marL="1828800" algn="ctr" defTabSz="457200" rtl="0" fontAlgn="base">
              <a:lnSpc>
                <a:spcPct val="97000"/>
              </a:lnSpc>
              <a:spcBef>
                <a:spcPct val="0"/>
              </a:spcBef>
              <a:spcAft>
                <a:spcPct val="0"/>
              </a:spcAft>
              <a:buClr>
                <a:srgbClr val="000000"/>
              </a:buClr>
              <a:buSzPct val="100000"/>
              <a:buFont typeface="Tahoma" pitchFamily="34" charset="0"/>
              <a:defRPr sz="4400">
                <a:solidFill>
                  <a:srgbClr val="000000"/>
                </a:solidFill>
                <a:latin typeface="Tahoma" pitchFamily="34" charset="0"/>
                <a:cs typeface="Times New Roman" pitchFamily="18" charset="0"/>
              </a:defRPr>
            </a:lvl9pPr>
          </a:lstStyle>
          <a:p>
            <a:r>
              <a:rPr lang="en-US" altLang="zh-CN" sz="3600" dirty="0">
                <a:solidFill>
                  <a:srgbClr val="FFFFFF"/>
                </a:solidFill>
                <a:ea typeface="宋体" pitchFamily="2" charset="-122"/>
                <a:cs typeface="Times New Roman" pitchFamily="18" charset="0"/>
              </a:rPr>
              <a:t>Middlebury </a:t>
            </a:r>
            <a:r>
              <a:rPr lang="en-US" altLang="zh-CN" sz="3600" dirty="0" smtClean="0">
                <a:solidFill>
                  <a:srgbClr val="FFFFFF"/>
                </a:solidFill>
                <a:ea typeface="宋体" pitchFamily="2" charset="-122"/>
                <a:cs typeface="Times New Roman" pitchFamily="18" charset="0"/>
              </a:rPr>
              <a:t>Public Table</a:t>
            </a:r>
            <a:endParaRPr lang="en-US" sz="3600" dirty="0" smtClean="0">
              <a:solidFill>
                <a:srgbClr val="FFFFFF"/>
              </a:solidFill>
              <a:latin typeface="Arial" charset="0"/>
              <a:cs typeface="Arial" charset="0"/>
            </a:endParaRPr>
          </a:p>
        </p:txBody>
      </p:sp>
      <p:pic>
        <p:nvPicPr>
          <p:cNvPr id="52229" name="Picture 5"/>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85871" y="1676400"/>
            <a:ext cx="1541408" cy="36576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4" name="Rectangle 17"/>
          <p:cNvSpPr>
            <a:spLocks noChangeArrowheads="1"/>
          </p:cNvSpPr>
          <p:nvPr/>
        </p:nvSpPr>
        <p:spPr bwMode="auto">
          <a:xfrm>
            <a:off x="191759" y="914400"/>
            <a:ext cx="1424739" cy="7078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altLang="zh-CN" sz="2000" dirty="0" smtClean="0">
                <a:solidFill>
                  <a:srgbClr val="FFFFFF"/>
                </a:solidFill>
                <a:ea typeface="宋体" pitchFamily="2" charset="-122"/>
                <a:cs typeface="Times New Roman" pitchFamily="18" charset="0"/>
              </a:rPr>
              <a:t>June 2010, </a:t>
            </a:r>
            <a:br>
              <a:rPr lang="en-US" altLang="zh-CN" sz="2000" dirty="0" smtClean="0">
                <a:solidFill>
                  <a:srgbClr val="FFFFFF"/>
                </a:solidFill>
                <a:ea typeface="宋体" pitchFamily="2" charset="-122"/>
                <a:cs typeface="Times New Roman" pitchFamily="18" charset="0"/>
              </a:rPr>
            </a:br>
            <a:r>
              <a:rPr lang="en-US" altLang="zh-CN" sz="2000" dirty="0" smtClean="0">
                <a:solidFill>
                  <a:srgbClr val="FFFFFF"/>
                </a:solidFill>
                <a:ea typeface="宋体" pitchFamily="2" charset="-122"/>
                <a:cs typeface="Times New Roman" pitchFamily="18" charset="0"/>
              </a:rPr>
              <a:t>40 methods</a:t>
            </a:r>
            <a:endParaRPr lang="en-US" sz="2000" dirty="0">
              <a:solidFill>
                <a:srgbClr val="FFFFFF"/>
              </a:solidFill>
              <a:ea typeface="宋体" pitchFamily="2" charset="-122"/>
              <a:cs typeface="Times New Roman" pitchFamily="18" charset="0"/>
            </a:endParaRPr>
          </a:p>
        </p:txBody>
      </p:sp>
      <p:sp>
        <p:nvSpPr>
          <p:cNvPr id="15" name="Rectangle 17"/>
          <p:cNvSpPr>
            <a:spLocks noChangeArrowheads="1"/>
          </p:cNvSpPr>
          <p:nvPr/>
        </p:nvSpPr>
        <p:spPr bwMode="auto">
          <a:xfrm>
            <a:off x="1785871" y="904352"/>
            <a:ext cx="1424739" cy="7078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altLang="zh-CN" sz="2000" dirty="0" smtClean="0">
                <a:solidFill>
                  <a:srgbClr val="FFFFFF"/>
                </a:solidFill>
                <a:ea typeface="宋体" pitchFamily="2" charset="-122"/>
                <a:cs typeface="Times New Roman" pitchFamily="18" charset="0"/>
              </a:rPr>
              <a:t>Aug. 2011, </a:t>
            </a:r>
            <a:br>
              <a:rPr lang="en-US" altLang="zh-CN" sz="2000" dirty="0" smtClean="0">
                <a:solidFill>
                  <a:srgbClr val="FFFFFF"/>
                </a:solidFill>
                <a:ea typeface="宋体" pitchFamily="2" charset="-122"/>
                <a:cs typeface="Times New Roman" pitchFamily="18" charset="0"/>
              </a:rPr>
            </a:br>
            <a:r>
              <a:rPr lang="en-US" altLang="zh-CN" sz="2000" dirty="0" smtClean="0">
                <a:solidFill>
                  <a:srgbClr val="FFFFFF"/>
                </a:solidFill>
                <a:ea typeface="宋体" pitchFamily="2" charset="-122"/>
                <a:cs typeface="Times New Roman" pitchFamily="18" charset="0"/>
              </a:rPr>
              <a:t>58 methods</a:t>
            </a:r>
            <a:endParaRPr lang="en-US" sz="2000" dirty="0">
              <a:solidFill>
                <a:srgbClr val="FFFFFF"/>
              </a:solidFill>
              <a:ea typeface="宋体" pitchFamily="2" charset="-122"/>
              <a:cs typeface="Times New Roman" pitchFamily="18" charset="0"/>
            </a:endParaRPr>
          </a:p>
        </p:txBody>
      </p:sp>
      <p:sp>
        <p:nvSpPr>
          <p:cNvPr id="2" name="Oval 1"/>
          <p:cNvSpPr/>
          <p:nvPr/>
        </p:nvSpPr>
        <p:spPr bwMode="auto">
          <a:xfrm>
            <a:off x="1770334" y="3179374"/>
            <a:ext cx="259675" cy="242342"/>
          </a:xfrm>
          <a:prstGeom prst="ellipse">
            <a:avLst/>
          </a:prstGeom>
          <a:no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rgbClr val="FFFFFF"/>
              </a:solidFill>
              <a:effectLst/>
              <a:latin typeface="Arial" charset="0"/>
            </a:endParaRPr>
          </a:p>
        </p:txBody>
      </p:sp>
      <p:pic>
        <p:nvPicPr>
          <p:cNvPr id="53250"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0338" y="1676400"/>
            <a:ext cx="1484595" cy="36576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8" name="Oval 17"/>
          <p:cNvSpPr/>
          <p:nvPr/>
        </p:nvSpPr>
        <p:spPr bwMode="auto">
          <a:xfrm flipH="1" flipV="1">
            <a:off x="209273" y="2391100"/>
            <a:ext cx="263683" cy="262758"/>
          </a:xfrm>
          <a:prstGeom prst="ellipse">
            <a:avLst/>
          </a:prstGeom>
          <a:no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rgbClr val="FFFFFF"/>
              </a:solidFill>
              <a:effectLst/>
              <a:latin typeface="Arial" charset="0"/>
            </a:endParaRPr>
          </a:p>
        </p:txBody>
      </p:sp>
      <p:sp>
        <p:nvSpPr>
          <p:cNvPr id="19" name="Rectangle 18"/>
          <p:cNvSpPr/>
          <p:nvPr/>
        </p:nvSpPr>
        <p:spPr>
          <a:xfrm>
            <a:off x="1758728" y="5877034"/>
            <a:ext cx="5198859" cy="461665"/>
          </a:xfrm>
          <a:prstGeom prst="rect">
            <a:avLst/>
          </a:prstGeom>
        </p:spPr>
        <p:txBody>
          <a:bodyPr wrap="none">
            <a:spAutoFit/>
          </a:bodyPr>
          <a:lstStyle/>
          <a:p>
            <a:r>
              <a:rPr lang="en-US" sz="2400" dirty="0" smtClean="0"/>
              <a:t>http://</a:t>
            </a:r>
            <a:r>
              <a:rPr lang="en-US" sz="2400" dirty="0" err="1" smtClean="0"/>
              <a:t>vision.middlebury.edu/flow/eval</a:t>
            </a:r>
            <a:r>
              <a:rPr lang="en-US" sz="2400" dirty="0" smtClean="0"/>
              <a:t>/</a:t>
            </a:r>
            <a:endParaRPr lang="en-US" sz="2400" dirty="0"/>
          </a:p>
        </p:txBody>
      </p:sp>
      <p:grpSp>
        <p:nvGrpSpPr>
          <p:cNvPr id="4" name="Group 27"/>
          <p:cNvGrpSpPr/>
          <p:nvPr/>
        </p:nvGrpSpPr>
        <p:grpSpPr>
          <a:xfrm>
            <a:off x="3396203" y="904352"/>
            <a:ext cx="1679532" cy="4438407"/>
            <a:chOff x="3396203" y="904352"/>
            <a:chExt cx="1679532" cy="4438407"/>
          </a:xfrm>
        </p:grpSpPr>
        <p:pic>
          <p:nvPicPr>
            <p:cNvPr id="20" name="Picture 19"/>
            <p:cNvPicPr>
              <a:picLocks noChangeAspect="1"/>
            </p:cNvPicPr>
            <p:nvPr/>
          </p:nvPicPr>
          <p:blipFill>
            <a:blip r:embed="rId4"/>
            <a:srcRect b="28856"/>
            <a:stretch>
              <a:fillRect/>
            </a:stretch>
          </p:blipFill>
          <p:spPr>
            <a:xfrm>
              <a:off x="3396203" y="1650122"/>
              <a:ext cx="1679532" cy="3692637"/>
            </a:xfrm>
            <a:prstGeom prst="rect">
              <a:avLst/>
            </a:prstGeom>
          </p:spPr>
        </p:pic>
        <p:sp>
          <p:nvSpPr>
            <p:cNvPr id="26" name="Oval 25"/>
            <p:cNvSpPr/>
            <p:nvPr/>
          </p:nvSpPr>
          <p:spPr bwMode="auto">
            <a:xfrm>
              <a:off x="3396203" y="4710658"/>
              <a:ext cx="259675" cy="242342"/>
            </a:xfrm>
            <a:prstGeom prst="ellipse">
              <a:avLst/>
            </a:prstGeom>
            <a:no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rgbClr val="FFFFFF"/>
                </a:solidFill>
                <a:effectLst/>
                <a:latin typeface="Arial" charset="0"/>
              </a:endParaRPr>
            </a:p>
          </p:txBody>
        </p:sp>
        <p:sp>
          <p:nvSpPr>
            <p:cNvPr id="27" name="Rectangle 17"/>
            <p:cNvSpPr>
              <a:spLocks noChangeArrowheads="1"/>
            </p:cNvSpPr>
            <p:nvPr/>
          </p:nvSpPr>
          <p:spPr bwMode="auto">
            <a:xfrm>
              <a:off x="3506064" y="904352"/>
              <a:ext cx="1470825" cy="7078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altLang="zh-CN" sz="2000" dirty="0" smtClean="0">
                  <a:solidFill>
                    <a:srgbClr val="FFFFFF"/>
                  </a:solidFill>
                  <a:ea typeface="宋体" pitchFamily="2" charset="-122"/>
                  <a:cs typeface="Times New Roman" pitchFamily="18" charset="0"/>
                </a:rPr>
                <a:t>July 1, 2012, </a:t>
              </a:r>
              <a:br>
                <a:rPr lang="en-US" altLang="zh-CN" sz="2000" dirty="0" smtClean="0">
                  <a:solidFill>
                    <a:srgbClr val="FFFFFF"/>
                  </a:solidFill>
                  <a:ea typeface="宋体" pitchFamily="2" charset="-122"/>
                  <a:cs typeface="Times New Roman" pitchFamily="18" charset="0"/>
                </a:rPr>
              </a:br>
              <a:r>
                <a:rPr lang="en-US" altLang="zh-CN" sz="2000" dirty="0" smtClean="0">
                  <a:solidFill>
                    <a:srgbClr val="FFFFFF"/>
                  </a:solidFill>
                  <a:ea typeface="宋体" pitchFamily="2" charset="-122"/>
                  <a:cs typeface="Times New Roman" pitchFamily="18" charset="0"/>
                </a:rPr>
                <a:t>73 methods</a:t>
              </a:r>
              <a:endParaRPr lang="en-US" sz="2000" dirty="0">
                <a:solidFill>
                  <a:srgbClr val="FFFFFF"/>
                </a:solidFill>
                <a:ea typeface="宋体" pitchFamily="2" charset="-122"/>
                <a:cs typeface="Times New Roman" pitchFamily="18" charset="0"/>
              </a:endParaRP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98961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2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62000" y="3207365"/>
            <a:ext cx="7848600" cy="3385542"/>
          </a:xfrm>
          <a:prstGeom prst="rect">
            <a:avLst/>
          </a:prstGeom>
        </p:spPr>
        <p:txBody>
          <a:bodyPr wrap="square">
            <a:spAutoFit/>
          </a:bodyPr>
          <a:lstStyle/>
          <a:p>
            <a:r>
              <a:rPr lang="en-US" dirty="0" smtClean="0">
                <a:solidFill>
                  <a:srgbClr val="FFFFFF"/>
                </a:solidFill>
              </a:rPr>
              <a:t>http://www.cs.brown.edu/~dqsun/research/software.html</a:t>
            </a:r>
          </a:p>
          <a:p>
            <a:endParaRPr lang="en-US" dirty="0" smtClean="0">
              <a:solidFill>
                <a:srgbClr val="FFFFFF"/>
              </a:solidFill>
            </a:endParaRPr>
          </a:p>
          <a:p>
            <a:endParaRPr lang="en-US" dirty="0" smtClean="0">
              <a:solidFill>
                <a:srgbClr val="FFFFFF"/>
              </a:solidFill>
            </a:endParaRPr>
          </a:p>
          <a:p>
            <a:r>
              <a:rPr lang="en-US" sz="2000" dirty="0" smtClean="0">
                <a:solidFill>
                  <a:srgbClr val="FFFFFF"/>
                </a:solidFill>
              </a:rPr>
              <a:t>Sun, D., Roth, S., and Black, M. J.,</a:t>
            </a:r>
          </a:p>
          <a:p>
            <a:r>
              <a:rPr lang="en-US" sz="2000" dirty="0" smtClean="0">
                <a:solidFill>
                  <a:srgbClr val="FFFFFF"/>
                </a:solidFill>
              </a:rPr>
              <a:t>“Secrets of optical flow estimation and their principles,”</a:t>
            </a:r>
          </a:p>
          <a:p>
            <a:r>
              <a:rPr lang="en-US" sz="2000" i="1" dirty="0" smtClean="0">
                <a:solidFill>
                  <a:srgbClr val="FFFFFF"/>
                </a:solidFill>
              </a:rPr>
              <a:t>IEEE Conf. on Computer Vision and Pattern </a:t>
            </a:r>
            <a:r>
              <a:rPr lang="en-US" sz="2000" i="1" dirty="0" err="1" smtClean="0">
                <a:solidFill>
                  <a:srgbClr val="FFFFFF"/>
                </a:solidFill>
              </a:rPr>
              <a:t>Recog</a:t>
            </a:r>
            <a:r>
              <a:rPr lang="en-US" sz="2000" i="1" dirty="0" smtClean="0">
                <a:solidFill>
                  <a:srgbClr val="FFFFFF"/>
                </a:solidFill>
              </a:rPr>
              <a:t>.</a:t>
            </a:r>
            <a:r>
              <a:rPr lang="en-US" sz="2000" dirty="0" smtClean="0">
                <a:solidFill>
                  <a:srgbClr val="FFFFFF"/>
                </a:solidFill>
              </a:rPr>
              <a:t>, June 2010.</a:t>
            </a:r>
          </a:p>
          <a:p>
            <a:endParaRPr lang="en-US" sz="2000" dirty="0" smtClean="0">
              <a:solidFill>
                <a:srgbClr val="FFFFFF"/>
              </a:solidFill>
            </a:endParaRPr>
          </a:p>
          <a:p>
            <a:r>
              <a:rPr lang="en-US" sz="2000" dirty="0" smtClean="0">
                <a:solidFill>
                  <a:srgbClr val="FFFFFF"/>
                </a:solidFill>
              </a:rPr>
              <a:t>Sun, D., Roth, S., and Black, M.J.,</a:t>
            </a:r>
          </a:p>
          <a:p>
            <a:r>
              <a:rPr lang="en-US" sz="2000" dirty="0" smtClean="0">
                <a:solidFill>
                  <a:srgbClr val="FFFFFF"/>
                </a:solidFill>
              </a:rPr>
              <a:t>“A quantitative analysis of current practices in optical flow and the principles behind them,” to appear IJCV and on the </a:t>
            </a:r>
            <a:r>
              <a:rPr lang="en-US" sz="2000" dirty="0" err="1" smtClean="0">
                <a:solidFill>
                  <a:srgbClr val="FFFFFF"/>
                </a:solidFill>
              </a:rPr>
              <a:t>ps.is.tue.mpg.de</a:t>
            </a:r>
            <a:endParaRPr lang="en-US" sz="2000" dirty="0" smtClean="0">
              <a:solidFill>
                <a:srgbClr val="FFFFFF"/>
              </a:solidFill>
            </a:endParaRPr>
          </a:p>
          <a:p>
            <a:endParaRPr lang="en-US" sz="2000" dirty="0" smtClean="0">
              <a:solidFill>
                <a:srgbClr val="FFFFFF"/>
              </a:solidFill>
            </a:endParaRPr>
          </a:p>
        </p:txBody>
      </p:sp>
      <p:sp>
        <p:nvSpPr>
          <p:cNvPr id="3" name="Title 2"/>
          <p:cNvSpPr txBox="1">
            <a:spLocks/>
          </p:cNvSpPr>
          <p:nvPr/>
        </p:nvSpPr>
        <p:spPr>
          <a:xfrm>
            <a:off x="457200" y="457200"/>
            <a:ext cx="8228013" cy="831850"/>
          </a:xfrm>
          <a:prstGeom prst="rect">
            <a:avLst/>
          </a:prstGeom>
        </p:spPr>
        <p:txBody>
          <a:bodyPr/>
          <a:lstStyle>
            <a:lvl1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mj-lt"/>
                <a:ea typeface="+mj-ea"/>
                <a:cs typeface="+mj-cs"/>
              </a:defRPr>
            </a:lvl1pPr>
            <a:lvl2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Arial" charset="0"/>
                <a:cs typeface="Times New Roman" pitchFamily="18" charset="0"/>
              </a:defRPr>
            </a:lvl2pPr>
            <a:lvl3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Arial" charset="0"/>
                <a:cs typeface="Times New Roman" pitchFamily="18" charset="0"/>
              </a:defRPr>
            </a:lvl3pPr>
            <a:lvl4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Arial" charset="0"/>
                <a:cs typeface="Times New Roman" pitchFamily="18" charset="0"/>
              </a:defRPr>
            </a:lvl4pPr>
            <a:lvl5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Arial" charset="0"/>
                <a:cs typeface="Times New Roman" pitchFamily="18" charset="0"/>
              </a:defRPr>
            </a:lvl5pPr>
            <a:lvl6pPr marL="457200" algn="ctr" defTabSz="457200" rtl="0" fontAlgn="base">
              <a:lnSpc>
                <a:spcPct val="97000"/>
              </a:lnSpc>
              <a:spcBef>
                <a:spcPct val="0"/>
              </a:spcBef>
              <a:spcAft>
                <a:spcPct val="0"/>
              </a:spcAft>
              <a:buClr>
                <a:srgbClr val="000000"/>
              </a:buClr>
              <a:buSzPct val="100000"/>
              <a:buFont typeface="Tahoma" pitchFamily="34" charset="0"/>
              <a:defRPr sz="4400">
                <a:solidFill>
                  <a:srgbClr val="000000"/>
                </a:solidFill>
                <a:latin typeface="Tahoma" pitchFamily="34" charset="0"/>
                <a:cs typeface="Times New Roman" pitchFamily="18" charset="0"/>
              </a:defRPr>
            </a:lvl6pPr>
            <a:lvl7pPr marL="914400" algn="ctr" defTabSz="457200" rtl="0" fontAlgn="base">
              <a:lnSpc>
                <a:spcPct val="97000"/>
              </a:lnSpc>
              <a:spcBef>
                <a:spcPct val="0"/>
              </a:spcBef>
              <a:spcAft>
                <a:spcPct val="0"/>
              </a:spcAft>
              <a:buClr>
                <a:srgbClr val="000000"/>
              </a:buClr>
              <a:buSzPct val="100000"/>
              <a:buFont typeface="Tahoma" pitchFamily="34" charset="0"/>
              <a:defRPr sz="4400">
                <a:solidFill>
                  <a:srgbClr val="000000"/>
                </a:solidFill>
                <a:latin typeface="Tahoma" pitchFamily="34" charset="0"/>
                <a:cs typeface="Times New Roman" pitchFamily="18" charset="0"/>
              </a:defRPr>
            </a:lvl7pPr>
            <a:lvl8pPr marL="1371600" algn="ctr" defTabSz="457200" rtl="0" fontAlgn="base">
              <a:lnSpc>
                <a:spcPct val="97000"/>
              </a:lnSpc>
              <a:spcBef>
                <a:spcPct val="0"/>
              </a:spcBef>
              <a:spcAft>
                <a:spcPct val="0"/>
              </a:spcAft>
              <a:buClr>
                <a:srgbClr val="000000"/>
              </a:buClr>
              <a:buSzPct val="100000"/>
              <a:buFont typeface="Tahoma" pitchFamily="34" charset="0"/>
              <a:defRPr sz="4400">
                <a:solidFill>
                  <a:srgbClr val="000000"/>
                </a:solidFill>
                <a:latin typeface="Tahoma" pitchFamily="34" charset="0"/>
                <a:cs typeface="Times New Roman" pitchFamily="18" charset="0"/>
              </a:defRPr>
            </a:lvl8pPr>
            <a:lvl9pPr marL="1828800" algn="ctr" defTabSz="457200" rtl="0" fontAlgn="base">
              <a:lnSpc>
                <a:spcPct val="97000"/>
              </a:lnSpc>
              <a:spcBef>
                <a:spcPct val="0"/>
              </a:spcBef>
              <a:spcAft>
                <a:spcPct val="0"/>
              </a:spcAft>
              <a:buClr>
                <a:srgbClr val="000000"/>
              </a:buClr>
              <a:buSzPct val="100000"/>
              <a:buFont typeface="Tahoma" pitchFamily="34" charset="0"/>
              <a:defRPr sz="4400">
                <a:solidFill>
                  <a:srgbClr val="000000"/>
                </a:solidFill>
                <a:latin typeface="Tahoma" pitchFamily="34" charset="0"/>
                <a:cs typeface="Times New Roman" pitchFamily="18" charset="0"/>
              </a:defRPr>
            </a:lvl9pPr>
          </a:lstStyle>
          <a:p>
            <a:r>
              <a:rPr lang="en-US" sz="3600" dirty="0" smtClean="0">
                <a:solidFill>
                  <a:schemeClr val="tx1"/>
                </a:solidFill>
                <a:ea typeface="宋体" pitchFamily="2" charset="-122"/>
                <a:cs typeface="Times New Roman" pitchFamily="18" charset="0"/>
              </a:rPr>
              <a:t>Optical flow code</a:t>
            </a:r>
            <a:endParaRPr lang="en-US" sz="3600" dirty="0" smtClean="0">
              <a:solidFill>
                <a:schemeClr val="tx1"/>
              </a:solidFill>
              <a:latin typeface="Arial" charset="0"/>
              <a:cs typeface="Arial" charset="0"/>
            </a:endParaRPr>
          </a:p>
        </p:txBody>
      </p:sp>
      <p:sp>
        <p:nvSpPr>
          <p:cNvPr id="4" name="TextBox 3"/>
          <p:cNvSpPr txBox="1"/>
          <p:nvPr/>
        </p:nvSpPr>
        <p:spPr bwMode="auto">
          <a:xfrm>
            <a:off x="533400" y="1828800"/>
            <a:ext cx="5916085" cy="954107"/>
          </a:xfrm>
          <a:prstGeom prst="rect">
            <a:avLst/>
          </a:prstGeom>
          <a:noFill/>
          <a:ln w="9525">
            <a:noFill/>
            <a:miter lim="800000"/>
            <a:headEnd/>
            <a:tailEnd/>
          </a:ln>
        </p:spPr>
        <p:txBody>
          <a:bodyPr wrap="square" rtlCol="0">
            <a:spAutoFit/>
          </a:bodyPr>
          <a:lstStyle/>
          <a:p>
            <a:pPr eaLnBrk="0" hangingPunct="0"/>
            <a:r>
              <a:rPr lang="en-US" sz="2800" dirty="0" err="1" smtClean="0">
                <a:solidFill>
                  <a:srgbClr val="FFFFFF"/>
                </a:solidFill>
                <a:latin typeface="+mn-lt"/>
              </a:rPr>
              <a:t>Matlab</a:t>
            </a:r>
            <a:r>
              <a:rPr lang="en-US" sz="2800" dirty="0" smtClean="0">
                <a:solidFill>
                  <a:srgbClr val="FFFFFF"/>
                </a:solidFill>
                <a:latin typeface="+mn-lt"/>
              </a:rPr>
              <a:t> implementation at </a:t>
            </a:r>
            <a:r>
              <a:rPr lang="en-US" sz="2800" dirty="0" err="1" smtClean="0">
                <a:solidFill>
                  <a:srgbClr val="FFFFFF"/>
                </a:solidFill>
                <a:latin typeface="+mn-lt"/>
              </a:rPr>
              <a:t>Deqing</a:t>
            </a:r>
            <a:r>
              <a:rPr lang="en-US" sz="2800" dirty="0" smtClean="0">
                <a:solidFill>
                  <a:srgbClr val="FFFFFF"/>
                </a:solidFill>
                <a:latin typeface="+mn-lt"/>
              </a:rPr>
              <a:t> Sun’s web page:</a:t>
            </a:r>
          </a:p>
        </p:txBody>
      </p:sp>
      <p:pic>
        <p:nvPicPr>
          <p:cNvPr id="5" name="Picture 4"/>
          <p:cNvPicPr>
            <a:picLocks noChangeAspect="1"/>
          </p:cNvPicPr>
          <p:nvPr/>
        </p:nvPicPr>
        <p:blipFill>
          <a:blip r:embed="rId2"/>
          <a:stretch>
            <a:fillRect/>
          </a:stretch>
        </p:blipFill>
        <p:spPr>
          <a:xfrm>
            <a:off x="7010400" y="762000"/>
            <a:ext cx="1560049" cy="1752600"/>
          </a:xfrm>
          <a:prstGeom prst="rect">
            <a:avLst/>
          </a:prstGeom>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txBox="1">
            <a:spLocks/>
          </p:cNvSpPr>
          <p:nvPr/>
        </p:nvSpPr>
        <p:spPr>
          <a:xfrm>
            <a:off x="457200" y="0"/>
            <a:ext cx="8228013" cy="831850"/>
          </a:xfrm>
          <a:prstGeom prst="rect">
            <a:avLst/>
          </a:prstGeom>
        </p:spPr>
        <p:txBody>
          <a:bodyPr/>
          <a:lstStyle>
            <a:lvl1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mj-lt"/>
                <a:ea typeface="+mj-ea"/>
                <a:cs typeface="+mj-cs"/>
              </a:defRPr>
            </a:lvl1pPr>
            <a:lvl2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Arial" charset="0"/>
                <a:cs typeface="Times New Roman" pitchFamily="18" charset="0"/>
              </a:defRPr>
            </a:lvl2pPr>
            <a:lvl3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Arial" charset="0"/>
                <a:cs typeface="Times New Roman" pitchFamily="18" charset="0"/>
              </a:defRPr>
            </a:lvl3pPr>
            <a:lvl4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Arial" charset="0"/>
                <a:cs typeface="Times New Roman" pitchFamily="18" charset="0"/>
              </a:defRPr>
            </a:lvl4pPr>
            <a:lvl5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Arial" charset="0"/>
                <a:cs typeface="Times New Roman" pitchFamily="18" charset="0"/>
              </a:defRPr>
            </a:lvl5pPr>
            <a:lvl6pPr marL="457200" algn="ctr" defTabSz="457200" rtl="0" fontAlgn="base">
              <a:lnSpc>
                <a:spcPct val="97000"/>
              </a:lnSpc>
              <a:spcBef>
                <a:spcPct val="0"/>
              </a:spcBef>
              <a:spcAft>
                <a:spcPct val="0"/>
              </a:spcAft>
              <a:buClr>
                <a:srgbClr val="000000"/>
              </a:buClr>
              <a:buSzPct val="100000"/>
              <a:buFont typeface="Tahoma" pitchFamily="34" charset="0"/>
              <a:defRPr sz="4400">
                <a:solidFill>
                  <a:srgbClr val="000000"/>
                </a:solidFill>
                <a:latin typeface="Tahoma" pitchFamily="34" charset="0"/>
                <a:cs typeface="Times New Roman" pitchFamily="18" charset="0"/>
              </a:defRPr>
            </a:lvl6pPr>
            <a:lvl7pPr marL="914400" algn="ctr" defTabSz="457200" rtl="0" fontAlgn="base">
              <a:lnSpc>
                <a:spcPct val="97000"/>
              </a:lnSpc>
              <a:spcBef>
                <a:spcPct val="0"/>
              </a:spcBef>
              <a:spcAft>
                <a:spcPct val="0"/>
              </a:spcAft>
              <a:buClr>
                <a:srgbClr val="000000"/>
              </a:buClr>
              <a:buSzPct val="100000"/>
              <a:buFont typeface="Tahoma" pitchFamily="34" charset="0"/>
              <a:defRPr sz="4400">
                <a:solidFill>
                  <a:srgbClr val="000000"/>
                </a:solidFill>
                <a:latin typeface="Tahoma" pitchFamily="34" charset="0"/>
                <a:cs typeface="Times New Roman" pitchFamily="18" charset="0"/>
              </a:defRPr>
            </a:lvl7pPr>
            <a:lvl8pPr marL="1371600" algn="ctr" defTabSz="457200" rtl="0" fontAlgn="base">
              <a:lnSpc>
                <a:spcPct val="97000"/>
              </a:lnSpc>
              <a:spcBef>
                <a:spcPct val="0"/>
              </a:spcBef>
              <a:spcAft>
                <a:spcPct val="0"/>
              </a:spcAft>
              <a:buClr>
                <a:srgbClr val="000000"/>
              </a:buClr>
              <a:buSzPct val="100000"/>
              <a:buFont typeface="Tahoma" pitchFamily="34" charset="0"/>
              <a:defRPr sz="4400">
                <a:solidFill>
                  <a:srgbClr val="000000"/>
                </a:solidFill>
                <a:latin typeface="Tahoma" pitchFamily="34" charset="0"/>
                <a:cs typeface="Times New Roman" pitchFamily="18" charset="0"/>
              </a:defRPr>
            </a:lvl8pPr>
            <a:lvl9pPr marL="1828800" algn="ctr" defTabSz="457200" rtl="0" fontAlgn="base">
              <a:lnSpc>
                <a:spcPct val="97000"/>
              </a:lnSpc>
              <a:spcBef>
                <a:spcPct val="0"/>
              </a:spcBef>
              <a:spcAft>
                <a:spcPct val="0"/>
              </a:spcAft>
              <a:buClr>
                <a:srgbClr val="000000"/>
              </a:buClr>
              <a:buSzPct val="100000"/>
              <a:buFont typeface="Tahoma" pitchFamily="34" charset="0"/>
              <a:defRPr sz="4400">
                <a:solidFill>
                  <a:srgbClr val="000000"/>
                </a:solidFill>
                <a:latin typeface="Tahoma" pitchFamily="34" charset="0"/>
                <a:cs typeface="Times New Roman" pitchFamily="18" charset="0"/>
              </a:defRPr>
            </a:lvl9pPr>
          </a:lstStyle>
          <a:p>
            <a:r>
              <a:rPr lang="en-US" altLang="zh-CN" sz="3600" dirty="0" smtClean="0">
                <a:solidFill>
                  <a:srgbClr val="FFFFFF"/>
                </a:solidFill>
                <a:ea typeface="宋体" pitchFamily="2" charset="-122"/>
                <a:cs typeface="Times New Roman" pitchFamily="18" charset="0"/>
              </a:rPr>
              <a:t>Problems</a:t>
            </a:r>
            <a:endParaRPr lang="en-US" sz="3600" dirty="0" smtClean="0">
              <a:solidFill>
                <a:srgbClr val="FFFFFF"/>
              </a:solidFill>
              <a:latin typeface="Arial" charset="0"/>
              <a:cs typeface="Arial" charset="0"/>
            </a:endParaRPr>
          </a:p>
        </p:txBody>
      </p:sp>
      <p:grpSp>
        <p:nvGrpSpPr>
          <p:cNvPr id="29" name="Group 28"/>
          <p:cNvGrpSpPr/>
          <p:nvPr/>
        </p:nvGrpSpPr>
        <p:grpSpPr>
          <a:xfrm>
            <a:off x="1494270" y="1134241"/>
            <a:ext cx="6250852" cy="4589517"/>
            <a:chOff x="4506516" y="1809399"/>
            <a:chExt cx="4363164" cy="3143601"/>
          </a:xfrm>
        </p:grpSpPr>
        <p:pic>
          <p:nvPicPr>
            <p:cNvPr id="16" name="Picture 5" descr="Schefflera_GT"/>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11553" y="3581400"/>
              <a:ext cx="2066925"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7" name="Oval 16"/>
            <p:cNvSpPr>
              <a:spLocks noChangeArrowheads="1"/>
            </p:cNvSpPr>
            <p:nvPr/>
          </p:nvSpPr>
          <p:spPr bwMode="auto">
            <a:xfrm>
              <a:off x="8229600" y="3581400"/>
              <a:ext cx="640080" cy="640080"/>
            </a:xfrm>
            <a:prstGeom prst="ellipse">
              <a:avLst/>
            </a:prstGeom>
            <a:noFill/>
            <a:ln w="254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square" anchor="ctr">
              <a:spAutoFit/>
            </a:bodyPr>
            <a:lstStyle/>
            <a:p>
              <a:pPr>
                <a:lnSpc>
                  <a:spcPct val="93000"/>
                </a:lnSpc>
                <a:buFont typeface="Arial" charset="0"/>
                <a:buNone/>
              </a:pPr>
              <a:endParaRPr lang="en-US" sz="1800">
                <a:solidFill>
                  <a:schemeClr val="tx1"/>
                </a:solidFill>
              </a:endParaRPr>
            </a:p>
          </p:txBody>
        </p:sp>
        <p:pic>
          <p:nvPicPr>
            <p:cNvPr id="21" name="Picture 122" descr="classic-gc-WA-wa-hsz7-si7-color-weight-lab-eq-scale0255_3.00e+00_3.00e+00_03.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06516" y="3581400"/>
              <a:ext cx="2063353"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2" name="Oval 16"/>
            <p:cNvSpPr>
              <a:spLocks noChangeArrowheads="1"/>
            </p:cNvSpPr>
            <p:nvPr/>
          </p:nvSpPr>
          <p:spPr bwMode="auto">
            <a:xfrm>
              <a:off x="6019800" y="3581400"/>
              <a:ext cx="640080" cy="640080"/>
            </a:xfrm>
            <a:prstGeom prst="ellipse">
              <a:avLst/>
            </a:prstGeom>
            <a:noFill/>
            <a:ln w="25400">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square" anchor="ctr">
              <a:spAutoFit/>
            </a:bodyPr>
            <a:lstStyle/>
            <a:p>
              <a:pPr>
                <a:lnSpc>
                  <a:spcPct val="93000"/>
                </a:lnSpc>
                <a:buFont typeface="Arial" charset="0"/>
                <a:buNone/>
              </a:pPr>
              <a:endParaRPr lang="en-US" sz="1800">
                <a:solidFill>
                  <a:schemeClr val="tx1"/>
                </a:solidFill>
              </a:endParaRPr>
            </a:p>
          </p:txBody>
        </p:sp>
        <p:pic>
          <p:nvPicPr>
            <p:cNvPr id="23" name="Picture 11" descr="test_003"/>
            <p:cNvPicPr>
              <a:picLocks noChangeAspect="1" noChangeArrowheads="1" noCrop="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05600" y="1809399"/>
              <a:ext cx="2064544"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4" name="Text Box 35"/>
            <p:cNvSpPr txBox="1">
              <a:spLocks noChangeArrowheads="1"/>
            </p:cNvSpPr>
            <p:nvPr/>
          </p:nvSpPr>
          <p:spPr bwMode="auto">
            <a:xfrm>
              <a:off x="4791075" y="4589823"/>
              <a:ext cx="1533525" cy="2497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square" lIns="90000" tIns="46800" rIns="90000" bIns="46800">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algn="ctr" defTabSz="914400" eaLnBrk="1" hangingPunct="1">
                <a:lnSpc>
                  <a:spcPct val="97000"/>
                </a:lnSpc>
                <a:spcBef>
                  <a:spcPct val="50000"/>
                </a:spcBef>
                <a:buClr>
                  <a:srgbClr val="000000"/>
                </a:buClr>
                <a:buSzPct val="100000"/>
                <a:buFont typeface="Tahoma" pitchFamily="34" charset="0"/>
                <a:buNone/>
              </a:pPr>
              <a:r>
                <a:rPr lang="en-US" altLang="zh-CN" sz="1800" dirty="0" err="1">
                  <a:solidFill>
                    <a:schemeClr val="bg1"/>
                  </a:solidFill>
                  <a:ea typeface="宋体" pitchFamily="2" charset="-122"/>
                </a:rPr>
                <a:t>Classic+NL</a:t>
              </a:r>
              <a:endParaRPr lang="en-US" altLang="zh-CN" sz="1800" dirty="0">
                <a:solidFill>
                  <a:schemeClr val="bg1"/>
                </a:solidFill>
                <a:ea typeface="宋体" pitchFamily="2" charset="-122"/>
              </a:endParaRPr>
            </a:p>
          </p:txBody>
        </p:sp>
      </p:grpSp>
      <p:sp>
        <p:nvSpPr>
          <p:cNvPr id="25" name="Content Placeholder 2"/>
          <p:cNvSpPr txBox="1">
            <a:spLocks/>
          </p:cNvSpPr>
          <p:nvPr/>
        </p:nvSpPr>
        <p:spPr>
          <a:xfrm>
            <a:off x="1443660" y="1134241"/>
            <a:ext cx="3006656" cy="2024860"/>
          </a:xfrm>
          <a:prstGeom prst="rect">
            <a:avLst/>
          </a:prstGeom>
        </p:spPr>
        <p:txBody>
          <a:bodyPr/>
          <a:lstStyle>
            <a:lvl1pPr marL="341313" indent="-341313" algn="l" defTabSz="457200" rtl="0" eaLnBrk="0" fontAlgn="base" hangingPunct="0">
              <a:lnSpc>
                <a:spcPct val="97000"/>
              </a:lnSpc>
              <a:spcBef>
                <a:spcPts val="800"/>
              </a:spcBef>
              <a:spcAft>
                <a:spcPct val="0"/>
              </a:spcAft>
              <a:buClr>
                <a:srgbClr val="000000"/>
              </a:buClr>
              <a:buSzPct val="100000"/>
              <a:buFont typeface="Tahoma" pitchFamily="34" charset="0"/>
              <a:buChar char="•"/>
              <a:defRPr sz="3200">
                <a:solidFill>
                  <a:srgbClr val="000000"/>
                </a:solidFill>
                <a:latin typeface="+mn-lt"/>
                <a:ea typeface="+mn-ea"/>
                <a:cs typeface="+mn-cs"/>
              </a:defRPr>
            </a:lvl1pPr>
            <a:lvl2pPr marL="741363" indent="-284163" algn="l" defTabSz="457200" rtl="0" eaLnBrk="0" fontAlgn="base" hangingPunct="0">
              <a:lnSpc>
                <a:spcPct val="97000"/>
              </a:lnSpc>
              <a:spcBef>
                <a:spcPts val="700"/>
              </a:spcBef>
              <a:spcAft>
                <a:spcPct val="0"/>
              </a:spcAft>
              <a:buClr>
                <a:srgbClr val="000000"/>
              </a:buClr>
              <a:buSzPct val="100000"/>
              <a:buFont typeface="Tahoma" pitchFamily="34" charset="0"/>
              <a:buChar char="–"/>
              <a:defRPr sz="2800">
                <a:solidFill>
                  <a:srgbClr val="000000"/>
                </a:solidFill>
                <a:latin typeface="+mn-lt"/>
                <a:cs typeface="+mn-cs"/>
              </a:defRPr>
            </a:lvl2pPr>
            <a:lvl3pPr marL="1143000" indent="-228600" algn="l" defTabSz="457200" rtl="0" eaLnBrk="0" fontAlgn="base" hangingPunct="0">
              <a:lnSpc>
                <a:spcPct val="97000"/>
              </a:lnSpc>
              <a:spcBef>
                <a:spcPts val="600"/>
              </a:spcBef>
              <a:spcAft>
                <a:spcPct val="0"/>
              </a:spcAft>
              <a:buClr>
                <a:srgbClr val="000000"/>
              </a:buClr>
              <a:buSzPct val="100000"/>
              <a:buFont typeface="Tahoma" pitchFamily="34" charset="0"/>
              <a:buChar char="•"/>
              <a:defRPr sz="2400">
                <a:solidFill>
                  <a:srgbClr val="000000"/>
                </a:solidFill>
                <a:latin typeface="+mn-lt"/>
                <a:cs typeface="+mn-cs"/>
              </a:defRPr>
            </a:lvl3pPr>
            <a:lvl4pPr marL="16002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4pPr>
            <a:lvl5pPr marL="20574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5pPr>
            <a:lvl6pPr marL="25146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6pPr>
            <a:lvl7pPr marL="29718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7pPr>
            <a:lvl8pPr marL="34290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8pPr>
            <a:lvl9pPr marL="38862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9pPr>
          </a:lstStyle>
          <a:p>
            <a:pPr marL="0" indent="0">
              <a:buClr>
                <a:schemeClr val="bg1"/>
              </a:buClr>
              <a:buNone/>
            </a:pPr>
            <a:r>
              <a:rPr lang="en-US" sz="2000" dirty="0" smtClean="0">
                <a:solidFill>
                  <a:srgbClr val="FFFFFF"/>
                </a:solidFill>
                <a:latin typeface="Arial" charset="0"/>
                <a:cs typeface="Arial" charset="0"/>
              </a:rPr>
              <a:t>Occlusions are not explicitly modeled in the classical formulation and continue to cause problems.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9896122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2"/>
          <p:cNvSpPr txBox="1">
            <a:spLocks/>
          </p:cNvSpPr>
          <p:nvPr/>
        </p:nvSpPr>
        <p:spPr>
          <a:xfrm>
            <a:off x="457200" y="457200"/>
            <a:ext cx="8228013" cy="831850"/>
          </a:xfrm>
          <a:prstGeom prst="rect">
            <a:avLst/>
          </a:prstGeom>
        </p:spPr>
        <p:txBody>
          <a:bodyPr/>
          <a:lstStyle>
            <a:lvl1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mj-lt"/>
                <a:ea typeface="+mj-ea"/>
                <a:cs typeface="+mj-cs"/>
              </a:defRPr>
            </a:lvl1pPr>
            <a:lvl2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Arial" charset="0"/>
                <a:cs typeface="Times New Roman" pitchFamily="18" charset="0"/>
              </a:defRPr>
            </a:lvl2pPr>
            <a:lvl3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Arial" charset="0"/>
                <a:cs typeface="Times New Roman" pitchFamily="18" charset="0"/>
              </a:defRPr>
            </a:lvl3pPr>
            <a:lvl4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Arial" charset="0"/>
                <a:cs typeface="Times New Roman" pitchFamily="18" charset="0"/>
              </a:defRPr>
            </a:lvl4pPr>
            <a:lvl5pPr algn="ctr" defTabSz="457200" rtl="0" eaLnBrk="0" fontAlgn="base" hangingPunct="0">
              <a:lnSpc>
                <a:spcPct val="97000"/>
              </a:lnSpc>
              <a:spcBef>
                <a:spcPct val="0"/>
              </a:spcBef>
              <a:spcAft>
                <a:spcPct val="0"/>
              </a:spcAft>
              <a:buClr>
                <a:srgbClr val="000000"/>
              </a:buClr>
              <a:buSzPct val="100000"/>
              <a:buFont typeface="Tahoma" pitchFamily="34" charset="0"/>
              <a:defRPr sz="4400">
                <a:solidFill>
                  <a:srgbClr val="000000"/>
                </a:solidFill>
                <a:latin typeface="Arial" charset="0"/>
                <a:cs typeface="Times New Roman" pitchFamily="18" charset="0"/>
              </a:defRPr>
            </a:lvl5pPr>
            <a:lvl6pPr marL="457200" algn="ctr" defTabSz="457200" rtl="0" fontAlgn="base">
              <a:lnSpc>
                <a:spcPct val="97000"/>
              </a:lnSpc>
              <a:spcBef>
                <a:spcPct val="0"/>
              </a:spcBef>
              <a:spcAft>
                <a:spcPct val="0"/>
              </a:spcAft>
              <a:buClr>
                <a:srgbClr val="000000"/>
              </a:buClr>
              <a:buSzPct val="100000"/>
              <a:buFont typeface="Tahoma" pitchFamily="34" charset="0"/>
              <a:defRPr sz="4400">
                <a:solidFill>
                  <a:srgbClr val="000000"/>
                </a:solidFill>
                <a:latin typeface="Tahoma" pitchFamily="34" charset="0"/>
                <a:cs typeface="Times New Roman" pitchFamily="18" charset="0"/>
              </a:defRPr>
            </a:lvl6pPr>
            <a:lvl7pPr marL="914400" algn="ctr" defTabSz="457200" rtl="0" fontAlgn="base">
              <a:lnSpc>
                <a:spcPct val="97000"/>
              </a:lnSpc>
              <a:spcBef>
                <a:spcPct val="0"/>
              </a:spcBef>
              <a:spcAft>
                <a:spcPct val="0"/>
              </a:spcAft>
              <a:buClr>
                <a:srgbClr val="000000"/>
              </a:buClr>
              <a:buSzPct val="100000"/>
              <a:buFont typeface="Tahoma" pitchFamily="34" charset="0"/>
              <a:defRPr sz="4400">
                <a:solidFill>
                  <a:srgbClr val="000000"/>
                </a:solidFill>
                <a:latin typeface="Tahoma" pitchFamily="34" charset="0"/>
                <a:cs typeface="Times New Roman" pitchFamily="18" charset="0"/>
              </a:defRPr>
            </a:lvl7pPr>
            <a:lvl8pPr marL="1371600" algn="ctr" defTabSz="457200" rtl="0" fontAlgn="base">
              <a:lnSpc>
                <a:spcPct val="97000"/>
              </a:lnSpc>
              <a:spcBef>
                <a:spcPct val="0"/>
              </a:spcBef>
              <a:spcAft>
                <a:spcPct val="0"/>
              </a:spcAft>
              <a:buClr>
                <a:srgbClr val="000000"/>
              </a:buClr>
              <a:buSzPct val="100000"/>
              <a:buFont typeface="Tahoma" pitchFamily="34" charset="0"/>
              <a:defRPr sz="4400">
                <a:solidFill>
                  <a:srgbClr val="000000"/>
                </a:solidFill>
                <a:latin typeface="Tahoma" pitchFamily="34" charset="0"/>
                <a:cs typeface="Times New Roman" pitchFamily="18" charset="0"/>
              </a:defRPr>
            </a:lvl8pPr>
            <a:lvl9pPr marL="1828800" algn="ctr" defTabSz="457200" rtl="0" fontAlgn="base">
              <a:lnSpc>
                <a:spcPct val="97000"/>
              </a:lnSpc>
              <a:spcBef>
                <a:spcPct val="0"/>
              </a:spcBef>
              <a:spcAft>
                <a:spcPct val="0"/>
              </a:spcAft>
              <a:buClr>
                <a:srgbClr val="000000"/>
              </a:buClr>
              <a:buSzPct val="100000"/>
              <a:buFont typeface="Tahoma" pitchFamily="34" charset="0"/>
              <a:defRPr sz="4400">
                <a:solidFill>
                  <a:srgbClr val="000000"/>
                </a:solidFill>
                <a:latin typeface="Tahoma" pitchFamily="34" charset="0"/>
                <a:cs typeface="Times New Roman" pitchFamily="18" charset="0"/>
              </a:defRPr>
            </a:lvl9pPr>
          </a:lstStyle>
          <a:p>
            <a:r>
              <a:rPr lang="en-US" sz="3600" dirty="0" smtClean="0">
                <a:solidFill>
                  <a:srgbClr val="FFFFFF"/>
                </a:solidFill>
                <a:ea typeface="宋体" pitchFamily="2" charset="-122"/>
                <a:cs typeface="Times New Roman" pitchFamily="18" charset="0"/>
              </a:rPr>
              <a:t>What’s missing?</a:t>
            </a:r>
            <a:endParaRPr lang="en-US" sz="3600" dirty="0" smtClean="0">
              <a:solidFill>
                <a:srgbClr val="FFFFFF"/>
              </a:solidFill>
              <a:latin typeface="Arial" charset="0"/>
              <a:cs typeface="Arial" charset="0"/>
            </a:endParaRPr>
          </a:p>
        </p:txBody>
      </p:sp>
      <p:sp>
        <p:nvSpPr>
          <p:cNvPr id="3" name="TextBox 2"/>
          <p:cNvSpPr txBox="1"/>
          <p:nvPr/>
        </p:nvSpPr>
        <p:spPr bwMode="auto">
          <a:xfrm>
            <a:off x="457200" y="1062856"/>
            <a:ext cx="8458200" cy="2677656"/>
          </a:xfrm>
          <a:prstGeom prst="rect">
            <a:avLst/>
          </a:prstGeom>
          <a:noFill/>
          <a:ln w="9525">
            <a:noFill/>
            <a:miter lim="800000"/>
            <a:headEnd/>
            <a:tailEnd/>
          </a:ln>
        </p:spPr>
        <p:txBody>
          <a:bodyPr wrap="square" rtlCol="0">
            <a:spAutoFit/>
          </a:bodyPr>
          <a:lstStyle/>
          <a:p>
            <a:pPr eaLnBrk="0" hangingPunct="0"/>
            <a:r>
              <a:rPr lang="en-US" sz="2800" dirty="0" smtClean="0">
                <a:solidFill>
                  <a:srgbClr val="FFFFFF"/>
                </a:solidFill>
                <a:latin typeface="+mn-lt"/>
              </a:rPr>
              <a:t>Motion boundaries are critical: for accuracy and for analysis of natural scenes.  Occlusion not explicitly modeled.</a:t>
            </a:r>
          </a:p>
          <a:p>
            <a:pPr eaLnBrk="0" hangingPunct="0"/>
            <a:endParaRPr lang="en-US" sz="2800" dirty="0" smtClean="0">
              <a:solidFill>
                <a:srgbClr val="FFFFFF"/>
              </a:solidFill>
              <a:latin typeface="+mn-lt"/>
            </a:endParaRPr>
          </a:p>
          <a:p>
            <a:pPr eaLnBrk="0" hangingPunct="0"/>
            <a:r>
              <a:rPr lang="en-US" sz="2800" dirty="0" smtClean="0">
                <a:solidFill>
                  <a:srgbClr val="FFFFFF"/>
                </a:solidFill>
                <a:latin typeface="+mn-lt"/>
              </a:rPr>
              <a:t>The robust penalty function has a big job: Make the flow smooth AND allow it to be discontinuous.</a:t>
            </a:r>
          </a:p>
        </p:txBody>
      </p:sp>
      <p:cxnSp>
        <p:nvCxnSpPr>
          <p:cNvPr id="6" name="Straight Connector 5"/>
          <p:cNvCxnSpPr/>
          <p:nvPr/>
        </p:nvCxnSpPr>
        <p:spPr bwMode="auto">
          <a:xfrm>
            <a:off x="6858000" y="4381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7" name="Straight Connector 6"/>
          <p:cNvCxnSpPr/>
          <p:nvPr/>
        </p:nvCxnSpPr>
        <p:spPr bwMode="auto">
          <a:xfrm>
            <a:off x="6743700" y="4495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8" name="Straight Connector 7"/>
          <p:cNvCxnSpPr/>
          <p:nvPr/>
        </p:nvCxnSpPr>
        <p:spPr bwMode="auto">
          <a:xfrm>
            <a:off x="6858000" y="4914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9" name="Straight Connector 8"/>
          <p:cNvCxnSpPr/>
          <p:nvPr/>
        </p:nvCxnSpPr>
        <p:spPr bwMode="auto">
          <a:xfrm>
            <a:off x="7277100" y="4495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0" name="Straight Connector 9"/>
          <p:cNvCxnSpPr/>
          <p:nvPr/>
        </p:nvCxnSpPr>
        <p:spPr bwMode="auto">
          <a:xfrm>
            <a:off x="6743700" y="50292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1" name="Straight Connector 10"/>
          <p:cNvCxnSpPr/>
          <p:nvPr/>
        </p:nvCxnSpPr>
        <p:spPr bwMode="auto">
          <a:xfrm>
            <a:off x="6858000" y="54483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2" name="Straight Connector 11"/>
          <p:cNvCxnSpPr/>
          <p:nvPr/>
        </p:nvCxnSpPr>
        <p:spPr bwMode="auto">
          <a:xfrm>
            <a:off x="7277100" y="50292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3" name="Straight Connector 12"/>
          <p:cNvCxnSpPr/>
          <p:nvPr/>
        </p:nvCxnSpPr>
        <p:spPr bwMode="auto">
          <a:xfrm>
            <a:off x="6743700" y="55626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4" name="Straight Connector 13"/>
          <p:cNvCxnSpPr/>
          <p:nvPr/>
        </p:nvCxnSpPr>
        <p:spPr bwMode="auto">
          <a:xfrm>
            <a:off x="6858000" y="59817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5" name="Straight Connector 14"/>
          <p:cNvCxnSpPr/>
          <p:nvPr/>
        </p:nvCxnSpPr>
        <p:spPr bwMode="auto">
          <a:xfrm>
            <a:off x="7277100" y="55626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6" name="Straight Connector 15"/>
          <p:cNvCxnSpPr/>
          <p:nvPr/>
        </p:nvCxnSpPr>
        <p:spPr bwMode="auto">
          <a:xfrm>
            <a:off x="7391400" y="4381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7" name="Straight Connector 16"/>
          <p:cNvCxnSpPr/>
          <p:nvPr/>
        </p:nvCxnSpPr>
        <p:spPr bwMode="auto">
          <a:xfrm>
            <a:off x="7391400" y="4914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8" name="Straight Connector 17"/>
          <p:cNvCxnSpPr/>
          <p:nvPr/>
        </p:nvCxnSpPr>
        <p:spPr bwMode="auto">
          <a:xfrm>
            <a:off x="7810500" y="4495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9" name="Straight Connector 18"/>
          <p:cNvCxnSpPr/>
          <p:nvPr/>
        </p:nvCxnSpPr>
        <p:spPr bwMode="auto">
          <a:xfrm>
            <a:off x="7391400" y="54483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0" name="Straight Connector 19"/>
          <p:cNvCxnSpPr/>
          <p:nvPr/>
        </p:nvCxnSpPr>
        <p:spPr bwMode="auto">
          <a:xfrm>
            <a:off x="7810500" y="50292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1" name="Straight Connector 20"/>
          <p:cNvCxnSpPr/>
          <p:nvPr/>
        </p:nvCxnSpPr>
        <p:spPr bwMode="auto">
          <a:xfrm>
            <a:off x="7391400" y="59817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2" name="Straight Connector 21"/>
          <p:cNvCxnSpPr/>
          <p:nvPr/>
        </p:nvCxnSpPr>
        <p:spPr bwMode="auto">
          <a:xfrm>
            <a:off x="7810500" y="55626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3" name="Straight Connector 22"/>
          <p:cNvCxnSpPr/>
          <p:nvPr/>
        </p:nvCxnSpPr>
        <p:spPr bwMode="auto">
          <a:xfrm>
            <a:off x="7924800" y="4381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4" name="Straight Connector 23"/>
          <p:cNvCxnSpPr/>
          <p:nvPr/>
        </p:nvCxnSpPr>
        <p:spPr bwMode="auto">
          <a:xfrm>
            <a:off x="7924800" y="4914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5" name="Straight Connector 24"/>
          <p:cNvCxnSpPr/>
          <p:nvPr/>
        </p:nvCxnSpPr>
        <p:spPr bwMode="auto">
          <a:xfrm>
            <a:off x="8343900" y="4495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6" name="Straight Connector 25"/>
          <p:cNvCxnSpPr/>
          <p:nvPr/>
        </p:nvCxnSpPr>
        <p:spPr bwMode="auto">
          <a:xfrm>
            <a:off x="7924800" y="54483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7" name="Straight Connector 26"/>
          <p:cNvCxnSpPr/>
          <p:nvPr/>
        </p:nvCxnSpPr>
        <p:spPr bwMode="auto">
          <a:xfrm>
            <a:off x="8343900" y="50292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8" name="Straight Connector 27"/>
          <p:cNvCxnSpPr/>
          <p:nvPr/>
        </p:nvCxnSpPr>
        <p:spPr bwMode="auto">
          <a:xfrm>
            <a:off x="7924800" y="59817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9" name="Straight Connector 28"/>
          <p:cNvCxnSpPr/>
          <p:nvPr/>
        </p:nvCxnSpPr>
        <p:spPr bwMode="auto">
          <a:xfrm>
            <a:off x="8343900" y="55626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30" name="Oval 29"/>
          <p:cNvSpPr/>
          <p:nvPr/>
        </p:nvSpPr>
        <p:spPr bwMode="auto">
          <a:xfrm>
            <a:off x="6629400" y="4267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31" name="Oval 30"/>
          <p:cNvSpPr/>
          <p:nvPr/>
        </p:nvSpPr>
        <p:spPr bwMode="auto">
          <a:xfrm>
            <a:off x="7162800" y="42672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32" name="Oval 31"/>
          <p:cNvSpPr/>
          <p:nvPr/>
        </p:nvSpPr>
        <p:spPr bwMode="auto">
          <a:xfrm>
            <a:off x="6629400" y="48006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33" name="Oval 32"/>
          <p:cNvSpPr/>
          <p:nvPr/>
        </p:nvSpPr>
        <p:spPr bwMode="auto">
          <a:xfrm>
            <a:off x="7162800" y="48006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34" name="Oval 33"/>
          <p:cNvSpPr/>
          <p:nvPr/>
        </p:nvSpPr>
        <p:spPr bwMode="auto">
          <a:xfrm>
            <a:off x="6629400" y="53340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35" name="Oval 34"/>
          <p:cNvSpPr/>
          <p:nvPr/>
        </p:nvSpPr>
        <p:spPr bwMode="auto">
          <a:xfrm>
            <a:off x="7162800" y="53340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36" name="Oval 35"/>
          <p:cNvSpPr/>
          <p:nvPr/>
        </p:nvSpPr>
        <p:spPr bwMode="auto">
          <a:xfrm>
            <a:off x="6629400" y="58674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37" name="Oval 36"/>
          <p:cNvSpPr/>
          <p:nvPr/>
        </p:nvSpPr>
        <p:spPr bwMode="auto">
          <a:xfrm>
            <a:off x="7162800" y="58674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38" name="Oval 37"/>
          <p:cNvSpPr/>
          <p:nvPr/>
        </p:nvSpPr>
        <p:spPr bwMode="auto">
          <a:xfrm>
            <a:off x="7696200" y="4267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39" name="Oval 38"/>
          <p:cNvSpPr/>
          <p:nvPr/>
        </p:nvSpPr>
        <p:spPr bwMode="auto">
          <a:xfrm>
            <a:off x="7696200" y="48006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40" name="Oval 39"/>
          <p:cNvSpPr/>
          <p:nvPr/>
        </p:nvSpPr>
        <p:spPr bwMode="auto">
          <a:xfrm>
            <a:off x="7696200" y="53340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41" name="Oval 40"/>
          <p:cNvSpPr/>
          <p:nvPr/>
        </p:nvSpPr>
        <p:spPr bwMode="auto">
          <a:xfrm>
            <a:off x="7696200" y="58674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42" name="Oval 41"/>
          <p:cNvSpPr/>
          <p:nvPr/>
        </p:nvSpPr>
        <p:spPr bwMode="auto">
          <a:xfrm>
            <a:off x="8229600" y="4267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8229600" y="4800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44" name="Oval 43"/>
          <p:cNvSpPr/>
          <p:nvPr/>
        </p:nvSpPr>
        <p:spPr bwMode="auto">
          <a:xfrm>
            <a:off x="8229600" y="53340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45" name="Oval 44"/>
          <p:cNvSpPr/>
          <p:nvPr/>
        </p:nvSpPr>
        <p:spPr bwMode="auto">
          <a:xfrm>
            <a:off x="8229600" y="58674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pic>
        <p:nvPicPr>
          <p:cNvPr id="46" name="Picture 30" descr="Z:\research\present\BU_talk_29March2011\code\images\rho_charbonnier_width5.pn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33400" y="5181600"/>
            <a:ext cx="1508125" cy="11318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7" name="Picture 31" descr="Z:\research\present\BU_talk_29March2011\code\images\rho_lorentzian_width5.pn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33400" y="3810000"/>
            <a:ext cx="1508125" cy="11318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8" name="TextBox 47"/>
          <p:cNvSpPr txBox="1">
            <a:spLocks noRot="1" noChangeAspect="1" noMove="1" noResize="1" noEditPoints="1" noAdjustHandles="1" noChangeArrowheads="1" noChangeShapeType="1" noTextEdit="1"/>
          </p:cNvSpPr>
          <p:nvPr/>
        </p:nvSpPr>
        <p:spPr bwMode="auto">
          <a:xfrm>
            <a:off x="2078169" y="4602619"/>
            <a:ext cx="4017831" cy="1036181"/>
          </a:xfrm>
          <a:prstGeom prst="rect">
            <a:avLst/>
          </a:prstGeom>
          <a:blipFill rotWithShape="1">
            <a:blip r:embed="rId4"/>
            <a:stretch>
              <a:fillRect/>
            </a:stretch>
          </a:blipFill>
          <a:ln w="9525">
            <a:noFill/>
            <a:miter lim="800000"/>
            <a:headEnd/>
            <a:tailEnd/>
          </a:ln>
        </p:spPr>
        <p:txBody>
          <a:bodyPr/>
          <a:lstStyle/>
          <a:p>
            <a:r>
              <a:rPr lang="en-US">
                <a:noFill/>
              </a:rPr>
              <a:t> </a:t>
            </a:r>
          </a:p>
        </p:txBody>
      </p:sp>
      <p:sp>
        <p:nvSpPr>
          <p:cNvPr id="49" name="TextBox 48"/>
          <p:cNvSpPr txBox="1"/>
          <p:nvPr/>
        </p:nvSpPr>
        <p:spPr bwMode="auto">
          <a:xfrm>
            <a:off x="2362200" y="3943290"/>
            <a:ext cx="4191000" cy="400110"/>
          </a:xfrm>
          <a:prstGeom prst="rect">
            <a:avLst/>
          </a:prstGeom>
          <a:noFill/>
          <a:ln w="9525">
            <a:noFill/>
            <a:miter lim="800000"/>
            <a:headEnd/>
            <a:tailEnd/>
          </a:ln>
        </p:spPr>
        <p:txBody>
          <a:bodyPr wrap="square" rtlCol="0">
            <a:spAutoFit/>
          </a:bodyPr>
          <a:lstStyle/>
          <a:p>
            <a:pPr eaLnBrk="0" hangingPunct="0"/>
            <a:r>
              <a:rPr lang="en-US" sz="2000" dirty="0" smtClean="0">
                <a:solidFill>
                  <a:srgbClr val="FFFFFF"/>
                </a:solidFill>
                <a:latin typeface="+mn-lt"/>
              </a:rPr>
              <a:t>Asking a lot of one little function!</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494"/>
            <a:ext cx="8229600" cy="1143000"/>
          </a:xfrm>
        </p:spPr>
        <p:txBody>
          <a:bodyPr/>
          <a:lstStyle/>
          <a:p>
            <a:r>
              <a:rPr lang="en-US" dirty="0" smtClean="0">
                <a:solidFill>
                  <a:srgbClr val="FFFFFF"/>
                </a:solidFill>
              </a:rPr>
              <a:t>A Tale of Two Problems</a:t>
            </a:r>
            <a:endParaRPr lang="en-US" dirty="0">
              <a:solidFill>
                <a:srgbClr val="FFFFFF"/>
              </a:solidFill>
            </a:endParaRPr>
          </a:p>
        </p:txBody>
      </p:sp>
      <p:sp>
        <p:nvSpPr>
          <p:cNvPr id="3" name="Content Placeholder 2"/>
          <p:cNvSpPr>
            <a:spLocks noGrp="1"/>
          </p:cNvSpPr>
          <p:nvPr>
            <p:ph idx="1"/>
          </p:nvPr>
        </p:nvSpPr>
        <p:spPr>
          <a:xfrm>
            <a:off x="304800" y="990600"/>
            <a:ext cx="8610600" cy="755605"/>
          </a:xfrm>
        </p:spPr>
        <p:txBody>
          <a:bodyPr/>
          <a:lstStyle/>
          <a:p>
            <a:r>
              <a:rPr lang="en-US" dirty="0" smtClean="0">
                <a:solidFill>
                  <a:srgbClr val="FFFFFF"/>
                </a:solidFill>
              </a:rPr>
              <a:t>Segmentation: ambiguous from a single image</a:t>
            </a:r>
            <a:endParaRPr lang="en-US" dirty="0">
              <a:solidFill>
                <a:srgbClr val="FFFFFF"/>
              </a:solidFill>
            </a:endParaRPr>
          </a:p>
        </p:txBody>
      </p:sp>
      <p:pic>
        <p:nvPicPr>
          <p:cNvPr id="4" name="Picture 2" descr="C:\dqsun\Dropbox\job_app\job_talk\images\static_seg\pedro_MIT_table_half.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58640" y="1599891"/>
            <a:ext cx="2560320" cy="184372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 name="TextBox 4"/>
          <p:cNvSpPr txBox="1"/>
          <p:nvPr/>
        </p:nvSpPr>
        <p:spPr bwMode="auto">
          <a:xfrm>
            <a:off x="3505200" y="3486090"/>
            <a:ext cx="4267200" cy="400110"/>
          </a:xfrm>
          <a:prstGeom prst="rect">
            <a:avLst/>
          </a:prstGeom>
          <a:noFill/>
          <a:ln w="9525">
            <a:noFill/>
            <a:miter lim="800000"/>
            <a:headEnd/>
            <a:tailEnd/>
          </a:ln>
        </p:spPr>
        <p:txBody>
          <a:bodyPr wrap="square">
            <a:spAutoFit/>
          </a:bodyPr>
          <a:lstStyle/>
          <a:p>
            <a:pPr eaLnBrk="0" hangingPunct="0">
              <a:defRPr/>
            </a:pPr>
            <a:r>
              <a:rPr lang="en-US" sz="2000" dirty="0" err="1" smtClean="0">
                <a:solidFill>
                  <a:srgbClr val="FFFFFF"/>
                </a:solidFill>
                <a:latin typeface="Arial" pitchFamily="34" charset="0"/>
                <a:cs typeface="Arial" pitchFamily="34" charset="0"/>
              </a:rPr>
              <a:t>Felzenszwalb</a:t>
            </a:r>
            <a:r>
              <a:rPr lang="en-US" sz="2000" dirty="0" smtClean="0">
                <a:solidFill>
                  <a:srgbClr val="FFFFFF"/>
                </a:solidFill>
                <a:latin typeface="Arial" pitchFamily="34" charset="0"/>
                <a:cs typeface="Arial" pitchFamily="34" charset="0"/>
              </a:rPr>
              <a:t> &amp; </a:t>
            </a:r>
            <a:r>
              <a:rPr lang="en-US" sz="2000" dirty="0" err="1" smtClean="0">
                <a:solidFill>
                  <a:srgbClr val="FFFFFF"/>
                </a:solidFill>
                <a:latin typeface="Arial" pitchFamily="34" charset="0"/>
                <a:cs typeface="Arial" pitchFamily="34" charset="0"/>
              </a:rPr>
              <a:t>Huttenlocher</a:t>
            </a:r>
            <a:r>
              <a:rPr lang="en-US" sz="2000" dirty="0" smtClean="0">
                <a:solidFill>
                  <a:srgbClr val="FFFFFF"/>
                </a:solidFill>
                <a:latin typeface="Arial" pitchFamily="34" charset="0"/>
                <a:cs typeface="Arial" pitchFamily="34" charset="0"/>
              </a:rPr>
              <a:t> 2004</a:t>
            </a:r>
            <a:endParaRPr lang="en-US" sz="2000" b="1" dirty="0">
              <a:solidFill>
                <a:srgbClr val="FFFFFF"/>
              </a:solidFill>
              <a:latin typeface="Arial" pitchFamily="34" charset="0"/>
              <a:cs typeface="Arial" pitchFamily="34" charset="0"/>
            </a:endParaRPr>
          </a:p>
        </p:txBody>
      </p:sp>
      <p:pic>
        <p:nvPicPr>
          <p:cNvPr id="6" name="Picture 2" descr="\\cifs.cs.brown.edu\dfs\data\vision\dqsun\program\iccv11_flow\data\MIT_table\frame004.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0600" y="1598545"/>
            <a:ext cx="2560320" cy="184642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2" descr="C:\dqsun\Dropbox\job_app\job_talk\images\mit_data\2frames\006_MIT_table_half_images.gif"/>
          <p:cNvPicPr>
            <a:picLocks noChangeAspect="1" noChangeArrowheads="1" noCrop="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0600" y="4566951"/>
            <a:ext cx="2560320" cy="184372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9" name="Rectangle 13"/>
          <p:cNvSpPr>
            <a:spLocks noChangeArrowheads="1"/>
          </p:cNvSpPr>
          <p:nvPr/>
        </p:nvSpPr>
        <p:spPr bwMode="auto">
          <a:xfrm>
            <a:off x="1051560" y="3486090"/>
            <a:ext cx="2438400"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algn="ctr"/>
            <a:r>
              <a:rPr lang="en-US" sz="2000" dirty="0" smtClean="0">
                <a:solidFill>
                  <a:srgbClr val="FFFFFF"/>
                </a:solidFill>
              </a:rPr>
              <a:t>Liu et al. 2008</a:t>
            </a:r>
            <a:endParaRPr lang="en-US" sz="2000" dirty="0">
              <a:solidFill>
                <a:srgbClr val="FFFFFF"/>
              </a:solidFill>
            </a:endParaRPr>
          </a:p>
        </p:txBody>
      </p:sp>
      <p:sp>
        <p:nvSpPr>
          <p:cNvPr id="10" name="Content Placeholder 2"/>
          <p:cNvSpPr txBox="1">
            <a:spLocks/>
          </p:cNvSpPr>
          <p:nvPr/>
        </p:nvSpPr>
        <p:spPr bwMode="auto">
          <a:xfrm>
            <a:off x="304800" y="3962400"/>
            <a:ext cx="8610600" cy="7556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lnSpc>
                <a:spcPct val="97000"/>
              </a:lnSpc>
              <a:spcBef>
                <a:spcPts val="800"/>
              </a:spcBef>
              <a:spcAft>
                <a:spcPct val="0"/>
              </a:spcAft>
              <a:buClr>
                <a:schemeClr val="bg1"/>
              </a:buClr>
              <a:buSzPct val="100000"/>
              <a:buFont typeface="Arial" pitchFamily="34" charset="0"/>
              <a:buChar char="•"/>
              <a:defRPr sz="2800">
                <a:solidFill>
                  <a:schemeClr val="bg1"/>
                </a:solidFill>
                <a:latin typeface="Arial" pitchFamily="34" charset="0"/>
                <a:ea typeface="+mn-ea"/>
                <a:cs typeface="Arial" pitchFamily="34" charset="0"/>
              </a:defRPr>
            </a:lvl1pPr>
            <a:lvl2pPr marL="741363" indent="-284163" algn="l" defTabSz="457200" rtl="0" eaLnBrk="0" fontAlgn="base" hangingPunct="0">
              <a:lnSpc>
                <a:spcPct val="97000"/>
              </a:lnSpc>
              <a:spcBef>
                <a:spcPts val="700"/>
              </a:spcBef>
              <a:spcAft>
                <a:spcPct val="0"/>
              </a:spcAft>
              <a:buClr>
                <a:schemeClr val="bg1"/>
              </a:buClr>
              <a:buSzPct val="100000"/>
              <a:buFont typeface="Tahoma" pitchFamily="34" charset="0"/>
              <a:buChar char="–"/>
              <a:defRPr sz="2400">
                <a:solidFill>
                  <a:schemeClr val="bg1"/>
                </a:solidFill>
                <a:latin typeface="Arial" pitchFamily="34" charset="0"/>
                <a:cs typeface="Arial" pitchFamily="34" charset="0"/>
              </a:defRPr>
            </a:lvl2pPr>
            <a:lvl3pPr marL="1143000" indent="-228600" algn="l" defTabSz="457200" rtl="0" eaLnBrk="0" fontAlgn="base" hangingPunct="0">
              <a:lnSpc>
                <a:spcPct val="97000"/>
              </a:lnSpc>
              <a:spcBef>
                <a:spcPts val="600"/>
              </a:spcBef>
              <a:spcAft>
                <a:spcPct val="0"/>
              </a:spcAft>
              <a:buClr>
                <a:schemeClr val="bg1"/>
              </a:buClr>
              <a:buSzPct val="100000"/>
              <a:buFont typeface="Wingdings" pitchFamily="2" charset="2"/>
              <a:buChar char="§"/>
              <a:defRPr sz="2000">
                <a:solidFill>
                  <a:schemeClr val="bg1"/>
                </a:solidFill>
                <a:latin typeface="Arial" pitchFamily="34" charset="0"/>
                <a:cs typeface="Arial" pitchFamily="34" charset="0"/>
              </a:defRPr>
            </a:lvl3pPr>
            <a:lvl4pPr marL="16002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1800">
                <a:solidFill>
                  <a:schemeClr val="bg1"/>
                </a:solidFill>
                <a:latin typeface="Arial" pitchFamily="34" charset="0"/>
                <a:cs typeface="Arial" pitchFamily="34" charset="0"/>
              </a:defRPr>
            </a:lvl4pPr>
            <a:lvl5pPr marL="20574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1800">
                <a:solidFill>
                  <a:schemeClr val="bg1"/>
                </a:solidFill>
                <a:latin typeface="Arial" pitchFamily="34" charset="0"/>
                <a:cs typeface="Arial" pitchFamily="34" charset="0"/>
              </a:defRPr>
            </a:lvl5pPr>
            <a:lvl6pPr marL="25146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6pPr>
            <a:lvl7pPr marL="29718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7pPr>
            <a:lvl8pPr marL="34290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8pPr>
            <a:lvl9pPr marL="38862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9pPr>
          </a:lstStyle>
          <a:p>
            <a:r>
              <a:rPr lang="en-US" dirty="0" smtClean="0">
                <a:solidFill>
                  <a:srgbClr val="FFFFFF"/>
                </a:solidFill>
              </a:rPr>
              <a:t>Motion (optical flow) is an important cue</a:t>
            </a:r>
            <a:endParaRPr lang="en-US" dirty="0">
              <a:solidFill>
                <a:srgbClr val="FFFFFF"/>
              </a:solidFill>
            </a:endParaRPr>
          </a:p>
        </p:txBody>
      </p:sp>
      <p:sp>
        <p:nvSpPr>
          <p:cNvPr id="15" name="TextBox 14"/>
          <p:cNvSpPr txBox="1"/>
          <p:nvPr/>
        </p:nvSpPr>
        <p:spPr bwMode="auto">
          <a:xfrm>
            <a:off x="3505200" y="6457890"/>
            <a:ext cx="42672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Arial" pitchFamily="34" charset="0"/>
                <a:cs typeface="Arial" pitchFamily="34" charset="0"/>
              </a:rPr>
              <a:t>Optical flow</a:t>
            </a:r>
            <a:endParaRPr lang="en-US" sz="2000" b="1" dirty="0">
              <a:solidFill>
                <a:srgbClr val="FFFFFF"/>
              </a:solidFill>
              <a:latin typeface="Arial" pitchFamily="34" charset="0"/>
              <a:cs typeface="Arial" pitchFamily="34" charset="0"/>
            </a:endParaRPr>
          </a:p>
        </p:txBody>
      </p:sp>
      <p:sp>
        <p:nvSpPr>
          <p:cNvPr id="16" name="Oval 15"/>
          <p:cNvSpPr/>
          <p:nvPr/>
        </p:nvSpPr>
        <p:spPr>
          <a:xfrm>
            <a:off x="1981200" y="1828800"/>
            <a:ext cx="533400" cy="838200"/>
          </a:xfrm>
          <a:prstGeom prst="ellipse">
            <a:avLst/>
          </a:prstGeom>
          <a:noFill/>
          <a:ln w="25400">
            <a:solidFill>
              <a:srgbClr val="FF0000"/>
            </a:solidFill>
          </a:ln>
        </p:spPr>
        <p:txBody>
          <a:bodyPr rtlCol="0" anchor="ctr">
            <a:spAutoFit/>
          </a:bodyPr>
          <a:lstStyle/>
          <a:p>
            <a:pPr algn="ctr"/>
            <a:endParaRPr lang="en-US" dirty="0">
              <a:solidFill>
                <a:schemeClr val="bg1"/>
              </a:solidFill>
            </a:endParaRPr>
          </a:p>
        </p:txBody>
      </p:sp>
      <p:sp>
        <p:nvSpPr>
          <p:cNvPr id="17" name="Oval 16"/>
          <p:cNvSpPr/>
          <p:nvPr/>
        </p:nvSpPr>
        <p:spPr>
          <a:xfrm>
            <a:off x="5334000" y="1828800"/>
            <a:ext cx="533400" cy="838200"/>
          </a:xfrm>
          <a:prstGeom prst="ellipse">
            <a:avLst/>
          </a:prstGeom>
          <a:noFill/>
          <a:ln w="25400">
            <a:solidFill>
              <a:srgbClr val="FF0000"/>
            </a:solidFill>
          </a:ln>
        </p:spPr>
        <p:txBody>
          <a:bodyPr rtlCol="0" anchor="ctr">
            <a:spAutoFit/>
          </a:bodyPr>
          <a:lstStyle/>
          <a:p>
            <a:pPr algn="ctr"/>
            <a:endParaRPr lang="en-US" dirty="0">
              <a:solidFill>
                <a:schemeClr val="bg1"/>
              </a:solidFill>
            </a:endParaRPr>
          </a:p>
        </p:txBody>
      </p:sp>
      <p:sp>
        <p:nvSpPr>
          <p:cNvPr id="18" name="Oval 17"/>
          <p:cNvSpPr/>
          <p:nvPr/>
        </p:nvSpPr>
        <p:spPr>
          <a:xfrm>
            <a:off x="1981200" y="4800600"/>
            <a:ext cx="533400" cy="838200"/>
          </a:xfrm>
          <a:prstGeom prst="ellipse">
            <a:avLst/>
          </a:prstGeom>
          <a:noFill/>
          <a:ln w="25400">
            <a:solidFill>
              <a:srgbClr val="FF0000"/>
            </a:solidFill>
          </a:ln>
        </p:spPr>
        <p:txBody>
          <a:bodyPr rtlCol="0" anchor="ctr">
            <a:spAutoFit/>
          </a:bodyPr>
          <a:lstStyle/>
          <a:p>
            <a:pPr algn="ctr"/>
            <a:endParaRPr lang="en-US" dirty="0">
              <a:solidFill>
                <a:schemeClr val="bg1"/>
              </a:solidFill>
            </a:endParaRPr>
          </a:p>
        </p:txBody>
      </p:sp>
      <p:pic>
        <p:nvPicPr>
          <p:cNvPr id="22" name="Picture 7"/>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62800" y="4800600"/>
            <a:ext cx="909108"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3" name="Picture 59" descr="colorcode"/>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202283" y="4800600"/>
            <a:ext cx="914400"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4" name="Rectangle 13"/>
          <p:cNvSpPr>
            <a:spLocks noChangeArrowheads="1"/>
          </p:cNvSpPr>
          <p:nvPr/>
        </p:nvSpPr>
        <p:spPr bwMode="auto">
          <a:xfrm>
            <a:off x="7086600" y="5720332"/>
            <a:ext cx="2133600" cy="7078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r>
              <a:rPr lang="en-US" sz="2000" dirty="0" smtClean="0">
                <a:solidFill>
                  <a:schemeClr val="bg1"/>
                </a:solidFill>
              </a:rPr>
              <a:t>Color key (Baker et al. 2007)</a:t>
            </a:r>
            <a:endParaRPr lang="en-US" sz="2000" dirty="0">
              <a:solidFill>
                <a:schemeClr val="bg1"/>
              </a:solidFill>
            </a:endParaRPr>
          </a:p>
        </p:txBody>
      </p:sp>
      <p:grpSp>
        <p:nvGrpSpPr>
          <p:cNvPr id="8" name="Group 32"/>
          <p:cNvGrpSpPr/>
          <p:nvPr/>
        </p:nvGrpSpPr>
        <p:grpSpPr>
          <a:xfrm>
            <a:off x="4204489" y="4563592"/>
            <a:ext cx="2714471" cy="1847088"/>
            <a:chOff x="2925767" y="4267200"/>
            <a:chExt cx="2714471" cy="1847088"/>
          </a:xfrm>
        </p:grpSpPr>
        <p:pic>
          <p:nvPicPr>
            <p:cNvPr id="34" name="Picture 7" descr="C:\Users\dqsun\Dropbox\thesis\ppt_slides\table_004_flow_vector_2.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25767" y="4267200"/>
              <a:ext cx="2714471" cy="184708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5" name="Rectangle 34"/>
            <p:cNvSpPr/>
            <p:nvPr/>
          </p:nvSpPr>
          <p:spPr>
            <a:xfrm>
              <a:off x="2925767" y="4267200"/>
              <a:ext cx="155448" cy="1847088"/>
            </a:xfrm>
            <a:prstGeom prst="rect">
              <a:avLst/>
            </a:prstGeom>
            <a:solidFill>
              <a:schemeClr val="tx1"/>
            </a:solidFill>
          </p:spPr>
          <p:txBody>
            <a:bodyPr rtlCol="0" anchor="ctr">
              <a:spAutoFit/>
            </a:bodyPr>
            <a:lstStyle/>
            <a:p>
              <a:pPr algn="ctr"/>
              <a:endParaRPr lang="en-US" dirty="0">
                <a:solidFill>
                  <a:schemeClr val="bg1"/>
                </a:solidFill>
              </a:endParaRPr>
            </a:p>
          </p:txBody>
        </p:sp>
      </p:grpSp>
      <p:pic>
        <p:nvPicPr>
          <p:cNvPr id="36" name="Picture 3" descr="Z:\Dropbox\thesis\ppt_slides\table_004_flow.png"/>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58640" y="4564260"/>
            <a:ext cx="2560320" cy="184642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7" name="Oval 36"/>
          <p:cNvSpPr/>
          <p:nvPr/>
        </p:nvSpPr>
        <p:spPr>
          <a:xfrm>
            <a:off x="5334000" y="4800600"/>
            <a:ext cx="533400" cy="838200"/>
          </a:xfrm>
          <a:prstGeom prst="ellipse">
            <a:avLst/>
          </a:prstGeom>
          <a:noFill/>
          <a:ln w="25400">
            <a:solidFill>
              <a:srgbClr val="020DF0"/>
            </a:solidFill>
          </a:ln>
        </p:spPr>
        <p:txBody>
          <a:bodyPr rtlCol="0" anchor="ctr">
            <a:spAutoFit/>
          </a:bodyPr>
          <a:lstStyle/>
          <a:p>
            <a:pPr algn="ctr"/>
            <a:endParaRPr lang="en-US"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7307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0" grpId="0"/>
      <p:bldP spid="15" grpId="0"/>
      <p:bldP spid="16" grpId="0" animBg="1"/>
      <p:bldP spid="17" grpId="0" animBg="1"/>
      <p:bldP spid="18" grpId="0" animBg="1"/>
      <p:bldP spid="24" grpId="0"/>
      <p:bldP spid="37" grpId="0" animBg="1"/>
    </p:bld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25"/>
            <a:ext cx="8229600" cy="1143000"/>
          </a:xfrm>
        </p:spPr>
        <p:txBody>
          <a:bodyPr/>
          <a:lstStyle/>
          <a:p>
            <a:r>
              <a:rPr lang="en-US" dirty="0" smtClean="0"/>
              <a:t>Problems</a:t>
            </a:r>
            <a:endParaRPr lang="en-US" dirty="0"/>
          </a:p>
        </p:txBody>
      </p:sp>
      <p:sp>
        <p:nvSpPr>
          <p:cNvPr id="3" name="Content Placeholder 2"/>
          <p:cNvSpPr>
            <a:spLocks noGrp="1"/>
          </p:cNvSpPr>
          <p:nvPr>
            <p:ph idx="1"/>
          </p:nvPr>
        </p:nvSpPr>
        <p:spPr>
          <a:xfrm>
            <a:off x="304800" y="1104467"/>
            <a:ext cx="8686800" cy="914400"/>
          </a:xfrm>
        </p:spPr>
        <p:txBody>
          <a:bodyPr>
            <a:normAutofit fontScale="92500" lnSpcReduction="20000"/>
          </a:bodyPr>
          <a:lstStyle/>
          <a:p>
            <a:r>
              <a:rPr lang="en-US" dirty="0" smtClean="0">
                <a:solidFill>
                  <a:srgbClr val="FFFFFF"/>
                </a:solidFill>
              </a:rPr>
              <a:t>Motion boundaries &amp; occlusions are critical </a:t>
            </a:r>
            <a:r>
              <a:rPr lang="en-US" dirty="0">
                <a:solidFill>
                  <a:srgbClr val="FFFFFF"/>
                </a:solidFill>
              </a:rPr>
              <a:t>for accuracy </a:t>
            </a:r>
            <a:r>
              <a:rPr lang="en-US" dirty="0" smtClean="0">
                <a:solidFill>
                  <a:srgbClr val="FFFFFF"/>
                </a:solidFill>
              </a:rPr>
              <a:t>of motion estimation</a:t>
            </a:r>
            <a:endParaRPr lang="en-US" dirty="0">
              <a:solidFill>
                <a:srgbClr val="FFFFFF"/>
              </a:solidFill>
            </a:endParaRPr>
          </a:p>
        </p:txBody>
      </p:sp>
      <p:pic>
        <p:nvPicPr>
          <p:cNvPr id="4" name="Picture 5" descr="Schefflera_GT"/>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57437" y="2590800"/>
            <a:ext cx="2066925"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 name="Picture 11" descr="test_003"/>
          <p:cNvPicPr>
            <a:picLocks noChangeAspect="1" noChangeArrowheads="1" noCrop="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2590800"/>
            <a:ext cx="2064544"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8" name="Text Box 35"/>
          <p:cNvSpPr txBox="1">
            <a:spLocks noChangeArrowheads="1"/>
          </p:cNvSpPr>
          <p:nvPr/>
        </p:nvSpPr>
        <p:spPr bwMode="auto">
          <a:xfrm>
            <a:off x="2057401" y="2124566"/>
            <a:ext cx="2668998" cy="3631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square" lIns="90000" tIns="46800" rIns="90000" bIns="46800">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algn="ctr" defTabSz="914400" eaLnBrk="1" hangingPunct="1">
              <a:lnSpc>
                <a:spcPct val="97000"/>
              </a:lnSpc>
              <a:spcBef>
                <a:spcPct val="50000"/>
              </a:spcBef>
              <a:buClr>
                <a:srgbClr val="000000"/>
              </a:buClr>
              <a:buSzPct val="100000"/>
            </a:pPr>
            <a:r>
              <a:rPr lang="en-US" altLang="zh-CN" sz="1800" dirty="0" smtClean="0">
                <a:solidFill>
                  <a:srgbClr val="FFFFFF"/>
                </a:solidFill>
                <a:ea typeface="宋体" pitchFamily="2" charset="-122"/>
              </a:rPr>
              <a:t>Ground truth</a:t>
            </a:r>
            <a:endParaRPr lang="en-US" altLang="zh-CN" sz="1800" dirty="0">
              <a:solidFill>
                <a:srgbClr val="FFFFFF"/>
              </a:solidFill>
              <a:ea typeface="宋体" pitchFamily="2" charset="-122"/>
            </a:endParaRPr>
          </a:p>
        </p:txBody>
      </p:sp>
      <p:pic>
        <p:nvPicPr>
          <p:cNvPr id="15" name="Picture 3" descr="C:\dqsun\Dropbox\job_app\job_talk\images\middle_flow_test\cropped\003_GT.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64580" y="4210985"/>
            <a:ext cx="2066544" cy="180681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 name="Picture 7" descr="C:\dqsun\Dropbox\job_app\job_talk\images\middle_flow_test\cropped\003_images.gif"/>
          <p:cNvPicPr>
            <a:picLocks noChangeAspect="1" noChangeArrowheads="1" noCrop="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7162" y="4210985"/>
            <a:ext cx="2066544" cy="180681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7" name="Rectangle 16"/>
          <p:cNvSpPr>
            <a:spLocks noChangeAspect="1"/>
          </p:cNvSpPr>
          <p:nvPr/>
        </p:nvSpPr>
        <p:spPr>
          <a:xfrm>
            <a:off x="1568264" y="2590800"/>
            <a:ext cx="646298" cy="566928"/>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sp>
        <p:nvSpPr>
          <p:cNvPr id="19" name="Rectangle 18"/>
          <p:cNvSpPr>
            <a:spLocks noChangeAspect="1"/>
          </p:cNvSpPr>
          <p:nvPr/>
        </p:nvSpPr>
        <p:spPr>
          <a:xfrm>
            <a:off x="3765994" y="2599944"/>
            <a:ext cx="646298" cy="566928"/>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pic>
        <p:nvPicPr>
          <p:cNvPr id="18" name="Picture 3" descr="C:\dqsun\Dropbox\job_app\job_talk\images\middle_flow_test\cropped\003_HS.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5571" y="4210985"/>
            <a:ext cx="2066544" cy="180681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5" name="Picture 5" descr="C:\dqsun\Dropbox\job_app\job_talk\images\middle_flow_test\HS\tune_hs_2.00e+02_03.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2590800"/>
            <a:ext cx="2064470"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9" name="Text Box 35"/>
          <p:cNvSpPr txBox="1">
            <a:spLocks noChangeArrowheads="1"/>
          </p:cNvSpPr>
          <p:nvPr/>
        </p:nvSpPr>
        <p:spPr bwMode="auto">
          <a:xfrm>
            <a:off x="4648200" y="2124566"/>
            <a:ext cx="1990725" cy="3631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square" lIns="90000" tIns="46800" rIns="90000" bIns="46800">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algn="ctr" defTabSz="914400" eaLnBrk="1" hangingPunct="1">
              <a:lnSpc>
                <a:spcPct val="97000"/>
              </a:lnSpc>
              <a:spcBef>
                <a:spcPct val="50000"/>
              </a:spcBef>
              <a:buClr>
                <a:srgbClr val="000000"/>
              </a:buClr>
              <a:buSzPct val="100000"/>
              <a:buFont typeface="Tahoma" pitchFamily="34" charset="0"/>
              <a:buNone/>
            </a:pPr>
            <a:r>
              <a:rPr lang="en-US" altLang="zh-CN" sz="1800" dirty="0" smtClean="0">
                <a:solidFill>
                  <a:srgbClr val="FFFFFF"/>
                </a:solidFill>
                <a:ea typeface="宋体" pitchFamily="2" charset="-122"/>
              </a:rPr>
              <a:t>Horn &amp; </a:t>
            </a:r>
            <a:r>
              <a:rPr lang="en-US" altLang="zh-CN" sz="1800" dirty="0" err="1" smtClean="0">
                <a:solidFill>
                  <a:srgbClr val="FFFFFF"/>
                </a:solidFill>
                <a:ea typeface="宋体" pitchFamily="2" charset="-122"/>
              </a:rPr>
              <a:t>Schunck</a:t>
            </a:r>
            <a:endParaRPr lang="en-US" altLang="zh-CN" sz="1800" dirty="0">
              <a:solidFill>
                <a:srgbClr val="FFFFFF"/>
              </a:solidFill>
              <a:ea typeface="宋体" pitchFamily="2" charset="-122"/>
            </a:endParaRPr>
          </a:p>
        </p:txBody>
      </p:sp>
      <p:pic>
        <p:nvPicPr>
          <p:cNvPr id="31" name="Picture 2" descr="C:\dqsun\Dropbox\job_app\job_talk\images\middle_flow_test\cropped\003_BA.png"/>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84180" y="4210985"/>
            <a:ext cx="2066544" cy="180681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2" name="Picture 4" descr="C:\dqsun\Dropbox\job_app\job_talk\images\middle_flow_test\BA\ba_2.50e-02_1.50e-02_03.png"/>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80609" y="2590800"/>
            <a:ext cx="2064470"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3" name="Text Box 35"/>
          <p:cNvSpPr txBox="1">
            <a:spLocks noChangeArrowheads="1"/>
          </p:cNvSpPr>
          <p:nvPr/>
        </p:nvSpPr>
        <p:spPr bwMode="auto">
          <a:xfrm>
            <a:off x="6830214" y="2124566"/>
            <a:ext cx="1990725" cy="3631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square" lIns="90000" tIns="46800" rIns="90000" bIns="46800">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algn="ctr" defTabSz="914400" eaLnBrk="1" hangingPunct="1">
              <a:lnSpc>
                <a:spcPct val="97000"/>
              </a:lnSpc>
              <a:spcBef>
                <a:spcPct val="50000"/>
              </a:spcBef>
              <a:buClr>
                <a:srgbClr val="000000"/>
              </a:buClr>
              <a:buSzPct val="100000"/>
              <a:buFont typeface="Tahoma" pitchFamily="34" charset="0"/>
              <a:buNone/>
            </a:pPr>
            <a:r>
              <a:rPr lang="en-US" altLang="zh-CN" sz="1800" dirty="0" smtClean="0">
                <a:solidFill>
                  <a:srgbClr val="FFFFFF"/>
                </a:solidFill>
                <a:ea typeface="宋体" pitchFamily="2" charset="-122"/>
              </a:rPr>
              <a:t>Black &amp; </a:t>
            </a:r>
            <a:r>
              <a:rPr lang="en-US" altLang="zh-CN" sz="1800" dirty="0" err="1" smtClean="0">
                <a:solidFill>
                  <a:srgbClr val="FFFFFF"/>
                </a:solidFill>
                <a:ea typeface="宋体" pitchFamily="2" charset="-122"/>
              </a:rPr>
              <a:t>Anandan</a:t>
            </a:r>
            <a:endParaRPr lang="en-US" altLang="zh-CN" sz="1800" dirty="0">
              <a:solidFill>
                <a:srgbClr val="FFFFFF"/>
              </a:solidFill>
              <a:ea typeface="宋体" pitchFamily="2" charset="-122"/>
            </a:endParaRPr>
          </a:p>
        </p:txBody>
      </p:sp>
      <p:sp>
        <p:nvSpPr>
          <p:cNvPr id="34" name="Rectangle 33"/>
          <p:cNvSpPr>
            <a:spLocks noChangeAspect="1"/>
          </p:cNvSpPr>
          <p:nvPr/>
        </p:nvSpPr>
        <p:spPr>
          <a:xfrm>
            <a:off x="5988248" y="2590800"/>
            <a:ext cx="646298" cy="566928"/>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sp>
        <p:nvSpPr>
          <p:cNvPr id="35" name="Rectangle 34"/>
          <p:cNvSpPr>
            <a:spLocks noChangeAspect="1"/>
          </p:cNvSpPr>
          <p:nvPr/>
        </p:nvSpPr>
        <p:spPr>
          <a:xfrm>
            <a:off x="8192902" y="2590800"/>
            <a:ext cx="646298" cy="566928"/>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sp>
        <p:nvSpPr>
          <p:cNvPr id="5" name="Rectangle 4"/>
          <p:cNvSpPr/>
          <p:nvPr/>
        </p:nvSpPr>
        <p:spPr>
          <a:xfrm>
            <a:off x="1993436" y="6096000"/>
            <a:ext cx="2959563" cy="362407"/>
          </a:xfrm>
          <a:prstGeom prst="rect">
            <a:avLst/>
          </a:prstGeom>
        </p:spPr>
        <p:txBody>
          <a:bodyPr wrap="square">
            <a:spAutoFit/>
          </a:bodyPr>
          <a:lstStyle/>
          <a:p>
            <a:pPr algn="ctr" defTabSz="914400" eaLnBrk="1" hangingPunct="1">
              <a:lnSpc>
                <a:spcPct val="97000"/>
              </a:lnSpc>
              <a:spcBef>
                <a:spcPct val="50000"/>
              </a:spcBef>
              <a:buClr>
                <a:srgbClr val="000000"/>
              </a:buClr>
              <a:buSzPct val="100000"/>
            </a:pPr>
            <a:r>
              <a:rPr lang="en-US" altLang="zh-CN" dirty="0" smtClean="0">
                <a:solidFill>
                  <a:srgbClr val="FFFFFF"/>
                </a:solidFill>
                <a:ea typeface="宋体" pitchFamily="2" charset="-122"/>
              </a:rPr>
              <a:t>Occluded regions in black</a:t>
            </a:r>
            <a:endParaRPr lang="en-US" altLang="zh-CN" dirty="0">
              <a:solidFill>
                <a:srgbClr val="FFFFFF"/>
              </a:solidFill>
              <a:ea typeface="宋体" pitchFamily="2" charset="-122"/>
            </a:endParaRPr>
          </a:p>
        </p:txBody>
      </p:sp>
      <p:sp>
        <p:nvSpPr>
          <p:cNvPr id="20" name="Rectangle 13"/>
          <p:cNvSpPr>
            <a:spLocks noChangeArrowheads="1"/>
          </p:cNvSpPr>
          <p:nvPr/>
        </p:nvSpPr>
        <p:spPr bwMode="auto">
          <a:xfrm>
            <a:off x="0" y="2118411"/>
            <a:ext cx="2557272"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algn="ctr"/>
            <a:r>
              <a:rPr lang="en-US" sz="1800" dirty="0" smtClean="0">
                <a:solidFill>
                  <a:srgbClr val="FFFFFF"/>
                </a:solidFill>
              </a:rPr>
              <a:t>Baker et al. 2007</a:t>
            </a:r>
            <a:endParaRPr lang="en-US" sz="1800" dirty="0">
              <a:solidFill>
                <a:srgbClr val="FFFF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67059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P spid="19" grpId="0" animBg="1"/>
      <p:bldP spid="29" grpId="0"/>
      <p:bldP spid="33" grpId="0"/>
      <p:bldP spid="34" grpId="0" animBg="1"/>
      <p:bldP spid="34" grpId="1" animBg="1"/>
      <p:bldP spid="35" grpId="0" animBg="1"/>
      <p:bldP spid="35" grpId="1" animBg="1"/>
      <p:bldP spid="5" grpId="0"/>
    </p:bld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Layered model</a:t>
            </a:r>
            <a:endParaRPr lang="en-US" dirty="0"/>
          </a:p>
        </p:txBody>
      </p:sp>
      <p:sp>
        <p:nvSpPr>
          <p:cNvPr id="3" name="Content Placeholder 2"/>
          <p:cNvSpPr>
            <a:spLocks noGrp="1"/>
          </p:cNvSpPr>
          <p:nvPr>
            <p:ph idx="1"/>
          </p:nvPr>
        </p:nvSpPr>
        <p:spPr>
          <a:xfrm>
            <a:off x="457200" y="1600200"/>
            <a:ext cx="4281214" cy="4525963"/>
          </a:xfrm>
        </p:spPr>
        <p:txBody>
          <a:bodyPr>
            <a:normAutofit fontScale="92500" lnSpcReduction="10000"/>
          </a:bodyPr>
          <a:lstStyle/>
          <a:p>
            <a:pPr>
              <a:buNone/>
            </a:pPr>
            <a:r>
              <a:rPr lang="en-US" dirty="0" smtClean="0"/>
              <a:t>New assumptions</a:t>
            </a:r>
          </a:p>
          <a:p>
            <a:pPr>
              <a:buNone/>
            </a:pPr>
            <a:r>
              <a:rPr lang="en-US" dirty="0" smtClean="0"/>
              <a:t>	Scene motion can be decomposed into a small number of depth-ordered, overlapping, spatially coherent, layers.</a:t>
            </a:r>
          </a:p>
          <a:p>
            <a:pPr>
              <a:buNone/>
            </a:pPr>
            <a:endParaRPr lang="en-US" dirty="0" smtClean="0"/>
          </a:p>
          <a:p>
            <a:pPr>
              <a:buNone/>
            </a:pPr>
            <a:r>
              <a:rPr lang="en-US" dirty="0" smtClean="0"/>
              <a:t>	Motion within a layer is “simple”</a:t>
            </a:r>
            <a:endParaRPr lang="en-US" dirty="0"/>
          </a:p>
        </p:txBody>
      </p:sp>
      <p:pic>
        <p:nvPicPr>
          <p:cNvPr id="4" name="Picture 4" descr="WangFig2"/>
          <p:cNvPicPr>
            <a:picLocks noChangeAspect="1" noChangeArrowheads="1"/>
          </p:cNvPicPr>
          <p:nvPr/>
        </p:nvPicPr>
        <p:blipFill>
          <a:blip r:embed="rId2"/>
          <a:srcRect/>
          <a:stretch>
            <a:fillRect/>
          </a:stretch>
        </p:blipFill>
        <p:spPr bwMode="auto">
          <a:xfrm>
            <a:off x="4857750" y="1376862"/>
            <a:ext cx="3905250" cy="4610100"/>
          </a:xfrm>
          <a:prstGeom prst="rect">
            <a:avLst/>
          </a:prstGeom>
          <a:noFill/>
          <a:ln w="9525">
            <a:noFill/>
            <a:miter lim="800000"/>
            <a:headEnd/>
            <a:tailEnd/>
          </a:ln>
        </p:spPr>
      </p:pic>
      <p:sp>
        <p:nvSpPr>
          <p:cNvPr id="5" name="TextBox 12"/>
          <p:cNvSpPr txBox="1">
            <a:spLocks noChangeArrowheads="1"/>
          </p:cNvSpPr>
          <p:nvPr/>
        </p:nvSpPr>
        <p:spPr bwMode="auto">
          <a:xfrm>
            <a:off x="6324600" y="6019800"/>
            <a:ext cx="2605088" cy="369888"/>
          </a:xfrm>
          <a:prstGeom prst="rect">
            <a:avLst/>
          </a:prstGeom>
          <a:noFill/>
          <a:ln w="9525">
            <a:noFill/>
            <a:miter lim="800000"/>
            <a:headEnd/>
            <a:tailEnd/>
          </a:ln>
        </p:spPr>
        <p:txBody>
          <a:bodyPr>
            <a:prstTxWarp prst="textNoShape">
              <a:avLst/>
            </a:prstTxWarp>
            <a:spAutoFit/>
          </a:bodyPr>
          <a:lstStyle/>
          <a:p>
            <a:pPr eaLnBrk="0" hangingPunct="0"/>
            <a:r>
              <a:rPr lang="en-US" sz="1800">
                <a:latin typeface="Helvetica" charset="0"/>
              </a:rPr>
              <a:t>Wang &amp; Adelson 1993</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048"/>
            <a:ext cx="8229600" cy="1143000"/>
          </a:xfrm>
        </p:spPr>
        <p:txBody>
          <a:bodyPr/>
          <a:lstStyle/>
          <a:p>
            <a:r>
              <a:rPr lang="en-US" altLang="zh-CN" dirty="0" smtClean="0"/>
              <a:t>Layered model</a:t>
            </a:r>
            <a:endParaRPr lang="zh-CN" altLang="en-US" dirty="0"/>
          </a:p>
        </p:txBody>
      </p:sp>
      <p:sp>
        <p:nvSpPr>
          <p:cNvPr id="3" name="Content Placeholder 2"/>
          <p:cNvSpPr>
            <a:spLocks noGrp="1"/>
          </p:cNvSpPr>
          <p:nvPr>
            <p:ph idx="1"/>
          </p:nvPr>
        </p:nvSpPr>
        <p:spPr>
          <a:xfrm>
            <a:off x="342900" y="1287523"/>
            <a:ext cx="8610600" cy="762000"/>
          </a:xfrm>
        </p:spPr>
        <p:txBody>
          <a:bodyPr>
            <a:normAutofit fontScale="85000" lnSpcReduction="20000"/>
          </a:bodyPr>
          <a:lstStyle/>
          <a:p>
            <a:pPr>
              <a:buNone/>
            </a:pPr>
            <a:r>
              <a:rPr lang="en-US" altLang="zh-CN" dirty="0" smtClean="0"/>
              <a:t>A probabilistic formulation combining segmentation and motion in a principled way</a:t>
            </a:r>
            <a:endParaRPr lang="en-US" altLang="zh-CN" dirty="0"/>
          </a:p>
        </p:txBody>
      </p:sp>
      <p:pic>
        <p:nvPicPr>
          <p:cNvPr id="14" name="Picture 5" descr="Schefflera_GT"/>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57437" y="2590801"/>
            <a:ext cx="2066544" cy="137134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5" name="Picture 11" descr="test_003"/>
          <p:cNvPicPr>
            <a:picLocks noChangeAspect="1" noChangeArrowheads="1" noCrop="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2590800"/>
            <a:ext cx="2064544"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 name="Picture 3" descr="C:\dqsun\Dropbox\job_app\job_talk\images\middle_flow_test\cropped\003_GT.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64580" y="4210985"/>
            <a:ext cx="2066544" cy="1806815"/>
          </a:xfrm>
          <a:prstGeom prst="rect">
            <a:avLst/>
          </a:prstGeom>
          <a:noFill/>
          <a:ln>
            <a:solidFill>
              <a:schemeClr val="bg1"/>
            </a:solidFill>
            <a:prstDash val="sysDot"/>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8" name="Picture 7" descr="C:\dqsun\Dropbox\job_app\job_talk\images\middle_flow_test\cropped\003_images.gif"/>
          <p:cNvPicPr>
            <a:picLocks noChangeAspect="1" noChangeArrowheads="1" noCrop="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7162" y="4210985"/>
            <a:ext cx="2066544" cy="180681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9" name="Rectangle 18"/>
          <p:cNvSpPr>
            <a:spLocks noChangeAspect="1"/>
          </p:cNvSpPr>
          <p:nvPr/>
        </p:nvSpPr>
        <p:spPr>
          <a:xfrm>
            <a:off x="1568264" y="2590800"/>
            <a:ext cx="646298" cy="566928"/>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sp>
        <p:nvSpPr>
          <p:cNvPr id="20" name="Rectangle 19"/>
          <p:cNvSpPr>
            <a:spLocks noChangeAspect="1"/>
          </p:cNvSpPr>
          <p:nvPr/>
        </p:nvSpPr>
        <p:spPr>
          <a:xfrm>
            <a:off x="3765994" y="2599944"/>
            <a:ext cx="646298" cy="566928"/>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sp>
        <p:nvSpPr>
          <p:cNvPr id="27" name="Text Box 35"/>
          <p:cNvSpPr txBox="1">
            <a:spLocks noChangeArrowheads="1"/>
          </p:cNvSpPr>
          <p:nvPr/>
        </p:nvSpPr>
        <p:spPr bwMode="auto">
          <a:xfrm>
            <a:off x="2057401" y="2124566"/>
            <a:ext cx="2668998" cy="3631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square" lIns="90000" tIns="46800" rIns="90000" bIns="46800">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algn="ctr" defTabSz="914400" eaLnBrk="1" hangingPunct="1">
              <a:lnSpc>
                <a:spcPct val="97000"/>
              </a:lnSpc>
              <a:spcBef>
                <a:spcPct val="50000"/>
              </a:spcBef>
              <a:buClr>
                <a:srgbClr val="000000"/>
              </a:buClr>
              <a:buSzPct val="100000"/>
            </a:pPr>
            <a:r>
              <a:rPr lang="en-US" altLang="zh-CN" sz="1800" dirty="0" smtClean="0">
                <a:solidFill>
                  <a:srgbClr val="FFFFFF"/>
                </a:solidFill>
                <a:ea typeface="宋体" pitchFamily="2" charset="-122"/>
              </a:rPr>
              <a:t>Ground truth</a:t>
            </a:r>
            <a:endParaRPr lang="en-US" altLang="zh-CN" sz="1800" dirty="0">
              <a:solidFill>
                <a:srgbClr val="FFFFFF"/>
              </a:solidFill>
              <a:ea typeface="宋体" pitchFamily="2" charset="-122"/>
            </a:endParaRPr>
          </a:p>
        </p:txBody>
      </p:sp>
      <p:sp>
        <p:nvSpPr>
          <p:cNvPr id="28" name="Text Box 35"/>
          <p:cNvSpPr txBox="1">
            <a:spLocks noChangeArrowheads="1"/>
          </p:cNvSpPr>
          <p:nvPr/>
        </p:nvSpPr>
        <p:spPr bwMode="auto">
          <a:xfrm>
            <a:off x="4648200" y="2124566"/>
            <a:ext cx="1990725" cy="3631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square" lIns="90000" tIns="46800" rIns="90000" bIns="46800">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algn="ctr" defTabSz="914400" eaLnBrk="1" hangingPunct="1">
              <a:lnSpc>
                <a:spcPct val="97000"/>
              </a:lnSpc>
              <a:spcBef>
                <a:spcPct val="50000"/>
              </a:spcBef>
              <a:buClr>
                <a:srgbClr val="000000"/>
              </a:buClr>
              <a:buSzPct val="100000"/>
              <a:buFont typeface="Tahoma" pitchFamily="34" charset="0"/>
              <a:buNone/>
            </a:pPr>
            <a:r>
              <a:rPr lang="en-US" altLang="zh-CN" sz="1800" dirty="0" smtClean="0">
                <a:solidFill>
                  <a:srgbClr val="FFFFFF"/>
                </a:solidFill>
                <a:ea typeface="宋体" pitchFamily="2" charset="-122"/>
              </a:rPr>
              <a:t>Flow field</a:t>
            </a:r>
            <a:endParaRPr lang="en-US" altLang="zh-CN" sz="1800" dirty="0">
              <a:solidFill>
                <a:srgbClr val="FFFFFF"/>
              </a:solidFill>
              <a:ea typeface="宋体" pitchFamily="2" charset="-122"/>
            </a:endParaRPr>
          </a:p>
        </p:txBody>
      </p:sp>
      <p:sp>
        <p:nvSpPr>
          <p:cNvPr id="29" name="Text Box 35"/>
          <p:cNvSpPr txBox="1">
            <a:spLocks noChangeArrowheads="1"/>
          </p:cNvSpPr>
          <p:nvPr/>
        </p:nvSpPr>
        <p:spPr bwMode="auto">
          <a:xfrm>
            <a:off x="6387508" y="2124566"/>
            <a:ext cx="2832692" cy="3631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lgn="ctr">
                <a:solidFill>
                  <a:srgbClr val="000000"/>
                </a:solidFill>
                <a:miter lim="800000"/>
                <a:headEnd/>
                <a:tailEnd/>
              </a14:hiddenLine>
            </a:ext>
          </a:extLst>
        </p:spPr>
        <p:txBody>
          <a:bodyPr wrap="square" lIns="90000" tIns="46800" rIns="90000" bIns="46800">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eaLnBrk="0" fontAlgn="base" hangingPunct="0">
              <a:spcBef>
                <a:spcPct val="0"/>
              </a:spcBef>
              <a:spcAft>
                <a:spcPct val="0"/>
              </a:spcAft>
              <a:defRPr sz="2400">
                <a:solidFill>
                  <a:srgbClr val="000000"/>
                </a:solidFill>
                <a:latin typeface="Arial" charset="0"/>
                <a:cs typeface="Arial" charset="0"/>
              </a:defRPr>
            </a:lvl6pPr>
            <a:lvl7pPr marL="2971800" indent="-228600" eaLnBrk="0" fontAlgn="base" hangingPunct="0">
              <a:spcBef>
                <a:spcPct val="0"/>
              </a:spcBef>
              <a:spcAft>
                <a:spcPct val="0"/>
              </a:spcAft>
              <a:defRPr sz="2400">
                <a:solidFill>
                  <a:srgbClr val="000000"/>
                </a:solidFill>
                <a:latin typeface="Arial" charset="0"/>
                <a:cs typeface="Arial" charset="0"/>
              </a:defRPr>
            </a:lvl7pPr>
            <a:lvl8pPr marL="3429000" indent="-228600" eaLnBrk="0" fontAlgn="base" hangingPunct="0">
              <a:spcBef>
                <a:spcPct val="0"/>
              </a:spcBef>
              <a:spcAft>
                <a:spcPct val="0"/>
              </a:spcAft>
              <a:defRPr sz="2400">
                <a:solidFill>
                  <a:srgbClr val="000000"/>
                </a:solidFill>
                <a:latin typeface="Arial" charset="0"/>
                <a:cs typeface="Arial" charset="0"/>
              </a:defRPr>
            </a:lvl8pPr>
            <a:lvl9pPr marL="3886200" indent="-228600" eaLnBrk="0" fontAlgn="base" hangingPunct="0">
              <a:spcBef>
                <a:spcPct val="0"/>
              </a:spcBef>
              <a:spcAft>
                <a:spcPct val="0"/>
              </a:spcAft>
              <a:defRPr sz="2400">
                <a:solidFill>
                  <a:srgbClr val="000000"/>
                </a:solidFill>
                <a:latin typeface="Arial" charset="0"/>
                <a:cs typeface="Arial" charset="0"/>
              </a:defRPr>
            </a:lvl9pPr>
          </a:lstStyle>
          <a:p>
            <a:pPr algn="ctr" defTabSz="914400" eaLnBrk="1" hangingPunct="1">
              <a:lnSpc>
                <a:spcPct val="97000"/>
              </a:lnSpc>
              <a:spcBef>
                <a:spcPct val="50000"/>
              </a:spcBef>
              <a:buClr>
                <a:srgbClr val="000000"/>
              </a:buClr>
              <a:buSzPct val="100000"/>
              <a:buFont typeface="Tahoma" pitchFamily="34" charset="0"/>
              <a:buNone/>
            </a:pPr>
            <a:r>
              <a:rPr lang="en-US" altLang="zh-CN" sz="1800" dirty="0" smtClean="0">
                <a:solidFill>
                  <a:srgbClr val="FFFFFF"/>
                </a:solidFill>
                <a:ea typeface="宋体" pitchFamily="2" charset="-122"/>
              </a:rPr>
              <a:t>Layer segmentation</a:t>
            </a:r>
            <a:endParaRPr lang="en-US" altLang="zh-CN" sz="1800" dirty="0">
              <a:solidFill>
                <a:srgbClr val="FFFFFF"/>
              </a:solidFill>
              <a:ea typeface="宋体" pitchFamily="2" charset="-122"/>
            </a:endParaRPr>
          </a:p>
        </p:txBody>
      </p:sp>
      <p:sp>
        <p:nvSpPr>
          <p:cNvPr id="30" name="Rectangle 29"/>
          <p:cNvSpPr/>
          <p:nvPr/>
        </p:nvSpPr>
        <p:spPr>
          <a:xfrm>
            <a:off x="1993436" y="6103085"/>
            <a:ext cx="2959563" cy="360996"/>
          </a:xfrm>
          <a:prstGeom prst="rect">
            <a:avLst/>
          </a:prstGeom>
        </p:spPr>
        <p:txBody>
          <a:bodyPr wrap="square">
            <a:spAutoFit/>
          </a:bodyPr>
          <a:lstStyle/>
          <a:p>
            <a:pPr algn="ctr" defTabSz="914400" eaLnBrk="1" hangingPunct="1">
              <a:lnSpc>
                <a:spcPct val="97000"/>
              </a:lnSpc>
              <a:spcBef>
                <a:spcPct val="50000"/>
              </a:spcBef>
              <a:buClr>
                <a:srgbClr val="000000"/>
              </a:buClr>
              <a:buSzPct val="100000"/>
            </a:pPr>
            <a:r>
              <a:rPr lang="en-US" altLang="zh-CN" sz="1800" dirty="0" smtClean="0">
                <a:solidFill>
                  <a:srgbClr val="FFFFFF"/>
                </a:solidFill>
                <a:ea typeface="宋体" pitchFamily="2" charset="-122"/>
              </a:rPr>
              <a:t>Occluded regions in black</a:t>
            </a:r>
            <a:endParaRPr lang="en-US" altLang="zh-CN" sz="1800" dirty="0">
              <a:solidFill>
                <a:srgbClr val="FFFFFF"/>
              </a:solidFill>
              <a:ea typeface="宋体" pitchFamily="2" charset="-122"/>
            </a:endParaRPr>
          </a:p>
        </p:txBody>
      </p:sp>
      <p:sp>
        <p:nvSpPr>
          <p:cNvPr id="22" name="Rectangle 13"/>
          <p:cNvSpPr>
            <a:spLocks noChangeArrowheads="1"/>
          </p:cNvSpPr>
          <p:nvPr/>
        </p:nvSpPr>
        <p:spPr bwMode="auto">
          <a:xfrm>
            <a:off x="0" y="2118411"/>
            <a:ext cx="2557272"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algn="ctr"/>
            <a:r>
              <a:rPr lang="en-US" sz="1800" dirty="0" smtClean="0">
                <a:solidFill>
                  <a:srgbClr val="FFFFFF"/>
                </a:solidFill>
              </a:rPr>
              <a:t>Baker et al. 2007</a:t>
            </a:r>
            <a:endParaRPr lang="en-US" sz="1800" dirty="0">
              <a:solidFill>
                <a:srgbClr val="FFFFFF"/>
              </a:solidFill>
            </a:endParaRPr>
          </a:p>
        </p:txBody>
      </p:sp>
      <p:sp>
        <p:nvSpPr>
          <p:cNvPr id="24" name="Rectangle 23"/>
          <p:cNvSpPr/>
          <p:nvPr/>
        </p:nvSpPr>
        <p:spPr>
          <a:xfrm>
            <a:off x="5181600" y="6057183"/>
            <a:ext cx="3177376" cy="729430"/>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rgbClr val="FFFFFF"/>
                </a:solidFill>
              </a:rPr>
              <a:t>Sun et al. NIPS 2010, </a:t>
            </a:r>
          </a:p>
          <a:p>
            <a:pPr algn="ctr" eaLnBrk="0" hangingPunct="0">
              <a:spcBef>
                <a:spcPct val="30000"/>
              </a:spcBef>
              <a:buClr>
                <a:srgbClr val="000000"/>
              </a:buClr>
              <a:buSzPct val="100000"/>
              <a:defRPr/>
            </a:pPr>
            <a:r>
              <a:rPr lang="en-US" sz="1800" dirty="0" smtClean="0">
                <a:solidFill>
                  <a:srgbClr val="FFFFFF"/>
                </a:solidFill>
              </a:rPr>
              <a:t>CVPR 2012, </a:t>
            </a:r>
            <a:r>
              <a:rPr lang="en-US" dirty="0" smtClean="0">
                <a:solidFill>
                  <a:srgbClr val="FFFFFF"/>
                </a:solidFill>
              </a:rPr>
              <a:t>CVPR 2013</a:t>
            </a:r>
            <a:endParaRPr lang="en-US" sz="1800" dirty="0" smtClean="0">
              <a:solidFill>
                <a:srgbClr val="FFFFFF"/>
              </a:solidFill>
            </a:endParaRPr>
          </a:p>
        </p:txBody>
      </p:sp>
      <p:pic>
        <p:nvPicPr>
          <p:cNvPr id="35" name="Picture 53" descr="Y:\home\dqsun\research\program\nips10_flow\result\middle_image2\layer3-best-lambdad9-8nn-lambdab10-20warps\layer3-best-lambdad9-8nn-lambdab10-20warps_3.00e+00_3.00e+00_03.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3999" y="2589103"/>
            <a:ext cx="2066544" cy="13730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6" name="Picture 35" descr="C:\dqsun\Dropbox\job_app\job_talk\images\middle_flow_test\cropped\003_Layers++.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4210985"/>
            <a:ext cx="2066544" cy="180681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7" name="Rectangle 36"/>
          <p:cNvSpPr>
            <a:spLocks noChangeAspect="1"/>
          </p:cNvSpPr>
          <p:nvPr/>
        </p:nvSpPr>
        <p:spPr>
          <a:xfrm>
            <a:off x="5988248" y="2590800"/>
            <a:ext cx="646298" cy="566928"/>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pic>
        <p:nvPicPr>
          <p:cNvPr id="31" name="Picture 3" descr="C:\Users\dqsun\Dropbox\job_app\job_talk\images\middle_flow_test\layers++_seg\seg_003_.png"/>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80609" y="2589422"/>
            <a:ext cx="2066544" cy="137297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8" name="Picture 9" descr="C:\Users\dqsun\Dropbox\job_app\job_talk\images\middle_flow_test\cropped\003_layers++_seg.png"/>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80609" y="4210985"/>
            <a:ext cx="2066544" cy="180681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9" name="Rectangle 38"/>
          <p:cNvSpPr>
            <a:spLocks noChangeAspect="1"/>
          </p:cNvSpPr>
          <p:nvPr/>
        </p:nvSpPr>
        <p:spPr>
          <a:xfrm>
            <a:off x="8192902" y="2590800"/>
            <a:ext cx="646298" cy="566928"/>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pic>
        <p:nvPicPr>
          <p:cNvPr id="40" name="Picture 8" descr="C:\Users\dqsun\Dropbox\job_app\job_talk\images\middle_flow_test\cropped\003_layers++_occ.png"/>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80609" y="4210985"/>
            <a:ext cx="2066544" cy="1806814"/>
          </a:xfrm>
          <a:prstGeom prst="rect">
            <a:avLst/>
          </a:prstGeom>
          <a:noFill/>
          <a:ln>
            <a:solidFill>
              <a:schemeClr val="bg1"/>
            </a:solidFill>
            <a:prstDash val="sysDot"/>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 name="Picture 22"/>
          <p:cNvPicPr>
            <a:picLocks noChangeAspect="1"/>
          </p:cNvPicPr>
          <p:nvPr/>
        </p:nvPicPr>
        <p:blipFill>
          <a:blip r:embed="rId12"/>
          <a:stretch>
            <a:fillRect/>
          </a:stretch>
        </p:blipFill>
        <p:spPr>
          <a:xfrm>
            <a:off x="6780609" y="0"/>
            <a:ext cx="1038035" cy="1166156"/>
          </a:xfrm>
          <a:prstGeom prst="rect">
            <a:avLst/>
          </a:prstGeom>
        </p:spPr>
      </p:pic>
      <p:pic>
        <p:nvPicPr>
          <p:cNvPr id="26" name="Picture 25"/>
          <p:cNvPicPr>
            <a:picLocks noChangeAspect="1"/>
          </p:cNvPicPr>
          <p:nvPr/>
        </p:nvPicPr>
        <p:blipFill>
          <a:blip r:embed="rId13"/>
          <a:srcRect t="9113" b="13185"/>
          <a:stretch>
            <a:fillRect/>
          </a:stretch>
        </p:blipFill>
        <p:spPr>
          <a:xfrm>
            <a:off x="7895862" y="17518"/>
            <a:ext cx="1031335" cy="1143000"/>
          </a:xfrm>
          <a:prstGeom prst="rect">
            <a:avLst/>
          </a:prstGeom>
        </p:spPr>
      </p:pic>
      <p:sp>
        <p:nvSpPr>
          <p:cNvPr id="32" name="TextBox 31"/>
          <p:cNvSpPr txBox="1"/>
          <p:nvPr/>
        </p:nvSpPr>
        <p:spPr>
          <a:xfrm>
            <a:off x="6971862" y="858332"/>
            <a:ext cx="2128257" cy="369332"/>
          </a:xfrm>
          <a:prstGeom prst="rect">
            <a:avLst/>
          </a:prstGeom>
          <a:noFill/>
        </p:spPr>
        <p:txBody>
          <a:bodyPr wrap="none" rtlCol="0">
            <a:spAutoFit/>
          </a:bodyPr>
          <a:lstStyle/>
          <a:p>
            <a:r>
              <a:rPr lang="en-US" dirty="0" smtClean="0"/>
              <a:t>D. Sun     E. </a:t>
            </a:r>
            <a:r>
              <a:rPr lang="en-US" dirty="0" err="1" smtClean="0"/>
              <a:t>Sudderth</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3610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a:t>
            </a:r>
            <a:endParaRPr lang="en-US" dirty="0"/>
          </a:p>
        </p:txBody>
      </p:sp>
      <p:sp>
        <p:nvSpPr>
          <p:cNvPr id="3" name="Content Placeholder 2"/>
          <p:cNvSpPr>
            <a:spLocks noGrp="1"/>
          </p:cNvSpPr>
          <p:nvPr>
            <p:ph idx="1"/>
          </p:nvPr>
        </p:nvSpPr>
        <p:spPr/>
        <p:txBody>
          <a:bodyPr/>
          <a:lstStyle/>
          <a:p>
            <a:r>
              <a:rPr lang="en-US" dirty="0" smtClean="0"/>
              <a:t>Apart from tuning some parameters and learning the </a:t>
            </a:r>
            <a:r>
              <a:rPr lang="en-US" dirty="0" err="1" smtClean="0"/>
              <a:t>marginals</a:t>
            </a:r>
            <a:r>
              <a:rPr lang="en-US" dirty="0" smtClean="0"/>
              <a:t> for the brightness error and flow difference, there is no learning here.</a:t>
            </a:r>
          </a:p>
          <a:p>
            <a:endParaRPr lang="en-US" dirty="0" smtClean="0"/>
          </a:p>
          <a:p>
            <a:r>
              <a:rPr lang="en-US" dirty="0" smtClean="0"/>
              <a:t>  Why?</a:t>
            </a: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 learning?</a:t>
            </a:r>
            <a:endParaRPr lang="en-US" dirty="0"/>
          </a:p>
        </p:txBody>
      </p:sp>
      <p:sp>
        <p:nvSpPr>
          <p:cNvPr id="3" name="Content Placeholder 2"/>
          <p:cNvSpPr>
            <a:spLocks noGrp="1"/>
          </p:cNvSpPr>
          <p:nvPr>
            <p:ph idx="1"/>
          </p:nvPr>
        </p:nvSpPr>
        <p:spPr/>
        <p:txBody>
          <a:bodyPr/>
          <a:lstStyle/>
          <a:p>
            <a:r>
              <a:rPr lang="en-US" dirty="0" smtClean="0"/>
              <a:t>Training data </a:t>
            </a:r>
            <a:endParaRPr lang="en-US" dirty="0" smtClean="0">
              <a:sym typeface="Wingdings"/>
            </a:endParaRPr>
          </a:p>
          <a:p>
            <a:pPr lvl="1"/>
            <a:r>
              <a:rPr lang="en-US" dirty="0" err="1" smtClean="0">
                <a:sym typeface="Wingdings"/>
              </a:rPr>
              <a:t>Sintel</a:t>
            </a:r>
            <a:r>
              <a:rPr lang="en-US" dirty="0" smtClean="0">
                <a:sym typeface="Wingdings"/>
              </a:rPr>
              <a:t> is a step in this direction</a:t>
            </a:r>
          </a:p>
          <a:p>
            <a:pPr lvl="2"/>
            <a:r>
              <a:rPr lang="en-US" dirty="0" smtClean="0">
                <a:sym typeface="Wingdings"/>
              </a:rPr>
              <a:t>someone has a deep learning flow paper at ICCV’13 with great looking results</a:t>
            </a:r>
          </a:p>
          <a:p>
            <a:r>
              <a:rPr lang="en-US" dirty="0" smtClean="0">
                <a:sym typeface="Wingdings"/>
              </a:rPr>
              <a:t>The optimization is rather specific as we’ve seen</a:t>
            </a:r>
          </a:p>
          <a:p>
            <a:r>
              <a:rPr lang="en-US" dirty="0" smtClean="0">
                <a:sym typeface="Wingdings"/>
              </a:rPr>
              <a:t>Not quite as nice and simple as images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5618" name="Rectangle 2"/>
          <p:cNvSpPr>
            <a:spLocks noGrp="1" noChangeArrowheads="1"/>
          </p:cNvSpPr>
          <p:nvPr>
            <p:ph type="title"/>
          </p:nvPr>
        </p:nvSpPr>
        <p:spPr/>
        <p:txBody>
          <a:bodyPr/>
          <a:lstStyle/>
          <a:p>
            <a:r>
              <a:rPr lang="en-US"/>
              <a:t>Bullet Time</a:t>
            </a:r>
          </a:p>
        </p:txBody>
      </p:sp>
      <p:pic>
        <p:nvPicPr>
          <p:cNvPr id="1135619" name="Picture 3" descr="stills_popup1"/>
          <p:cNvPicPr>
            <a:picLocks noChangeAspect="1" noChangeArrowheads="1"/>
          </p:cNvPicPr>
          <p:nvPr/>
        </p:nvPicPr>
        <p:blipFill>
          <a:blip r:embed="rId2"/>
          <a:srcRect/>
          <a:stretch>
            <a:fillRect/>
          </a:stretch>
        </p:blipFill>
        <p:spPr bwMode="auto">
          <a:xfrm>
            <a:off x="5029200" y="3733800"/>
            <a:ext cx="3810000" cy="2506663"/>
          </a:xfrm>
          <a:prstGeom prst="rect">
            <a:avLst/>
          </a:prstGeom>
          <a:noFill/>
        </p:spPr>
      </p:pic>
      <p:pic>
        <p:nvPicPr>
          <p:cNvPr id="1135620" name="Picture 4" descr="bullet5"/>
          <p:cNvPicPr>
            <a:picLocks noChangeAspect="1" noChangeArrowheads="1"/>
          </p:cNvPicPr>
          <p:nvPr/>
        </p:nvPicPr>
        <p:blipFill>
          <a:blip r:embed="rId3"/>
          <a:srcRect/>
          <a:stretch>
            <a:fillRect/>
          </a:stretch>
        </p:blipFill>
        <p:spPr bwMode="auto">
          <a:xfrm>
            <a:off x="457200" y="1676400"/>
            <a:ext cx="5638800" cy="2538413"/>
          </a:xfrm>
          <a:prstGeom prst="rect">
            <a:avLst/>
          </a:prstGeom>
          <a:noFill/>
        </p:spPr>
      </p:pic>
      <p:sp>
        <p:nvSpPr>
          <p:cNvPr id="1135621" name="Text Box 5"/>
          <p:cNvSpPr txBox="1">
            <a:spLocks noChangeArrowheads="1"/>
          </p:cNvSpPr>
          <p:nvPr/>
        </p:nvSpPr>
        <p:spPr bwMode="auto">
          <a:xfrm>
            <a:off x="533400" y="4267200"/>
            <a:ext cx="4130675" cy="1938992"/>
          </a:xfrm>
          <a:prstGeom prst="rect">
            <a:avLst/>
          </a:prstGeom>
          <a:noFill/>
          <a:ln w="9525">
            <a:noFill/>
            <a:miter lim="800000"/>
            <a:headEnd/>
            <a:tailEnd/>
          </a:ln>
          <a:effectLst/>
        </p:spPr>
        <p:txBody>
          <a:bodyPr>
            <a:prstTxWarp prst="textNoShape">
              <a:avLst/>
            </a:prstTxWarp>
            <a:spAutoFit/>
          </a:bodyPr>
          <a:lstStyle/>
          <a:p>
            <a:pPr eaLnBrk="1" hangingPunct="1"/>
            <a:r>
              <a:rPr lang="en-US" sz="2400" dirty="0">
                <a:solidFill>
                  <a:srgbClr val="FFFFFF"/>
                </a:solidFill>
              </a:rPr>
              <a:t>Use optical flow to compute correspondence between different camera views.  Allows smooth interpolation between views.</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456" y="1884345"/>
            <a:ext cx="9040137" cy="3849121"/>
          </a:xfrm>
          <a:prstGeom prst="rect">
            <a:avLst/>
          </a:prstGeom>
        </p:spPr>
      </p:pic>
      <p:pic>
        <p:nvPicPr>
          <p:cNvPr id="5" name="Picture 4"/>
          <p:cNvPicPr>
            <a:picLocks noChangeAspect="1"/>
          </p:cNvPicPr>
          <p:nvPr/>
        </p:nvPicPr>
        <p:blipFill>
          <a:blip r:embed="rId3"/>
          <a:stretch>
            <a:fillRect/>
          </a:stretch>
        </p:blipFill>
        <p:spPr>
          <a:xfrm>
            <a:off x="29456" y="1884345"/>
            <a:ext cx="9040137" cy="3849121"/>
          </a:xfrm>
          <a:prstGeom prst="rect">
            <a:avLst/>
          </a:prstGeom>
        </p:spPr>
      </p:pic>
      <p:sp>
        <p:nvSpPr>
          <p:cNvPr id="2" name="Title 1"/>
          <p:cNvSpPr>
            <a:spLocks noGrp="1"/>
          </p:cNvSpPr>
          <p:nvPr>
            <p:ph type="title"/>
          </p:nvPr>
        </p:nvSpPr>
        <p:spPr/>
        <p:txBody>
          <a:bodyPr/>
          <a:lstStyle/>
          <a:p>
            <a:r>
              <a:rPr lang="en-US" dirty="0" smtClean="0"/>
              <a:t>2 frames</a:t>
            </a:r>
            <a:endParaRPr lang="en-US" dirty="0"/>
          </a:p>
        </p:txBody>
      </p:sp>
      <p:sp>
        <p:nvSpPr>
          <p:cNvPr id="6" name="Rectangle 5"/>
          <p:cNvSpPr/>
          <p:nvPr/>
        </p:nvSpPr>
        <p:spPr>
          <a:xfrm>
            <a:off x="7347590" y="4074102"/>
            <a:ext cx="656340" cy="613672"/>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347590" y="4073088"/>
            <a:ext cx="663831" cy="614686"/>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1" name="Rectangle 10"/>
          <p:cNvSpPr/>
          <p:nvPr/>
        </p:nvSpPr>
        <p:spPr>
          <a:xfrm>
            <a:off x="2102069" y="5041900"/>
            <a:ext cx="5062483" cy="5969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66" name="Rectangle 1026"/>
          <p:cNvSpPr>
            <a:spLocks noGrp="1" noChangeArrowheads="1"/>
          </p:cNvSpPr>
          <p:nvPr>
            <p:ph type="title"/>
          </p:nvPr>
        </p:nvSpPr>
        <p:spPr bwMode="auto">
          <a:xfrm>
            <a:off x="685800" y="609600"/>
            <a:ext cx="7772400" cy="1143000"/>
          </a:xfrm>
          <a:noFill/>
          <a:ln>
            <a:miter lim="800000"/>
            <a:headEnd/>
            <a:tailEnd/>
          </a:ln>
        </p:spPr>
        <p:txBody>
          <a:bodyPr wrap="square" lIns="91440" tIns="45720" rIns="91440" bIns="45720" numCol="1" anchor="t" anchorCtr="0" compatLnSpc="1">
            <a:prstTxWarp prst="textNoShape">
              <a:avLst/>
            </a:prstTxWarp>
          </a:bodyPr>
          <a:lstStyle/>
          <a:p>
            <a:r>
              <a:rPr lang="en-US"/>
              <a:t>A</a:t>
            </a:r>
            <a:r>
              <a:rPr lang="en-US" sz="3600"/>
              <a:t>PPEARANCE</a:t>
            </a:r>
            <a:r>
              <a:rPr lang="en-US"/>
              <a:t> C</a:t>
            </a:r>
            <a:r>
              <a:rPr lang="en-US" sz="3600"/>
              <a:t>HANGE</a:t>
            </a:r>
          </a:p>
        </p:txBody>
      </p:sp>
      <p:graphicFrame>
        <p:nvGraphicFramePr>
          <p:cNvPr id="36867" name="Object 1027"/>
          <p:cNvGraphicFramePr>
            <a:graphicFrameLocks noChangeAspect="1"/>
          </p:cNvGraphicFramePr>
          <p:nvPr/>
        </p:nvGraphicFramePr>
        <p:xfrm>
          <a:off x="2247900" y="5041900"/>
          <a:ext cx="4737100" cy="596900"/>
        </p:xfrm>
        <a:graphic>
          <a:graphicData uri="http://schemas.openxmlformats.org/presentationml/2006/ole">
            <p:oleObj spid="_x0000_s25602" name="Equation" r:id="rId6" imgW="1600200" imgH="203040" progId="Equation.DSMT4">
              <p:embed/>
            </p:oleObj>
          </a:graphicData>
        </a:graphic>
      </p:graphicFrame>
      <p:pic>
        <p:nvPicPr>
          <p:cNvPr id="36868" name="Picture 1028">
            <a:hlinkClick r:id="" action="ppaction://media"/>
          </p:cNvPr>
          <p:cNvPicPr/>
          <p:nvPr>
            <a:videoFile r:link="rId2"/>
          </p:nvPr>
        </p:nvPicPr>
        <p:blipFill>
          <a:blip r:embed="rId7"/>
          <a:srcRect/>
          <a:stretch>
            <a:fillRect/>
          </a:stretch>
        </p:blipFill>
        <p:spPr bwMode="auto">
          <a:xfrm>
            <a:off x="1357313" y="1981200"/>
            <a:ext cx="1995487" cy="1089025"/>
          </a:xfrm>
          <a:prstGeom prst="rect">
            <a:avLst/>
          </a:prstGeom>
          <a:noFill/>
        </p:spPr>
      </p:pic>
      <p:pic>
        <p:nvPicPr>
          <p:cNvPr id="36869" name="Picture 1029">
            <a:hlinkClick r:id="" action="ppaction://media"/>
          </p:cNvPr>
          <p:cNvPicPr/>
          <p:nvPr>
            <a:videoFile r:link="rId3"/>
          </p:nvPr>
        </p:nvPicPr>
        <p:blipFill>
          <a:blip r:embed="rId8"/>
          <a:srcRect/>
          <a:stretch>
            <a:fillRect/>
          </a:stretch>
        </p:blipFill>
        <p:spPr bwMode="auto">
          <a:xfrm>
            <a:off x="3581400" y="1752600"/>
            <a:ext cx="1905000" cy="1905000"/>
          </a:xfrm>
          <a:prstGeom prst="rect">
            <a:avLst/>
          </a:prstGeom>
          <a:noFill/>
        </p:spPr>
      </p:pic>
      <p:pic>
        <p:nvPicPr>
          <p:cNvPr id="36870" name="Picture 1030">
            <a:hlinkClick r:id="" action="ppaction://media"/>
          </p:cNvPr>
          <p:cNvPicPr/>
          <p:nvPr>
            <a:videoFile r:link="rId4"/>
          </p:nvPr>
        </p:nvPicPr>
        <p:blipFill>
          <a:blip r:embed="rId9"/>
          <a:srcRect/>
          <a:stretch>
            <a:fillRect/>
          </a:stretch>
        </p:blipFill>
        <p:spPr bwMode="auto">
          <a:xfrm>
            <a:off x="5715000" y="1752600"/>
            <a:ext cx="2057400" cy="1938338"/>
          </a:xfrm>
          <a:prstGeom prst="rect">
            <a:avLst/>
          </a:prstGeom>
          <a:noFill/>
        </p:spPr>
      </p:pic>
      <p:sp>
        <p:nvSpPr>
          <p:cNvPr id="36871" name="Text Box 1031"/>
          <p:cNvSpPr txBox="1">
            <a:spLocks noChangeArrowheads="1"/>
          </p:cNvSpPr>
          <p:nvPr/>
        </p:nvSpPr>
        <p:spPr bwMode="auto">
          <a:xfrm>
            <a:off x="1371600" y="3625850"/>
            <a:ext cx="6553200" cy="336550"/>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sz="1600" b="1">
                <a:solidFill>
                  <a:schemeClr val="tx1"/>
                </a:solidFill>
              </a:rPr>
              <a:t>   I</a:t>
            </a:r>
            <a:r>
              <a:rPr lang="en-US" sz="1200" b="1">
                <a:solidFill>
                  <a:schemeClr val="tx1"/>
                </a:solidFill>
              </a:rPr>
              <a:t>CONIC</a:t>
            </a:r>
            <a:r>
              <a:rPr lang="en-US" sz="1600" b="1">
                <a:solidFill>
                  <a:schemeClr val="tx1"/>
                </a:solidFill>
              </a:rPr>
              <a:t> C</a:t>
            </a:r>
            <a:r>
              <a:rPr lang="en-US" sz="1200" b="1">
                <a:solidFill>
                  <a:schemeClr val="tx1"/>
                </a:solidFill>
              </a:rPr>
              <a:t>HANGE</a:t>
            </a:r>
            <a:r>
              <a:rPr lang="en-US" sz="1600" b="1">
                <a:solidFill>
                  <a:schemeClr val="tx1"/>
                </a:solidFill>
              </a:rPr>
              <a:t> 		S</a:t>
            </a:r>
            <a:r>
              <a:rPr lang="en-US" sz="1200" b="1">
                <a:solidFill>
                  <a:schemeClr val="tx1"/>
                </a:solidFill>
              </a:rPr>
              <a:t>HADOWS</a:t>
            </a:r>
            <a:r>
              <a:rPr lang="en-US" sz="1600" b="1">
                <a:solidFill>
                  <a:schemeClr val="tx1"/>
                </a:solidFill>
              </a:rPr>
              <a:t> 		     S</a:t>
            </a:r>
            <a:r>
              <a:rPr lang="en-US" sz="1200" b="1">
                <a:solidFill>
                  <a:schemeClr val="tx1"/>
                </a:solidFill>
              </a:rPr>
              <a:t>PECULARITY</a:t>
            </a:r>
          </a:p>
        </p:txBody>
      </p:sp>
      <p:sp>
        <p:nvSpPr>
          <p:cNvPr id="36872" name="Text Box 1032"/>
          <p:cNvSpPr txBox="1">
            <a:spLocks noChangeArrowheads="1"/>
          </p:cNvSpPr>
          <p:nvPr/>
        </p:nvSpPr>
        <p:spPr bwMode="auto">
          <a:xfrm>
            <a:off x="1165225" y="4346575"/>
            <a:ext cx="6378575" cy="519113"/>
          </a:xfrm>
          <a:prstGeom prst="rect">
            <a:avLst/>
          </a:prstGeom>
          <a:noFill/>
          <a:ln w="9525">
            <a:noFill/>
            <a:miter lim="800000"/>
            <a:headEnd/>
            <a:tailEnd/>
          </a:ln>
          <a:effectLst/>
        </p:spPr>
        <p:txBody>
          <a:bodyPr wrap="none">
            <a:prstTxWarp prst="textNoShape">
              <a:avLst/>
            </a:prstTxWarp>
            <a:spAutoFit/>
          </a:bodyPr>
          <a:lstStyle/>
          <a:p>
            <a:pPr algn="l"/>
            <a:r>
              <a:rPr lang="en-US" sz="2800">
                <a:solidFill>
                  <a:schemeClr val="tx1"/>
                </a:solidFill>
              </a:rPr>
              <a:t>Violate assumption of brightness constancy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686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6869"/>
                                        </p:tgtEl>
                                      </p:cBhvr>
                                    </p:cmd>
                                  </p:childTnLst>
                                </p:cTn>
                              </p:par>
                            </p:childTnLst>
                          </p:cTn>
                        </p:par>
                        <p:par>
                          <p:cTn id="11" fill="hold">
                            <p:stCondLst>
                              <p:cond delay="1"/>
                            </p:stCondLst>
                            <p:childTnLst>
                              <p:par>
                                <p:cTn id="12" presetID="1" presetClass="mediacall" presetSubtype="0" fill="hold" nodeType="afterEffect">
                                  <p:stCondLst>
                                    <p:cond delay="0"/>
                                  </p:stCondLst>
                                  <p:childTnLst>
                                    <p:cmd type="call" cmd="playFrom(0.0)">
                                      <p:cBhvr>
                                        <p:cTn id="13" dur="1" fill="hold"/>
                                        <p:tgtEl>
                                          <p:spTgt spid="3687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4" repeatCount="indefinite" fill="hold" display="0">
                  <p:stCondLst>
                    <p:cond delay="indefinite"/>
                  </p:stCondLst>
                  <p:endCondLst>
                    <p:cond evt="onNext" delay="0">
                      <p:tgtEl>
                        <p:sldTgt/>
                      </p:tgtEl>
                    </p:cond>
                    <p:cond evt="onPrev" delay="0">
                      <p:tgtEl>
                        <p:sldTgt/>
                      </p:tgtEl>
                    </p:cond>
                  </p:endCondLst>
                </p:cTn>
                <p:tgtEl>
                  <p:spTgt spid="36868"/>
                </p:tgtEl>
              </p:cMediaNode>
            </p:video>
            <p:seq concurrent="1" nextAc="seek">
              <p:cTn id="15" restart="whenNotActive" fill="hold" evtFilter="cancelBubble" nodeType="interactiveSeq">
                <p:stCondLst>
                  <p:cond evt="onClick" delay="0">
                    <p:tgtEl>
                      <p:spTgt spid="3686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6868"/>
                                        </p:tgtEl>
                                      </p:cBhvr>
                                    </p:cmd>
                                  </p:childTnLst>
                                </p:cTn>
                              </p:par>
                            </p:childTnLst>
                          </p:cTn>
                        </p:par>
                      </p:childTnLst>
                    </p:cTn>
                  </p:par>
                </p:childTnLst>
              </p:cTn>
              <p:nextCondLst>
                <p:cond evt="onClick" delay="0">
                  <p:tgtEl>
                    <p:spTgt spid="36868"/>
                  </p:tgtEl>
                </p:cond>
              </p:nextCondLst>
            </p:seq>
            <p:video>
              <p:cMediaNode>
                <p:cTn id="20" repeatCount="indefinite" fill="hold" display="0">
                  <p:stCondLst>
                    <p:cond delay="indefinite"/>
                  </p:stCondLst>
                  <p:endCondLst>
                    <p:cond evt="onNext" delay="0">
                      <p:tgtEl>
                        <p:sldTgt/>
                      </p:tgtEl>
                    </p:cond>
                    <p:cond evt="onPrev" delay="0">
                      <p:tgtEl>
                        <p:sldTgt/>
                      </p:tgtEl>
                    </p:cond>
                  </p:endCondLst>
                </p:cTn>
                <p:tgtEl>
                  <p:spTgt spid="36869"/>
                </p:tgtEl>
              </p:cMediaNode>
            </p:video>
            <p:seq concurrent="1" nextAc="seek">
              <p:cTn id="21" restart="whenNotActive" fill="hold" evtFilter="cancelBubble" nodeType="interactiveSeq">
                <p:stCondLst>
                  <p:cond evt="onClick" delay="0">
                    <p:tgtEl>
                      <p:spTgt spid="36869"/>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6869"/>
                                        </p:tgtEl>
                                      </p:cBhvr>
                                    </p:cmd>
                                  </p:childTnLst>
                                </p:cTn>
                              </p:par>
                            </p:childTnLst>
                          </p:cTn>
                        </p:par>
                      </p:childTnLst>
                    </p:cTn>
                  </p:par>
                </p:childTnLst>
              </p:cTn>
              <p:nextCondLst>
                <p:cond evt="onClick" delay="0">
                  <p:tgtEl>
                    <p:spTgt spid="36869"/>
                  </p:tgtEl>
                </p:cond>
              </p:nextCondLst>
            </p:seq>
            <p:video>
              <p:cMediaNode>
                <p:cTn id="26" repeatCount="indefinite" fill="hold" display="0">
                  <p:stCondLst>
                    <p:cond delay="indefinite"/>
                  </p:stCondLst>
                  <p:endCondLst>
                    <p:cond evt="onNext" delay="0">
                      <p:tgtEl>
                        <p:sldTgt/>
                      </p:tgtEl>
                    </p:cond>
                    <p:cond evt="onPrev" delay="0">
                      <p:tgtEl>
                        <p:sldTgt/>
                      </p:tgtEl>
                    </p:cond>
                  </p:endCondLst>
                </p:cTn>
                <p:tgtEl>
                  <p:spTgt spid="36870"/>
                </p:tgtEl>
              </p:cMediaNode>
            </p:video>
            <p:seq concurrent="1" nextAc="seek">
              <p:cTn id="27" restart="whenNotActive" fill="hold" evtFilter="cancelBubble" nodeType="interactiveSeq">
                <p:stCondLst>
                  <p:cond evt="onClick" delay="0">
                    <p:tgtEl>
                      <p:spTgt spid="36870"/>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6870"/>
                                        </p:tgtEl>
                                      </p:cBhvr>
                                    </p:cmd>
                                  </p:childTnLst>
                                </p:cTn>
                              </p:par>
                            </p:childTnLst>
                          </p:cTn>
                        </p:par>
                      </p:childTnLst>
                    </p:cTn>
                  </p:par>
                </p:childTnLst>
              </p:cTn>
              <p:nextCondLst>
                <p:cond evt="onClick" delay="0">
                  <p:tgtEl>
                    <p:spTgt spid="36870"/>
                  </p:tgtEl>
                </p:cond>
              </p:nextCondLst>
            </p:seq>
          </p:childTnLst>
        </p:cTn>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683172" y="1576552"/>
            <a:ext cx="7593725" cy="523220"/>
          </a:xfrm>
          <a:prstGeom prst="rect">
            <a:avLst/>
          </a:prstGeom>
          <a:noFill/>
        </p:spPr>
        <p:txBody>
          <a:bodyPr wrap="square" rtlCol="0">
            <a:spAutoFit/>
          </a:bodyPr>
          <a:lstStyle/>
          <a:p>
            <a:endParaRPr lang="en-US" sz="2800" dirty="0" smtClean="0"/>
          </a:p>
        </p:txBody>
      </p:sp>
      <p:sp>
        <p:nvSpPr>
          <p:cNvPr id="5" name="Title 4"/>
          <p:cNvSpPr>
            <a:spLocks noGrp="1"/>
          </p:cNvSpPr>
          <p:nvPr>
            <p:ph type="title"/>
          </p:nvPr>
        </p:nvSpPr>
        <p:spPr>
          <a:xfrm>
            <a:off x="457200" y="2732690"/>
            <a:ext cx="8229600" cy="1143000"/>
          </a:xfrm>
        </p:spPr>
        <p:txBody>
          <a:bodyPr>
            <a:normAutofit/>
          </a:bodyPr>
          <a:lstStyle/>
          <a:p>
            <a:r>
              <a:rPr lang="en-US" dirty="0" smtClean="0"/>
              <a:t>So where does it break?</a:t>
            </a:r>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noFill/>
          <a:ln>
            <a:miter lim="800000"/>
            <a:headEnd/>
            <a:tailEnd/>
          </a:ln>
        </p:spPr>
        <p:txBody>
          <a:bodyPr wrap="square" lIns="91440" tIns="45720" rIns="91440" bIns="45720" numCol="1" anchor="t" anchorCtr="0" compatLnSpc="1">
            <a:prstTxWarp prst="textNoShape">
              <a:avLst/>
            </a:prstTxWarp>
          </a:bodyPr>
          <a:lstStyle/>
          <a:p>
            <a:r>
              <a:rPr lang="en-US"/>
              <a:t>“S</a:t>
            </a:r>
            <a:r>
              <a:rPr lang="en-US" sz="3600"/>
              <a:t>MOKE</a:t>
            </a:r>
            <a:r>
              <a:rPr lang="en-US"/>
              <a:t>”</a:t>
            </a:r>
          </a:p>
        </p:txBody>
      </p:sp>
      <p:pic>
        <p:nvPicPr>
          <p:cNvPr id="37894" name="Picture 6" descr="C:\black\Talks\MotionImagery\Images\smoke.jpg"/>
          <p:cNvPicPr>
            <a:picLocks noChangeAspect="1" noChangeArrowheads="1"/>
          </p:cNvPicPr>
          <p:nvPr/>
        </p:nvPicPr>
        <p:blipFill>
          <a:blip r:embed="rId2"/>
          <a:srcRect/>
          <a:stretch>
            <a:fillRect/>
          </a:stretch>
        </p:blipFill>
        <p:spPr bwMode="auto">
          <a:xfrm>
            <a:off x="609600" y="1600200"/>
            <a:ext cx="1905000" cy="2514600"/>
          </a:xfrm>
          <a:prstGeom prst="rect">
            <a:avLst/>
          </a:prstGeom>
          <a:noFill/>
        </p:spPr>
      </p:pic>
      <p:pic>
        <p:nvPicPr>
          <p:cNvPr id="37902" name="Picture 14" descr="C:\black\Talks\MotionImagery\Images\raindrops.gif"/>
          <p:cNvPicPr>
            <a:picLocks noChangeAspect="1" noChangeArrowheads="1"/>
          </p:cNvPicPr>
          <p:nvPr/>
        </p:nvPicPr>
        <p:blipFill>
          <a:blip r:embed="rId3"/>
          <a:srcRect/>
          <a:stretch>
            <a:fillRect/>
          </a:stretch>
        </p:blipFill>
        <p:spPr bwMode="auto">
          <a:xfrm>
            <a:off x="3048000" y="3657600"/>
            <a:ext cx="2590800" cy="1703388"/>
          </a:xfrm>
          <a:prstGeom prst="rect">
            <a:avLst/>
          </a:prstGeom>
          <a:noFill/>
        </p:spPr>
      </p:pic>
      <p:pic>
        <p:nvPicPr>
          <p:cNvPr id="37903" name="Picture 15" descr="C:\black\Talks\MotionImagery\Images\NMBpier.jpg"/>
          <p:cNvPicPr>
            <a:picLocks noChangeAspect="1" noChangeArrowheads="1"/>
          </p:cNvPicPr>
          <p:nvPr/>
        </p:nvPicPr>
        <p:blipFill>
          <a:blip r:embed="rId4"/>
          <a:srcRect/>
          <a:stretch>
            <a:fillRect/>
          </a:stretch>
        </p:blipFill>
        <p:spPr bwMode="auto">
          <a:xfrm>
            <a:off x="6019800" y="4495800"/>
            <a:ext cx="2590800" cy="1725613"/>
          </a:xfrm>
          <a:prstGeom prst="rect">
            <a:avLst/>
          </a:prstGeom>
          <a:noFill/>
        </p:spPr>
      </p:pic>
      <p:sp>
        <p:nvSpPr>
          <p:cNvPr id="37904" name="Text Box 16"/>
          <p:cNvSpPr txBox="1">
            <a:spLocks noChangeArrowheads="1"/>
          </p:cNvSpPr>
          <p:nvPr/>
        </p:nvSpPr>
        <p:spPr bwMode="auto">
          <a:xfrm>
            <a:off x="457200" y="5410200"/>
            <a:ext cx="5715000" cy="946150"/>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sz="2800" dirty="0">
                <a:solidFill>
                  <a:schemeClr val="tx1"/>
                </a:solidFill>
              </a:rPr>
              <a:t>Complex, stochastic, appearance change</a:t>
            </a:r>
            <a:r>
              <a:rPr lang="en-US" sz="2800" dirty="0" smtClean="0">
                <a:solidFill>
                  <a:schemeClr val="tx1"/>
                </a:solidFill>
              </a:rPr>
              <a:t>.  Transparency.</a:t>
            </a:r>
            <a:endParaRPr lang="en-US" sz="2800" dirty="0">
              <a:solidFill>
                <a:schemeClr val="tx1"/>
              </a:solidFill>
            </a:endParaRPr>
          </a:p>
        </p:txBody>
      </p:sp>
      <p:pic>
        <p:nvPicPr>
          <p:cNvPr id="37905" name="Picture 17" descr="C:\black\Talks\MotionImagery\Images\clouds.gif"/>
          <p:cNvPicPr>
            <a:picLocks noChangeAspect="1" noChangeArrowheads="1"/>
          </p:cNvPicPr>
          <p:nvPr/>
        </p:nvPicPr>
        <p:blipFill>
          <a:blip r:embed="rId5"/>
          <a:srcRect/>
          <a:stretch>
            <a:fillRect/>
          </a:stretch>
        </p:blipFill>
        <p:spPr bwMode="auto">
          <a:xfrm>
            <a:off x="3505200" y="1524000"/>
            <a:ext cx="2514600" cy="1954213"/>
          </a:xfrm>
          <a:prstGeom prst="rect">
            <a:avLst/>
          </a:prstGeom>
          <a:noFill/>
        </p:spPr>
      </p:pic>
      <p:pic>
        <p:nvPicPr>
          <p:cNvPr id="37901" name="Picture 13" descr="C:\black\Talks\MotionImagery\Images\fire.jpg"/>
          <p:cNvPicPr>
            <a:picLocks noChangeAspect="1" noChangeArrowheads="1"/>
          </p:cNvPicPr>
          <p:nvPr/>
        </p:nvPicPr>
        <p:blipFill>
          <a:blip r:embed="rId6"/>
          <a:srcRect/>
          <a:stretch>
            <a:fillRect/>
          </a:stretch>
        </p:blipFill>
        <p:spPr bwMode="auto">
          <a:xfrm>
            <a:off x="6324600" y="1981200"/>
            <a:ext cx="2057400" cy="2057400"/>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noFill/>
          <a:ln>
            <a:miter lim="800000"/>
            <a:headEnd/>
            <a:tailEnd/>
          </a:ln>
        </p:spPr>
        <p:txBody>
          <a:bodyPr wrap="square" lIns="91440" tIns="45720" rIns="91440" bIns="45720" numCol="1" anchor="t" anchorCtr="0" compatLnSpc="1">
            <a:prstTxWarp prst="textNoShape">
              <a:avLst/>
            </a:prstTxWarp>
          </a:bodyPr>
          <a:lstStyle/>
          <a:p>
            <a:r>
              <a:rPr lang="en-US"/>
              <a:t>M</a:t>
            </a:r>
            <a:r>
              <a:rPr lang="en-US" sz="3600"/>
              <a:t>OTION</a:t>
            </a:r>
            <a:r>
              <a:rPr lang="en-US"/>
              <a:t> </a:t>
            </a:r>
            <a:r>
              <a:rPr lang="en-US" sz="3600"/>
              <a:t>AND</a:t>
            </a:r>
            <a:r>
              <a:rPr lang="en-US"/>
              <a:t> M</a:t>
            </a:r>
            <a:r>
              <a:rPr lang="en-US" sz="3600"/>
              <a:t>ATERIAL</a:t>
            </a:r>
          </a:p>
        </p:txBody>
      </p:sp>
      <p:pic>
        <p:nvPicPr>
          <p:cNvPr id="41990" name="Picture 6" descr="C:\black\Talks\MotionImagery\Results\CAR2_frame_0052.png"/>
          <p:cNvPicPr>
            <a:picLocks noChangeAspect="1" noChangeArrowheads="1"/>
          </p:cNvPicPr>
          <p:nvPr/>
        </p:nvPicPr>
        <p:blipFill>
          <a:blip r:embed="rId2"/>
          <a:srcRect/>
          <a:stretch>
            <a:fillRect/>
          </a:stretch>
        </p:blipFill>
        <p:spPr bwMode="auto">
          <a:xfrm>
            <a:off x="1752600" y="1600200"/>
            <a:ext cx="5562600" cy="3708400"/>
          </a:xfrm>
          <a:prstGeom prst="rect">
            <a:avLst/>
          </a:prstGeom>
          <a:noFill/>
        </p:spPr>
      </p:pic>
      <p:pic>
        <p:nvPicPr>
          <p:cNvPr id="41991" name="Picture 7" descr="C:\black\Talks\MotionImagery\Results\CAR2_frame_0053.png"/>
          <p:cNvPicPr>
            <a:picLocks noChangeAspect="1" noChangeArrowheads="1"/>
          </p:cNvPicPr>
          <p:nvPr/>
        </p:nvPicPr>
        <p:blipFill>
          <a:blip r:embed="rId3"/>
          <a:srcRect/>
          <a:stretch>
            <a:fillRect/>
          </a:stretch>
        </p:blipFill>
        <p:spPr bwMode="auto">
          <a:xfrm>
            <a:off x="1752600" y="1600200"/>
            <a:ext cx="5562600" cy="3708400"/>
          </a:xfrm>
          <a:prstGeom prst="rect">
            <a:avLst/>
          </a:prstGeom>
          <a:noFill/>
        </p:spPr>
      </p:pic>
      <p:pic>
        <p:nvPicPr>
          <p:cNvPr id="41992" name="Picture 8" descr="C:\black\Talks\MotionImagery\Results\CAR2_frame_0054.png"/>
          <p:cNvPicPr>
            <a:picLocks noChangeAspect="1" noChangeArrowheads="1"/>
          </p:cNvPicPr>
          <p:nvPr/>
        </p:nvPicPr>
        <p:blipFill>
          <a:blip r:embed="rId4"/>
          <a:srcRect/>
          <a:stretch>
            <a:fillRect/>
          </a:stretch>
        </p:blipFill>
        <p:spPr bwMode="auto">
          <a:xfrm>
            <a:off x="1752600" y="1600200"/>
            <a:ext cx="5562600" cy="3708400"/>
          </a:xfrm>
          <a:prstGeom prst="rect">
            <a:avLst/>
          </a:prstGeom>
          <a:noFill/>
        </p:spPr>
      </p:pic>
      <p:pic>
        <p:nvPicPr>
          <p:cNvPr id="41993" name="Picture 9" descr="C:\black\Talks\MotionImagery\Results\CAR2_frame_0055.png"/>
          <p:cNvPicPr>
            <a:picLocks noChangeAspect="1" noChangeArrowheads="1"/>
          </p:cNvPicPr>
          <p:nvPr/>
        </p:nvPicPr>
        <p:blipFill>
          <a:blip r:embed="rId5"/>
          <a:srcRect/>
          <a:stretch>
            <a:fillRect/>
          </a:stretch>
        </p:blipFill>
        <p:spPr bwMode="auto">
          <a:xfrm>
            <a:off x="1752600" y="1600200"/>
            <a:ext cx="5562600" cy="3708400"/>
          </a:xfrm>
          <a:prstGeom prst="rect">
            <a:avLst/>
          </a:prstGeom>
          <a:noFill/>
        </p:spPr>
      </p:pic>
      <p:pic>
        <p:nvPicPr>
          <p:cNvPr id="41994" name="Picture 10" descr="C:\black\Talks\MotionImagery\Results\CAR2_frame_0056.png"/>
          <p:cNvPicPr>
            <a:picLocks noChangeAspect="1" noChangeArrowheads="1"/>
          </p:cNvPicPr>
          <p:nvPr/>
        </p:nvPicPr>
        <p:blipFill>
          <a:blip r:embed="rId6"/>
          <a:srcRect/>
          <a:stretch>
            <a:fillRect/>
          </a:stretch>
        </p:blipFill>
        <p:spPr bwMode="auto">
          <a:xfrm>
            <a:off x="1752600" y="1600200"/>
            <a:ext cx="5562600" cy="3708400"/>
          </a:xfrm>
          <a:prstGeom prst="rect">
            <a:avLst/>
          </a:prstGeom>
          <a:noFill/>
        </p:spPr>
      </p:pic>
      <p:pic>
        <p:nvPicPr>
          <p:cNvPr id="41995" name="Picture 11" descr="C:\black\Talks\MotionImagery\Results\CAR2_frame_0057.png"/>
          <p:cNvPicPr>
            <a:picLocks noChangeAspect="1" noChangeArrowheads="1"/>
          </p:cNvPicPr>
          <p:nvPr/>
        </p:nvPicPr>
        <p:blipFill>
          <a:blip r:embed="rId7"/>
          <a:srcRect/>
          <a:stretch>
            <a:fillRect/>
          </a:stretch>
        </p:blipFill>
        <p:spPr bwMode="auto">
          <a:xfrm>
            <a:off x="1752600" y="1600200"/>
            <a:ext cx="5562600" cy="3708400"/>
          </a:xfrm>
          <a:prstGeom prst="rect">
            <a:avLst/>
          </a:prstGeom>
          <a:noFill/>
        </p:spPr>
      </p:pic>
      <p:pic>
        <p:nvPicPr>
          <p:cNvPr id="41996" name="Picture 12" descr="C:\black\Talks\MotionImagery\Results\CAR2_frame_0058.png"/>
          <p:cNvPicPr>
            <a:picLocks noChangeAspect="1" noChangeArrowheads="1"/>
          </p:cNvPicPr>
          <p:nvPr/>
        </p:nvPicPr>
        <p:blipFill>
          <a:blip r:embed="rId8"/>
          <a:srcRect/>
          <a:stretch>
            <a:fillRect/>
          </a:stretch>
        </p:blipFill>
        <p:spPr bwMode="auto">
          <a:xfrm>
            <a:off x="1752600" y="1600200"/>
            <a:ext cx="5562600" cy="3708400"/>
          </a:xfrm>
          <a:prstGeom prst="rect">
            <a:avLst/>
          </a:prstGeom>
          <a:noFill/>
        </p:spPr>
      </p:pic>
      <p:pic>
        <p:nvPicPr>
          <p:cNvPr id="41997" name="Picture 13" descr="C:\black\Talks\MotionImagery\Results\CAR2_frame_0059.png"/>
          <p:cNvPicPr>
            <a:picLocks noChangeAspect="1" noChangeArrowheads="1"/>
          </p:cNvPicPr>
          <p:nvPr/>
        </p:nvPicPr>
        <p:blipFill>
          <a:blip r:embed="rId9"/>
          <a:srcRect/>
          <a:stretch>
            <a:fillRect/>
          </a:stretch>
        </p:blipFill>
        <p:spPr bwMode="auto">
          <a:xfrm>
            <a:off x="1752600" y="1600200"/>
            <a:ext cx="5562600" cy="3708400"/>
          </a:xfrm>
          <a:prstGeom prst="rect">
            <a:avLst/>
          </a:prstGeom>
          <a:noFill/>
        </p:spPr>
      </p:pic>
      <p:pic>
        <p:nvPicPr>
          <p:cNvPr id="41998" name="Picture 14" descr="C:\black\Talks\MotionImagery\Results\CAR2_frame_0060.png"/>
          <p:cNvPicPr>
            <a:picLocks noChangeAspect="1" noChangeArrowheads="1"/>
          </p:cNvPicPr>
          <p:nvPr/>
        </p:nvPicPr>
        <p:blipFill>
          <a:blip r:embed="rId10"/>
          <a:srcRect/>
          <a:stretch>
            <a:fillRect/>
          </a:stretch>
        </p:blipFill>
        <p:spPr bwMode="auto">
          <a:xfrm>
            <a:off x="1752600" y="1600200"/>
            <a:ext cx="5562600" cy="3708400"/>
          </a:xfrm>
          <a:prstGeom prst="rect">
            <a:avLst/>
          </a:prstGeom>
          <a:noFill/>
        </p:spPr>
      </p:pic>
      <p:pic>
        <p:nvPicPr>
          <p:cNvPr id="41999" name="Picture 15" descr="C:\black\Talks\MotionImagery\Results\CAR2_frame_0061.png"/>
          <p:cNvPicPr>
            <a:picLocks noChangeAspect="1" noChangeArrowheads="1"/>
          </p:cNvPicPr>
          <p:nvPr/>
        </p:nvPicPr>
        <p:blipFill>
          <a:blip r:embed="rId11"/>
          <a:srcRect/>
          <a:stretch>
            <a:fillRect/>
          </a:stretch>
        </p:blipFill>
        <p:spPr bwMode="auto">
          <a:xfrm>
            <a:off x="1752600" y="1600200"/>
            <a:ext cx="5562600" cy="3708400"/>
          </a:xfrm>
          <a:prstGeom prst="rect">
            <a:avLst/>
          </a:prstGeom>
          <a:noFill/>
        </p:spPr>
      </p:pic>
      <p:pic>
        <p:nvPicPr>
          <p:cNvPr id="42000" name="Picture 16" descr="C:\black\Talks\MotionImagery\Results\CAR2_frame_0062.png"/>
          <p:cNvPicPr>
            <a:picLocks noChangeAspect="1" noChangeArrowheads="1"/>
          </p:cNvPicPr>
          <p:nvPr/>
        </p:nvPicPr>
        <p:blipFill>
          <a:blip r:embed="rId12"/>
          <a:srcRect/>
          <a:stretch>
            <a:fillRect/>
          </a:stretch>
        </p:blipFill>
        <p:spPr bwMode="auto">
          <a:xfrm>
            <a:off x="1752600" y="1600200"/>
            <a:ext cx="5562600" cy="3708400"/>
          </a:xfrm>
          <a:prstGeom prst="rect">
            <a:avLst/>
          </a:prstGeom>
          <a:noFill/>
        </p:spPr>
      </p:pic>
      <p:pic>
        <p:nvPicPr>
          <p:cNvPr id="42001" name="Picture 17" descr="C:\black\Talks\MotionImagery\Results\CAR2_frame_0063.png"/>
          <p:cNvPicPr>
            <a:picLocks noChangeAspect="1" noChangeArrowheads="1"/>
          </p:cNvPicPr>
          <p:nvPr/>
        </p:nvPicPr>
        <p:blipFill>
          <a:blip r:embed="rId13"/>
          <a:srcRect/>
          <a:stretch>
            <a:fillRect/>
          </a:stretch>
        </p:blipFill>
        <p:spPr bwMode="auto">
          <a:xfrm>
            <a:off x="1752600" y="1600200"/>
            <a:ext cx="5562600" cy="3708400"/>
          </a:xfrm>
          <a:prstGeom prst="rect">
            <a:avLst/>
          </a:prstGeom>
          <a:noFill/>
        </p:spPr>
      </p:pic>
      <p:sp>
        <p:nvSpPr>
          <p:cNvPr id="42002" name="Text Box 18"/>
          <p:cNvSpPr txBox="1">
            <a:spLocks noChangeArrowheads="1"/>
          </p:cNvSpPr>
          <p:nvPr/>
        </p:nvSpPr>
        <p:spPr bwMode="auto">
          <a:xfrm>
            <a:off x="609600" y="5486400"/>
            <a:ext cx="7620000" cy="946150"/>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sz="2800"/>
              <a:t>What is the “motion” of the parked car if you don’t know it’s shiny?  What is it’s “color”?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199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4199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4199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41994"/>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41995"/>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0"/>
                                  </p:stCondLst>
                                  <p:childTnLst>
                                    <p:set>
                                      <p:cBhvr>
                                        <p:cTn id="21" dur="1" fill="hold">
                                          <p:stCondLst>
                                            <p:cond delay="499"/>
                                          </p:stCondLst>
                                        </p:cTn>
                                        <p:tgtEl>
                                          <p:spTgt spid="4199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499"/>
                                          </p:stCondLst>
                                        </p:cTn>
                                        <p:tgtEl>
                                          <p:spTgt spid="41997"/>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0"/>
                                  </p:stCondLst>
                                  <p:childTnLst>
                                    <p:set>
                                      <p:cBhvr>
                                        <p:cTn id="27" dur="1" fill="hold">
                                          <p:stCondLst>
                                            <p:cond delay="499"/>
                                          </p:stCondLst>
                                        </p:cTn>
                                        <p:tgtEl>
                                          <p:spTgt spid="41998"/>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0"/>
                                  </p:stCondLst>
                                  <p:childTnLst>
                                    <p:set>
                                      <p:cBhvr>
                                        <p:cTn id="30" dur="1" fill="hold">
                                          <p:stCondLst>
                                            <p:cond delay="499"/>
                                          </p:stCondLst>
                                        </p:cTn>
                                        <p:tgtEl>
                                          <p:spTgt spid="41999"/>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0"/>
                                  </p:stCondLst>
                                  <p:childTnLst>
                                    <p:set>
                                      <p:cBhvr>
                                        <p:cTn id="33" dur="1" fill="hold">
                                          <p:stCondLst>
                                            <p:cond delay="499"/>
                                          </p:stCondLst>
                                        </p:cTn>
                                        <p:tgtEl>
                                          <p:spTgt spid="42000"/>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0"/>
                                  </p:stCondLst>
                                  <p:childTnLst>
                                    <p:set>
                                      <p:cBhvr>
                                        <p:cTn id="36" dur="1" fill="hold">
                                          <p:stCondLst>
                                            <p:cond delay="499"/>
                                          </p:stCondLst>
                                        </p:cTn>
                                        <p:tgtEl>
                                          <p:spTgt spid="420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1026"/>
          <p:cNvSpPr>
            <a:spLocks noGrp="1" noChangeArrowheads="1"/>
          </p:cNvSpPr>
          <p:nvPr>
            <p:ph type="title"/>
          </p:nvPr>
        </p:nvSpPr>
        <p:spPr bwMode="auto">
          <a:xfrm>
            <a:off x="685800" y="609600"/>
            <a:ext cx="7772400" cy="1143000"/>
          </a:xfrm>
          <a:noFill/>
          <a:ln>
            <a:miter lim="800000"/>
            <a:headEnd/>
            <a:tailEnd/>
          </a:ln>
        </p:spPr>
        <p:txBody>
          <a:bodyPr wrap="square" lIns="91440" tIns="45720" rIns="91440" bIns="45720" numCol="1" anchor="t" anchorCtr="0" compatLnSpc="1">
            <a:prstTxWarp prst="textNoShape">
              <a:avLst/>
            </a:prstTxWarp>
          </a:bodyPr>
          <a:lstStyle/>
          <a:p>
            <a:r>
              <a:rPr lang="en-US"/>
              <a:t>M</a:t>
            </a:r>
            <a:r>
              <a:rPr lang="en-US" sz="3600"/>
              <a:t>OTION</a:t>
            </a:r>
            <a:r>
              <a:rPr lang="en-US"/>
              <a:t> </a:t>
            </a:r>
            <a:r>
              <a:rPr lang="en-US" sz="3600"/>
              <a:t>AND</a:t>
            </a:r>
            <a:r>
              <a:rPr lang="en-US"/>
              <a:t> M</a:t>
            </a:r>
            <a:r>
              <a:rPr lang="en-US" sz="3600"/>
              <a:t>ATERIAL</a:t>
            </a:r>
          </a:p>
        </p:txBody>
      </p:sp>
      <p:pic>
        <p:nvPicPr>
          <p:cNvPr id="44036" name="Picture 1028" descr="C:\black\Talks\MotionImagery\Results\subCAR1-0048.bmp"/>
          <p:cNvPicPr>
            <a:picLocks noChangeAspect="1" noChangeArrowheads="1"/>
          </p:cNvPicPr>
          <p:nvPr/>
        </p:nvPicPr>
        <p:blipFill>
          <a:blip r:embed="rId2"/>
          <a:srcRect/>
          <a:stretch>
            <a:fillRect/>
          </a:stretch>
        </p:blipFill>
        <p:spPr bwMode="auto">
          <a:xfrm>
            <a:off x="1143000" y="1828800"/>
            <a:ext cx="2857500" cy="3017838"/>
          </a:xfrm>
          <a:prstGeom prst="rect">
            <a:avLst/>
          </a:prstGeom>
          <a:noFill/>
        </p:spPr>
      </p:pic>
      <p:pic>
        <p:nvPicPr>
          <p:cNvPr id="44037" name="Picture 1029" descr="C:\black\Talks\MotionImagery\Results\subCAR1-0049.bmp"/>
          <p:cNvPicPr>
            <a:picLocks noChangeAspect="1" noChangeArrowheads="1"/>
          </p:cNvPicPr>
          <p:nvPr/>
        </p:nvPicPr>
        <p:blipFill>
          <a:blip r:embed="rId3"/>
          <a:srcRect/>
          <a:stretch>
            <a:fillRect/>
          </a:stretch>
        </p:blipFill>
        <p:spPr bwMode="auto">
          <a:xfrm>
            <a:off x="1143000" y="1828800"/>
            <a:ext cx="2857500" cy="3017838"/>
          </a:xfrm>
          <a:prstGeom prst="rect">
            <a:avLst/>
          </a:prstGeom>
          <a:noFill/>
        </p:spPr>
      </p:pic>
      <p:pic>
        <p:nvPicPr>
          <p:cNvPr id="44038" name="Picture 1030" descr="C:\black\Talks\MotionImagery\Results\subCAR1-0050.bmp"/>
          <p:cNvPicPr>
            <a:picLocks noChangeAspect="1" noChangeArrowheads="1"/>
          </p:cNvPicPr>
          <p:nvPr/>
        </p:nvPicPr>
        <p:blipFill>
          <a:blip r:embed="rId4"/>
          <a:srcRect/>
          <a:stretch>
            <a:fillRect/>
          </a:stretch>
        </p:blipFill>
        <p:spPr bwMode="auto">
          <a:xfrm>
            <a:off x="1143000" y="1828800"/>
            <a:ext cx="2857500" cy="3017838"/>
          </a:xfrm>
          <a:prstGeom prst="rect">
            <a:avLst/>
          </a:prstGeom>
          <a:noFill/>
        </p:spPr>
      </p:pic>
      <p:pic>
        <p:nvPicPr>
          <p:cNvPr id="44039" name="Picture 1031" descr="C:\black\Talks\MotionImagery\Results\subCAR1-0051.bmp"/>
          <p:cNvPicPr>
            <a:picLocks noChangeAspect="1" noChangeArrowheads="1"/>
          </p:cNvPicPr>
          <p:nvPr/>
        </p:nvPicPr>
        <p:blipFill>
          <a:blip r:embed="rId5"/>
          <a:srcRect/>
          <a:stretch>
            <a:fillRect/>
          </a:stretch>
        </p:blipFill>
        <p:spPr bwMode="auto">
          <a:xfrm>
            <a:off x="1143000" y="1828800"/>
            <a:ext cx="2857500" cy="3017838"/>
          </a:xfrm>
          <a:prstGeom prst="rect">
            <a:avLst/>
          </a:prstGeom>
          <a:noFill/>
        </p:spPr>
      </p:pic>
      <p:sp>
        <p:nvSpPr>
          <p:cNvPr id="44040" name="Text Box 1032"/>
          <p:cNvSpPr txBox="1">
            <a:spLocks noChangeArrowheads="1"/>
          </p:cNvSpPr>
          <p:nvPr/>
        </p:nvSpPr>
        <p:spPr bwMode="auto">
          <a:xfrm>
            <a:off x="838200" y="5181600"/>
            <a:ext cx="7391400" cy="519113"/>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sz="2800">
                <a:solidFill>
                  <a:schemeClr val="tx1"/>
                </a:solidFill>
              </a:rPr>
              <a:t>What is the “motion” of the car?</a:t>
            </a:r>
          </a:p>
        </p:txBody>
      </p:sp>
      <p:pic>
        <p:nvPicPr>
          <p:cNvPr id="44041" name="Picture 1033" descr="C:\black\Talks\MotionImagery\Results\vectCAR1-0049.bmp"/>
          <p:cNvPicPr>
            <a:picLocks noChangeAspect="1" noChangeArrowheads="1"/>
          </p:cNvPicPr>
          <p:nvPr/>
        </p:nvPicPr>
        <p:blipFill>
          <a:blip r:embed="rId6"/>
          <a:srcRect/>
          <a:stretch>
            <a:fillRect/>
          </a:stretch>
        </p:blipFill>
        <p:spPr bwMode="auto">
          <a:xfrm>
            <a:off x="4800600" y="1843088"/>
            <a:ext cx="3124200" cy="30337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40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40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4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noFill/>
          <a:ln>
            <a:miter lim="800000"/>
            <a:headEnd/>
            <a:tailEnd/>
          </a:ln>
        </p:spPr>
        <p:txBody>
          <a:bodyPr wrap="square" lIns="91440" tIns="45720" rIns="91440" bIns="45720" numCol="1" anchor="t" anchorCtr="0" compatLnSpc="1">
            <a:prstTxWarp prst="textNoShape">
              <a:avLst/>
            </a:prstTxWarp>
          </a:bodyPr>
          <a:lstStyle/>
          <a:p>
            <a:r>
              <a:rPr lang="en-US"/>
              <a:t>“M</a:t>
            </a:r>
            <a:r>
              <a:rPr lang="en-US" sz="3600"/>
              <a:t>IRRORS</a:t>
            </a:r>
            <a:r>
              <a:rPr lang="en-US"/>
              <a:t>”</a:t>
            </a:r>
          </a:p>
        </p:txBody>
      </p:sp>
      <p:pic>
        <p:nvPicPr>
          <p:cNvPr id="38915" name="Picture 3" descr="C:\black\Talks\MotionImagery\Images\marshpilings.jpg"/>
          <p:cNvPicPr>
            <a:picLocks noChangeAspect="1" noChangeArrowheads="1"/>
          </p:cNvPicPr>
          <p:nvPr/>
        </p:nvPicPr>
        <p:blipFill>
          <a:blip r:embed="rId2"/>
          <a:srcRect/>
          <a:stretch>
            <a:fillRect/>
          </a:stretch>
        </p:blipFill>
        <p:spPr bwMode="auto">
          <a:xfrm>
            <a:off x="1143000" y="1754188"/>
            <a:ext cx="3200400" cy="2132012"/>
          </a:xfrm>
          <a:prstGeom prst="rect">
            <a:avLst/>
          </a:prstGeom>
          <a:noFill/>
        </p:spPr>
      </p:pic>
      <p:pic>
        <p:nvPicPr>
          <p:cNvPr id="38916" name="Picture 4" descr="C:\black\Talks\MotionImagery\Images\millReflection.jpg"/>
          <p:cNvPicPr>
            <a:picLocks noChangeAspect="1" noChangeArrowheads="1"/>
          </p:cNvPicPr>
          <p:nvPr/>
        </p:nvPicPr>
        <p:blipFill>
          <a:blip r:embed="rId3"/>
          <a:srcRect/>
          <a:stretch>
            <a:fillRect/>
          </a:stretch>
        </p:blipFill>
        <p:spPr bwMode="auto">
          <a:xfrm>
            <a:off x="4648200" y="1754188"/>
            <a:ext cx="3048000" cy="2130425"/>
          </a:xfrm>
          <a:prstGeom prst="rect">
            <a:avLst/>
          </a:prstGeom>
          <a:noFill/>
        </p:spPr>
      </p:pic>
      <p:sp>
        <p:nvSpPr>
          <p:cNvPr id="38917" name="Text Box 5"/>
          <p:cNvSpPr txBox="1">
            <a:spLocks noChangeArrowheads="1"/>
          </p:cNvSpPr>
          <p:nvPr/>
        </p:nvSpPr>
        <p:spPr bwMode="auto">
          <a:xfrm>
            <a:off x="762000" y="4343400"/>
            <a:ext cx="7315200" cy="954107"/>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sz="2800" dirty="0">
                <a:solidFill>
                  <a:schemeClr val="tx1"/>
                </a:solidFill>
              </a:rPr>
              <a:t>It makes little sense to even talk about “motion” without talking about material properties</a:t>
            </a:r>
            <a:r>
              <a:rPr lang="en-US" sz="2800" dirty="0" smtClean="0">
                <a:solidFill>
                  <a:schemeClr val="tx1"/>
                </a:solidFill>
              </a:rPr>
              <a:t>.</a:t>
            </a:r>
            <a:endParaRPr lang="en-US" sz="2800" dirty="0">
              <a:solidFill>
                <a:schemeClr val="tx1"/>
              </a:solidFill>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685800" y="609600"/>
            <a:ext cx="7772400" cy="1143000"/>
          </a:xfrm>
          <a:noFill/>
          <a:ln>
            <a:miter lim="800000"/>
            <a:headEnd/>
            <a:tailEnd/>
          </a:ln>
        </p:spPr>
        <p:txBody>
          <a:bodyPr wrap="square" lIns="91440" tIns="45720" rIns="91440" bIns="45720" numCol="1" anchor="t" anchorCtr="0" compatLnSpc="1">
            <a:prstTxWarp prst="textNoShape">
              <a:avLst/>
            </a:prstTxWarp>
          </a:bodyPr>
          <a:lstStyle/>
          <a:p>
            <a:r>
              <a:rPr lang="en-US"/>
              <a:t>W</a:t>
            </a:r>
            <a:r>
              <a:rPr lang="en-US" sz="3600"/>
              <a:t>HAT</a:t>
            </a:r>
            <a:r>
              <a:rPr lang="en-US"/>
              <a:t> </a:t>
            </a:r>
            <a:r>
              <a:rPr lang="en-US" sz="3600"/>
              <a:t>IS THE</a:t>
            </a:r>
            <a:r>
              <a:rPr lang="en-US"/>
              <a:t> G</a:t>
            </a:r>
            <a:r>
              <a:rPr lang="en-US" sz="3600"/>
              <a:t>OAL</a:t>
            </a:r>
            <a:r>
              <a:rPr lang="en-US"/>
              <a:t>?</a:t>
            </a:r>
          </a:p>
        </p:txBody>
      </p:sp>
      <p:pic>
        <p:nvPicPr>
          <p:cNvPr id="45059" name="Picture 3">
            <a:hlinkClick r:id="" action="ppaction://media"/>
          </p:cNvPr>
          <p:cNvPicPr/>
          <p:nvPr>
            <a:videoFile r:link="rId1"/>
          </p:nvPr>
        </p:nvPicPr>
        <p:blipFill>
          <a:blip r:embed="rId4"/>
          <a:srcRect/>
          <a:stretch>
            <a:fillRect/>
          </a:stretch>
        </p:blipFill>
        <p:spPr bwMode="auto">
          <a:xfrm>
            <a:off x="6019800" y="1828800"/>
            <a:ext cx="2590800" cy="1943100"/>
          </a:xfrm>
          <a:prstGeom prst="rect">
            <a:avLst/>
          </a:prstGeom>
          <a:noFill/>
        </p:spPr>
      </p:pic>
      <p:pic>
        <p:nvPicPr>
          <p:cNvPr id="45060" name="Picture 4">
            <a:hlinkClick r:id="" action="ppaction://media"/>
          </p:cNvPr>
          <p:cNvPicPr/>
          <p:nvPr>
            <a:videoFile r:link="rId2"/>
          </p:nvPr>
        </p:nvPicPr>
        <p:blipFill>
          <a:blip r:embed="rId5"/>
          <a:srcRect/>
          <a:stretch>
            <a:fillRect/>
          </a:stretch>
        </p:blipFill>
        <p:spPr bwMode="auto">
          <a:xfrm>
            <a:off x="6019800" y="4038600"/>
            <a:ext cx="2590800" cy="1943100"/>
          </a:xfrm>
          <a:prstGeom prst="rect">
            <a:avLst/>
          </a:prstGeom>
          <a:noFill/>
        </p:spPr>
      </p:pic>
      <p:sp>
        <p:nvSpPr>
          <p:cNvPr id="45062" name="Text Box 6"/>
          <p:cNvSpPr txBox="1">
            <a:spLocks noChangeArrowheads="1"/>
          </p:cNvSpPr>
          <p:nvPr/>
        </p:nvSpPr>
        <p:spPr bwMode="auto">
          <a:xfrm>
            <a:off x="533400" y="1828800"/>
            <a:ext cx="4953000" cy="519113"/>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sz="2800">
                <a:solidFill>
                  <a:schemeClr val="tx1"/>
                </a:solidFill>
              </a:rPr>
              <a:t>Accurate pixel motion?</a:t>
            </a:r>
          </a:p>
        </p:txBody>
      </p:sp>
      <p:sp>
        <p:nvSpPr>
          <p:cNvPr id="45065" name="Text Box 9"/>
          <p:cNvSpPr txBox="1">
            <a:spLocks noChangeArrowheads="1"/>
          </p:cNvSpPr>
          <p:nvPr/>
        </p:nvSpPr>
        <p:spPr bwMode="auto">
          <a:xfrm>
            <a:off x="533400" y="2590800"/>
            <a:ext cx="5105400" cy="3297238"/>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sz="2800" dirty="0">
                <a:solidFill>
                  <a:schemeClr val="tx1"/>
                </a:solidFill>
              </a:rPr>
              <a:t>Recognition of substances.</a:t>
            </a:r>
          </a:p>
          <a:p>
            <a:pPr algn="l">
              <a:spcBef>
                <a:spcPct val="50000"/>
              </a:spcBef>
            </a:pPr>
            <a:r>
              <a:rPr lang="en-US" sz="2800" dirty="0">
                <a:solidFill>
                  <a:schemeClr val="tx1"/>
                </a:solidFill>
              </a:rPr>
              <a:t>	</a:t>
            </a:r>
            <a:r>
              <a:rPr lang="en-US" sz="2800" dirty="0">
                <a:solidFill>
                  <a:srgbClr val="990033"/>
                </a:solidFill>
              </a:rPr>
              <a:t>*</a:t>
            </a:r>
            <a:r>
              <a:rPr lang="en-US" sz="2800" dirty="0">
                <a:solidFill>
                  <a:schemeClr val="tx1"/>
                </a:solidFill>
              </a:rPr>
              <a:t> material properties of 	 	   objects.</a:t>
            </a:r>
          </a:p>
          <a:p>
            <a:pPr algn="l">
              <a:spcBef>
                <a:spcPct val="50000"/>
              </a:spcBef>
            </a:pPr>
            <a:r>
              <a:rPr lang="en-US" sz="2800" dirty="0">
                <a:solidFill>
                  <a:schemeClr val="tx1"/>
                </a:solidFill>
              </a:rPr>
              <a:t>	</a:t>
            </a:r>
            <a:r>
              <a:rPr lang="en-US" sz="2800" dirty="0">
                <a:solidFill>
                  <a:srgbClr val="990033"/>
                </a:solidFill>
              </a:rPr>
              <a:t>*</a:t>
            </a:r>
            <a:r>
              <a:rPr lang="en-US" sz="2800" dirty="0">
                <a:solidFill>
                  <a:schemeClr val="tx1"/>
                </a:solidFill>
              </a:rPr>
              <a:t> a fundamental role of 	 	   perception.</a:t>
            </a:r>
          </a:p>
          <a:p>
            <a:pPr algn="l">
              <a:spcBef>
                <a:spcPct val="50000"/>
              </a:spcBef>
            </a:pPr>
            <a:r>
              <a:rPr lang="en-US" sz="2800" dirty="0">
                <a:solidFill>
                  <a:schemeClr val="tx1"/>
                </a:solidFill>
              </a:rPr>
              <a:t>Recognition of motion “patterns”.</a:t>
            </a:r>
          </a:p>
        </p:txBody>
      </p:sp>
      <p:sp>
        <p:nvSpPr>
          <p:cNvPr id="45066" name="Text Box 10"/>
          <p:cNvSpPr txBox="1">
            <a:spLocks noChangeArrowheads="1"/>
          </p:cNvSpPr>
          <p:nvPr/>
        </p:nvSpPr>
        <p:spPr bwMode="auto">
          <a:xfrm>
            <a:off x="1219200" y="3733800"/>
            <a:ext cx="4419600" cy="457200"/>
          </a:xfrm>
          <a:prstGeom prst="rect">
            <a:avLst/>
          </a:prstGeom>
          <a:noFill/>
          <a:ln w="9525">
            <a:noFill/>
            <a:miter lim="800000"/>
            <a:headEnd/>
            <a:tailEnd/>
          </a:ln>
          <a:effectLst/>
        </p:spPr>
        <p:txBody>
          <a:bodyPr>
            <a:prstTxWarp prst="textNoShape">
              <a:avLst/>
            </a:prstTxWarp>
            <a:spAutoFit/>
          </a:bodyPr>
          <a:lstStyle/>
          <a:p>
            <a:pPr algn="l">
              <a:spcBef>
                <a:spcPct val="50000"/>
              </a:spcBef>
            </a:pPr>
            <a:endParaRPr lang="en-US" b="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05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45060"/>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45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4" repeatCount="indefinite" fill="hold" display="0">
                  <p:stCondLst>
                    <p:cond delay="indefinite"/>
                  </p:stCondLst>
                  <p:endCondLst>
                    <p:cond evt="onPrev" delay="0">
                      <p:tgtEl>
                        <p:sldTgt/>
                      </p:tgtEl>
                    </p:cond>
                  </p:endCondLst>
                </p:cTn>
                <p:tgtEl>
                  <p:spTgt spid="45059"/>
                </p:tgtEl>
              </p:cMediaNode>
            </p:video>
            <p:seq concurrent="1" nextAc="seek">
              <p:cTn id="15" restart="whenNotActive" fill="hold" evtFilter="cancelBubble" nodeType="interactiveSeq">
                <p:stCondLst>
                  <p:cond evt="onClick" delay="0">
                    <p:tgtEl>
                      <p:spTgt spid="4505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5059"/>
                                        </p:tgtEl>
                                      </p:cBhvr>
                                    </p:cmd>
                                  </p:childTnLst>
                                </p:cTn>
                              </p:par>
                            </p:childTnLst>
                          </p:cTn>
                        </p:par>
                      </p:childTnLst>
                    </p:cTn>
                  </p:par>
                </p:childTnLst>
              </p:cTn>
              <p:nextCondLst>
                <p:cond evt="onClick" delay="0">
                  <p:tgtEl>
                    <p:spTgt spid="45059"/>
                  </p:tgtEl>
                </p:cond>
              </p:nextCondLst>
            </p:seq>
            <p:video>
              <p:cMediaNode>
                <p:cTn id="20" repeatCount="indefinite" fill="hold" display="0">
                  <p:stCondLst>
                    <p:cond delay="indefinite"/>
                  </p:stCondLst>
                  <p:endCondLst>
                    <p:cond evt="onPrev" delay="0">
                      <p:tgtEl>
                        <p:sldTgt/>
                      </p:tgtEl>
                    </p:cond>
                  </p:endCondLst>
                </p:cTn>
                <p:tgtEl>
                  <p:spTgt spid="45060"/>
                </p:tgtEl>
              </p:cMediaNode>
            </p:video>
            <p:seq concurrent="1" nextAc="seek">
              <p:cTn id="21" restart="whenNotActive" fill="hold" evtFilter="cancelBubble" nodeType="interactiveSeq">
                <p:stCondLst>
                  <p:cond evt="onClick" delay="0">
                    <p:tgtEl>
                      <p:spTgt spid="45060"/>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5060"/>
                                        </p:tgtEl>
                                      </p:cBhvr>
                                    </p:cmd>
                                  </p:childTnLst>
                                </p:cTn>
                              </p:par>
                            </p:childTnLst>
                          </p:cTn>
                        </p:par>
                      </p:childTnLst>
                    </p:cTn>
                  </p:par>
                </p:childTnLst>
              </p:cTn>
              <p:nextCondLst>
                <p:cond evt="onClick" delay="0">
                  <p:tgtEl>
                    <p:spTgt spid="45060"/>
                  </p:tgtEl>
                </p:cond>
              </p:nextCondLst>
            </p:seq>
          </p:childTnLst>
        </p:cTn>
      </p:par>
    </p:tnLst>
    <p:bldLst>
      <p:bldP spid="45065" grpId="0" autoUpdateAnimBg="0"/>
    </p:bld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noFill/>
          <a:ln>
            <a:miter lim="800000"/>
            <a:headEnd/>
            <a:tailEnd/>
          </a:ln>
        </p:spPr>
        <p:txBody>
          <a:bodyPr wrap="square" lIns="91440" tIns="45720" rIns="91440" bIns="45720" numCol="1" anchor="t" anchorCtr="0" compatLnSpc="1">
            <a:prstTxWarp prst="textNoShape">
              <a:avLst/>
            </a:prstTxWarp>
          </a:bodyPr>
          <a:lstStyle/>
          <a:p>
            <a:r>
              <a:rPr lang="en-US"/>
              <a:t>M</a:t>
            </a:r>
            <a:r>
              <a:rPr lang="en-US" sz="3600"/>
              <a:t>OTION</a:t>
            </a:r>
            <a:r>
              <a:rPr lang="en-US"/>
              <a:t> </a:t>
            </a:r>
            <a:r>
              <a:rPr lang="en-US" sz="3600"/>
              <a:t>AND</a:t>
            </a:r>
            <a:r>
              <a:rPr lang="en-US"/>
              <a:t> M</a:t>
            </a:r>
            <a:r>
              <a:rPr lang="en-US" sz="3600"/>
              <a:t>ATERIAL</a:t>
            </a:r>
          </a:p>
        </p:txBody>
      </p:sp>
      <p:sp>
        <p:nvSpPr>
          <p:cNvPr id="99331" name="Text Box 3"/>
          <p:cNvSpPr txBox="1">
            <a:spLocks noChangeArrowheads="1"/>
          </p:cNvSpPr>
          <p:nvPr/>
        </p:nvSpPr>
        <p:spPr bwMode="auto">
          <a:xfrm>
            <a:off x="381000" y="1752600"/>
            <a:ext cx="8077200" cy="4305300"/>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sz="2800">
                <a:solidFill>
                  <a:schemeClr val="tx1"/>
                </a:solidFill>
              </a:rPr>
              <a:t>Simultaneously</a:t>
            </a:r>
          </a:p>
          <a:p>
            <a:pPr algn="l">
              <a:lnSpc>
                <a:spcPct val="55000"/>
              </a:lnSpc>
              <a:spcBef>
                <a:spcPct val="50000"/>
              </a:spcBef>
            </a:pPr>
            <a:r>
              <a:rPr lang="en-US" sz="2800">
                <a:solidFill>
                  <a:schemeClr val="tx1"/>
                </a:solidFill>
              </a:rPr>
              <a:t>	</a:t>
            </a:r>
            <a:r>
              <a:rPr lang="en-US" sz="2800">
                <a:solidFill>
                  <a:srgbClr val="990033"/>
                </a:solidFill>
              </a:rPr>
              <a:t>* </a:t>
            </a:r>
            <a:r>
              <a:rPr lang="en-US" sz="2800">
                <a:solidFill>
                  <a:schemeClr val="tx1"/>
                </a:solidFill>
              </a:rPr>
              <a:t>estimate material properties (reflectivity…)</a:t>
            </a:r>
          </a:p>
          <a:p>
            <a:pPr algn="l">
              <a:lnSpc>
                <a:spcPct val="55000"/>
              </a:lnSpc>
              <a:spcBef>
                <a:spcPct val="50000"/>
              </a:spcBef>
            </a:pPr>
            <a:r>
              <a:rPr lang="en-US" sz="2800">
                <a:solidFill>
                  <a:schemeClr val="tx1"/>
                </a:solidFill>
              </a:rPr>
              <a:t>	</a:t>
            </a:r>
            <a:r>
              <a:rPr lang="en-US" sz="2800">
                <a:solidFill>
                  <a:srgbClr val="990033"/>
                </a:solidFill>
              </a:rPr>
              <a:t>*</a:t>
            </a:r>
            <a:r>
              <a:rPr lang="en-US" sz="2800">
                <a:solidFill>
                  <a:schemeClr val="tx1"/>
                </a:solidFill>
              </a:rPr>
              <a:t> and changes in appearance.</a:t>
            </a:r>
          </a:p>
          <a:p>
            <a:pPr algn="l">
              <a:lnSpc>
                <a:spcPct val="55000"/>
              </a:lnSpc>
              <a:spcBef>
                <a:spcPct val="50000"/>
              </a:spcBef>
            </a:pPr>
            <a:endParaRPr lang="en-US" sz="2800">
              <a:solidFill>
                <a:schemeClr val="tx1"/>
              </a:solidFill>
            </a:endParaRPr>
          </a:p>
          <a:p>
            <a:pPr algn="l">
              <a:lnSpc>
                <a:spcPct val="55000"/>
              </a:lnSpc>
              <a:spcBef>
                <a:spcPct val="50000"/>
              </a:spcBef>
            </a:pPr>
            <a:endParaRPr lang="en-US" sz="2800">
              <a:solidFill>
                <a:schemeClr val="tx1"/>
              </a:solidFill>
            </a:endParaRPr>
          </a:p>
          <a:p>
            <a:pPr algn="l">
              <a:spcBef>
                <a:spcPct val="50000"/>
              </a:spcBef>
            </a:pPr>
            <a:r>
              <a:rPr lang="en-US" sz="2800">
                <a:solidFill>
                  <a:schemeClr val="tx1"/>
                </a:solidFill>
              </a:rPr>
              <a:t>Benefits</a:t>
            </a:r>
          </a:p>
          <a:p>
            <a:pPr algn="l">
              <a:lnSpc>
                <a:spcPct val="55000"/>
              </a:lnSpc>
              <a:spcBef>
                <a:spcPct val="50000"/>
              </a:spcBef>
            </a:pPr>
            <a:r>
              <a:rPr lang="en-US" sz="2800">
                <a:solidFill>
                  <a:schemeClr val="tx1"/>
                </a:solidFill>
              </a:rPr>
              <a:t>	</a:t>
            </a:r>
            <a:r>
              <a:rPr lang="en-US" sz="2800">
                <a:solidFill>
                  <a:srgbClr val="990033"/>
                </a:solidFill>
              </a:rPr>
              <a:t>*</a:t>
            </a:r>
            <a:r>
              <a:rPr lang="en-US" sz="2800">
                <a:solidFill>
                  <a:schemeClr val="tx1"/>
                </a:solidFill>
              </a:rPr>
              <a:t> information about “substances”</a:t>
            </a:r>
          </a:p>
          <a:p>
            <a:pPr algn="l">
              <a:lnSpc>
                <a:spcPct val="55000"/>
              </a:lnSpc>
              <a:spcBef>
                <a:spcPct val="50000"/>
              </a:spcBef>
            </a:pPr>
            <a:r>
              <a:rPr lang="en-US" sz="2800">
                <a:solidFill>
                  <a:schemeClr val="tx1"/>
                </a:solidFill>
              </a:rPr>
              <a:t>	</a:t>
            </a:r>
            <a:r>
              <a:rPr lang="en-US" sz="2800">
                <a:solidFill>
                  <a:srgbClr val="CC0000"/>
                </a:solidFill>
              </a:rPr>
              <a:t>*</a:t>
            </a:r>
            <a:r>
              <a:rPr lang="en-US" sz="2800">
                <a:solidFill>
                  <a:schemeClr val="tx1"/>
                </a:solidFill>
              </a:rPr>
              <a:t> additional constraints on object shape</a:t>
            </a:r>
          </a:p>
          <a:p>
            <a:pPr algn="l">
              <a:lnSpc>
                <a:spcPct val="55000"/>
              </a:lnSpc>
              <a:spcBef>
                <a:spcPct val="50000"/>
              </a:spcBef>
            </a:pPr>
            <a:r>
              <a:rPr lang="en-US" sz="2800">
                <a:solidFill>
                  <a:schemeClr val="tx1"/>
                </a:solidFill>
              </a:rPr>
              <a:t>	</a:t>
            </a:r>
            <a:r>
              <a:rPr lang="en-US" sz="2800">
                <a:solidFill>
                  <a:srgbClr val="CC0000"/>
                </a:solidFill>
              </a:rPr>
              <a:t>*</a:t>
            </a:r>
            <a:r>
              <a:rPr lang="en-US" sz="2800">
                <a:solidFill>
                  <a:schemeClr val="tx1"/>
                </a:solidFill>
              </a:rPr>
              <a:t> helps us figure out “what goes with what”.</a:t>
            </a:r>
          </a:p>
        </p:txBody>
      </p:sp>
      <p:pic>
        <p:nvPicPr>
          <p:cNvPr id="99332" name="Picture 4" descr="C:\black\Talks\MotionImagery\Results\CAR2_frame_0063.png"/>
          <p:cNvPicPr>
            <a:picLocks noChangeAspect="1" noChangeArrowheads="1"/>
          </p:cNvPicPr>
          <p:nvPr/>
        </p:nvPicPr>
        <p:blipFill>
          <a:blip r:embed="rId2"/>
          <a:srcRect/>
          <a:stretch>
            <a:fillRect/>
          </a:stretch>
        </p:blipFill>
        <p:spPr bwMode="auto">
          <a:xfrm>
            <a:off x="6096000" y="2895600"/>
            <a:ext cx="2438400" cy="1625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99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pyramids</a:t>
            </a:r>
            <a:endParaRPr lang="en-US" dirty="0"/>
          </a:p>
        </p:txBody>
      </p:sp>
      <p:pic>
        <p:nvPicPr>
          <p:cNvPr id="7" name="Picture 6"/>
          <p:cNvPicPr>
            <a:picLocks noChangeAspect="1"/>
          </p:cNvPicPr>
          <p:nvPr/>
        </p:nvPicPr>
        <p:blipFill>
          <a:blip r:embed="rId2"/>
          <a:stretch>
            <a:fillRect/>
          </a:stretch>
        </p:blipFill>
        <p:spPr>
          <a:xfrm>
            <a:off x="2286000" y="3578966"/>
            <a:ext cx="4572000" cy="1946672"/>
          </a:xfrm>
          <a:prstGeom prst="rect">
            <a:avLst/>
          </a:prstGeom>
        </p:spPr>
      </p:pic>
      <p:pic>
        <p:nvPicPr>
          <p:cNvPr id="8" name="Picture 7"/>
          <p:cNvPicPr>
            <a:picLocks noChangeAspect="1"/>
          </p:cNvPicPr>
          <p:nvPr/>
        </p:nvPicPr>
        <p:blipFill>
          <a:blip r:embed="rId3"/>
          <a:stretch>
            <a:fillRect/>
          </a:stretch>
        </p:blipFill>
        <p:spPr>
          <a:xfrm>
            <a:off x="0" y="1605462"/>
            <a:ext cx="4572000" cy="1946672"/>
          </a:xfrm>
          <a:prstGeom prst="rect">
            <a:avLst/>
          </a:prstGeom>
        </p:spPr>
      </p:pic>
      <p:pic>
        <p:nvPicPr>
          <p:cNvPr id="9" name="Picture 8"/>
          <p:cNvPicPr>
            <a:picLocks noChangeAspect="1"/>
          </p:cNvPicPr>
          <p:nvPr/>
        </p:nvPicPr>
        <p:blipFill>
          <a:blip r:embed="rId4"/>
          <a:stretch>
            <a:fillRect/>
          </a:stretch>
        </p:blipFill>
        <p:spPr>
          <a:xfrm>
            <a:off x="4572000" y="1605462"/>
            <a:ext cx="4572000" cy="1946672"/>
          </a:xfrm>
          <a:prstGeom prst="rect">
            <a:avLst/>
          </a:prstGeom>
        </p:spPr>
      </p:pic>
      <p:sp>
        <p:nvSpPr>
          <p:cNvPr id="10" name="TextBox 9"/>
          <p:cNvSpPr txBox="1"/>
          <p:nvPr/>
        </p:nvSpPr>
        <p:spPr>
          <a:xfrm>
            <a:off x="742352" y="5563323"/>
            <a:ext cx="8099994" cy="830997"/>
          </a:xfrm>
          <a:prstGeom prst="rect">
            <a:avLst/>
          </a:prstGeom>
          <a:noFill/>
        </p:spPr>
        <p:txBody>
          <a:bodyPr wrap="none" rtlCol="0">
            <a:spAutoFit/>
          </a:bodyPr>
          <a:lstStyle/>
          <a:p>
            <a:r>
              <a:rPr lang="en-US" sz="2400" dirty="0" smtClean="0"/>
              <a:t>Small things, moving fast, get lost.</a:t>
            </a:r>
          </a:p>
          <a:p>
            <a:r>
              <a:rPr lang="en-US" sz="2400" dirty="0" smtClean="0"/>
              <a:t>They disappear at the top of the pyramid and never come back.</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p:txBody>
          <a:bodyPr/>
          <a:lstStyle/>
          <a:p>
            <a:r>
              <a:rPr lang="en-US" dirty="0" smtClean="0"/>
              <a:t>Matrix Reloaded </a:t>
            </a:r>
            <a:endParaRPr lang="en-US" dirty="0"/>
          </a:p>
        </p:txBody>
      </p:sp>
      <p:sp>
        <p:nvSpPr>
          <p:cNvPr id="1131523" name="Rectangle 3"/>
          <p:cNvSpPr>
            <a:spLocks noGrp="1" noChangeArrowheads="1"/>
          </p:cNvSpPr>
          <p:nvPr>
            <p:ph type="body" idx="1"/>
          </p:nvPr>
        </p:nvSpPr>
        <p:spPr/>
        <p:txBody>
          <a:bodyPr/>
          <a:lstStyle/>
          <a:p>
            <a:endParaRPr lang="en-US"/>
          </a:p>
        </p:txBody>
      </p:sp>
      <p:pic>
        <p:nvPicPr>
          <p:cNvPr id="1131524" name="Picture 4" descr="matrixpunchbig08"/>
          <p:cNvPicPr>
            <a:picLocks noChangeAspect="1" noChangeArrowheads="1"/>
          </p:cNvPicPr>
          <p:nvPr/>
        </p:nvPicPr>
        <p:blipFill>
          <a:blip r:embed="rId2"/>
          <a:srcRect/>
          <a:stretch>
            <a:fillRect/>
          </a:stretch>
        </p:blipFill>
        <p:spPr bwMode="auto">
          <a:xfrm>
            <a:off x="76200" y="1752600"/>
            <a:ext cx="8915400" cy="3790950"/>
          </a:xfrm>
          <a:prstGeom prst="rect">
            <a:avLst/>
          </a:prstGeom>
          <a:noFill/>
        </p:spPr>
      </p:pic>
      <p:sp>
        <p:nvSpPr>
          <p:cNvPr id="1131525" name="Text Box 5"/>
          <p:cNvSpPr txBox="1">
            <a:spLocks noChangeArrowheads="1"/>
          </p:cNvSpPr>
          <p:nvPr/>
        </p:nvSpPr>
        <p:spPr bwMode="auto">
          <a:xfrm>
            <a:off x="381000" y="5715000"/>
            <a:ext cx="5791200" cy="707886"/>
          </a:xfrm>
          <a:prstGeom prst="rect">
            <a:avLst/>
          </a:prstGeom>
          <a:noFill/>
          <a:ln w="9525">
            <a:noFill/>
            <a:miter lim="800000"/>
            <a:headEnd/>
            <a:tailEnd/>
          </a:ln>
          <a:effectLst/>
        </p:spPr>
        <p:txBody>
          <a:bodyPr>
            <a:prstTxWarp prst="textNoShape">
              <a:avLst/>
            </a:prstTxWarp>
            <a:spAutoFit/>
          </a:bodyPr>
          <a:lstStyle/>
          <a:p>
            <a:pPr>
              <a:spcBef>
                <a:spcPct val="25000"/>
              </a:spcBef>
            </a:pPr>
            <a:r>
              <a:rPr lang="en-US" sz="2000" dirty="0" smtClean="0"/>
              <a:t>Extend flow to 3D meshes.  Allows realistic deformation of faces in slow motion.</a:t>
            </a:r>
            <a:endParaRPr lang="en-US" sz="2000" dirty="0"/>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missing</a:t>
            </a:r>
            <a:endParaRPr lang="en-US" dirty="0"/>
          </a:p>
        </p:txBody>
      </p:sp>
      <p:sp>
        <p:nvSpPr>
          <p:cNvPr id="3" name="Content Placeholder 2"/>
          <p:cNvSpPr txBox="1">
            <a:spLocks/>
          </p:cNvSpPr>
          <p:nvPr/>
        </p:nvSpPr>
        <p:spPr>
          <a:xfrm>
            <a:off x="457200" y="1417638"/>
            <a:ext cx="8229600" cy="50311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Temporal continuity</a:t>
            </a:r>
          </a:p>
          <a:p>
            <a:pPr marL="800100" lvl="1" indent="-342900">
              <a:spcBef>
                <a:spcPct val="20000"/>
              </a:spcBef>
              <a:buFont typeface="Arial"/>
              <a:buChar char="•"/>
            </a:pPr>
            <a:r>
              <a:rPr lang="en-US" sz="3200" dirty="0" smtClean="0"/>
              <a:t>here only 2-frames considered</a:t>
            </a:r>
          </a:p>
          <a:p>
            <a:pPr marL="800100" lvl="1" indent="-342900">
              <a:spcBef>
                <a:spcPct val="20000"/>
              </a:spcBef>
              <a:buFont typeface="Arial"/>
              <a:buChar cha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but</a:t>
            </a:r>
            <a:r>
              <a:rPr kumimoji="0" lang="en-US" sz="3200" b="0" i="0" u="none" strike="noStrike" kern="1200" cap="none" spc="0" normalizeH="0" noProof="0" dirty="0" smtClean="0">
                <a:ln>
                  <a:noFill/>
                </a:ln>
                <a:solidFill>
                  <a:schemeClr val="tx1"/>
                </a:solidFill>
                <a:effectLst/>
                <a:uLnTx/>
                <a:uFillTx/>
                <a:latin typeface="+mn-lt"/>
                <a:ea typeface="+mn-ea"/>
                <a:cs typeface="+mn-cs"/>
              </a:rPr>
              <a:t> what </a:t>
            </a:r>
            <a:r>
              <a:rPr lang="en-US" sz="3200" dirty="0" smtClean="0"/>
              <a:t>persists in time?</a:t>
            </a:r>
          </a:p>
          <a:p>
            <a:pPr marL="800100" lvl="1" indent="-342900">
              <a:spcBef>
                <a:spcPct val="20000"/>
              </a:spcBef>
              <a:buFont typeface="Arial"/>
              <a:buChar char="•"/>
            </a:pPr>
            <a:endParaRPr lang="en-US" sz="3200" dirty="0" smtClean="0"/>
          </a:p>
          <a:p>
            <a:pPr marL="342900" indent="-342900">
              <a:spcBef>
                <a:spcPct val="20000"/>
              </a:spcBef>
              <a:buFont typeface="Arial"/>
              <a:buChar char="•"/>
            </a:pPr>
            <a:r>
              <a:rPr lang="en-US" sz="3200" dirty="0" smtClean="0"/>
              <a:t>Flow is about pixels</a:t>
            </a:r>
          </a:p>
          <a:p>
            <a:pPr marL="800100" lvl="1" indent="-342900">
              <a:spcBef>
                <a:spcPct val="20000"/>
              </a:spcBef>
              <a:buFont typeface="Arial"/>
              <a:buChar cha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maybe</a:t>
            </a:r>
            <a:r>
              <a:rPr kumimoji="0" lang="en-US" sz="3200" b="0" i="0" u="none" strike="noStrike" kern="1200" cap="none" spc="0" normalizeH="0" noProof="0" dirty="0" smtClean="0">
                <a:ln>
                  <a:noFill/>
                </a:ln>
                <a:solidFill>
                  <a:schemeClr val="tx1"/>
                </a:solidFill>
                <a:effectLst/>
                <a:uLnTx/>
                <a:uFillTx/>
                <a:latin typeface="+mn-lt"/>
                <a:ea typeface="+mn-ea"/>
                <a:cs typeface="+mn-cs"/>
              </a:rPr>
              <a:t> we should care about surfaces and their properties instead</a:t>
            </a:r>
          </a:p>
          <a:p>
            <a:pPr marL="800100" lvl="1" indent="-342900">
              <a:spcBef>
                <a:spcPct val="20000"/>
              </a:spcBef>
              <a:buFont typeface="Arial"/>
              <a:buChar cha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417638"/>
            <a:ext cx="8229600" cy="5031163"/>
          </a:xfrm>
        </p:spPr>
        <p:txBody>
          <a:bodyPr>
            <a:normAutofit fontScale="92500" lnSpcReduction="10000"/>
          </a:bodyPr>
          <a:lstStyle/>
          <a:p>
            <a:r>
              <a:rPr lang="en-US" dirty="0" smtClean="0"/>
              <a:t>Early ideas were pretty good (H&amp;S and Layers)</a:t>
            </a:r>
          </a:p>
          <a:p>
            <a:r>
              <a:rPr lang="en-US" dirty="0" smtClean="0"/>
              <a:t>Assumptions were wrong</a:t>
            </a:r>
          </a:p>
          <a:p>
            <a:r>
              <a:rPr lang="en-US" dirty="0" smtClean="0"/>
              <a:t>Better assumptions and models plus better engineering and faster computers, results in pretty decent flow</a:t>
            </a:r>
          </a:p>
          <a:p>
            <a:r>
              <a:rPr lang="en-US" dirty="0" smtClean="0"/>
              <a:t>Better, more challenging, test data helps drive understanding</a:t>
            </a:r>
            <a:endParaRPr lang="en-US" dirty="0" smtClean="0"/>
          </a:p>
          <a:p>
            <a:r>
              <a:rPr lang="en-US" dirty="0" smtClean="0"/>
              <a:t>Not </a:t>
            </a:r>
            <a:r>
              <a:rPr lang="en-US" dirty="0" smtClean="0"/>
              <a:t>yet a solved problem</a:t>
            </a:r>
          </a:p>
          <a:p>
            <a:r>
              <a:rPr lang="en-US" dirty="0" smtClean="0"/>
              <a:t>Moving forward may mean changing the problem definition </a:t>
            </a:r>
            <a:endParaRPr lang="en-U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158"/>
            <a:ext cx="8229600" cy="1143000"/>
          </a:xfrm>
        </p:spPr>
        <p:txBody>
          <a:bodyPr/>
          <a:lstStyle/>
          <a:p>
            <a:r>
              <a:rPr lang="en-US" dirty="0" smtClean="0"/>
              <a:t>Take home messages</a:t>
            </a:r>
            <a:endParaRPr lang="en-US" dirty="0"/>
          </a:p>
        </p:txBody>
      </p:sp>
      <p:sp>
        <p:nvSpPr>
          <p:cNvPr id="3" name="Content Placeholder 2"/>
          <p:cNvSpPr>
            <a:spLocks noGrp="1"/>
          </p:cNvSpPr>
          <p:nvPr>
            <p:ph idx="1"/>
          </p:nvPr>
        </p:nvSpPr>
        <p:spPr>
          <a:xfrm>
            <a:off x="457200" y="866874"/>
            <a:ext cx="8229600" cy="4525963"/>
          </a:xfrm>
        </p:spPr>
        <p:txBody>
          <a:bodyPr/>
          <a:lstStyle/>
          <a:p>
            <a:pPr>
              <a:buNone/>
            </a:pPr>
            <a:r>
              <a:rPr lang="en-US" dirty="0" smtClean="0"/>
              <a:t>1. Flow algorithms today work better than you might think.  Useful for many applications.</a:t>
            </a:r>
          </a:p>
          <a:p>
            <a:pPr lvl="1"/>
            <a:r>
              <a:rPr lang="en-US" dirty="0" smtClean="0"/>
              <a:t>e.g. human pose estimation (</a:t>
            </a:r>
            <a:r>
              <a:rPr lang="en-US" dirty="0" err="1" smtClean="0"/>
              <a:t>Zuffi</a:t>
            </a:r>
            <a:r>
              <a:rPr lang="en-US" dirty="0" smtClean="0"/>
              <a:t> et al. to appear ICCV’13)</a:t>
            </a:r>
          </a:p>
        </p:txBody>
      </p:sp>
      <p:pic>
        <p:nvPicPr>
          <p:cNvPr id="4" name="Picture 3"/>
          <p:cNvPicPr>
            <a:picLocks noChangeAspect="1"/>
          </p:cNvPicPr>
          <p:nvPr/>
        </p:nvPicPr>
        <p:blipFill>
          <a:blip r:embed="rId2"/>
          <a:stretch>
            <a:fillRect/>
          </a:stretch>
        </p:blipFill>
        <p:spPr>
          <a:xfrm>
            <a:off x="910618" y="2919119"/>
            <a:ext cx="7315200" cy="3619709"/>
          </a:xfrm>
          <a:prstGeom prst="rect">
            <a:avLst/>
          </a:prstGeom>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006"/>
            <a:ext cx="8229600" cy="1143000"/>
          </a:xfrm>
        </p:spPr>
        <p:txBody>
          <a:bodyPr/>
          <a:lstStyle/>
          <a:p>
            <a:r>
              <a:rPr lang="en-US" dirty="0" smtClean="0"/>
              <a:t>Take home messages</a:t>
            </a:r>
            <a:endParaRPr lang="en-US" dirty="0"/>
          </a:p>
        </p:txBody>
      </p:sp>
      <p:sp>
        <p:nvSpPr>
          <p:cNvPr id="3" name="Content Placeholder 2"/>
          <p:cNvSpPr>
            <a:spLocks noGrp="1"/>
          </p:cNvSpPr>
          <p:nvPr>
            <p:ph idx="1"/>
          </p:nvPr>
        </p:nvSpPr>
        <p:spPr>
          <a:xfrm>
            <a:off x="457200" y="992076"/>
            <a:ext cx="8229600" cy="4525963"/>
          </a:xfrm>
        </p:spPr>
        <p:txBody>
          <a:bodyPr/>
          <a:lstStyle/>
          <a:p>
            <a:pPr>
              <a:buNone/>
            </a:pPr>
            <a:r>
              <a:rPr lang="en-US" dirty="0" smtClean="0"/>
              <a:t>2. Realistic training data is now available so start thinking about learning</a:t>
            </a:r>
          </a:p>
          <a:p>
            <a:pPr lvl="1">
              <a:buNone/>
            </a:pPr>
            <a:r>
              <a:rPr lang="en-US" sz="4400" dirty="0" smtClean="0"/>
              <a:t>   http://</a:t>
            </a:r>
            <a:r>
              <a:rPr lang="en-US" sz="4400" dirty="0" err="1" smtClean="0"/>
              <a:t>sintel.is.tue.mpg.de</a:t>
            </a:r>
            <a:r>
              <a:rPr lang="en-US" sz="4400" dirty="0" smtClean="0"/>
              <a:t>/</a:t>
            </a:r>
            <a:endParaRPr lang="en-US" sz="4400" dirty="0"/>
          </a:p>
        </p:txBody>
      </p:sp>
      <p:pic>
        <p:nvPicPr>
          <p:cNvPr id="5" name="08-more-flow.mov">
            <a:hlinkClick r:id="" action="ppaction://media"/>
          </p:cNvPr>
          <p:cNvPicPr/>
          <p:nvPr>
            <a:videoFile r:link="rId1"/>
          </p:nvPr>
        </p:nvPicPr>
        <p:blipFill>
          <a:blip r:embed="rId3"/>
          <a:stretch>
            <a:fillRect/>
          </a:stretch>
        </p:blipFill>
        <p:spPr>
          <a:xfrm>
            <a:off x="0" y="2935873"/>
            <a:ext cx="9211603" cy="39221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reel.mov">
            <a:hlinkClick r:id="" action="ppaction://media"/>
          </p:cNvPr>
          <p:cNvPicPr/>
          <p:nvPr>
            <a:videoFile r:link="rId1"/>
          </p:nvPr>
        </p:nvPicPr>
        <p:blipFill>
          <a:blip r:embed="rId3"/>
          <a:stretch>
            <a:fillRect/>
          </a:stretch>
        </p:blipFill>
        <p:spPr>
          <a:xfrm>
            <a:off x="0" y="1482328"/>
            <a:ext cx="9144000" cy="38933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08-more-flow.mov">
            <a:hlinkClick r:id="" action="ppaction://media"/>
          </p:cNvPr>
          <p:cNvPicPr/>
          <p:nvPr>
            <p:ph idx="1"/>
            <a:videoFile r:link="rId1"/>
          </p:nvPr>
        </p:nvPicPr>
        <p:blipFill>
          <a:blip r:embed="rId3"/>
          <a:stretch>
            <a:fillRect/>
          </a:stretch>
        </p:blipFill>
        <p:spPr>
          <a:xfrm>
            <a:off x="-32755" y="1767695"/>
            <a:ext cx="9211603" cy="392212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dirty="0" smtClean="0"/>
              <a:t>References</a:t>
            </a:r>
            <a:endParaRPr lang="en-US" dirty="0"/>
          </a:p>
        </p:txBody>
      </p:sp>
      <p:sp>
        <p:nvSpPr>
          <p:cNvPr id="112643" name="Rectangle 3"/>
          <p:cNvSpPr>
            <a:spLocks noGrp="1" noChangeArrowheads="1"/>
          </p:cNvSpPr>
          <p:nvPr>
            <p:ph type="body" idx="1"/>
          </p:nvPr>
        </p:nvSpPr>
        <p:spPr/>
        <p:txBody>
          <a:bodyPr>
            <a:normAutofit/>
          </a:bodyPr>
          <a:lstStyle/>
          <a:p>
            <a:pPr eaLnBrk="1" hangingPunct="1">
              <a:lnSpc>
                <a:spcPct val="77000"/>
              </a:lnSpc>
            </a:pPr>
            <a:r>
              <a:rPr lang="en-US" sz="1600" dirty="0" err="1"/>
              <a:t>Adelson</a:t>
            </a:r>
            <a:r>
              <a:rPr lang="en-US" sz="1600" dirty="0"/>
              <a:t>, E.H., Anderson, C.H., Bergen, J.R., Burt, P.J., Ogden, J.M.: Pyramid methods in image processing. RCA Engineer 29 (1984) 33–41</a:t>
            </a:r>
          </a:p>
          <a:p>
            <a:pPr eaLnBrk="1" hangingPunct="1">
              <a:lnSpc>
                <a:spcPct val="77000"/>
              </a:lnSpc>
            </a:pPr>
            <a:r>
              <a:rPr lang="en-US" sz="1600" dirty="0"/>
              <a:t>Baker, S., </a:t>
            </a:r>
            <a:r>
              <a:rPr lang="en-US" sz="1600" dirty="0" err="1"/>
              <a:t>Scharstein</a:t>
            </a:r>
            <a:r>
              <a:rPr lang="en-US" sz="1600" dirty="0"/>
              <a:t>, D., Lewis, J., Roth, S., Black, M., </a:t>
            </a:r>
            <a:r>
              <a:rPr lang="en-US" sz="1600" dirty="0" err="1"/>
              <a:t>Szeliski</a:t>
            </a:r>
            <a:r>
              <a:rPr lang="en-US" sz="1600" dirty="0"/>
              <a:t>, R.: A database and evaluation methodology for optical flow. (In: ICCV 2007)</a:t>
            </a:r>
          </a:p>
          <a:p>
            <a:pPr eaLnBrk="1" hangingPunct="1">
              <a:lnSpc>
                <a:spcPct val="77000"/>
              </a:lnSpc>
            </a:pPr>
            <a:r>
              <a:rPr lang="en-US" sz="1600" dirty="0"/>
              <a:t>M. Black and P. </a:t>
            </a:r>
            <a:r>
              <a:rPr lang="en-US" sz="1600" dirty="0" err="1"/>
              <a:t>Anandan</a:t>
            </a:r>
            <a:r>
              <a:rPr lang="en-US" sz="1600" dirty="0"/>
              <a:t>. The robust estimation of multiple motions: Parametric and piecewise-smooth flow fields. CVIU 63(1), 1996.]</a:t>
            </a:r>
          </a:p>
          <a:p>
            <a:pPr eaLnBrk="1" hangingPunct="1">
              <a:lnSpc>
                <a:spcPct val="77000"/>
              </a:lnSpc>
            </a:pPr>
            <a:r>
              <a:rPr lang="en-US" sz="1600" dirty="0"/>
              <a:t>Blake, A., </a:t>
            </a:r>
            <a:r>
              <a:rPr lang="en-US" sz="1600" dirty="0" err="1"/>
              <a:t>Zisserman</a:t>
            </a:r>
            <a:r>
              <a:rPr lang="en-US" sz="1600" dirty="0"/>
              <a:t>, A.: Visual Reconstruction. The MIT Press, </a:t>
            </a:r>
            <a:r>
              <a:rPr lang="en-US" sz="1600" dirty="0" err="1"/>
              <a:t>Cambridge,Massachusetts</a:t>
            </a:r>
            <a:r>
              <a:rPr lang="en-US" sz="1600" dirty="0"/>
              <a:t> (1987)</a:t>
            </a:r>
          </a:p>
          <a:p>
            <a:pPr eaLnBrk="1" hangingPunct="1">
              <a:lnSpc>
                <a:spcPct val="77000"/>
              </a:lnSpc>
            </a:pPr>
            <a:r>
              <a:rPr lang="en-US" sz="1600" dirty="0"/>
              <a:t>T. </a:t>
            </a:r>
            <a:r>
              <a:rPr lang="en-US" sz="1600" dirty="0" err="1"/>
              <a:t>Brox</a:t>
            </a:r>
            <a:r>
              <a:rPr lang="en-US" sz="1600" dirty="0"/>
              <a:t>, A. Bruhn, N. </a:t>
            </a:r>
            <a:r>
              <a:rPr lang="en-US" sz="1600" dirty="0" err="1"/>
              <a:t>Papenberg</a:t>
            </a:r>
            <a:r>
              <a:rPr lang="en-US" sz="1600" dirty="0"/>
              <a:t>, and J. </a:t>
            </a:r>
            <a:r>
              <a:rPr lang="en-US" sz="1600" dirty="0" err="1"/>
              <a:t>Weickert</a:t>
            </a:r>
            <a:r>
              <a:rPr lang="en-US" sz="1600" dirty="0"/>
              <a:t>. High accuracy optical flow estimation based on a theory for warping. ECCV 2004.</a:t>
            </a:r>
          </a:p>
          <a:p>
            <a:pPr eaLnBrk="1" hangingPunct="1">
              <a:lnSpc>
                <a:spcPct val="77000"/>
              </a:lnSpc>
            </a:pPr>
            <a:r>
              <a:rPr lang="en-US" sz="1600" dirty="0"/>
              <a:t>B. </a:t>
            </a:r>
            <a:r>
              <a:rPr lang="en-US" sz="1600" dirty="0" err="1"/>
              <a:t>Glocker</a:t>
            </a:r>
            <a:r>
              <a:rPr lang="en-US" sz="1600" dirty="0"/>
              <a:t>, N. </a:t>
            </a:r>
            <a:r>
              <a:rPr lang="en-US" sz="1600" dirty="0" err="1"/>
              <a:t>Paragios</a:t>
            </a:r>
            <a:r>
              <a:rPr lang="en-US" sz="1600" dirty="0"/>
              <a:t>, N. </a:t>
            </a:r>
            <a:r>
              <a:rPr lang="en-US" sz="1600" dirty="0" err="1"/>
              <a:t>Komodakis</a:t>
            </a:r>
            <a:r>
              <a:rPr lang="en-US" sz="1600" dirty="0"/>
              <a:t>, G. </a:t>
            </a:r>
            <a:r>
              <a:rPr lang="en-US" sz="1600" dirty="0" err="1"/>
              <a:t>Tziritas</a:t>
            </a:r>
            <a:r>
              <a:rPr lang="en-US" sz="1600" dirty="0"/>
              <a:t>, and N. </a:t>
            </a:r>
            <a:r>
              <a:rPr lang="en-US" sz="1600" dirty="0" err="1"/>
              <a:t>Navab</a:t>
            </a:r>
            <a:r>
              <a:rPr lang="en-US" sz="1600" dirty="0"/>
              <a:t>. Optical flow estimation with uncertainties through dynamic </a:t>
            </a:r>
            <a:r>
              <a:rPr lang="en-US" sz="1600" dirty="0" err="1"/>
              <a:t>MRFs</a:t>
            </a:r>
            <a:r>
              <a:rPr lang="en-US" sz="1600" dirty="0"/>
              <a:t>. CVPR 2008</a:t>
            </a:r>
            <a:endParaRPr lang="en-US" sz="1600" dirty="0" smtClean="0"/>
          </a:p>
          <a:p>
            <a:pPr eaLnBrk="1" hangingPunct="1">
              <a:lnSpc>
                <a:spcPct val="77000"/>
              </a:lnSpc>
            </a:pPr>
            <a:r>
              <a:rPr lang="en-US" sz="1600" dirty="0" smtClean="0"/>
              <a:t>Horn</a:t>
            </a:r>
            <a:r>
              <a:rPr lang="en-US" sz="1600" dirty="0"/>
              <a:t>, B., </a:t>
            </a:r>
            <a:r>
              <a:rPr lang="en-US" sz="1600" dirty="0" err="1"/>
              <a:t>Schunck</a:t>
            </a:r>
            <a:r>
              <a:rPr lang="en-US" sz="1600" dirty="0"/>
              <a:t>, B.: Determining optical flow. Artificial Intelligence 16 (1981) 185–203</a:t>
            </a:r>
          </a:p>
          <a:p>
            <a:pPr eaLnBrk="1" hangingPunct="1">
              <a:lnSpc>
                <a:spcPct val="77000"/>
              </a:lnSpc>
            </a:pPr>
            <a:r>
              <a:rPr lang="en-US" sz="1600" dirty="0"/>
              <a:t>V. </a:t>
            </a:r>
            <a:r>
              <a:rPr lang="en-US" sz="1600" dirty="0" err="1"/>
              <a:t>Lempitsky</a:t>
            </a:r>
            <a:r>
              <a:rPr lang="en-US" sz="1600" dirty="0"/>
              <a:t>, S. Roth, and C. </a:t>
            </a:r>
            <a:r>
              <a:rPr lang="en-US" sz="1600" dirty="0" err="1"/>
              <a:t>Rother</a:t>
            </a:r>
            <a:r>
              <a:rPr lang="en-US" sz="1600" dirty="0"/>
              <a:t>. Discrete-continuous optimization for optical flow estimation. CVPR 2008.</a:t>
            </a:r>
            <a:endParaRPr lang="en-US" sz="1600" dirty="0" smtClean="0"/>
          </a:p>
          <a:p>
            <a:pPr eaLnBrk="1" hangingPunct="1">
              <a:lnSpc>
                <a:spcPct val="77000"/>
              </a:lnSpc>
            </a:pPr>
            <a:r>
              <a:rPr lang="en-US" sz="1600" dirty="0" smtClean="0"/>
              <a:t>Nagel</a:t>
            </a:r>
            <a:r>
              <a:rPr lang="en-US" sz="1600" dirty="0"/>
              <a:t>, H.H., </a:t>
            </a:r>
            <a:r>
              <a:rPr lang="en-US" sz="1600" dirty="0" err="1"/>
              <a:t>Enkelmann</a:t>
            </a:r>
            <a:r>
              <a:rPr lang="en-US" sz="1600" dirty="0"/>
              <a:t>, W.: An investigation of smoothness constraints for the estimation of displacement vector fields from image sequences. IEEE TPAMI 8 1986) 565–</a:t>
            </a:r>
            <a:r>
              <a:rPr lang="en-US" sz="1600" dirty="0" smtClean="0"/>
              <a:t>593</a:t>
            </a:r>
            <a:endParaRPr lang="en-US" sz="1600"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Render passes</a:t>
            </a:r>
            <a:endParaRPr lang="en-US" dirty="0"/>
          </a:p>
        </p:txBody>
      </p:sp>
      <p:sp>
        <p:nvSpPr>
          <p:cNvPr id="3" name="Content Placeholder 2"/>
          <p:cNvSpPr>
            <a:spLocks noGrp="1"/>
          </p:cNvSpPr>
          <p:nvPr>
            <p:ph idx="1"/>
          </p:nvPr>
        </p:nvSpPr>
        <p:spPr/>
        <p:txBody>
          <a:bodyPr/>
          <a:lstStyle/>
          <a:p>
            <a:r>
              <a:rPr lang="en-US" dirty="0" smtClean="0"/>
              <a:t>Idea: render the scene differently to evaluate where and why flow algorithms fail.</a:t>
            </a:r>
          </a:p>
          <a:p>
            <a:r>
              <a:rPr lang="en-US" dirty="0" smtClean="0"/>
              <a:t>Huge advantage of a graphics-based approach.</a:t>
            </a:r>
            <a:endParaRPr 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Albedo pass</a:t>
            </a:r>
            <a:endParaRPr lang="en-US" dirty="0"/>
          </a:p>
        </p:txBody>
      </p:sp>
      <p:pic>
        <p:nvPicPr>
          <p:cNvPr id="4" name="Picture 3"/>
          <p:cNvPicPr>
            <a:picLocks noChangeAspect="1" noChangeArrowheads="1"/>
          </p:cNvPicPr>
          <p:nvPr/>
        </p:nvPicPr>
        <p:blipFill>
          <a:blip r:embed="rId2"/>
          <a:srcRect/>
          <a:stretch>
            <a:fillRect/>
          </a:stretch>
        </p:blipFill>
        <p:spPr bwMode="auto">
          <a:xfrm>
            <a:off x="290976" y="1753074"/>
            <a:ext cx="8555142" cy="3640307"/>
          </a:xfrm>
          <a:prstGeom prst="rect">
            <a:avLst/>
          </a:prstGeom>
          <a:noFill/>
          <a:ln w="9525">
            <a:noFill/>
            <a:round/>
            <a:headEnd/>
            <a:tailEnd/>
          </a:ln>
          <a:effectLst/>
        </p:spPr>
      </p:pic>
      <p:sp>
        <p:nvSpPr>
          <p:cNvPr id="8" name="TextBox 7"/>
          <p:cNvSpPr txBox="1"/>
          <p:nvPr/>
        </p:nvSpPr>
        <p:spPr>
          <a:xfrm>
            <a:off x="831784" y="5470622"/>
            <a:ext cx="7727513" cy="954107"/>
          </a:xfrm>
          <a:prstGeom prst="rect">
            <a:avLst/>
          </a:prstGeom>
          <a:noFill/>
        </p:spPr>
        <p:txBody>
          <a:bodyPr wrap="square" rtlCol="0">
            <a:spAutoFit/>
          </a:bodyPr>
          <a:lstStyle/>
          <a:p>
            <a:r>
              <a:rPr lang="en-US" sz="2800" dirty="0"/>
              <a:t>B</a:t>
            </a:r>
            <a:r>
              <a:rPr lang="en-US" sz="2800" dirty="0" smtClean="0"/>
              <a:t>rightness constancy holds everywhere except motion boundaries</a:t>
            </a:r>
            <a:endParaRPr lang="en-US" sz="2800" dirty="0"/>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a:srcRect/>
          <a:stretch>
            <a:fillRect/>
          </a:stretch>
        </p:blipFill>
        <p:spPr bwMode="auto">
          <a:xfrm>
            <a:off x="290976" y="1753074"/>
            <a:ext cx="8555142" cy="3640307"/>
          </a:xfrm>
          <a:prstGeom prst="rect">
            <a:avLst/>
          </a:prstGeom>
          <a:noFill/>
          <a:ln w="9525">
            <a:noFill/>
            <a:round/>
            <a:headEnd/>
            <a:tailEnd/>
          </a:ln>
          <a:effectLst/>
        </p:spPr>
      </p:pic>
      <p:sp>
        <p:nvSpPr>
          <p:cNvPr id="2" name="Title 1"/>
          <p:cNvSpPr>
            <a:spLocks noGrp="1"/>
          </p:cNvSpPr>
          <p:nvPr>
            <p:ph type="title"/>
          </p:nvPr>
        </p:nvSpPr>
        <p:spPr/>
        <p:txBody>
          <a:bodyPr/>
          <a:lstStyle/>
          <a:p>
            <a:r>
              <a:rPr lang="en-US" dirty="0" smtClean="0"/>
              <a:t>Composite pass</a:t>
            </a:r>
            <a:endParaRPr lang="en-US" dirty="0"/>
          </a:p>
        </p:txBody>
      </p:sp>
      <p:sp>
        <p:nvSpPr>
          <p:cNvPr id="9" name="TextBox 8"/>
          <p:cNvSpPr txBox="1"/>
          <p:nvPr/>
        </p:nvSpPr>
        <p:spPr>
          <a:xfrm>
            <a:off x="544790" y="5526688"/>
            <a:ext cx="8229600" cy="954107"/>
          </a:xfrm>
          <a:prstGeom prst="rect">
            <a:avLst/>
          </a:prstGeom>
          <a:noFill/>
        </p:spPr>
        <p:txBody>
          <a:bodyPr wrap="square" rtlCol="0">
            <a:spAutoFit/>
          </a:bodyPr>
          <a:lstStyle/>
          <a:p>
            <a:r>
              <a:rPr lang="en-US" sz="2800" dirty="0" smtClean="0">
                <a:latin typeface="Helvetica Neue"/>
                <a:cs typeface="Helvetica Neue"/>
              </a:rPr>
              <a:t>Illumination, </a:t>
            </a:r>
            <a:r>
              <a:rPr lang="en-US" sz="2800" dirty="0">
                <a:latin typeface="Helvetica Neue"/>
                <a:cs typeface="Helvetica Neue"/>
              </a:rPr>
              <a:t>including </a:t>
            </a:r>
            <a:r>
              <a:rPr lang="en-US" sz="2800" dirty="0" smtClean="0">
                <a:latin typeface="Helvetica Neue"/>
                <a:cs typeface="Helvetica Neue"/>
              </a:rPr>
              <a:t>smooth shading </a:t>
            </a:r>
            <a:r>
              <a:rPr lang="en-US" sz="2800" dirty="0">
                <a:latin typeface="Helvetica Neue"/>
                <a:cs typeface="Helvetica Neue"/>
              </a:rPr>
              <a:t>and specular </a:t>
            </a:r>
            <a:r>
              <a:rPr lang="en-US" sz="2800" dirty="0" smtClean="0">
                <a:latin typeface="Helvetica Neue"/>
                <a:cs typeface="Helvetica Neue"/>
              </a:rPr>
              <a:t>reflections, </a:t>
            </a:r>
            <a:r>
              <a:rPr lang="en-US" sz="2800" dirty="0">
                <a:latin typeface="Helvetica Neue"/>
                <a:cs typeface="Helvetica Neue"/>
              </a:rPr>
              <a:t>add realism.</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4066" name="Rectangle 2"/>
          <p:cNvSpPr>
            <a:spLocks noGrp="1" noChangeArrowheads="1"/>
          </p:cNvSpPr>
          <p:nvPr>
            <p:ph type="title"/>
          </p:nvPr>
        </p:nvSpPr>
        <p:spPr/>
        <p:txBody>
          <a:bodyPr/>
          <a:lstStyle/>
          <a:p>
            <a:r>
              <a:rPr lang="en-US" dirty="0" smtClean="0"/>
              <a:t>Matrix Reloaded</a:t>
            </a:r>
            <a:endParaRPr lang="en-US" dirty="0"/>
          </a:p>
        </p:txBody>
      </p:sp>
      <p:pic>
        <p:nvPicPr>
          <p:cNvPr id="984067" name="Picture 3"/>
          <p:cNvPicPr>
            <a:picLocks noChangeAspect="1" noChangeArrowheads="1"/>
          </p:cNvPicPr>
          <p:nvPr/>
        </p:nvPicPr>
        <p:blipFill>
          <a:blip r:embed="rId2"/>
          <a:srcRect/>
          <a:stretch>
            <a:fillRect/>
          </a:stretch>
        </p:blipFill>
        <p:spPr bwMode="auto">
          <a:xfrm>
            <a:off x="4876800" y="1600200"/>
            <a:ext cx="3376613" cy="4543425"/>
          </a:xfrm>
          <a:prstGeom prst="rect">
            <a:avLst/>
          </a:prstGeom>
          <a:noFill/>
          <a:ln w="9525">
            <a:noFill/>
            <a:miter lim="800000"/>
            <a:headEnd/>
            <a:tailEnd/>
          </a:ln>
          <a:effectLst/>
        </p:spPr>
      </p:pic>
      <p:pic>
        <p:nvPicPr>
          <p:cNvPr id="984068" name="Picture 4"/>
          <p:cNvPicPr>
            <a:picLocks noChangeAspect="1" noChangeArrowheads="1"/>
          </p:cNvPicPr>
          <p:nvPr/>
        </p:nvPicPr>
        <p:blipFill>
          <a:blip r:embed="rId3"/>
          <a:srcRect/>
          <a:stretch>
            <a:fillRect/>
          </a:stretch>
        </p:blipFill>
        <p:spPr bwMode="auto">
          <a:xfrm>
            <a:off x="609600" y="1676400"/>
            <a:ext cx="3952875" cy="1381125"/>
          </a:xfrm>
          <a:prstGeom prst="rect">
            <a:avLst/>
          </a:prstGeom>
          <a:noFill/>
          <a:ln w="9525">
            <a:noFill/>
            <a:miter lim="800000"/>
            <a:headEnd/>
            <a:tailEnd/>
          </a:ln>
          <a:effectLst/>
        </p:spPr>
      </p:pic>
      <p:pic>
        <p:nvPicPr>
          <p:cNvPr id="984069" name="Picture 5"/>
          <p:cNvPicPr>
            <a:picLocks noChangeAspect="1" noChangeArrowheads="1"/>
          </p:cNvPicPr>
          <p:nvPr/>
        </p:nvPicPr>
        <p:blipFill>
          <a:blip r:embed="rId4"/>
          <a:srcRect/>
          <a:stretch>
            <a:fillRect/>
          </a:stretch>
        </p:blipFill>
        <p:spPr bwMode="auto">
          <a:xfrm>
            <a:off x="228600" y="3276600"/>
            <a:ext cx="4467225" cy="276225"/>
          </a:xfrm>
          <a:prstGeom prst="rect">
            <a:avLst/>
          </a:prstGeom>
          <a:noFill/>
          <a:ln w="9525">
            <a:noFill/>
            <a:miter lim="800000"/>
            <a:headEnd/>
            <a:tailEnd/>
          </a:ln>
          <a:effectLst/>
        </p:spPr>
      </p:pic>
      <p:pic>
        <p:nvPicPr>
          <p:cNvPr id="984070" name="Picture 6" descr="B0000AXE8I"/>
          <p:cNvPicPr>
            <a:picLocks noChangeAspect="1" noChangeArrowheads="1"/>
          </p:cNvPicPr>
          <p:nvPr/>
        </p:nvPicPr>
        <p:blipFill>
          <a:blip r:embed="rId5"/>
          <a:srcRect/>
          <a:stretch>
            <a:fillRect/>
          </a:stretch>
        </p:blipFill>
        <p:spPr bwMode="auto">
          <a:xfrm>
            <a:off x="685800" y="3810000"/>
            <a:ext cx="1690688" cy="2390775"/>
          </a:xfrm>
          <a:prstGeom prst="rect">
            <a:avLst/>
          </a:prstGeom>
          <a:noFill/>
        </p:spPr>
      </p:pic>
      <p:sp>
        <p:nvSpPr>
          <p:cNvPr id="984071" name="Text Box 7"/>
          <p:cNvSpPr txBox="1">
            <a:spLocks noChangeArrowheads="1"/>
          </p:cNvSpPr>
          <p:nvPr/>
        </p:nvSpPr>
        <p:spPr bwMode="auto">
          <a:xfrm>
            <a:off x="3027363" y="3505200"/>
            <a:ext cx="1468437" cy="336550"/>
          </a:xfrm>
          <a:prstGeom prst="rect">
            <a:avLst/>
          </a:prstGeom>
          <a:noFill/>
          <a:ln w="9525">
            <a:noFill/>
            <a:miter lim="800000"/>
            <a:headEnd/>
            <a:tailEnd/>
          </a:ln>
          <a:effectLst/>
        </p:spPr>
        <p:txBody>
          <a:bodyPr wrap="none">
            <a:prstTxWarp prst="textNoShape">
              <a:avLst/>
            </a:prstTxWarp>
            <a:spAutoFit/>
          </a:bodyPr>
          <a:lstStyle/>
          <a:p>
            <a:r>
              <a:rPr lang="en-US" sz="1600"/>
              <a:t>SIGGRAPH’03</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srcRect/>
          <a:stretch>
            <a:fillRect/>
          </a:stretch>
        </p:blipFill>
        <p:spPr bwMode="auto">
          <a:xfrm>
            <a:off x="290976" y="1753074"/>
            <a:ext cx="8555142" cy="3640307"/>
          </a:xfrm>
          <a:prstGeom prst="rect">
            <a:avLst/>
          </a:prstGeom>
          <a:noFill/>
          <a:ln w="9525">
            <a:noFill/>
            <a:round/>
            <a:headEnd/>
            <a:tailEnd/>
          </a:ln>
          <a:effectLst/>
        </p:spPr>
      </p:pic>
      <p:sp>
        <p:nvSpPr>
          <p:cNvPr id="2" name="Title 1"/>
          <p:cNvSpPr>
            <a:spLocks noGrp="1"/>
          </p:cNvSpPr>
          <p:nvPr>
            <p:ph type="title"/>
          </p:nvPr>
        </p:nvSpPr>
        <p:spPr/>
        <p:txBody>
          <a:bodyPr/>
          <a:lstStyle/>
          <a:p>
            <a:r>
              <a:rPr lang="en-US" dirty="0" smtClean="0"/>
              <a:t>Final pass</a:t>
            </a:r>
            <a:endParaRPr lang="en-US" dirty="0"/>
          </a:p>
        </p:txBody>
      </p:sp>
      <p:sp>
        <p:nvSpPr>
          <p:cNvPr id="8" name="TextBox 7"/>
          <p:cNvSpPr txBox="1"/>
          <p:nvPr/>
        </p:nvSpPr>
        <p:spPr>
          <a:xfrm>
            <a:off x="396085" y="5509171"/>
            <a:ext cx="8555142" cy="954107"/>
          </a:xfrm>
          <a:prstGeom prst="rect">
            <a:avLst/>
          </a:prstGeom>
          <a:noFill/>
        </p:spPr>
        <p:txBody>
          <a:bodyPr wrap="square" rtlCol="0">
            <a:spAutoFit/>
          </a:bodyPr>
          <a:lstStyle/>
          <a:p>
            <a:r>
              <a:rPr lang="en-US" sz="2800" dirty="0">
                <a:latin typeface="Helvetica Neue"/>
                <a:cs typeface="Helvetica Neue"/>
              </a:rPr>
              <a:t>Full rendering with all </a:t>
            </a:r>
            <a:r>
              <a:rPr lang="en-US" sz="2800" dirty="0" smtClean="0">
                <a:latin typeface="Helvetica Neue"/>
                <a:cs typeface="Helvetica Neue"/>
              </a:rPr>
              <a:t>effects including </a:t>
            </a:r>
            <a:r>
              <a:rPr lang="en-US" sz="2800" dirty="0">
                <a:latin typeface="Helvetica Neue"/>
                <a:cs typeface="Helvetica Neue"/>
              </a:rPr>
              <a:t>blur due to</a:t>
            </a:r>
            <a:r>
              <a:rPr lang="en-US" sz="2800" dirty="0" smtClean="0">
                <a:latin typeface="Helvetica Neue"/>
                <a:cs typeface="Helvetica Neue"/>
              </a:rPr>
              <a:t> depth </a:t>
            </a:r>
            <a:r>
              <a:rPr lang="en-US" sz="2800" dirty="0">
                <a:latin typeface="Helvetica Neue"/>
                <a:cs typeface="Helvetica Neue"/>
              </a:rPr>
              <a:t>of </a:t>
            </a:r>
            <a:r>
              <a:rPr lang="en-US" sz="2800" dirty="0" smtClean="0">
                <a:latin typeface="Helvetica Neue"/>
                <a:cs typeface="Helvetica Neue"/>
              </a:rPr>
              <a:t>field </a:t>
            </a:r>
            <a:r>
              <a:rPr lang="en-US" sz="2800" dirty="0">
                <a:latin typeface="Helvetica Neue"/>
                <a:cs typeface="Helvetica Neue"/>
              </a:rPr>
              <a:t>and </a:t>
            </a:r>
            <a:r>
              <a:rPr lang="en-US" sz="2800" dirty="0" smtClean="0">
                <a:latin typeface="Helvetica Neue"/>
                <a:cs typeface="Helvetica Neue"/>
              </a:rPr>
              <a:t>motion </a:t>
            </a:r>
            <a:r>
              <a:rPr lang="en-US" sz="2800" dirty="0">
                <a:latin typeface="Helvetica Neue"/>
                <a:cs typeface="Helvetica Neue"/>
              </a:rPr>
              <a:t>and </a:t>
            </a:r>
            <a:r>
              <a:rPr lang="en-US" sz="2800" dirty="0" smtClean="0">
                <a:latin typeface="Helvetica Neue"/>
                <a:cs typeface="Helvetica Neue"/>
              </a:rPr>
              <a:t>atmospheric effects.</a:t>
            </a:r>
            <a:endParaRPr lang="en-US" sz="2800" dirty="0">
              <a:latin typeface="Helvetica Neue"/>
              <a:cs typeface="Helvetica Neue"/>
            </a:endParaRP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05-render-passes.mov">
            <a:hlinkClick r:id="" action="ppaction://media"/>
          </p:cNvPr>
          <p:cNvPicPr/>
          <p:nvPr>
            <a:videoFile r:link="rId1"/>
          </p:nvPr>
        </p:nvPicPr>
        <p:blipFill>
          <a:blip r:embed="rId3"/>
          <a:stretch>
            <a:fillRect/>
          </a:stretch>
        </p:blipFill>
        <p:spPr>
          <a:xfrm>
            <a:off x="0" y="1482328"/>
            <a:ext cx="9144000" cy="38933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examples</a:t>
            </a:r>
            <a:endParaRPr lang="en-US" dirty="0"/>
          </a:p>
        </p:txBody>
      </p:sp>
      <p:pic>
        <p:nvPicPr>
          <p:cNvPr id="5" name="Picture 4"/>
          <p:cNvPicPr>
            <a:picLocks noChangeAspect="1"/>
          </p:cNvPicPr>
          <p:nvPr/>
        </p:nvPicPr>
        <p:blipFill>
          <a:blip r:embed="rId2"/>
          <a:stretch>
            <a:fillRect/>
          </a:stretch>
        </p:blipFill>
        <p:spPr>
          <a:xfrm>
            <a:off x="457200" y="1321288"/>
            <a:ext cx="4097500" cy="5324559"/>
          </a:xfrm>
          <a:prstGeom prst="rect">
            <a:avLst/>
          </a:prstGeom>
        </p:spPr>
      </p:pic>
      <p:pic>
        <p:nvPicPr>
          <p:cNvPr id="6" name="Picture 5"/>
          <p:cNvPicPr>
            <a:picLocks noChangeAspect="1"/>
          </p:cNvPicPr>
          <p:nvPr/>
        </p:nvPicPr>
        <p:blipFill>
          <a:blip r:embed="rId3"/>
          <a:stretch>
            <a:fillRect/>
          </a:stretch>
        </p:blipFill>
        <p:spPr>
          <a:xfrm>
            <a:off x="4545505" y="1315400"/>
            <a:ext cx="4097500" cy="5331156"/>
          </a:xfrm>
          <a:prstGeom prst="rect">
            <a:avLst/>
          </a:prstGeom>
        </p:spPr>
      </p:pic>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Motion boundaries</a:t>
            </a:r>
            <a:endParaRPr lang="en-US" dirty="0"/>
          </a:p>
        </p:txBody>
      </p:sp>
      <p:sp>
        <p:nvSpPr>
          <p:cNvPr id="3" name="Content Placeholder 2"/>
          <p:cNvSpPr>
            <a:spLocks noGrp="1"/>
          </p:cNvSpPr>
          <p:nvPr>
            <p:ph idx="1"/>
          </p:nvPr>
        </p:nvSpPr>
        <p:spPr/>
        <p:txBody>
          <a:bodyPr/>
          <a:lstStyle/>
          <a:p>
            <a:r>
              <a:rPr lang="en-US" dirty="0" smtClean="0"/>
              <a:t>Definition is tricky even if you have ground truth</a:t>
            </a:r>
          </a:p>
          <a:p>
            <a:r>
              <a:rPr lang="en-US" dirty="0" smtClean="0"/>
              <a:t>We define them as</a:t>
            </a:r>
          </a:p>
          <a:p>
            <a:pPr>
              <a:buNone/>
            </a:pPr>
            <a:endParaRPr lang="en-US" dirty="0" smtClean="0"/>
          </a:p>
          <a:p>
            <a:pPr>
              <a:buNone/>
            </a:pPr>
            <a:r>
              <a:rPr lang="en-US" dirty="0" smtClean="0"/>
              <a:t>	(Object boundary U Material boundary U</a:t>
            </a:r>
          </a:p>
          <a:p>
            <a:pPr>
              <a:buNone/>
            </a:pPr>
            <a:r>
              <a:rPr lang="en-US" dirty="0" smtClean="0"/>
              <a:t>	</a:t>
            </a:r>
            <a:r>
              <a:rPr lang="en-US" dirty="0" err="1" smtClean="0"/>
              <a:t>thresholded</a:t>
            </a:r>
            <a:r>
              <a:rPr lang="en-US" dirty="0" smtClean="0"/>
              <a:t> depth gradient)    </a:t>
            </a:r>
          </a:p>
          <a:p>
            <a:pPr>
              <a:buNone/>
            </a:pPr>
            <a:r>
              <a:rPr lang="en-US" dirty="0"/>
              <a:t>	</a:t>
            </a:r>
            <a:r>
              <a:rPr lang="en-US" dirty="0" err="1" smtClean="0"/>
              <a:t>thresholded</a:t>
            </a:r>
            <a:r>
              <a:rPr lang="en-US" dirty="0" smtClean="0"/>
              <a:t> flow gradient</a:t>
            </a:r>
            <a:endParaRPr lang="en-US" dirty="0"/>
          </a:p>
        </p:txBody>
      </p:sp>
      <p:sp>
        <p:nvSpPr>
          <p:cNvPr id="4" name="TextBox 3"/>
          <p:cNvSpPr txBox="1"/>
          <p:nvPr/>
        </p:nvSpPr>
        <p:spPr>
          <a:xfrm flipV="1">
            <a:off x="5583564" y="4423105"/>
            <a:ext cx="513782" cy="707886"/>
          </a:xfrm>
          <a:prstGeom prst="rect">
            <a:avLst/>
          </a:prstGeom>
          <a:noFill/>
        </p:spPr>
        <p:txBody>
          <a:bodyPr wrap="none" rtlCol="0">
            <a:spAutoFit/>
          </a:bodyPr>
          <a:lstStyle/>
          <a:p>
            <a:r>
              <a:rPr lang="en-US" sz="4000" dirty="0" smtClean="0"/>
              <a:t>U</a:t>
            </a:r>
            <a:endParaRPr lang="en-US" sz="4000"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boundaries</a:t>
            </a:r>
            <a:endParaRPr lang="en-US" dirty="0"/>
          </a:p>
        </p:txBody>
      </p:sp>
      <p:pic>
        <p:nvPicPr>
          <p:cNvPr id="4" name="Content Placeholder 3" descr="object0514.png"/>
          <p:cNvPicPr>
            <a:picLocks noGrp="1" noChangeAspect="1"/>
          </p:cNvPicPr>
          <p:nvPr>
            <p:ph idx="1"/>
          </p:nvPr>
        </p:nvPicPr>
        <p:blipFill>
          <a:blip r:embed="rId2"/>
          <a:srcRect t="-19702" b="-19702"/>
          <a:stretch>
            <a:fillRect/>
          </a:stretch>
        </p:blip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boundaries</a:t>
            </a:r>
            <a:endParaRPr lang="en-US" dirty="0"/>
          </a:p>
        </p:txBody>
      </p:sp>
      <p:pic>
        <p:nvPicPr>
          <p:cNvPr id="4" name="Content Placeholder 3" descr="material0514.png"/>
          <p:cNvPicPr>
            <a:picLocks noGrp="1" noChangeAspect="1"/>
          </p:cNvPicPr>
          <p:nvPr>
            <p:ph idx="1"/>
          </p:nvPr>
        </p:nvPicPr>
        <p:blipFill>
          <a:blip r:embed="rId2"/>
          <a:srcRect t="-19702" b="-19702"/>
          <a:stretch>
            <a:fillRect/>
          </a:stretch>
        </p:blip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Thresholded</a:t>
            </a:r>
            <a:r>
              <a:rPr lang="en-US" dirty="0" smtClean="0"/>
              <a:t> depth gradient</a:t>
            </a:r>
            <a:endParaRPr lang="en-US" dirty="0"/>
          </a:p>
        </p:txBody>
      </p:sp>
      <p:pic>
        <p:nvPicPr>
          <p:cNvPr id="4" name="Content Placeholder 3" descr="zThresh0514.png"/>
          <p:cNvPicPr>
            <a:picLocks noGrp="1" noChangeAspect="1"/>
          </p:cNvPicPr>
          <p:nvPr>
            <p:ph idx="1"/>
          </p:nvPr>
        </p:nvPicPr>
        <p:blipFill>
          <a:blip r:embed="rId2"/>
          <a:srcRect t="-19702" b="-19702"/>
          <a:stretch>
            <a:fillRect/>
          </a:stretch>
        </p:blipFill>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Thresholded</a:t>
            </a:r>
            <a:r>
              <a:rPr lang="en-US" dirty="0" smtClean="0"/>
              <a:t> flow gradient</a:t>
            </a:r>
            <a:endParaRPr lang="en-US" dirty="0"/>
          </a:p>
        </p:txBody>
      </p:sp>
      <p:pic>
        <p:nvPicPr>
          <p:cNvPr id="4" name="Content Placeholder 3" descr="flowThresh0514.png"/>
          <p:cNvPicPr>
            <a:picLocks noGrp="1" noChangeAspect="1"/>
          </p:cNvPicPr>
          <p:nvPr>
            <p:ph idx="1"/>
          </p:nvPr>
        </p:nvPicPr>
        <p:blipFill>
          <a:blip r:embed="rId2"/>
          <a:srcRect t="-19702" b="-19702"/>
          <a:stretch>
            <a:fillRect/>
          </a:stretch>
        </p:blipFill>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boundaries on flow</a:t>
            </a:r>
            <a:endParaRPr lang="en-US" dirty="0"/>
          </a:p>
        </p:txBody>
      </p:sp>
      <p:pic>
        <p:nvPicPr>
          <p:cNvPr id="4" name="Content Placeholder 3" descr="finalTemp0514.png"/>
          <p:cNvPicPr>
            <a:picLocks noGrp="1" noChangeAspect="1"/>
          </p:cNvPicPr>
          <p:nvPr>
            <p:ph idx="1"/>
          </p:nvPr>
        </p:nvPicPr>
        <p:blipFill>
          <a:blip r:embed="rId2"/>
          <a:srcRect t="-19915" b="-19915"/>
          <a:stretch>
            <a:fillRect/>
          </a:stretch>
        </p:blip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03-motion-boundaries.mov">
            <a:hlinkClick r:id="" action="ppaction://media"/>
          </p:cNvPr>
          <p:cNvPicPr/>
          <p:nvPr>
            <a:videoFile r:link="rId1"/>
          </p:nvPr>
        </p:nvPicPr>
        <p:blipFill>
          <a:blip r:embed="rId3"/>
          <a:stretch>
            <a:fillRect/>
          </a:stretch>
        </p:blipFill>
        <p:spPr>
          <a:xfrm>
            <a:off x="0" y="1482328"/>
            <a:ext cx="9144000" cy="3893344"/>
          </a:xfrm>
          <a:prstGeom prst="rect">
            <a:avLst/>
          </a:prstGeom>
        </p:spPr>
      </p:pic>
      <p:sp>
        <p:nvSpPr>
          <p:cNvPr id="5" name="Title 4"/>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3686723" y="142038"/>
            <a:ext cx="1580931" cy="1580931"/>
          </a:xfrm>
          <a:prstGeom prst="rect">
            <a:avLst/>
          </a:prstGeom>
        </p:spPr>
      </p:pic>
      <p:sp>
        <p:nvSpPr>
          <p:cNvPr id="38" name="TextBox 37"/>
          <p:cNvSpPr txBox="1"/>
          <p:nvPr/>
        </p:nvSpPr>
        <p:spPr>
          <a:xfrm>
            <a:off x="5416033" y="804326"/>
            <a:ext cx="615561" cy="369332"/>
          </a:xfrm>
          <a:prstGeom prst="rect">
            <a:avLst/>
          </a:prstGeom>
          <a:noFill/>
        </p:spPr>
        <p:txBody>
          <a:bodyPr wrap="none" rtlCol="0">
            <a:spAutoFit/>
          </a:bodyPr>
          <a:lstStyle/>
          <a:p>
            <a:r>
              <a:rPr lang="en-US" dirty="0" smtClean="0"/>
              <a:t>Goal</a:t>
            </a:r>
            <a:endParaRPr lang="en-US" dirty="0"/>
          </a:p>
        </p:txBody>
      </p:sp>
      <p:sp>
        <p:nvSpPr>
          <p:cNvPr id="25" name="TextBox 24"/>
          <p:cNvSpPr txBox="1"/>
          <p:nvPr/>
        </p:nvSpPr>
        <p:spPr>
          <a:xfrm>
            <a:off x="1287518" y="2312276"/>
            <a:ext cx="6490138" cy="1384995"/>
          </a:xfrm>
          <a:prstGeom prst="rect">
            <a:avLst/>
          </a:prstGeom>
          <a:noFill/>
        </p:spPr>
        <p:txBody>
          <a:bodyPr wrap="square" rtlCol="0">
            <a:spAutoFit/>
          </a:bodyPr>
          <a:lstStyle/>
          <a:p>
            <a:r>
              <a:rPr lang="en-US" sz="2800" dirty="0" smtClean="0"/>
              <a:t>The apparent 2D image motion of pixels from one image frame to the next in a video sequence.</a:t>
            </a:r>
            <a:endParaRPr lang="en-US" sz="2800" dirty="0"/>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Unmatched regions</a:t>
            </a:r>
            <a:endParaRPr lang="en-US" dirty="0"/>
          </a:p>
        </p:txBody>
      </p:sp>
      <p:sp>
        <p:nvSpPr>
          <p:cNvPr id="3" name="Content Placeholder 2"/>
          <p:cNvSpPr>
            <a:spLocks noGrp="1"/>
          </p:cNvSpPr>
          <p:nvPr>
            <p:ph idx="1"/>
          </p:nvPr>
        </p:nvSpPr>
        <p:spPr>
          <a:xfrm>
            <a:off x="457200" y="1417638"/>
            <a:ext cx="8229600" cy="5236880"/>
          </a:xfrm>
        </p:spPr>
        <p:txBody>
          <a:bodyPr>
            <a:normAutofit fontScale="92500" lnSpcReduction="10000"/>
          </a:bodyPr>
          <a:lstStyle/>
          <a:p>
            <a:r>
              <a:rPr lang="en-US" dirty="0" smtClean="0"/>
              <a:t>With large motions, large regions are unmatched in adjacent frames</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a:t>T</a:t>
            </a:r>
            <a:r>
              <a:rPr lang="en-US" dirty="0" smtClean="0"/>
              <a:t>hese are an important source of error for current flow methods</a:t>
            </a:r>
            <a:endParaRPr lang="en-US" dirty="0"/>
          </a:p>
        </p:txBody>
      </p:sp>
      <p:pic>
        <p:nvPicPr>
          <p:cNvPr id="4" name="Picture 3"/>
          <p:cNvPicPr>
            <a:picLocks noChangeAspect="1" noChangeArrowheads="1"/>
          </p:cNvPicPr>
          <p:nvPr/>
        </p:nvPicPr>
        <p:blipFill>
          <a:blip r:embed="rId2"/>
          <a:srcRect/>
          <a:stretch>
            <a:fillRect/>
          </a:stretch>
        </p:blipFill>
        <p:spPr bwMode="auto">
          <a:xfrm>
            <a:off x="1117984" y="2369412"/>
            <a:ext cx="6944419" cy="2954926"/>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04-unmatched-regions.mov">
            <a:hlinkClick r:id="" action="ppaction://media"/>
          </p:cNvPr>
          <p:cNvPicPr/>
          <p:nvPr>
            <a:videoFile r:link="rId1"/>
          </p:nvPr>
        </p:nvPicPr>
        <p:blipFill>
          <a:blip r:embed="rId3"/>
          <a:stretch>
            <a:fillRect/>
          </a:stretch>
        </p:blipFill>
        <p:spPr>
          <a:xfrm>
            <a:off x="0" y="1482328"/>
            <a:ext cx="9144000" cy="3893344"/>
          </a:xfrm>
          <a:prstGeom prst="rect">
            <a:avLst/>
          </a:prstGeom>
        </p:spPr>
      </p:pic>
      <p:sp>
        <p:nvSpPr>
          <p:cNvPr id="5" name="Title 4"/>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a:xfrm>
            <a:off x="457200" y="1416261"/>
            <a:ext cx="8229600" cy="4884568"/>
          </a:xfrm>
        </p:spPr>
        <p:txBody>
          <a:bodyPr/>
          <a:lstStyle/>
          <a:p>
            <a:r>
              <a:rPr lang="en-US" dirty="0" smtClean="0"/>
              <a:t>Compare</a:t>
            </a:r>
          </a:p>
          <a:p>
            <a:pPr lvl="1"/>
            <a:r>
              <a:rPr lang="en-US" dirty="0" smtClean="0"/>
              <a:t>Horn &amp; </a:t>
            </a:r>
            <a:r>
              <a:rPr lang="en-US" dirty="0" err="1" smtClean="0"/>
              <a:t>Schunck</a:t>
            </a:r>
            <a:r>
              <a:rPr lang="en-US" dirty="0" smtClean="0"/>
              <a:t> (HS) [implemented by Sun]</a:t>
            </a:r>
          </a:p>
          <a:p>
            <a:pPr lvl="2"/>
            <a:r>
              <a:rPr lang="en-US" dirty="0" smtClean="0"/>
              <a:t>Middlebury rank 59</a:t>
            </a:r>
          </a:p>
          <a:p>
            <a:pPr lvl="1"/>
            <a:r>
              <a:rPr lang="en-US" dirty="0" smtClean="0"/>
              <a:t>Classic++ (decent robust method)</a:t>
            </a:r>
          </a:p>
          <a:p>
            <a:pPr lvl="2"/>
            <a:r>
              <a:rPr lang="en-US" dirty="0" smtClean="0"/>
              <a:t>Middlebury rank 26, </a:t>
            </a:r>
            <a:r>
              <a:rPr lang="en-US" dirty="0" smtClean="0">
                <a:solidFill>
                  <a:srgbClr val="FFFF00"/>
                </a:solidFill>
              </a:rPr>
              <a:t>EPE=0.41</a:t>
            </a:r>
          </a:p>
          <a:p>
            <a:pPr lvl="1"/>
            <a:r>
              <a:rPr lang="en-US" dirty="0" err="1" smtClean="0"/>
              <a:t>Classic+NL</a:t>
            </a:r>
            <a:r>
              <a:rPr lang="en-US" dirty="0" smtClean="0"/>
              <a:t> (non-local robust smoothing)</a:t>
            </a:r>
          </a:p>
          <a:p>
            <a:pPr lvl="2"/>
            <a:r>
              <a:rPr lang="en-US" dirty="0" smtClean="0"/>
              <a:t>Middlebury rank 9, </a:t>
            </a:r>
            <a:r>
              <a:rPr lang="en-US" dirty="0" smtClean="0">
                <a:solidFill>
                  <a:srgbClr val="FFFF00"/>
                </a:solidFill>
              </a:rPr>
              <a:t>EPE=0.32</a:t>
            </a:r>
          </a:p>
          <a:p>
            <a:pPr lvl="1"/>
            <a:r>
              <a:rPr lang="en-US" dirty="0" smtClean="0"/>
              <a:t>Large displacement (LDOF, </a:t>
            </a:r>
            <a:r>
              <a:rPr lang="en-US" dirty="0" err="1" smtClean="0"/>
              <a:t>Brox</a:t>
            </a:r>
            <a:r>
              <a:rPr lang="en-US" dirty="0" smtClean="0"/>
              <a:t> and </a:t>
            </a:r>
            <a:r>
              <a:rPr lang="en-US" dirty="0" err="1" smtClean="0"/>
              <a:t>Malik</a:t>
            </a:r>
            <a:r>
              <a:rPr lang="en-US" dirty="0" smtClean="0"/>
              <a:t>)</a:t>
            </a:r>
          </a:p>
          <a:p>
            <a:pPr lvl="2"/>
            <a:r>
              <a:rPr lang="en-US" dirty="0" smtClean="0"/>
              <a:t>Middlebury rank 43, </a:t>
            </a:r>
            <a:r>
              <a:rPr lang="en-US" dirty="0" smtClean="0">
                <a:solidFill>
                  <a:srgbClr val="FFFF00"/>
                </a:solidFill>
              </a:rPr>
              <a:t>EPE=0.5</a:t>
            </a:r>
          </a:p>
          <a:p>
            <a:pPr lvl="2"/>
            <a:r>
              <a:rPr lang="en-US" dirty="0" smtClean="0"/>
              <a:t>Designed for large motions</a:t>
            </a:r>
            <a:endParaRPr lang="en-U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4157" y="1274116"/>
            <a:ext cx="8858369" cy="5311228"/>
          </a:xfrm>
          <a:prstGeom prst="rect">
            <a:avLst/>
          </a:prstGeom>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4157" y="1274116"/>
            <a:ext cx="8858369" cy="5311228"/>
          </a:xfrm>
          <a:prstGeom prst="rect">
            <a:avLst/>
          </a:prstGeom>
        </p:spPr>
      </p:pic>
      <p:sp>
        <p:nvSpPr>
          <p:cNvPr id="5" name="Rectangle 4"/>
          <p:cNvSpPr/>
          <p:nvPr/>
        </p:nvSpPr>
        <p:spPr>
          <a:xfrm>
            <a:off x="2811517" y="1274116"/>
            <a:ext cx="613104" cy="5210652"/>
          </a:xfrm>
          <a:prstGeom prst="rect">
            <a:avLst/>
          </a:prstGeom>
          <a:solidFill>
            <a:schemeClr val="accent6">
              <a:lumMod val="60000"/>
              <a:lumOff val="40000"/>
              <a:alpha val="4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ounded Rectangular Callout 5"/>
          <p:cNvSpPr/>
          <p:nvPr/>
        </p:nvSpPr>
        <p:spPr>
          <a:xfrm>
            <a:off x="134158" y="134501"/>
            <a:ext cx="2677360" cy="1739844"/>
          </a:xfrm>
          <a:prstGeom prst="wedgeRoundRectCallout">
            <a:avLst>
              <a:gd name="adj1" fmla="val 51528"/>
              <a:gd name="adj2" fmla="val 7228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EPE about 10x larger than Middlebury.</a:t>
            </a:r>
            <a:endParaRPr lang="en-US" sz="2800"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4157" y="1274116"/>
            <a:ext cx="8858369" cy="5311228"/>
          </a:xfrm>
          <a:prstGeom prst="rect">
            <a:avLst/>
          </a:prstGeom>
        </p:spPr>
      </p:pic>
      <p:sp>
        <p:nvSpPr>
          <p:cNvPr id="5" name="Rectangle 4"/>
          <p:cNvSpPr/>
          <p:nvPr/>
        </p:nvSpPr>
        <p:spPr>
          <a:xfrm>
            <a:off x="134157" y="1848069"/>
            <a:ext cx="1258464" cy="770759"/>
          </a:xfrm>
          <a:prstGeom prst="rect">
            <a:avLst/>
          </a:prstGeom>
          <a:solidFill>
            <a:schemeClr val="accent6">
              <a:lumMod val="60000"/>
              <a:lumOff val="40000"/>
              <a:alpha val="4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ounded Rectangular Callout 5"/>
          <p:cNvSpPr/>
          <p:nvPr/>
        </p:nvSpPr>
        <p:spPr>
          <a:xfrm>
            <a:off x="4360041" y="2145862"/>
            <a:ext cx="4326759" cy="2531241"/>
          </a:xfrm>
          <a:prstGeom prst="wedgeRoundRectCallout">
            <a:avLst>
              <a:gd name="adj1" fmla="val -118201"/>
              <a:gd name="adj2" fmla="val -3161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Error: </a:t>
            </a:r>
          </a:p>
          <a:p>
            <a:pPr algn="ctr"/>
            <a:r>
              <a:rPr lang="en-US" sz="2800" dirty="0" smtClean="0"/>
              <a:t>constant albedo &lt; </a:t>
            </a:r>
          </a:p>
          <a:p>
            <a:pPr algn="ctr"/>
            <a:r>
              <a:rPr lang="en-US" sz="2800" dirty="0" smtClean="0"/>
              <a:t>combined (shading and specular &lt; </a:t>
            </a:r>
          </a:p>
          <a:p>
            <a:pPr algn="ctr"/>
            <a:r>
              <a:rPr lang="en-US" sz="2800" dirty="0" smtClean="0"/>
              <a:t>final with all effects.</a:t>
            </a:r>
            <a:endParaRPr lang="en-US" sz="2800"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4157" y="1274116"/>
            <a:ext cx="8858369" cy="5311228"/>
          </a:xfrm>
          <a:prstGeom prst="rect">
            <a:avLst/>
          </a:prstGeom>
        </p:spPr>
      </p:pic>
      <p:sp>
        <p:nvSpPr>
          <p:cNvPr id="5" name="Rectangle 4"/>
          <p:cNvSpPr/>
          <p:nvPr/>
        </p:nvSpPr>
        <p:spPr>
          <a:xfrm>
            <a:off x="3433406" y="1274116"/>
            <a:ext cx="613104" cy="5210652"/>
          </a:xfrm>
          <a:prstGeom prst="rect">
            <a:avLst/>
          </a:prstGeom>
          <a:solidFill>
            <a:schemeClr val="accent6">
              <a:lumMod val="60000"/>
              <a:lumOff val="40000"/>
              <a:alpha val="4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ounded Rectangular Callout 5"/>
          <p:cNvSpPr/>
          <p:nvPr/>
        </p:nvSpPr>
        <p:spPr>
          <a:xfrm>
            <a:off x="4478460" y="744483"/>
            <a:ext cx="2677360" cy="2922258"/>
          </a:xfrm>
          <a:prstGeom prst="wedgeRoundRectCallout">
            <a:avLst>
              <a:gd name="adj1" fmla="val -64605"/>
              <a:gd name="adj2" fmla="val 7408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Not too bad for “matched” pixels but still big differences between passes</a:t>
            </a:r>
            <a:endParaRPr lang="en-US" sz="2800"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4157" y="1274116"/>
            <a:ext cx="8858369" cy="5311228"/>
          </a:xfrm>
          <a:prstGeom prst="rect">
            <a:avLst/>
          </a:prstGeom>
        </p:spPr>
      </p:pic>
      <p:sp>
        <p:nvSpPr>
          <p:cNvPr id="5" name="Rectangle 4"/>
          <p:cNvSpPr/>
          <p:nvPr/>
        </p:nvSpPr>
        <p:spPr>
          <a:xfrm>
            <a:off x="4125309" y="1274116"/>
            <a:ext cx="998483" cy="5210652"/>
          </a:xfrm>
          <a:prstGeom prst="rect">
            <a:avLst/>
          </a:prstGeom>
          <a:solidFill>
            <a:schemeClr val="accent6">
              <a:lumMod val="60000"/>
              <a:lumOff val="40000"/>
              <a:alpha val="4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ounded Rectangular Callout 5"/>
          <p:cNvSpPr/>
          <p:nvPr/>
        </p:nvSpPr>
        <p:spPr>
          <a:xfrm>
            <a:off x="5625876" y="274638"/>
            <a:ext cx="2677360" cy="2922258"/>
          </a:xfrm>
          <a:prstGeom prst="wedgeRoundRectCallout">
            <a:avLst>
              <a:gd name="adj1" fmla="val -64605"/>
              <a:gd name="adj2" fmla="val 7408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“Unmatched” pixels cause the big problems</a:t>
            </a:r>
            <a:endParaRPr lang="en-US" sz="2800"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4157" y="1274116"/>
            <a:ext cx="8858369" cy="5311228"/>
          </a:xfrm>
          <a:prstGeom prst="rect">
            <a:avLst/>
          </a:prstGeom>
        </p:spPr>
      </p:pic>
      <p:sp>
        <p:nvSpPr>
          <p:cNvPr id="5" name="Rectangle 4"/>
          <p:cNvSpPr/>
          <p:nvPr/>
        </p:nvSpPr>
        <p:spPr>
          <a:xfrm>
            <a:off x="5123792" y="1274116"/>
            <a:ext cx="1856829" cy="5210652"/>
          </a:xfrm>
          <a:prstGeom prst="rect">
            <a:avLst/>
          </a:prstGeom>
          <a:solidFill>
            <a:schemeClr val="accent6">
              <a:lumMod val="60000"/>
              <a:lumOff val="40000"/>
              <a:alpha val="4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ounded Rectangular Callout 5"/>
          <p:cNvSpPr/>
          <p:nvPr/>
        </p:nvSpPr>
        <p:spPr>
          <a:xfrm>
            <a:off x="1447949" y="139071"/>
            <a:ext cx="2677360" cy="2922258"/>
          </a:xfrm>
          <a:prstGeom prst="wedgeRoundRectCallout">
            <a:avLst>
              <a:gd name="adj1" fmla="val 84896"/>
              <a:gd name="adj2" fmla="val 8517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Pixels near motion boundaries have significantly higher error.</a:t>
            </a:r>
            <a:endParaRPr lang="en-US" sz="2800"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4157" y="1274116"/>
            <a:ext cx="8858369" cy="5311228"/>
          </a:xfrm>
          <a:prstGeom prst="rect">
            <a:avLst/>
          </a:prstGeom>
        </p:spPr>
      </p:pic>
      <p:sp>
        <p:nvSpPr>
          <p:cNvPr id="5" name="Rectangle 4"/>
          <p:cNvSpPr/>
          <p:nvPr/>
        </p:nvSpPr>
        <p:spPr>
          <a:xfrm>
            <a:off x="6952592" y="1274116"/>
            <a:ext cx="2039934" cy="5210652"/>
          </a:xfrm>
          <a:prstGeom prst="rect">
            <a:avLst/>
          </a:prstGeom>
          <a:solidFill>
            <a:schemeClr val="accent6">
              <a:lumMod val="60000"/>
              <a:lumOff val="40000"/>
              <a:alpha val="4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ounded Rectangular Callout 5"/>
          <p:cNvSpPr/>
          <p:nvPr/>
        </p:nvSpPr>
        <p:spPr>
          <a:xfrm>
            <a:off x="1859605" y="832069"/>
            <a:ext cx="4656810" cy="4862101"/>
          </a:xfrm>
          <a:prstGeom prst="wedgeRoundRectCallout">
            <a:avLst>
              <a:gd name="adj1" fmla="val 58753"/>
              <a:gd name="adj2" fmla="val 825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Slow pixels (&lt;10 </a:t>
            </a:r>
            <a:r>
              <a:rPr lang="en-US" sz="2800" dirty="0" err="1" smtClean="0"/>
              <a:t>ppf</a:t>
            </a:r>
            <a:r>
              <a:rPr lang="en-US" sz="2800" dirty="0" smtClean="0"/>
              <a:t>) are pretty good, especially for constant brightness (approaching Middlebury – sanity check).</a:t>
            </a:r>
          </a:p>
          <a:p>
            <a:pPr algn="ctr"/>
            <a:r>
              <a:rPr lang="en-US" sz="2800" dirty="0" smtClean="0"/>
              <a:t>Ordering of algorithms matches Middlebury (another sanity check)</a:t>
            </a:r>
            <a:endParaRPr lang="en-US"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395887" y="2443365"/>
            <a:ext cx="1597500" cy="1603047"/>
          </a:xfrm>
          <a:prstGeom prst="rect">
            <a:avLst/>
          </a:prstGeom>
        </p:spPr>
      </p:pic>
      <p:sp>
        <p:nvSpPr>
          <p:cNvPr id="22" name="TextBox 21"/>
          <p:cNvSpPr txBox="1"/>
          <p:nvPr/>
        </p:nvSpPr>
        <p:spPr>
          <a:xfrm>
            <a:off x="457200" y="4192161"/>
            <a:ext cx="1390124" cy="369332"/>
          </a:xfrm>
          <a:prstGeom prst="rect">
            <a:avLst/>
          </a:prstGeom>
          <a:noFill/>
        </p:spPr>
        <p:txBody>
          <a:bodyPr wrap="none" rtlCol="0">
            <a:spAutoFit/>
          </a:bodyPr>
          <a:lstStyle/>
          <a:p>
            <a:r>
              <a:rPr lang="en-US" dirty="0" smtClean="0"/>
              <a:t>Assumptions</a:t>
            </a:r>
            <a:endParaRPr lang="en-US" dirty="0"/>
          </a:p>
        </p:txBody>
      </p:sp>
      <p:sp>
        <p:nvSpPr>
          <p:cNvPr id="24" name="TextBox 23"/>
          <p:cNvSpPr txBox="1"/>
          <p:nvPr/>
        </p:nvSpPr>
        <p:spPr>
          <a:xfrm>
            <a:off x="569308" y="1845595"/>
            <a:ext cx="1226818" cy="584776"/>
          </a:xfrm>
          <a:prstGeom prst="rect">
            <a:avLst/>
          </a:prstGeom>
          <a:noFill/>
        </p:spPr>
        <p:txBody>
          <a:bodyPr wrap="none" rtlCol="0">
            <a:spAutoFit/>
          </a:bodyPr>
          <a:lstStyle/>
          <a:p>
            <a:r>
              <a:rPr lang="en-US" sz="3200" dirty="0" smtClean="0"/>
              <a:t>Step 1</a:t>
            </a:r>
            <a:endParaRPr lang="en-US" sz="3200" dirty="0"/>
          </a:p>
        </p:txBody>
      </p:sp>
      <p:grpSp>
        <p:nvGrpSpPr>
          <p:cNvPr id="33" name="Group 32"/>
          <p:cNvGrpSpPr/>
          <p:nvPr/>
        </p:nvGrpSpPr>
        <p:grpSpPr>
          <a:xfrm>
            <a:off x="2361063" y="1845595"/>
            <a:ext cx="2116126" cy="2992897"/>
            <a:chOff x="2361063" y="1449125"/>
            <a:chExt cx="2116126" cy="2992897"/>
          </a:xfrm>
        </p:grpSpPr>
        <p:pic>
          <p:nvPicPr>
            <p:cNvPr id="10246" name="Picture 5" descr="\\cifs.cs.brown.edu\dfs\home\dqsun\My Documents\My Pictures\objective_lcoal_global.bmp"/>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61063" y="2046894"/>
              <a:ext cx="2116126" cy="100111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0249" name="Rectangle 24"/>
            <p:cNvSpPr>
              <a:spLocks noChangeArrowheads="1"/>
            </p:cNvSpPr>
            <p:nvPr/>
          </p:nvSpPr>
          <p:spPr bwMode="auto">
            <a:xfrm>
              <a:off x="2613353" y="3518692"/>
              <a:ext cx="1785590" cy="92333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p>
              <a:pPr algn="ctr"/>
              <a:r>
                <a:rPr lang="en-US" dirty="0" smtClean="0">
                  <a:solidFill>
                    <a:srgbClr val="FFFFFF"/>
                  </a:solidFill>
                </a:rPr>
                <a:t>Formalization</a:t>
              </a:r>
            </a:p>
            <a:p>
              <a:pPr algn="ctr"/>
              <a:r>
                <a:rPr lang="en-US" dirty="0" smtClean="0">
                  <a:solidFill>
                    <a:srgbClr val="FFFFFF"/>
                  </a:solidFill>
                </a:rPr>
                <a:t>Objective </a:t>
              </a:r>
            </a:p>
            <a:p>
              <a:pPr algn="ctr"/>
              <a:r>
                <a:rPr lang="en-US" dirty="0">
                  <a:solidFill>
                    <a:srgbClr val="FFFFFF"/>
                  </a:solidFill>
                </a:rPr>
                <a:t>function</a:t>
              </a:r>
            </a:p>
          </p:txBody>
        </p:sp>
        <p:sp>
          <p:nvSpPr>
            <p:cNvPr id="27" name="TextBox 26"/>
            <p:cNvSpPr txBox="1"/>
            <p:nvPr/>
          </p:nvSpPr>
          <p:spPr>
            <a:xfrm>
              <a:off x="2805253" y="1449125"/>
              <a:ext cx="1226818" cy="584776"/>
            </a:xfrm>
            <a:prstGeom prst="rect">
              <a:avLst/>
            </a:prstGeom>
            <a:noFill/>
          </p:spPr>
          <p:txBody>
            <a:bodyPr wrap="none" rtlCol="0">
              <a:spAutoFit/>
            </a:bodyPr>
            <a:lstStyle/>
            <a:p>
              <a:r>
                <a:rPr lang="en-US" sz="3200" dirty="0" smtClean="0"/>
                <a:t>Step 2</a:t>
              </a:r>
              <a:endParaRPr lang="en-US" sz="3200" dirty="0"/>
            </a:p>
          </p:txBody>
        </p:sp>
      </p:grpSp>
      <p:grpSp>
        <p:nvGrpSpPr>
          <p:cNvPr id="32" name="Group 31"/>
          <p:cNvGrpSpPr/>
          <p:nvPr/>
        </p:nvGrpSpPr>
        <p:grpSpPr>
          <a:xfrm>
            <a:off x="4800600" y="1845595"/>
            <a:ext cx="1611541" cy="2854398"/>
            <a:chOff x="4800600" y="1449125"/>
            <a:chExt cx="1611541" cy="2854398"/>
          </a:xfrm>
        </p:grpSpPr>
        <p:pic>
          <p:nvPicPr>
            <p:cNvPr id="35848" name="Picture 6" descr="\\cifs.cs.brown.edu\dfs\home\dqsun\My Documents\My Pictures\optimization.bmp"/>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00600" y="2046895"/>
              <a:ext cx="1611541" cy="161154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5851" name="Rectangle 25"/>
            <p:cNvSpPr>
              <a:spLocks noChangeArrowheads="1"/>
            </p:cNvSpPr>
            <p:nvPr/>
          </p:nvSpPr>
          <p:spPr bwMode="auto">
            <a:xfrm>
              <a:off x="4953000" y="3657192"/>
              <a:ext cx="1394282" cy="6463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pPr algn="ctr"/>
              <a:r>
                <a:rPr lang="en-US" dirty="0">
                  <a:solidFill>
                    <a:srgbClr val="FFFFFF"/>
                  </a:solidFill>
                </a:rPr>
                <a:t>Optimization </a:t>
              </a:r>
            </a:p>
            <a:p>
              <a:pPr algn="ctr"/>
              <a:r>
                <a:rPr lang="en-US" dirty="0">
                  <a:solidFill>
                    <a:srgbClr val="FFFFFF"/>
                  </a:solidFill>
                </a:rPr>
                <a:t>method</a:t>
              </a:r>
            </a:p>
          </p:txBody>
        </p:sp>
        <p:sp>
          <p:nvSpPr>
            <p:cNvPr id="28" name="TextBox 27"/>
            <p:cNvSpPr txBox="1"/>
            <p:nvPr/>
          </p:nvSpPr>
          <p:spPr>
            <a:xfrm>
              <a:off x="4953000" y="1449125"/>
              <a:ext cx="1226818" cy="584776"/>
            </a:xfrm>
            <a:prstGeom prst="rect">
              <a:avLst/>
            </a:prstGeom>
            <a:noFill/>
          </p:spPr>
          <p:txBody>
            <a:bodyPr wrap="none" rtlCol="0">
              <a:spAutoFit/>
            </a:bodyPr>
            <a:lstStyle/>
            <a:p>
              <a:r>
                <a:rPr lang="en-US" sz="3200" dirty="0" smtClean="0"/>
                <a:t>Step 3</a:t>
              </a:r>
              <a:endParaRPr lang="en-US" sz="3200" dirty="0"/>
            </a:p>
          </p:txBody>
        </p:sp>
      </p:grpSp>
      <p:grpSp>
        <p:nvGrpSpPr>
          <p:cNvPr id="30" name="Group 29"/>
          <p:cNvGrpSpPr/>
          <p:nvPr/>
        </p:nvGrpSpPr>
        <p:grpSpPr>
          <a:xfrm>
            <a:off x="6575876" y="1845595"/>
            <a:ext cx="2242484" cy="2854398"/>
            <a:chOff x="6681297" y="1449125"/>
            <a:chExt cx="2242484" cy="2854398"/>
          </a:xfrm>
        </p:grpSpPr>
        <p:sp>
          <p:nvSpPr>
            <p:cNvPr id="35852" name="Rectangle 26"/>
            <p:cNvSpPr>
              <a:spLocks noChangeArrowheads="1"/>
            </p:cNvSpPr>
            <p:nvPr/>
          </p:nvSpPr>
          <p:spPr bwMode="auto">
            <a:xfrm>
              <a:off x="6892796" y="3657192"/>
              <a:ext cx="1691388" cy="6463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pPr algn="ctr"/>
              <a:r>
                <a:rPr lang="en-US" dirty="0">
                  <a:solidFill>
                    <a:srgbClr val="FFFFFF"/>
                  </a:solidFill>
                </a:rPr>
                <a:t>Implementation</a:t>
              </a:r>
            </a:p>
            <a:p>
              <a:pPr algn="ctr"/>
              <a:r>
                <a:rPr lang="en-US" dirty="0">
                  <a:solidFill>
                    <a:srgbClr val="FFFFFF"/>
                  </a:solidFill>
                </a:rPr>
                <a:t>details</a:t>
              </a:r>
            </a:p>
          </p:txBody>
        </p:sp>
        <p:pic>
          <p:nvPicPr>
            <p:cNvPr id="23" name="Picture 2" descr="\\cifs.cs.brown.edu\dfs\home\dqsun\My Documents\My Pictures\for_proposal_talk\dirty_hands_kid.jp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1239"/>
            <a:stretch>
              <a:fillRect/>
            </a:stretch>
          </p:blipFill>
          <p:spPr bwMode="auto">
            <a:xfrm>
              <a:off x="6681297" y="2046895"/>
              <a:ext cx="2242484" cy="168428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9" name="TextBox 28"/>
            <p:cNvSpPr txBox="1"/>
            <p:nvPr/>
          </p:nvSpPr>
          <p:spPr>
            <a:xfrm>
              <a:off x="7155182" y="1449125"/>
              <a:ext cx="1226818" cy="584776"/>
            </a:xfrm>
            <a:prstGeom prst="rect">
              <a:avLst/>
            </a:prstGeom>
            <a:noFill/>
          </p:spPr>
          <p:txBody>
            <a:bodyPr wrap="none" rtlCol="0">
              <a:spAutoFit/>
            </a:bodyPr>
            <a:lstStyle/>
            <a:p>
              <a:r>
                <a:rPr lang="en-US" sz="3200" dirty="0" smtClean="0"/>
                <a:t>Step 4</a:t>
              </a:r>
              <a:endParaRPr lang="en-US" sz="3200" dirty="0"/>
            </a:p>
          </p:txBody>
        </p:sp>
      </p:grpSp>
      <p:pic>
        <p:nvPicPr>
          <p:cNvPr id="35" name="Picture 34"/>
          <p:cNvPicPr>
            <a:picLocks noChangeAspect="1"/>
          </p:cNvPicPr>
          <p:nvPr/>
        </p:nvPicPr>
        <p:blipFill>
          <a:blip r:embed="rId7"/>
          <a:stretch>
            <a:fillRect/>
          </a:stretch>
        </p:blipFill>
        <p:spPr>
          <a:xfrm>
            <a:off x="3686723" y="142038"/>
            <a:ext cx="1580931" cy="1580931"/>
          </a:xfrm>
          <a:prstGeom prst="rect">
            <a:avLst/>
          </a:prstGeom>
        </p:spPr>
      </p:pic>
      <p:grpSp>
        <p:nvGrpSpPr>
          <p:cNvPr id="39" name="Group 38"/>
          <p:cNvGrpSpPr/>
          <p:nvPr/>
        </p:nvGrpSpPr>
        <p:grpSpPr>
          <a:xfrm>
            <a:off x="3662343" y="5130517"/>
            <a:ext cx="2913533" cy="1422977"/>
            <a:chOff x="3662343" y="5130517"/>
            <a:chExt cx="2913533" cy="1422977"/>
          </a:xfrm>
        </p:grpSpPr>
        <p:pic>
          <p:nvPicPr>
            <p:cNvPr id="36" name="Picture 35"/>
            <p:cNvPicPr>
              <a:picLocks noChangeAspect="1"/>
            </p:cNvPicPr>
            <p:nvPr/>
          </p:nvPicPr>
          <p:blipFill>
            <a:blip r:embed="rId8"/>
            <a:srcRect b="42039"/>
            <a:stretch>
              <a:fillRect/>
            </a:stretch>
          </p:blipFill>
          <p:spPr>
            <a:xfrm>
              <a:off x="3662343" y="5130517"/>
              <a:ext cx="1629691" cy="1422977"/>
            </a:xfrm>
            <a:prstGeom prst="rect">
              <a:avLst/>
            </a:prstGeom>
          </p:spPr>
        </p:pic>
        <p:sp>
          <p:nvSpPr>
            <p:cNvPr id="37" name="TextBox 36"/>
            <p:cNvSpPr txBox="1"/>
            <p:nvPr/>
          </p:nvSpPr>
          <p:spPr>
            <a:xfrm>
              <a:off x="5416033" y="5491660"/>
              <a:ext cx="1159843" cy="369332"/>
            </a:xfrm>
            <a:prstGeom prst="rect">
              <a:avLst/>
            </a:prstGeom>
            <a:noFill/>
          </p:spPr>
          <p:txBody>
            <a:bodyPr wrap="none" rtlCol="0">
              <a:spAutoFit/>
            </a:bodyPr>
            <a:lstStyle/>
            <a:p>
              <a:r>
                <a:rPr lang="en-US" dirty="0" smtClean="0"/>
                <a:t>Evaluation</a:t>
              </a:r>
              <a:endParaRPr lang="en-US" dirty="0"/>
            </a:p>
          </p:txBody>
        </p:sp>
      </p:grpSp>
      <p:sp>
        <p:nvSpPr>
          <p:cNvPr id="38" name="TextBox 37"/>
          <p:cNvSpPr txBox="1"/>
          <p:nvPr/>
        </p:nvSpPr>
        <p:spPr>
          <a:xfrm>
            <a:off x="5416033" y="804326"/>
            <a:ext cx="615561" cy="369332"/>
          </a:xfrm>
          <a:prstGeom prst="rect">
            <a:avLst/>
          </a:prstGeom>
          <a:noFill/>
        </p:spPr>
        <p:txBody>
          <a:bodyPr wrap="none" rtlCol="0">
            <a:spAutoFit/>
          </a:bodyPr>
          <a:lstStyle/>
          <a:p>
            <a:r>
              <a:rPr lang="en-US" dirty="0" smtClean="0"/>
              <a:t>Goal</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4157" y="1274116"/>
            <a:ext cx="8858369" cy="5311228"/>
          </a:xfrm>
          <a:prstGeom prst="rect">
            <a:avLst/>
          </a:prstGeom>
        </p:spPr>
      </p:pic>
      <p:sp>
        <p:nvSpPr>
          <p:cNvPr id="5" name="Rectangle 4"/>
          <p:cNvSpPr/>
          <p:nvPr/>
        </p:nvSpPr>
        <p:spPr>
          <a:xfrm>
            <a:off x="6952592" y="1274116"/>
            <a:ext cx="2039934" cy="5210652"/>
          </a:xfrm>
          <a:prstGeom prst="rect">
            <a:avLst/>
          </a:prstGeom>
          <a:solidFill>
            <a:schemeClr val="accent6">
              <a:lumMod val="60000"/>
              <a:lumOff val="40000"/>
              <a:alpha val="4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ounded Rectangular Callout 5"/>
          <p:cNvSpPr/>
          <p:nvPr/>
        </p:nvSpPr>
        <p:spPr>
          <a:xfrm>
            <a:off x="3827517" y="1600200"/>
            <a:ext cx="2259725" cy="3276791"/>
          </a:xfrm>
          <a:prstGeom prst="wedgeRoundRectCallout">
            <a:avLst>
              <a:gd name="adj1" fmla="val 87823"/>
              <a:gd name="adj2" fmla="val 1493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For motions over 40ppf the methods produce nonsense (even LDOF).</a:t>
            </a:r>
            <a:endParaRPr lang="en-US" sz="2800"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Easy example</a:t>
            </a:r>
            <a:endParaRPr lang="en-US" dirty="0"/>
          </a:p>
        </p:txBody>
      </p:sp>
      <p:pic>
        <p:nvPicPr>
          <p:cNvPr id="4" name="Picture 3" descr="mountain_1_combined.png"/>
          <p:cNvPicPr>
            <a:picLocks noChangeAspect="1"/>
          </p:cNvPicPr>
          <p:nvPr/>
        </p:nvPicPr>
        <p:blipFill>
          <a:blip r:embed="rId2"/>
          <a:stretch>
            <a:fillRect/>
          </a:stretch>
        </p:blipFill>
        <p:spPr>
          <a:xfrm>
            <a:off x="1426464" y="1289304"/>
            <a:ext cx="6355080" cy="5442778"/>
          </a:xfrm>
          <a:prstGeom prst="rect">
            <a:avLst/>
          </a:prstGeom>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mountain_1_hs_combined.png"/>
          <p:cNvPicPr>
            <a:picLocks noChangeAspect="1"/>
          </p:cNvPicPr>
          <p:nvPr/>
        </p:nvPicPr>
        <p:blipFill>
          <a:blip r:embed="rId2"/>
          <a:stretch>
            <a:fillRect/>
          </a:stretch>
        </p:blipFill>
        <p:spPr>
          <a:xfrm>
            <a:off x="1426464" y="1289304"/>
            <a:ext cx="6355080" cy="5442778"/>
          </a:xfrm>
          <a:prstGeom prst="rect">
            <a:avLst/>
          </a:prstGeom>
        </p:spPr>
      </p:pic>
      <p:sp>
        <p:nvSpPr>
          <p:cNvPr id="2" name="Title 1"/>
          <p:cNvSpPr>
            <a:spLocks noGrp="1"/>
          </p:cNvSpPr>
          <p:nvPr>
            <p:ph type="title"/>
          </p:nvPr>
        </p:nvSpPr>
        <p:spPr/>
        <p:txBody>
          <a:bodyPr/>
          <a:lstStyle/>
          <a:p>
            <a:r>
              <a:rPr lang="en-US" dirty="0" smtClean="0"/>
              <a:t>Easy example</a:t>
            </a:r>
            <a:endParaRPr lang="en-US" dirty="0"/>
          </a:p>
        </p:txBody>
      </p:sp>
      <p:sp>
        <p:nvSpPr>
          <p:cNvPr id="9" name="TextBox 8"/>
          <p:cNvSpPr txBox="1"/>
          <p:nvPr/>
        </p:nvSpPr>
        <p:spPr>
          <a:xfrm>
            <a:off x="457200" y="2463220"/>
            <a:ext cx="628898" cy="584776"/>
          </a:xfrm>
          <a:prstGeom prst="rect">
            <a:avLst/>
          </a:prstGeom>
          <a:noFill/>
        </p:spPr>
        <p:txBody>
          <a:bodyPr wrap="none" rtlCol="0">
            <a:spAutoFit/>
          </a:bodyPr>
          <a:lstStyle/>
          <a:p>
            <a:r>
              <a:rPr lang="en-US" sz="3200" dirty="0" smtClean="0"/>
              <a:t>HS</a:t>
            </a:r>
            <a:endParaRPr lang="en-US" sz="3200"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mountain_1_classic++_combined.png"/>
          <p:cNvPicPr>
            <a:picLocks noChangeAspect="1"/>
          </p:cNvPicPr>
          <p:nvPr/>
        </p:nvPicPr>
        <p:blipFill>
          <a:blip r:embed="rId2"/>
          <a:stretch>
            <a:fillRect/>
          </a:stretch>
        </p:blipFill>
        <p:spPr>
          <a:xfrm>
            <a:off x="1426464" y="1289304"/>
            <a:ext cx="6355080" cy="5442778"/>
          </a:xfrm>
          <a:prstGeom prst="rect">
            <a:avLst/>
          </a:prstGeom>
        </p:spPr>
      </p:pic>
      <p:sp>
        <p:nvSpPr>
          <p:cNvPr id="2" name="Title 1"/>
          <p:cNvSpPr>
            <a:spLocks noGrp="1"/>
          </p:cNvSpPr>
          <p:nvPr>
            <p:ph type="title"/>
          </p:nvPr>
        </p:nvSpPr>
        <p:spPr/>
        <p:txBody>
          <a:bodyPr/>
          <a:lstStyle/>
          <a:p>
            <a:r>
              <a:rPr lang="en-US" dirty="0" smtClean="0"/>
              <a:t>Easy example</a:t>
            </a:r>
            <a:endParaRPr lang="en-US" dirty="0"/>
          </a:p>
        </p:txBody>
      </p:sp>
      <p:sp>
        <p:nvSpPr>
          <p:cNvPr id="9" name="TextBox 8"/>
          <p:cNvSpPr txBox="1"/>
          <p:nvPr/>
        </p:nvSpPr>
        <p:spPr>
          <a:xfrm>
            <a:off x="133122" y="2463220"/>
            <a:ext cx="1317188" cy="461665"/>
          </a:xfrm>
          <a:prstGeom prst="rect">
            <a:avLst/>
          </a:prstGeom>
          <a:noFill/>
        </p:spPr>
        <p:txBody>
          <a:bodyPr wrap="none" rtlCol="0">
            <a:spAutoFit/>
          </a:bodyPr>
          <a:lstStyle/>
          <a:p>
            <a:r>
              <a:rPr lang="en-US" sz="2400" dirty="0" smtClean="0"/>
              <a:t>Classic++</a:t>
            </a:r>
            <a:endParaRPr lang="en-US" sz="2400"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Easy example</a:t>
            </a:r>
            <a:endParaRPr lang="en-US" dirty="0"/>
          </a:p>
        </p:txBody>
      </p:sp>
      <p:pic>
        <p:nvPicPr>
          <p:cNvPr id="9" name="Picture 8" descr="mountain_1_classic+nl_combined.png"/>
          <p:cNvPicPr>
            <a:picLocks noChangeAspect="1"/>
          </p:cNvPicPr>
          <p:nvPr/>
        </p:nvPicPr>
        <p:blipFill>
          <a:blip r:embed="rId2"/>
          <a:stretch>
            <a:fillRect/>
          </a:stretch>
        </p:blipFill>
        <p:spPr>
          <a:xfrm>
            <a:off x="1426464" y="1289304"/>
            <a:ext cx="6355080" cy="5442778"/>
          </a:xfrm>
          <a:prstGeom prst="rect">
            <a:avLst/>
          </a:prstGeom>
        </p:spPr>
      </p:pic>
      <p:sp>
        <p:nvSpPr>
          <p:cNvPr id="10" name="TextBox 9"/>
          <p:cNvSpPr txBox="1"/>
          <p:nvPr/>
        </p:nvSpPr>
        <p:spPr>
          <a:xfrm>
            <a:off x="28014" y="2463220"/>
            <a:ext cx="1492716" cy="461665"/>
          </a:xfrm>
          <a:prstGeom prst="rect">
            <a:avLst/>
          </a:prstGeom>
          <a:noFill/>
        </p:spPr>
        <p:txBody>
          <a:bodyPr wrap="none" rtlCol="0">
            <a:spAutoFit/>
          </a:bodyPr>
          <a:lstStyle/>
          <a:p>
            <a:r>
              <a:rPr lang="en-US" sz="2400" dirty="0" err="1" smtClean="0"/>
              <a:t>Classic+NL</a:t>
            </a:r>
            <a:endParaRPr lang="en-US" sz="2400"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mountain_1_ldof_combined.png"/>
          <p:cNvPicPr>
            <a:picLocks noChangeAspect="1"/>
          </p:cNvPicPr>
          <p:nvPr/>
        </p:nvPicPr>
        <p:blipFill>
          <a:blip r:embed="rId2"/>
          <a:stretch>
            <a:fillRect/>
          </a:stretch>
        </p:blipFill>
        <p:spPr>
          <a:xfrm>
            <a:off x="1426464" y="1289304"/>
            <a:ext cx="6355080" cy="5442778"/>
          </a:xfrm>
          <a:prstGeom prst="rect">
            <a:avLst/>
          </a:prstGeom>
        </p:spPr>
      </p:pic>
      <p:sp>
        <p:nvSpPr>
          <p:cNvPr id="2" name="Title 1"/>
          <p:cNvSpPr>
            <a:spLocks noGrp="1"/>
          </p:cNvSpPr>
          <p:nvPr>
            <p:ph type="title"/>
          </p:nvPr>
        </p:nvSpPr>
        <p:spPr/>
        <p:txBody>
          <a:bodyPr/>
          <a:lstStyle/>
          <a:p>
            <a:r>
              <a:rPr lang="en-US" dirty="0" smtClean="0"/>
              <a:t>Easy example</a:t>
            </a:r>
            <a:endParaRPr lang="en-US" dirty="0"/>
          </a:p>
        </p:txBody>
      </p:sp>
      <p:sp>
        <p:nvSpPr>
          <p:cNvPr id="9" name="TextBox 8"/>
          <p:cNvSpPr txBox="1"/>
          <p:nvPr/>
        </p:nvSpPr>
        <p:spPr>
          <a:xfrm>
            <a:off x="299543" y="2463220"/>
            <a:ext cx="848610" cy="461665"/>
          </a:xfrm>
          <a:prstGeom prst="rect">
            <a:avLst/>
          </a:prstGeom>
          <a:noFill/>
        </p:spPr>
        <p:txBody>
          <a:bodyPr wrap="none" rtlCol="0">
            <a:spAutoFit/>
          </a:bodyPr>
          <a:lstStyle/>
          <a:p>
            <a:r>
              <a:rPr lang="en-US" sz="2400" dirty="0" smtClean="0"/>
              <a:t>LDOF</a:t>
            </a:r>
            <a:endParaRPr lang="en-US" sz="2400"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Mid-level difficulty</a:t>
            </a:r>
            <a:endParaRPr lang="en-US" dirty="0"/>
          </a:p>
        </p:txBody>
      </p:sp>
      <p:pic>
        <p:nvPicPr>
          <p:cNvPr id="4" name="Picture 3" descr="temple_combined.png"/>
          <p:cNvPicPr>
            <a:picLocks noChangeAspect="1"/>
          </p:cNvPicPr>
          <p:nvPr/>
        </p:nvPicPr>
        <p:blipFill>
          <a:blip r:embed="rId2"/>
          <a:stretch>
            <a:fillRect/>
          </a:stretch>
        </p:blipFill>
        <p:spPr>
          <a:xfrm>
            <a:off x="1426464" y="1289304"/>
            <a:ext cx="6355080" cy="5442777"/>
          </a:xfrm>
          <a:prstGeom prst="rect">
            <a:avLst/>
          </a:prstGeom>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temple_hs_combined.png"/>
          <p:cNvPicPr>
            <a:picLocks noChangeAspect="1"/>
          </p:cNvPicPr>
          <p:nvPr/>
        </p:nvPicPr>
        <p:blipFill>
          <a:blip r:embed="rId2"/>
          <a:stretch>
            <a:fillRect/>
          </a:stretch>
        </p:blipFill>
        <p:spPr>
          <a:xfrm>
            <a:off x="1426464" y="1289304"/>
            <a:ext cx="6355080" cy="5442777"/>
          </a:xfrm>
          <a:prstGeom prst="rect">
            <a:avLst/>
          </a:prstGeom>
        </p:spPr>
      </p:pic>
      <p:sp>
        <p:nvSpPr>
          <p:cNvPr id="2" name="Title 1"/>
          <p:cNvSpPr>
            <a:spLocks noGrp="1"/>
          </p:cNvSpPr>
          <p:nvPr>
            <p:ph type="title"/>
          </p:nvPr>
        </p:nvSpPr>
        <p:spPr/>
        <p:txBody>
          <a:bodyPr/>
          <a:lstStyle/>
          <a:p>
            <a:r>
              <a:rPr lang="en-US" dirty="0" smtClean="0"/>
              <a:t>Mid-level difficulty</a:t>
            </a:r>
            <a:endParaRPr lang="en-US" dirty="0"/>
          </a:p>
        </p:txBody>
      </p:sp>
      <p:sp>
        <p:nvSpPr>
          <p:cNvPr id="9" name="TextBox 8"/>
          <p:cNvSpPr txBox="1"/>
          <p:nvPr/>
        </p:nvSpPr>
        <p:spPr>
          <a:xfrm>
            <a:off x="457200" y="2463220"/>
            <a:ext cx="628898" cy="584776"/>
          </a:xfrm>
          <a:prstGeom prst="rect">
            <a:avLst/>
          </a:prstGeom>
          <a:noFill/>
        </p:spPr>
        <p:txBody>
          <a:bodyPr wrap="none" rtlCol="0">
            <a:spAutoFit/>
          </a:bodyPr>
          <a:lstStyle/>
          <a:p>
            <a:r>
              <a:rPr lang="en-US" sz="3200" dirty="0" smtClean="0"/>
              <a:t>HS</a:t>
            </a:r>
            <a:endParaRPr lang="en-US" sz="3200"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temple_classic++_combined.png"/>
          <p:cNvPicPr>
            <a:picLocks noChangeAspect="1"/>
          </p:cNvPicPr>
          <p:nvPr/>
        </p:nvPicPr>
        <p:blipFill>
          <a:blip r:embed="rId2"/>
          <a:stretch>
            <a:fillRect/>
          </a:stretch>
        </p:blipFill>
        <p:spPr>
          <a:xfrm>
            <a:off x="1426464" y="1289304"/>
            <a:ext cx="6355080" cy="5442777"/>
          </a:xfrm>
          <a:prstGeom prst="rect">
            <a:avLst/>
          </a:prstGeom>
        </p:spPr>
      </p:pic>
      <p:sp>
        <p:nvSpPr>
          <p:cNvPr id="2" name="Title 1"/>
          <p:cNvSpPr>
            <a:spLocks noGrp="1"/>
          </p:cNvSpPr>
          <p:nvPr>
            <p:ph type="title"/>
          </p:nvPr>
        </p:nvSpPr>
        <p:spPr/>
        <p:txBody>
          <a:bodyPr/>
          <a:lstStyle/>
          <a:p>
            <a:r>
              <a:rPr lang="en-US" dirty="0" smtClean="0"/>
              <a:t>Mid-level difficulty</a:t>
            </a:r>
            <a:endParaRPr lang="en-US" dirty="0"/>
          </a:p>
        </p:txBody>
      </p:sp>
      <p:sp>
        <p:nvSpPr>
          <p:cNvPr id="9" name="TextBox 8"/>
          <p:cNvSpPr txBox="1"/>
          <p:nvPr/>
        </p:nvSpPr>
        <p:spPr>
          <a:xfrm>
            <a:off x="133122" y="2463220"/>
            <a:ext cx="1317188" cy="461665"/>
          </a:xfrm>
          <a:prstGeom prst="rect">
            <a:avLst/>
          </a:prstGeom>
          <a:noFill/>
        </p:spPr>
        <p:txBody>
          <a:bodyPr wrap="none" rtlCol="0">
            <a:spAutoFit/>
          </a:bodyPr>
          <a:lstStyle/>
          <a:p>
            <a:r>
              <a:rPr lang="en-US" sz="2400" dirty="0" smtClean="0"/>
              <a:t>Classic++</a:t>
            </a:r>
            <a:endParaRPr lang="en-US" sz="2400"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temple_classic+nl_combined.png"/>
          <p:cNvPicPr>
            <a:picLocks noChangeAspect="1"/>
          </p:cNvPicPr>
          <p:nvPr/>
        </p:nvPicPr>
        <p:blipFill>
          <a:blip r:embed="rId2"/>
          <a:stretch>
            <a:fillRect/>
          </a:stretch>
        </p:blipFill>
        <p:spPr>
          <a:xfrm>
            <a:off x="1426464" y="1289304"/>
            <a:ext cx="6355080" cy="5442777"/>
          </a:xfrm>
          <a:prstGeom prst="rect">
            <a:avLst/>
          </a:prstGeom>
        </p:spPr>
      </p:pic>
      <p:sp>
        <p:nvSpPr>
          <p:cNvPr id="2" name="Title 1"/>
          <p:cNvSpPr>
            <a:spLocks noGrp="1"/>
          </p:cNvSpPr>
          <p:nvPr>
            <p:ph type="title"/>
          </p:nvPr>
        </p:nvSpPr>
        <p:spPr/>
        <p:txBody>
          <a:bodyPr/>
          <a:lstStyle/>
          <a:p>
            <a:r>
              <a:rPr lang="en-US" dirty="0" smtClean="0"/>
              <a:t>Mid-level difficulty</a:t>
            </a:r>
            <a:endParaRPr lang="en-US" dirty="0"/>
          </a:p>
        </p:txBody>
      </p:sp>
      <p:sp>
        <p:nvSpPr>
          <p:cNvPr id="9" name="TextBox 8"/>
          <p:cNvSpPr txBox="1"/>
          <p:nvPr/>
        </p:nvSpPr>
        <p:spPr>
          <a:xfrm>
            <a:off x="28014" y="2463220"/>
            <a:ext cx="1492716" cy="461665"/>
          </a:xfrm>
          <a:prstGeom prst="rect">
            <a:avLst/>
          </a:prstGeom>
          <a:noFill/>
        </p:spPr>
        <p:txBody>
          <a:bodyPr wrap="none" rtlCol="0">
            <a:spAutoFit/>
          </a:bodyPr>
          <a:lstStyle/>
          <a:p>
            <a:r>
              <a:rPr lang="en-US" sz="2400" dirty="0" err="1" smtClean="0"/>
              <a:t>Classic+NL</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395887" y="2443365"/>
            <a:ext cx="1597500" cy="1603047"/>
          </a:xfrm>
          <a:prstGeom prst="rect">
            <a:avLst/>
          </a:prstGeom>
        </p:spPr>
      </p:pic>
      <p:sp>
        <p:nvSpPr>
          <p:cNvPr id="22" name="TextBox 21"/>
          <p:cNvSpPr txBox="1"/>
          <p:nvPr/>
        </p:nvSpPr>
        <p:spPr>
          <a:xfrm>
            <a:off x="457200" y="4192161"/>
            <a:ext cx="1390124" cy="369332"/>
          </a:xfrm>
          <a:prstGeom prst="rect">
            <a:avLst/>
          </a:prstGeom>
          <a:noFill/>
        </p:spPr>
        <p:txBody>
          <a:bodyPr wrap="none" rtlCol="0">
            <a:spAutoFit/>
          </a:bodyPr>
          <a:lstStyle/>
          <a:p>
            <a:r>
              <a:rPr lang="en-US" dirty="0" smtClean="0"/>
              <a:t>Assumptions</a:t>
            </a:r>
            <a:endParaRPr lang="en-US" dirty="0"/>
          </a:p>
        </p:txBody>
      </p:sp>
      <p:sp>
        <p:nvSpPr>
          <p:cNvPr id="24" name="TextBox 23"/>
          <p:cNvSpPr txBox="1"/>
          <p:nvPr/>
        </p:nvSpPr>
        <p:spPr>
          <a:xfrm>
            <a:off x="569308" y="1845595"/>
            <a:ext cx="1226818" cy="584776"/>
          </a:xfrm>
          <a:prstGeom prst="rect">
            <a:avLst/>
          </a:prstGeom>
          <a:noFill/>
        </p:spPr>
        <p:txBody>
          <a:bodyPr wrap="none" rtlCol="0">
            <a:spAutoFit/>
          </a:bodyPr>
          <a:lstStyle/>
          <a:p>
            <a:r>
              <a:rPr lang="en-US" sz="3200" dirty="0" smtClean="0"/>
              <a:t>Step 1</a:t>
            </a:r>
            <a:endParaRPr lang="en-US" sz="3200" dirty="0"/>
          </a:p>
        </p:txBody>
      </p:sp>
      <p:pic>
        <p:nvPicPr>
          <p:cNvPr id="35" name="Picture 34"/>
          <p:cNvPicPr>
            <a:picLocks noChangeAspect="1"/>
          </p:cNvPicPr>
          <p:nvPr/>
        </p:nvPicPr>
        <p:blipFill>
          <a:blip r:embed="rId4"/>
          <a:stretch>
            <a:fillRect/>
          </a:stretch>
        </p:blipFill>
        <p:spPr>
          <a:xfrm>
            <a:off x="3686723" y="142038"/>
            <a:ext cx="1580931" cy="1580931"/>
          </a:xfrm>
          <a:prstGeom prst="rect">
            <a:avLst/>
          </a:prstGeom>
        </p:spPr>
      </p:pic>
      <p:sp>
        <p:nvSpPr>
          <p:cNvPr id="38" name="TextBox 37"/>
          <p:cNvSpPr txBox="1"/>
          <p:nvPr/>
        </p:nvSpPr>
        <p:spPr>
          <a:xfrm>
            <a:off x="5416033" y="804326"/>
            <a:ext cx="615561" cy="369332"/>
          </a:xfrm>
          <a:prstGeom prst="rect">
            <a:avLst/>
          </a:prstGeom>
          <a:noFill/>
        </p:spPr>
        <p:txBody>
          <a:bodyPr wrap="none" rtlCol="0">
            <a:spAutoFit/>
          </a:bodyPr>
          <a:lstStyle/>
          <a:p>
            <a:r>
              <a:rPr lang="en-US" dirty="0" smtClean="0"/>
              <a:t>Goal</a:t>
            </a:r>
            <a:endParaRPr lang="en-US" dirty="0"/>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temple_ldof_combined.png"/>
          <p:cNvPicPr>
            <a:picLocks noChangeAspect="1"/>
          </p:cNvPicPr>
          <p:nvPr/>
        </p:nvPicPr>
        <p:blipFill>
          <a:blip r:embed="rId2"/>
          <a:stretch>
            <a:fillRect/>
          </a:stretch>
        </p:blipFill>
        <p:spPr>
          <a:xfrm>
            <a:off x="1426464" y="1289304"/>
            <a:ext cx="6355080" cy="5442777"/>
          </a:xfrm>
          <a:prstGeom prst="rect">
            <a:avLst/>
          </a:prstGeom>
        </p:spPr>
      </p:pic>
      <p:sp>
        <p:nvSpPr>
          <p:cNvPr id="2" name="Title 1"/>
          <p:cNvSpPr>
            <a:spLocks noGrp="1"/>
          </p:cNvSpPr>
          <p:nvPr>
            <p:ph type="title"/>
          </p:nvPr>
        </p:nvSpPr>
        <p:spPr/>
        <p:txBody>
          <a:bodyPr/>
          <a:lstStyle/>
          <a:p>
            <a:r>
              <a:rPr lang="en-US" dirty="0" smtClean="0"/>
              <a:t>Mid-level difficulty</a:t>
            </a:r>
            <a:endParaRPr lang="en-US" dirty="0"/>
          </a:p>
        </p:txBody>
      </p:sp>
      <p:sp>
        <p:nvSpPr>
          <p:cNvPr id="9" name="TextBox 8"/>
          <p:cNvSpPr txBox="1"/>
          <p:nvPr/>
        </p:nvSpPr>
        <p:spPr>
          <a:xfrm>
            <a:off x="299543" y="2463220"/>
            <a:ext cx="848610" cy="461665"/>
          </a:xfrm>
          <a:prstGeom prst="rect">
            <a:avLst/>
          </a:prstGeom>
          <a:noFill/>
        </p:spPr>
        <p:txBody>
          <a:bodyPr wrap="none" rtlCol="0">
            <a:spAutoFit/>
          </a:bodyPr>
          <a:lstStyle/>
          <a:p>
            <a:r>
              <a:rPr lang="en-US" sz="2400" dirty="0" smtClean="0"/>
              <a:t>LDOF</a:t>
            </a:r>
            <a:endParaRPr lang="en-US" sz="2400"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 hard</a:t>
            </a:r>
            <a:endParaRPr lang="en-US" dirty="0"/>
          </a:p>
        </p:txBody>
      </p:sp>
      <p:pic>
        <p:nvPicPr>
          <p:cNvPr id="4" name="Picture 3" descr="ambush_5_combined.png"/>
          <p:cNvPicPr>
            <a:picLocks noChangeAspect="1"/>
          </p:cNvPicPr>
          <p:nvPr/>
        </p:nvPicPr>
        <p:blipFill>
          <a:blip r:embed="rId2"/>
          <a:stretch>
            <a:fillRect/>
          </a:stretch>
        </p:blipFill>
        <p:spPr>
          <a:xfrm>
            <a:off x="1426465" y="1286259"/>
            <a:ext cx="6352259" cy="5440362"/>
          </a:xfrm>
          <a:prstGeom prst="rect">
            <a:avLst/>
          </a:prstGeom>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ambush_5_hs_combined.png"/>
          <p:cNvPicPr>
            <a:picLocks noChangeAspect="1"/>
          </p:cNvPicPr>
          <p:nvPr/>
        </p:nvPicPr>
        <p:blipFill>
          <a:blip r:embed="rId2"/>
          <a:stretch>
            <a:fillRect/>
          </a:stretch>
        </p:blipFill>
        <p:spPr>
          <a:xfrm>
            <a:off x="1426465" y="1286259"/>
            <a:ext cx="6352259" cy="5440362"/>
          </a:xfrm>
          <a:prstGeom prst="rect">
            <a:avLst/>
          </a:prstGeom>
        </p:spPr>
      </p:pic>
      <p:sp>
        <p:nvSpPr>
          <p:cNvPr id="2" name="Title 1"/>
          <p:cNvSpPr>
            <a:spLocks noGrp="1"/>
          </p:cNvSpPr>
          <p:nvPr>
            <p:ph type="title"/>
          </p:nvPr>
        </p:nvSpPr>
        <p:spPr/>
        <p:txBody>
          <a:bodyPr/>
          <a:lstStyle/>
          <a:p>
            <a:r>
              <a:rPr lang="en-US" dirty="0" smtClean="0"/>
              <a:t>Super hard</a:t>
            </a:r>
            <a:endParaRPr lang="en-US" dirty="0"/>
          </a:p>
        </p:txBody>
      </p:sp>
      <p:sp>
        <p:nvSpPr>
          <p:cNvPr id="9" name="TextBox 8"/>
          <p:cNvSpPr txBox="1"/>
          <p:nvPr/>
        </p:nvSpPr>
        <p:spPr>
          <a:xfrm>
            <a:off x="457200" y="2463220"/>
            <a:ext cx="628898" cy="584776"/>
          </a:xfrm>
          <a:prstGeom prst="rect">
            <a:avLst/>
          </a:prstGeom>
          <a:noFill/>
        </p:spPr>
        <p:txBody>
          <a:bodyPr wrap="none" rtlCol="0">
            <a:spAutoFit/>
          </a:bodyPr>
          <a:lstStyle/>
          <a:p>
            <a:r>
              <a:rPr lang="en-US" sz="3200" dirty="0" smtClean="0"/>
              <a:t>HS</a:t>
            </a:r>
            <a:endParaRPr lang="en-US" sz="3200"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ambush_5_classic++_combined.png"/>
          <p:cNvPicPr>
            <a:picLocks noChangeAspect="1"/>
          </p:cNvPicPr>
          <p:nvPr/>
        </p:nvPicPr>
        <p:blipFill>
          <a:blip r:embed="rId2"/>
          <a:stretch>
            <a:fillRect/>
          </a:stretch>
        </p:blipFill>
        <p:spPr>
          <a:xfrm>
            <a:off x="1426465" y="1286259"/>
            <a:ext cx="6352259" cy="5440362"/>
          </a:xfrm>
          <a:prstGeom prst="rect">
            <a:avLst/>
          </a:prstGeom>
        </p:spPr>
      </p:pic>
      <p:sp>
        <p:nvSpPr>
          <p:cNvPr id="2" name="Title 1"/>
          <p:cNvSpPr>
            <a:spLocks noGrp="1"/>
          </p:cNvSpPr>
          <p:nvPr>
            <p:ph type="title"/>
          </p:nvPr>
        </p:nvSpPr>
        <p:spPr/>
        <p:txBody>
          <a:bodyPr/>
          <a:lstStyle/>
          <a:p>
            <a:r>
              <a:rPr lang="en-US" dirty="0" smtClean="0"/>
              <a:t>Super hard</a:t>
            </a:r>
            <a:endParaRPr lang="en-US" dirty="0"/>
          </a:p>
        </p:txBody>
      </p:sp>
      <p:sp>
        <p:nvSpPr>
          <p:cNvPr id="9" name="TextBox 8"/>
          <p:cNvSpPr txBox="1"/>
          <p:nvPr/>
        </p:nvSpPr>
        <p:spPr>
          <a:xfrm>
            <a:off x="133122" y="2463220"/>
            <a:ext cx="1317188" cy="461665"/>
          </a:xfrm>
          <a:prstGeom prst="rect">
            <a:avLst/>
          </a:prstGeom>
          <a:noFill/>
        </p:spPr>
        <p:txBody>
          <a:bodyPr wrap="none" rtlCol="0">
            <a:spAutoFit/>
          </a:bodyPr>
          <a:lstStyle/>
          <a:p>
            <a:r>
              <a:rPr lang="en-US" sz="2400" dirty="0" smtClean="0"/>
              <a:t>Classic++</a:t>
            </a:r>
            <a:endParaRPr lang="en-US" sz="2400"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mbush_5_classic+nl_combined.png"/>
          <p:cNvPicPr>
            <a:picLocks noChangeAspect="1"/>
          </p:cNvPicPr>
          <p:nvPr/>
        </p:nvPicPr>
        <p:blipFill>
          <a:blip r:embed="rId2"/>
          <a:stretch>
            <a:fillRect/>
          </a:stretch>
        </p:blipFill>
        <p:spPr>
          <a:xfrm>
            <a:off x="1426465" y="1286259"/>
            <a:ext cx="6352259" cy="5440362"/>
          </a:xfrm>
          <a:prstGeom prst="rect">
            <a:avLst/>
          </a:prstGeom>
        </p:spPr>
      </p:pic>
      <p:sp>
        <p:nvSpPr>
          <p:cNvPr id="2" name="Title 1"/>
          <p:cNvSpPr>
            <a:spLocks noGrp="1"/>
          </p:cNvSpPr>
          <p:nvPr>
            <p:ph type="title"/>
          </p:nvPr>
        </p:nvSpPr>
        <p:spPr/>
        <p:txBody>
          <a:bodyPr/>
          <a:lstStyle/>
          <a:p>
            <a:r>
              <a:rPr lang="en-US" dirty="0" smtClean="0"/>
              <a:t>Super hard</a:t>
            </a:r>
            <a:endParaRPr lang="en-US" dirty="0"/>
          </a:p>
        </p:txBody>
      </p:sp>
      <p:sp>
        <p:nvSpPr>
          <p:cNvPr id="9" name="TextBox 8"/>
          <p:cNvSpPr txBox="1"/>
          <p:nvPr/>
        </p:nvSpPr>
        <p:spPr>
          <a:xfrm>
            <a:off x="28014" y="2463220"/>
            <a:ext cx="1492716" cy="461665"/>
          </a:xfrm>
          <a:prstGeom prst="rect">
            <a:avLst/>
          </a:prstGeom>
          <a:noFill/>
        </p:spPr>
        <p:txBody>
          <a:bodyPr wrap="none" rtlCol="0">
            <a:spAutoFit/>
          </a:bodyPr>
          <a:lstStyle/>
          <a:p>
            <a:r>
              <a:rPr lang="en-US" sz="2400" dirty="0" err="1" smtClean="0"/>
              <a:t>Classic+NL</a:t>
            </a:r>
            <a:endParaRPr lang="en-US" sz="2400"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ambush_5_ldof_combined.png"/>
          <p:cNvPicPr>
            <a:picLocks noChangeAspect="1"/>
          </p:cNvPicPr>
          <p:nvPr/>
        </p:nvPicPr>
        <p:blipFill>
          <a:blip r:embed="rId2"/>
          <a:stretch>
            <a:fillRect/>
          </a:stretch>
        </p:blipFill>
        <p:spPr>
          <a:xfrm>
            <a:off x="1426465" y="1286259"/>
            <a:ext cx="6352259" cy="5440362"/>
          </a:xfrm>
          <a:prstGeom prst="rect">
            <a:avLst/>
          </a:prstGeom>
        </p:spPr>
      </p:pic>
      <p:sp>
        <p:nvSpPr>
          <p:cNvPr id="2" name="Title 1"/>
          <p:cNvSpPr>
            <a:spLocks noGrp="1"/>
          </p:cNvSpPr>
          <p:nvPr>
            <p:ph type="title"/>
          </p:nvPr>
        </p:nvSpPr>
        <p:spPr/>
        <p:txBody>
          <a:bodyPr/>
          <a:lstStyle/>
          <a:p>
            <a:r>
              <a:rPr lang="en-US" dirty="0" smtClean="0"/>
              <a:t>Super hard</a:t>
            </a:r>
            <a:endParaRPr lang="en-US" dirty="0"/>
          </a:p>
        </p:txBody>
      </p:sp>
      <p:sp>
        <p:nvSpPr>
          <p:cNvPr id="9" name="TextBox 8"/>
          <p:cNvSpPr txBox="1"/>
          <p:nvPr/>
        </p:nvSpPr>
        <p:spPr>
          <a:xfrm>
            <a:off x="299543" y="2463220"/>
            <a:ext cx="848610" cy="461665"/>
          </a:xfrm>
          <a:prstGeom prst="rect">
            <a:avLst/>
          </a:prstGeom>
          <a:noFill/>
        </p:spPr>
        <p:txBody>
          <a:bodyPr wrap="none" rtlCol="0">
            <a:spAutoFit/>
          </a:bodyPr>
          <a:lstStyle/>
          <a:p>
            <a:r>
              <a:rPr lang="en-US" sz="2400" dirty="0" smtClean="0"/>
              <a:t>LDOF</a:t>
            </a:r>
            <a:endParaRPr lang="en-US" sz="2400"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EPE </a:t>
            </a:r>
            <a:r>
              <a:rPr lang="en-US" dirty="0" err="1" smtClean="0"/>
              <a:t>vs</a:t>
            </a:r>
            <a:r>
              <a:rPr lang="en-US" dirty="0" smtClean="0"/>
              <a:t> Speed</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8963" y="1417638"/>
            <a:ext cx="8686800" cy="4850808"/>
          </a:xfrm>
          <a:prstGeom prst="rect">
            <a:avLst/>
          </a:prstGeom>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EPE </a:t>
            </a:r>
            <a:r>
              <a:rPr lang="en-US" dirty="0" err="1" smtClean="0"/>
              <a:t>vs</a:t>
            </a:r>
            <a:r>
              <a:rPr lang="en-US" dirty="0" smtClean="0"/>
              <a:t> Dist to motion bound.</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0211" y="1394607"/>
            <a:ext cx="8714827" cy="4934657"/>
          </a:xfrm>
          <a:prstGeom prst="rect">
            <a:avLst/>
          </a:prstGeom>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wait, there’s more!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80276" y="1600200"/>
            <a:ext cx="8604725" cy="3663731"/>
          </a:xfrm>
          <a:prstGeom prst="rect">
            <a:avLst/>
          </a:prstGeom>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material_color.png"/>
          <p:cNvPicPr>
            <a:picLocks noChangeAspect="1"/>
          </p:cNvPicPr>
          <p:nvPr/>
        </p:nvPicPr>
        <p:blipFill>
          <a:blip r:embed="rId2"/>
          <a:stretch>
            <a:fillRect/>
          </a:stretch>
        </p:blipFill>
        <p:spPr>
          <a:xfrm>
            <a:off x="280497" y="1600294"/>
            <a:ext cx="8604504" cy="3663637"/>
          </a:xfrm>
          <a:prstGeom prst="rect">
            <a:avLst/>
          </a:prstGeom>
        </p:spPr>
      </p:pic>
      <p:sp>
        <p:nvSpPr>
          <p:cNvPr id="2" name="Title 1"/>
          <p:cNvSpPr>
            <a:spLocks noGrp="1"/>
          </p:cNvSpPr>
          <p:nvPr>
            <p:ph type="title"/>
          </p:nvPr>
        </p:nvSpPr>
        <p:spPr/>
        <p:txBody>
          <a:bodyPr/>
          <a:lstStyle/>
          <a:p>
            <a:r>
              <a:rPr lang="en-US" dirty="0" smtClean="0"/>
              <a:t>But wait, there’s more!</a:t>
            </a:r>
            <a:endParaRPr lang="en-US" dirty="0"/>
          </a:p>
        </p:txBody>
      </p:sp>
      <p:sp>
        <p:nvSpPr>
          <p:cNvPr id="8" name="TextBox 7"/>
          <p:cNvSpPr txBox="1"/>
          <p:nvPr/>
        </p:nvSpPr>
        <p:spPr>
          <a:xfrm>
            <a:off x="2233448" y="5614276"/>
            <a:ext cx="4773448" cy="584776"/>
          </a:xfrm>
          <a:prstGeom prst="rect">
            <a:avLst/>
          </a:prstGeom>
          <a:noFill/>
        </p:spPr>
        <p:txBody>
          <a:bodyPr wrap="square" rtlCol="0">
            <a:spAutoFit/>
          </a:bodyPr>
          <a:lstStyle/>
          <a:p>
            <a:r>
              <a:rPr lang="en-US" sz="3200" dirty="0" smtClean="0">
                <a:latin typeface="Helvetica Neue"/>
                <a:cs typeface="Helvetica Neue"/>
              </a:rPr>
              <a:t>Material segmentation</a:t>
            </a:r>
            <a:endParaRPr lang="en-US" sz="3200" dirty="0">
              <a:latin typeface="Helvetica Neue"/>
              <a:cs typeface="Helvetica Neue"/>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950"/>
            <a:ext cx="8228013" cy="831850"/>
          </a:xfrm>
        </p:spPr>
        <p:txBody>
          <a:bodyPr/>
          <a:lstStyle/>
          <a:p>
            <a:r>
              <a:rPr lang="en-US" dirty="0" smtClean="0"/>
              <a:t>Assumption 1</a:t>
            </a:r>
            <a:endParaRPr lang="en-US" dirty="0"/>
          </a:p>
        </p:txBody>
      </p:sp>
      <p:sp>
        <p:nvSpPr>
          <p:cNvPr id="3" name="Content Placeholder 2"/>
          <p:cNvSpPr>
            <a:spLocks noGrp="1"/>
          </p:cNvSpPr>
          <p:nvPr>
            <p:ph idx="1"/>
          </p:nvPr>
        </p:nvSpPr>
        <p:spPr>
          <a:xfrm>
            <a:off x="304800" y="990600"/>
            <a:ext cx="8610600" cy="762000"/>
          </a:xfrm>
        </p:spPr>
        <p:txBody>
          <a:bodyPr/>
          <a:lstStyle/>
          <a:p>
            <a:pPr>
              <a:buNone/>
            </a:pPr>
            <a:r>
              <a:rPr lang="en-US" sz="3200" dirty="0" smtClean="0"/>
              <a:t>Brightness constancy</a:t>
            </a:r>
            <a:endParaRPr lang="en-US" sz="3200" dirty="0"/>
          </a:p>
        </p:txBody>
      </p:sp>
      <p:pic>
        <p:nvPicPr>
          <p:cNvPr id="21" name="Picture 11" descr="test_003"/>
          <p:cNvPicPr>
            <a:picLocks noChangeAspect="1" noChangeArrowheads="1" noCrop="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19200" y="1676400"/>
            <a:ext cx="3440948" cy="2286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 name="Rectangle 3"/>
          <p:cNvSpPr>
            <a:spLocks noChangeAspect="1"/>
          </p:cNvSpPr>
          <p:nvPr/>
        </p:nvSpPr>
        <p:spPr bwMode="auto">
          <a:xfrm>
            <a:off x="3016758" y="2468880"/>
            <a:ext cx="336042" cy="216027"/>
          </a:xfrm>
          <a:prstGeom prst="rect">
            <a:avLst/>
          </a:prstGeom>
          <a:noFill/>
          <a:ln w="19050" cap="flat" cmpd="sng" algn="ctr">
            <a:solidFill>
              <a:srgbClr val="FFFFFF"/>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pic>
        <p:nvPicPr>
          <p:cNvPr id="12292" name="Picture 4" descr="\\cifs.cs.brown.edu\dfs\home\dqsun\My Documents\My Pictures\for_proposal_talk\data\Schefflera_crop2_im1.png"/>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53000" y="1714500"/>
            <a:ext cx="1600200" cy="1028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2293" name="Picture 5" descr="\\cifs.cs.brown.edu\dfs\home\dqsun\My Documents\My Pictures\for_proposal_talk\data\Schefflera_crop2_im2.png"/>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81800" y="1714500"/>
            <a:ext cx="1600200" cy="1028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2294" name="Picture 6" descr="\\cifs.cs.brown.edu\dfs\home\dqsun\My Documents\My Pictures\for_proposal_talk\data\Schefflera_crop1_im1.png"/>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53000" y="2895600"/>
            <a:ext cx="1600200" cy="1028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2295" name="Picture 7" descr="\\cifs.cs.brown.edu\dfs\home\dqsun\My Documents\My Pictures\for_proposal_talk\data\Schefflera_crop1_im2.png"/>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81800" y="2895600"/>
            <a:ext cx="1600200" cy="1028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Freeform 4"/>
          <p:cNvSpPr/>
          <p:nvPr/>
        </p:nvSpPr>
        <p:spPr>
          <a:xfrm>
            <a:off x="5866228" y="3657600"/>
            <a:ext cx="840859" cy="1223889"/>
          </a:xfrm>
          <a:custGeom>
            <a:avLst/>
            <a:gdLst>
              <a:gd name="connsiteX0" fmla="*/ 0 w 840859"/>
              <a:gd name="connsiteY0" fmla="*/ 0 h 1223889"/>
              <a:gd name="connsiteX1" fmla="*/ 675249 w 840859"/>
              <a:gd name="connsiteY1" fmla="*/ 1012874 h 1223889"/>
              <a:gd name="connsiteX2" fmla="*/ 703384 w 840859"/>
              <a:gd name="connsiteY2" fmla="*/ 1223889 h 1223889"/>
            </a:gdLst>
            <a:ahLst/>
            <a:cxnLst>
              <a:cxn ang="0">
                <a:pos x="connsiteX0" y="connsiteY0"/>
              </a:cxn>
              <a:cxn ang="0">
                <a:pos x="connsiteX1" y="connsiteY1"/>
              </a:cxn>
              <a:cxn ang="0">
                <a:pos x="connsiteX2" y="connsiteY2"/>
              </a:cxn>
            </a:cxnLst>
            <a:rect l="l" t="t" r="r" b="b"/>
            <a:pathLst>
              <a:path w="840859" h="1223889">
                <a:moveTo>
                  <a:pt x="0" y="0"/>
                </a:moveTo>
                <a:cubicBezTo>
                  <a:pt x="279009" y="404446"/>
                  <a:pt x="558018" y="808893"/>
                  <a:pt x="675249" y="1012874"/>
                </a:cubicBezTo>
                <a:cubicBezTo>
                  <a:pt x="792480" y="1216855"/>
                  <a:pt x="965981" y="269631"/>
                  <a:pt x="703384" y="1223889"/>
                </a:cubicBezTo>
              </a:path>
            </a:pathLst>
          </a:custGeom>
        </p:spPr>
        <p:txBody>
          <a:bodyPr rtlCol="0" anchor="ctr"/>
          <a:lstStyle/>
          <a:p>
            <a:pPr algn="ctr"/>
            <a:endParaRPr lang="en-US"/>
          </a:p>
        </p:txBody>
      </p:sp>
      <p:cxnSp>
        <p:nvCxnSpPr>
          <p:cNvPr id="7" name="Straight Arrow Connector 6"/>
          <p:cNvCxnSpPr/>
          <p:nvPr/>
        </p:nvCxnSpPr>
        <p:spPr bwMode="auto">
          <a:xfrm>
            <a:off x="5867400" y="3505200"/>
            <a:ext cx="1714500" cy="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23" name="Straight Arrow Connector 22"/>
          <p:cNvCxnSpPr/>
          <p:nvPr/>
        </p:nvCxnSpPr>
        <p:spPr bwMode="auto">
          <a:xfrm>
            <a:off x="5753100" y="2133600"/>
            <a:ext cx="1714500" cy="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sp>
        <p:nvSpPr>
          <p:cNvPr id="24" name="Rectangle 23"/>
          <p:cNvSpPr>
            <a:spLocks noChangeAspect="1"/>
          </p:cNvSpPr>
          <p:nvPr/>
        </p:nvSpPr>
        <p:spPr bwMode="auto">
          <a:xfrm>
            <a:off x="3778758" y="1688973"/>
            <a:ext cx="336042" cy="216027"/>
          </a:xfrm>
          <a:prstGeom prst="rect">
            <a:avLst/>
          </a:prstGeom>
          <a:noFill/>
          <a:ln w="19050" cap="flat" cmpd="sng" algn="ctr">
            <a:solidFill>
              <a:srgbClr val="FFFFFF"/>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282692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2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9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animBg="1"/>
    </p:bldLst>
  </p:timing>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objectind_color.png"/>
          <p:cNvPicPr>
            <a:picLocks noChangeAspect="1"/>
          </p:cNvPicPr>
          <p:nvPr/>
        </p:nvPicPr>
        <p:blipFill>
          <a:blip r:embed="rId2"/>
          <a:stretch>
            <a:fillRect/>
          </a:stretch>
        </p:blipFill>
        <p:spPr>
          <a:xfrm>
            <a:off x="280497" y="1600294"/>
            <a:ext cx="8604504" cy="3663637"/>
          </a:xfrm>
          <a:prstGeom prst="rect">
            <a:avLst/>
          </a:prstGeom>
        </p:spPr>
      </p:pic>
      <p:sp>
        <p:nvSpPr>
          <p:cNvPr id="2" name="Title 1"/>
          <p:cNvSpPr>
            <a:spLocks noGrp="1"/>
          </p:cNvSpPr>
          <p:nvPr>
            <p:ph type="title"/>
          </p:nvPr>
        </p:nvSpPr>
        <p:spPr/>
        <p:txBody>
          <a:bodyPr/>
          <a:lstStyle/>
          <a:p>
            <a:r>
              <a:rPr lang="en-US" dirty="0" smtClean="0"/>
              <a:t>But wait, there’s more!</a:t>
            </a:r>
            <a:endParaRPr lang="en-US" dirty="0"/>
          </a:p>
        </p:txBody>
      </p:sp>
      <p:sp>
        <p:nvSpPr>
          <p:cNvPr id="8" name="TextBox 7"/>
          <p:cNvSpPr txBox="1"/>
          <p:nvPr/>
        </p:nvSpPr>
        <p:spPr>
          <a:xfrm>
            <a:off x="2233448" y="5614276"/>
            <a:ext cx="4773448" cy="584776"/>
          </a:xfrm>
          <a:prstGeom prst="rect">
            <a:avLst/>
          </a:prstGeom>
          <a:noFill/>
        </p:spPr>
        <p:txBody>
          <a:bodyPr wrap="square" rtlCol="0">
            <a:spAutoFit/>
          </a:bodyPr>
          <a:lstStyle/>
          <a:p>
            <a:r>
              <a:rPr lang="en-US" sz="3200" dirty="0" smtClean="0">
                <a:latin typeface="Helvetica Neue"/>
                <a:cs typeface="Helvetica Neue"/>
              </a:rPr>
              <a:t>Object segmentation</a:t>
            </a:r>
            <a:endParaRPr lang="en-US" sz="3200" dirty="0">
              <a:latin typeface="Helvetica Neue"/>
              <a:cs typeface="Helvetica Neue"/>
            </a:endParaRP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hading_nonlin.png"/>
          <p:cNvPicPr>
            <a:picLocks noChangeAspect="1"/>
          </p:cNvPicPr>
          <p:nvPr/>
        </p:nvPicPr>
        <p:blipFill>
          <a:blip r:embed="rId2"/>
          <a:stretch>
            <a:fillRect/>
          </a:stretch>
        </p:blipFill>
        <p:spPr>
          <a:xfrm>
            <a:off x="280497" y="1600294"/>
            <a:ext cx="8604504" cy="3663637"/>
          </a:xfrm>
          <a:prstGeom prst="rect">
            <a:avLst/>
          </a:prstGeom>
        </p:spPr>
      </p:pic>
      <p:sp>
        <p:nvSpPr>
          <p:cNvPr id="2" name="Title 1"/>
          <p:cNvSpPr>
            <a:spLocks noGrp="1"/>
          </p:cNvSpPr>
          <p:nvPr>
            <p:ph type="title"/>
          </p:nvPr>
        </p:nvSpPr>
        <p:spPr/>
        <p:txBody>
          <a:bodyPr/>
          <a:lstStyle/>
          <a:p>
            <a:r>
              <a:rPr lang="en-US" dirty="0" smtClean="0"/>
              <a:t>But wait, there’s more!</a:t>
            </a:r>
            <a:endParaRPr lang="en-US" dirty="0"/>
          </a:p>
        </p:txBody>
      </p:sp>
      <p:sp>
        <p:nvSpPr>
          <p:cNvPr id="8" name="TextBox 7"/>
          <p:cNvSpPr txBox="1"/>
          <p:nvPr/>
        </p:nvSpPr>
        <p:spPr>
          <a:xfrm>
            <a:off x="3591034" y="5614276"/>
            <a:ext cx="3415862" cy="584776"/>
          </a:xfrm>
          <a:prstGeom prst="rect">
            <a:avLst/>
          </a:prstGeom>
          <a:noFill/>
        </p:spPr>
        <p:txBody>
          <a:bodyPr wrap="square" rtlCol="0">
            <a:spAutoFit/>
          </a:bodyPr>
          <a:lstStyle/>
          <a:p>
            <a:r>
              <a:rPr lang="en-US" sz="3200" dirty="0" smtClean="0">
                <a:latin typeface="Helvetica Neue"/>
                <a:cs typeface="Helvetica Neue"/>
              </a:rPr>
              <a:t>Shading</a:t>
            </a:r>
            <a:endParaRPr lang="en-US" sz="3200" dirty="0">
              <a:latin typeface="Helvetica Neue"/>
              <a:cs typeface="Helvetica Neue"/>
            </a:endParaRP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pecular_enhanced.png"/>
          <p:cNvPicPr>
            <a:picLocks noChangeAspect="1"/>
          </p:cNvPicPr>
          <p:nvPr/>
        </p:nvPicPr>
        <p:blipFill>
          <a:blip r:embed="rId2"/>
          <a:stretch>
            <a:fillRect/>
          </a:stretch>
        </p:blipFill>
        <p:spPr>
          <a:xfrm>
            <a:off x="280497" y="1600294"/>
            <a:ext cx="8604504" cy="3663637"/>
          </a:xfrm>
          <a:prstGeom prst="rect">
            <a:avLst/>
          </a:prstGeom>
        </p:spPr>
      </p:pic>
      <p:sp>
        <p:nvSpPr>
          <p:cNvPr id="2" name="Title 1"/>
          <p:cNvSpPr>
            <a:spLocks noGrp="1"/>
          </p:cNvSpPr>
          <p:nvPr>
            <p:ph type="title"/>
          </p:nvPr>
        </p:nvSpPr>
        <p:spPr/>
        <p:txBody>
          <a:bodyPr/>
          <a:lstStyle/>
          <a:p>
            <a:r>
              <a:rPr lang="en-US" dirty="0" smtClean="0"/>
              <a:t>But wait, there’s more!</a:t>
            </a:r>
            <a:endParaRPr lang="en-US" dirty="0"/>
          </a:p>
        </p:txBody>
      </p:sp>
      <p:sp>
        <p:nvSpPr>
          <p:cNvPr id="8" name="TextBox 7"/>
          <p:cNvSpPr txBox="1"/>
          <p:nvPr/>
        </p:nvSpPr>
        <p:spPr>
          <a:xfrm>
            <a:off x="3591034" y="5614276"/>
            <a:ext cx="3415862" cy="584776"/>
          </a:xfrm>
          <a:prstGeom prst="rect">
            <a:avLst/>
          </a:prstGeom>
          <a:noFill/>
        </p:spPr>
        <p:txBody>
          <a:bodyPr wrap="square" rtlCol="0">
            <a:spAutoFit/>
          </a:bodyPr>
          <a:lstStyle/>
          <a:p>
            <a:r>
              <a:rPr lang="en-US" sz="3200" dirty="0" err="1" smtClean="0">
                <a:latin typeface="Helvetica Neue"/>
                <a:cs typeface="Helvetica Neue"/>
              </a:rPr>
              <a:t>Specularities</a:t>
            </a:r>
            <a:endParaRPr lang="en-US" sz="3200" dirty="0">
              <a:latin typeface="Helvetica Neue"/>
              <a:cs typeface="Helvetica Neue"/>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0497" y="1600200"/>
            <a:ext cx="8604504" cy="3663636"/>
          </a:xfrm>
          <a:prstGeom prst="rect">
            <a:avLst/>
          </a:prstGeom>
        </p:spPr>
      </p:pic>
      <p:sp>
        <p:nvSpPr>
          <p:cNvPr id="2" name="Title 1"/>
          <p:cNvSpPr>
            <a:spLocks noGrp="1"/>
          </p:cNvSpPr>
          <p:nvPr>
            <p:ph type="title"/>
          </p:nvPr>
        </p:nvSpPr>
        <p:spPr/>
        <p:txBody>
          <a:bodyPr/>
          <a:lstStyle/>
          <a:p>
            <a:r>
              <a:rPr lang="en-US" dirty="0" smtClean="0"/>
              <a:t>But wait, there’s more!</a:t>
            </a:r>
            <a:endParaRPr lang="en-US" dirty="0"/>
          </a:p>
        </p:txBody>
      </p:sp>
      <p:sp>
        <p:nvSpPr>
          <p:cNvPr id="8" name="TextBox 7"/>
          <p:cNvSpPr txBox="1"/>
          <p:nvPr/>
        </p:nvSpPr>
        <p:spPr>
          <a:xfrm>
            <a:off x="1770888" y="5551668"/>
            <a:ext cx="5236008" cy="584776"/>
          </a:xfrm>
          <a:prstGeom prst="rect">
            <a:avLst/>
          </a:prstGeom>
          <a:noFill/>
        </p:spPr>
        <p:txBody>
          <a:bodyPr wrap="square" rtlCol="0">
            <a:spAutoFit/>
          </a:bodyPr>
          <a:lstStyle/>
          <a:p>
            <a:r>
              <a:rPr lang="en-US" sz="3200" dirty="0" smtClean="0">
                <a:latin typeface="Helvetica Neue"/>
                <a:cs typeface="Helvetica Neue"/>
              </a:rPr>
              <a:t>Depth plus camera motion</a:t>
            </a:r>
            <a:endParaRPr lang="en-US" sz="3200" dirty="0">
              <a:latin typeface="Helvetica Neue"/>
              <a:cs typeface="Helvetica Neue"/>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Sintel</a:t>
            </a:r>
            <a:r>
              <a:rPr lang="en-US" dirty="0" smtClean="0"/>
              <a:t> Conclusions</a:t>
            </a:r>
            <a:endParaRPr lang="en-US" dirty="0"/>
          </a:p>
        </p:txBody>
      </p:sp>
      <p:sp>
        <p:nvSpPr>
          <p:cNvPr id="3" name="Content Placeholder 2"/>
          <p:cNvSpPr>
            <a:spLocks noGrp="1"/>
          </p:cNvSpPr>
          <p:nvPr>
            <p:ph idx="1"/>
          </p:nvPr>
        </p:nvSpPr>
        <p:spPr>
          <a:xfrm>
            <a:off x="244393" y="1184456"/>
            <a:ext cx="8774391" cy="5310361"/>
          </a:xfrm>
        </p:spPr>
        <p:txBody>
          <a:bodyPr>
            <a:normAutofit/>
          </a:bodyPr>
          <a:lstStyle/>
          <a:p>
            <a:r>
              <a:rPr lang="en-US" dirty="0" err="1" smtClean="0"/>
              <a:t>Sintel</a:t>
            </a:r>
            <a:r>
              <a:rPr lang="en-US" dirty="0" smtClean="0"/>
              <a:t> represents a sweet spot</a:t>
            </a:r>
          </a:p>
          <a:p>
            <a:pPr lvl="1"/>
            <a:r>
              <a:rPr lang="en-US" dirty="0" smtClean="0"/>
              <a:t>Realistic enough to be “naturalistic”</a:t>
            </a:r>
          </a:p>
          <a:p>
            <a:pPr lvl="1"/>
            <a:r>
              <a:rPr lang="en-US" dirty="0" smtClean="0"/>
              <a:t>Complex enough to be challenging (</a:t>
            </a:r>
            <a:r>
              <a:rPr lang="en-US" dirty="0" err="1" smtClean="0"/>
              <a:t>ie</a:t>
            </a:r>
            <a:r>
              <a:rPr lang="en-US" dirty="0" smtClean="0"/>
              <a:t> current top-performing methods do badly and we know why)</a:t>
            </a:r>
          </a:p>
          <a:p>
            <a:pPr lvl="1"/>
            <a:r>
              <a:rPr lang="en-US" dirty="0" smtClean="0"/>
              <a:t>We have the ground truth for “everything”</a:t>
            </a:r>
          </a:p>
          <a:p>
            <a:pPr lvl="1"/>
            <a:endParaRPr lang="en-US" dirty="0" smtClean="0"/>
          </a:p>
          <a:p>
            <a:pPr>
              <a:buNone/>
            </a:pPr>
            <a:r>
              <a:rPr lang="en-US" sz="4800" dirty="0" smtClean="0"/>
              <a:t>	http://</a:t>
            </a:r>
            <a:r>
              <a:rPr lang="en-US" sz="4800" dirty="0" err="1" smtClean="0"/>
              <a:t>sintel.is.tue.mpg.de</a:t>
            </a:r>
            <a:r>
              <a:rPr lang="en-US" sz="4800" dirty="0" smtClean="0"/>
              <a:t>/</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a:t>
            </a:r>
            <a:endParaRPr lang="en-US" dirty="0"/>
          </a:p>
        </p:txBody>
      </p:sp>
      <p:sp>
        <p:nvSpPr>
          <p:cNvPr id="3" name="Content Placeholder 2"/>
          <p:cNvSpPr>
            <a:spLocks noGrp="1"/>
          </p:cNvSpPr>
          <p:nvPr>
            <p:ph idx="1"/>
          </p:nvPr>
        </p:nvSpPr>
        <p:spPr/>
        <p:txBody>
          <a:bodyPr/>
          <a:lstStyle/>
          <a:p>
            <a:r>
              <a:rPr lang="en-US" dirty="0" smtClean="0"/>
              <a:t>larger HD (or higher) sequences</a:t>
            </a:r>
          </a:p>
          <a:p>
            <a:r>
              <a:rPr lang="en-US" dirty="0" smtClean="0"/>
              <a:t>motion blur comparison</a:t>
            </a:r>
          </a:p>
          <a:p>
            <a:r>
              <a:rPr lang="en-US" dirty="0" smtClean="0"/>
              <a:t>high frame rate for neuroscience apps</a:t>
            </a:r>
          </a:p>
          <a:p>
            <a:endParaRPr lang="en-US" dirty="0"/>
          </a:p>
        </p:txBody>
      </p:sp>
      <p:pic>
        <p:nvPicPr>
          <p:cNvPr id="4" name="Picture 3"/>
          <p:cNvPicPr>
            <a:picLocks noChangeAspect="1"/>
          </p:cNvPicPr>
          <p:nvPr/>
        </p:nvPicPr>
        <p:blipFill>
          <a:blip r:embed="rId2"/>
          <a:stretch>
            <a:fillRect/>
          </a:stretch>
        </p:blipFill>
        <p:spPr>
          <a:xfrm>
            <a:off x="3003331" y="3479045"/>
            <a:ext cx="1587500" cy="1651000"/>
          </a:xfrm>
          <a:prstGeom prst="rect">
            <a:avLst/>
          </a:prstGeom>
        </p:spPr>
      </p:pic>
      <p:pic>
        <p:nvPicPr>
          <p:cNvPr id="5" name="Picture 4"/>
          <p:cNvPicPr>
            <a:picLocks noChangeAspect="1"/>
          </p:cNvPicPr>
          <p:nvPr/>
        </p:nvPicPr>
        <p:blipFill>
          <a:blip r:embed="rId3"/>
          <a:srcRect l="43438" r="5000" b="23176"/>
          <a:stretch>
            <a:fillRect/>
          </a:stretch>
        </p:blipFill>
        <p:spPr>
          <a:xfrm>
            <a:off x="4823912" y="3479045"/>
            <a:ext cx="1848405" cy="1828800"/>
          </a:xfrm>
          <a:prstGeom prst="rect">
            <a:avLst/>
          </a:prstGeom>
        </p:spPr>
      </p:pic>
      <p:sp>
        <p:nvSpPr>
          <p:cNvPr id="6" name="TextBox 5"/>
          <p:cNvSpPr txBox="1"/>
          <p:nvPr/>
        </p:nvSpPr>
        <p:spPr>
          <a:xfrm>
            <a:off x="2667000" y="5410200"/>
            <a:ext cx="2067844" cy="369332"/>
          </a:xfrm>
          <a:prstGeom prst="rect">
            <a:avLst/>
          </a:prstGeom>
          <a:noFill/>
        </p:spPr>
        <p:txBody>
          <a:bodyPr wrap="none" rtlCol="0">
            <a:spAutoFit/>
          </a:bodyPr>
          <a:lstStyle/>
          <a:p>
            <a:r>
              <a:rPr lang="en-US" dirty="0" smtClean="0"/>
              <a:t>Jose-Manuel Alonso</a:t>
            </a:r>
            <a:endParaRPr lang="en-US" dirty="0"/>
          </a:p>
        </p:txBody>
      </p:sp>
      <p:sp>
        <p:nvSpPr>
          <p:cNvPr id="7" name="TextBox 6"/>
          <p:cNvSpPr txBox="1"/>
          <p:nvPr/>
        </p:nvSpPr>
        <p:spPr>
          <a:xfrm>
            <a:off x="4936301" y="5410200"/>
            <a:ext cx="1595471" cy="369332"/>
          </a:xfrm>
          <a:prstGeom prst="rect">
            <a:avLst/>
          </a:prstGeom>
          <a:noFill/>
        </p:spPr>
        <p:txBody>
          <a:bodyPr wrap="none" rtlCol="0">
            <a:spAutoFit/>
          </a:bodyPr>
          <a:lstStyle/>
          <a:p>
            <a:r>
              <a:rPr lang="en-US" dirty="0" smtClean="0"/>
              <a:t>Garrett Stanley</a:t>
            </a:r>
            <a:endParaRPr lang="en-US"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973"/>
            <a:ext cx="8228013" cy="831850"/>
          </a:xfrm>
        </p:spPr>
        <p:txBody>
          <a:bodyPr>
            <a:normAutofit/>
          </a:bodyPr>
          <a:lstStyle/>
          <a:p>
            <a:r>
              <a:rPr lang="en-US" sz="3600" dirty="0" smtClean="0"/>
              <a:t>Optical flow and neural recording</a:t>
            </a:r>
            <a:endParaRPr lang="en-US" sz="3600" dirty="0"/>
          </a:p>
        </p:txBody>
      </p:sp>
      <p:pic>
        <p:nvPicPr>
          <p:cNvPr id="4" name="Picture 3"/>
          <p:cNvPicPr>
            <a:picLocks noChangeAspect="1"/>
          </p:cNvPicPr>
          <p:nvPr/>
        </p:nvPicPr>
        <p:blipFill>
          <a:blip r:embed="rId3"/>
          <a:srcRect b="75479"/>
          <a:stretch>
            <a:fillRect/>
          </a:stretch>
        </p:blipFill>
        <p:spPr>
          <a:xfrm>
            <a:off x="609600" y="1564513"/>
            <a:ext cx="6324600" cy="2151684"/>
          </a:xfrm>
          <a:prstGeom prst="rect">
            <a:avLst/>
          </a:prstGeom>
        </p:spPr>
      </p:pic>
      <p:pic>
        <p:nvPicPr>
          <p:cNvPr id="5" name="Picture 4"/>
          <p:cNvPicPr>
            <a:picLocks noChangeAspect="1"/>
          </p:cNvPicPr>
          <p:nvPr/>
        </p:nvPicPr>
        <p:blipFill>
          <a:blip r:embed="rId4"/>
          <a:srcRect l="3010" t="7692" r="53344" b="7692"/>
          <a:stretch>
            <a:fillRect/>
          </a:stretch>
        </p:blipFill>
        <p:spPr>
          <a:xfrm>
            <a:off x="986673" y="4329013"/>
            <a:ext cx="2827513" cy="2145010"/>
          </a:xfrm>
          <a:prstGeom prst="rect">
            <a:avLst/>
          </a:prstGeom>
        </p:spPr>
      </p:pic>
      <p:pic>
        <p:nvPicPr>
          <p:cNvPr id="6" name="Picture 5"/>
          <p:cNvPicPr>
            <a:picLocks noChangeAspect="1"/>
          </p:cNvPicPr>
          <p:nvPr/>
        </p:nvPicPr>
        <p:blipFill>
          <a:blip r:embed="rId4"/>
          <a:srcRect l="52676" t="7692" r="3010" b="7692"/>
          <a:stretch>
            <a:fillRect/>
          </a:stretch>
        </p:blipFill>
        <p:spPr>
          <a:xfrm>
            <a:off x="4063355" y="4329013"/>
            <a:ext cx="2870845" cy="2145010"/>
          </a:xfrm>
          <a:prstGeom prst="rect">
            <a:avLst/>
          </a:prstGeom>
        </p:spPr>
      </p:pic>
      <p:pic>
        <p:nvPicPr>
          <p:cNvPr id="7" name="Picture 6"/>
          <p:cNvPicPr>
            <a:picLocks noChangeAspect="1"/>
          </p:cNvPicPr>
          <p:nvPr/>
        </p:nvPicPr>
        <p:blipFill>
          <a:blip r:embed="rId5"/>
          <a:stretch>
            <a:fillRect/>
          </a:stretch>
        </p:blipFill>
        <p:spPr>
          <a:xfrm>
            <a:off x="7162800" y="4892873"/>
            <a:ext cx="1182168" cy="1581150"/>
          </a:xfrm>
          <a:prstGeom prst="rect">
            <a:avLst/>
          </a:prstGeom>
        </p:spPr>
      </p:pic>
      <p:sp>
        <p:nvSpPr>
          <p:cNvPr id="10" name="TextBox 9"/>
          <p:cNvSpPr txBox="1"/>
          <p:nvPr/>
        </p:nvSpPr>
        <p:spPr>
          <a:xfrm>
            <a:off x="685799" y="1140023"/>
            <a:ext cx="3377555" cy="461665"/>
          </a:xfrm>
          <a:prstGeom prst="rect">
            <a:avLst/>
          </a:prstGeom>
          <a:noFill/>
        </p:spPr>
        <p:txBody>
          <a:bodyPr wrap="square" rtlCol="0">
            <a:spAutoFit/>
          </a:bodyPr>
          <a:lstStyle/>
          <a:p>
            <a:r>
              <a:rPr lang="en-US" sz="2400" dirty="0" smtClean="0">
                <a:solidFill>
                  <a:srgbClr val="FFFFFF"/>
                </a:solidFill>
              </a:rPr>
              <a:t>Naturalistic movies. </a:t>
            </a:r>
            <a:endParaRPr lang="en-US" sz="2400" dirty="0">
              <a:solidFill>
                <a:srgbClr val="FFFFFF"/>
              </a:solidFill>
            </a:endParaRPr>
          </a:p>
        </p:txBody>
      </p:sp>
      <p:sp>
        <p:nvSpPr>
          <p:cNvPr id="11" name="TextBox 10"/>
          <p:cNvSpPr txBox="1"/>
          <p:nvPr/>
        </p:nvSpPr>
        <p:spPr>
          <a:xfrm>
            <a:off x="457200" y="3913941"/>
            <a:ext cx="8550237" cy="461665"/>
          </a:xfrm>
          <a:prstGeom prst="rect">
            <a:avLst/>
          </a:prstGeom>
          <a:noFill/>
        </p:spPr>
        <p:txBody>
          <a:bodyPr wrap="none" rtlCol="0">
            <a:spAutoFit/>
          </a:bodyPr>
          <a:lstStyle/>
          <a:p>
            <a:r>
              <a:rPr lang="en-US" sz="2400" dirty="0" smtClean="0">
                <a:solidFill>
                  <a:srgbClr val="FFFFFF"/>
                </a:solidFill>
              </a:rPr>
              <a:t>Known (or estimated) optical flow and other scene properties. </a:t>
            </a:r>
            <a:endParaRPr lang="en-US" sz="2400" dirty="0">
              <a:solidFill>
                <a:srgbClr val="FFFFFF"/>
              </a:solidFill>
            </a:endParaRPr>
          </a:p>
        </p:txBody>
      </p:sp>
      <p:sp>
        <p:nvSpPr>
          <p:cNvPr id="12" name="TextBox 11"/>
          <p:cNvSpPr txBox="1"/>
          <p:nvPr/>
        </p:nvSpPr>
        <p:spPr>
          <a:xfrm>
            <a:off x="2755558" y="6397823"/>
            <a:ext cx="3188042" cy="307777"/>
          </a:xfrm>
          <a:prstGeom prst="rect">
            <a:avLst/>
          </a:prstGeom>
          <a:noFill/>
        </p:spPr>
        <p:txBody>
          <a:bodyPr wrap="none" rtlCol="0">
            <a:spAutoFit/>
          </a:bodyPr>
          <a:lstStyle/>
          <a:p>
            <a:r>
              <a:rPr lang="en-US" sz="1400" dirty="0" smtClean="0"/>
              <a:t>Optical flow fields from two time instants</a:t>
            </a:r>
            <a:endParaRPr lang="en-US" sz="1400" dirty="0"/>
          </a:p>
        </p:txBody>
      </p:sp>
      <p:sp>
        <p:nvSpPr>
          <p:cNvPr id="13" name="TextBox 12"/>
          <p:cNvSpPr txBox="1"/>
          <p:nvPr/>
        </p:nvSpPr>
        <p:spPr>
          <a:xfrm>
            <a:off x="7010400" y="1292423"/>
            <a:ext cx="1981200" cy="2554545"/>
          </a:xfrm>
          <a:prstGeom prst="rect">
            <a:avLst/>
          </a:prstGeom>
          <a:noFill/>
        </p:spPr>
        <p:txBody>
          <a:bodyPr wrap="square" rtlCol="0">
            <a:spAutoFit/>
          </a:bodyPr>
          <a:lstStyle/>
          <a:p>
            <a:r>
              <a:rPr lang="en-US" sz="2000" dirty="0" smtClean="0">
                <a:solidFill>
                  <a:srgbClr val="FFFFFF"/>
                </a:solidFill>
              </a:rPr>
              <a:t>Receptive fields from dense recordings near the center of vision in the LGN of an anaesthetized cat.</a:t>
            </a:r>
            <a:endParaRPr lang="en-US" sz="2000" dirty="0">
              <a:solidFill>
                <a:srgbClr val="FFFFFF"/>
              </a:solidFill>
            </a:endParaRPr>
          </a:p>
        </p:txBody>
      </p:sp>
      <p:cxnSp>
        <p:nvCxnSpPr>
          <p:cNvPr id="15" name="Straight Arrow Connector 14"/>
          <p:cNvCxnSpPr/>
          <p:nvPr/>
        </p:nvCxnSpPr>
        <p:spPr>
          <a:xfrm rot="10800000" flipV="1">
            <a:off x="5943600" y="2283023"/>
            <a:ext cx="990600" cy="152400"/>
          </a:xfrm>
          <a:prstGeom prst="straightConnector1">
            <a:avLst/>
          </a:prstGeom>
          <a:ln>
            <a:solidFill>
              <a:srgbClr val="E46C0A"/>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208199" y="4337446"/>
            <a:ext cx="1097601" cy="307777"/>
          </a:xfrm>
          <a:prstGeom prst="rect">
            <a:avLst/>
          </a:prstGeom>
          <a:noFill/>
        </p:spPr>
        <p:txBody>
          <a:bodyPr wrap="none" rtlCol="0">
            <a:spAutoFit/>
          </a:bodyPr>
          <a:lstStyle/>
          <a:p>
            <a:r>
              <a:rPr lang="en-US" sz="1400" dirty="0" smtClean="0"/>
              <a:t>Color coding</a:t>
            </a:r>
            <a:endParaRPr lang="en-US" sz="1400"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UrbanCat_ExperimentalAll_WIthoutFlow.mov" descr="/Volumes/garrett.stanley/Research/Slides/NSF_HybridNeuro2010.04.19/UrbanCat_ExperimentalAll_WIthoutFlow.mov">
            <a:hlinkClick r:id="" action="ppaction://media"/>
          </p:cNvPr>
          <p:cNvPicPr/>
          <p:nvPr>
            <a:videoFile r:link="rId1"/>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link="rId4"/>
              </p:ext>
            </p:extLst>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68580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2722" y="35775"/>
            <a:ext cx="6402118" cy="6708185"/>
          </a:xfrm>
          <a:prstGeom prst="rect">
            <a:avLst/>
          </a:prstGeom>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bwMode="auto">
          <a:xfrm>
            <a:off x="228600" y="1066800"/>
            <a:ext cx="8686800" cy="5638800"/>
          </a:xfrm>
          <a:prstGeom prst="rect">
            <a:avLst/>
          </a:prstGeom>
          <a:solidFill>
            <a:srgbClr val="FFFFFF"/>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457200" y="152400"/>
            <a:ext cx="8229600" cy="1143000"/>
          </a:xfrm>
        </p:spPr>
        <p:txBody>
          <a:bodyPr/>
          <a:lstStyle/>
          <a:p>
            <a:r>
              <a:rPr lang="en-US" dirty="0" smtClean="0"/>
              <a:t>Synchronous firing in LGN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95400" y="1143000"/>
            <a:ext cx="6863349" cy="5504196"/>
          </a:xfrm>
          <a:prstGeom prst="rect">
            <a:avLst/>
          </a:prstGeom>
        </p:spPr>
      </p:pic>
      <p:sp>
        <p:nvSpPr>
          <p:cNvPr id="5" name="Parallelogram 4"/>
          <p:cNvSpPr/>
          <p:nvPr/>
        </p:nvSpPr>
        <p:spPr>
          <a:xfrm flipH="1">
            <a:off x="838200" y="1295401"/>
            <a:ext cx="7696202" cy="5257800"/>
          </a:xfrm>
          <a:prstGeom prst="parallelogram">
            <a:avLst>
              <a:gd name="adj" fmla="val 126379"/>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Triangle 5"/>
          <p:cNvSpPr/>
          <p:nvPr/>
        </p:nvSpPr>
        <p:spPr>
          <a:xfrm flipH="1" flipV="1">
            <a:off x="1905000" y="1295400"/>
            <a:ext cx="6629400" cy="5257800"/>
          </a:xfrm>
          <a:prstGeom prst="rtTriangle">
            <a:avLst/>
          </a:prstGeom>
          <a:gradFill flip="none" rotWithShape="1">
            <a:gsLst>
              <a:gs pos="0">
                <a:schemeClr val="accent1">
                  <a:tint val="100000"/>
                  <a:shade val="100000"/>
                  <a:satMod val="130000"/>
                  <a:alpha val="28000"/>
                </a:schemeClr>
              </a:gs>
              <a:gs pos="100000">
                <a:schemeClr val="accent1">
                  <a:tint val="50000"/>
                  <a:shade val="100000"/>
                  <a:satMod val="350000"/>
                  <a:alpha val="2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66700" y="2407384"/>
            <a:ext cx="2095500" cy="1631216"/>
          </a:xfrm>
          <a:prstGeom prst="rect">
            <a:avLst/>
          </a:prstGeom>
          <a:noFill/>
        </p:spPr>
        <p:txBody>
          <a:bodyPr wrap="square" rtlCol="0">
            <a:spAutoFit/>
          </a:bodyPr>
          <a:lstStyle/>
          <a:p>
            <a:r>
              <a:rPr lang="en-US" sz="2000" dirty="0" smtClean="0">
                <a:solidFill>
                  <a:srgbClr val="000090"/>
                </a:solidFill>
              </a:rPr>
              <a:t>Individual LGN cells do not exhibit directional tuning</a:t>
            </a:r>
            <a:endParaRPr lang="en-US" sz="2000" dirty="0">
              <a:solidFill>
                <a:srgbClr val="000090"/>
              </a:solidFill>
            </a:endParaRPr>
          </a:p>
        </p:txBody>
      </p:sp>
      <p:sp>
        <p:nvSpPr>
          <p:cNvPr id="8" name="TextBox 7"/>
          <p:cNvSpPr txBox="1"/>
          <p:nvPr/>
        </p:nvSpPr>
        <p:spPr>
          <a:xfrm>
            <a:off x="1308807" y="6016823"/>
            <a:ext cx="2501193" cy="307777"/>
          </a:xfrm>
          <a:prstGeom prst="rect">
            <a:avLst/>
          </a:prstGeom>
          <a:noFill/>
        </p:spPr>
        <p:txBody>
          <a:bodyPr wrap="none" rtlCol="0">
            <a:spAutoFit/>
          </a:bodyPr>
          <a:lstStyle/>
          <a:p>
            <a:r>
              <a:rPr lang="en-US" sz="1400" dirty="0" smtClean="0"/>
              <a:t>Solid=On cells, Dashed=Off cells</a:t>
            </a:r>
            <a:endParaRPr lang="en-US"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a:xfrm>
            <a:off x="457200" y="1353033"/>
            <a:ext cx="8229600" cy="5073485"/>
          </a:xfrm>
        </p:spPr>
        <p:txBody>
          <a:bodyPr>
            <a:normAutofit/>
          </a:bodyPr>
          <a:lstStyle/>
          <a:p>
            <a:r>
              <a:rPr lang="en-US" dirty="0" smtClean="0"/>
              <a:t>Introduce optical flow</a:t>
            </a:r>
          </a:p>
          <a:p>
            <a:r>
              <a:rPr lang="en-US" dirty="0" smtClean="0"/>
              <a:t>You should have a sense of the state of the art</a:t>
            </a:r>
          </a:p>
          <a:p>
            <a:r>
              <a:rPr lang="en-US" dirty="0" smtClean="0"/>
              <a:t>You should know where things still break and why</a:t>
            </a:r>
          </a:p>
          <a:p>
            <a:r>
              <a:rPr lang="en-US" dirty="0" smtClean="0"/>
              <a:t>You should walk away with code</a:t>
            </a:r>
          </a:p>
          <a:p>
            <a:r>
              <a:rPr lang="en-US" dirty="0" smtClean="0"/>
              <a:t>You should get some ideas of where ML can play a role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 name="Rounded Rectangle 24"/>
          <p:cNvSpPr/>
          <p:nvPr/>
        </p:nvSpPr>
        <p:spPr>
          <a:xfrm>
            <a:off x="1524000" y="4724400"/>
            <a:ext cx="6096000" cy="757238"/>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34950"/>
            <a:ext cx="8228013" cy="831850"/>
          </a:xfrm>
        </p:spPr>
        <p:txBody>
          <a:bodyPr/>
          <a:lstStyle/>
          <a:p>
            <a:r>
              <a:rPr lang="en-US" dirty="0" smtClean="0"/>
              <a:t>Assumption 1</a:t>
            </a:r>
            <a:endParaRPr lang="en-US" dirty="0"/>
          </a:p>
        </p:txBody>
      </p:sp>
      <p:sp>
        <p:nvSpPr>
          <p:cNvPr id="3" name="Content Placeholder 2"/>
          <p:cNvSpPr>
            <a:spLocks noGrp="1"/>
          </p:cNvSpPr>
          <p:nvPr>
            <p:ph idx="1"/>
          </p:nvPr>
        </p:nvSpPr>
        <p:spPr>
          <a:xfrm>
            <a:off x="304800" y="990600"/>
            <a:ext cx="8610600" cy="762000"/>
          </a:xfrm>
        </p:spPr>
        <p:txBody>
          <a:bodyPr/>
          <a:lstStyle/>
          <a:p>
            <a:pPr>
              <a:buNone/>
            </a:pPr>
            <a:r>
              <a:rPr lang="en-US" sz="3200" dirty="0" smtClean="0"/>
              <a:t>Brightness constancy</a:t>
            </a:r>
            <a:endParaRPr lang="en-US" sz="3200" dirty="0"/>
          </a:p>
        </p:txBody>
      </p:sp>
      <p:pic>
        <p:nvPicPr>
          <p:cNvPr id="21" name="Picture 11" descr="test_003"/>
          <p:cNvPicPr>
            <a:picLocks noChangeAspect="1" noChangeArrowheads="1" noCrop="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19200" y="1676400"/>
            <a:ext cx="3440948" cy="2286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 name="Rectangle 3"/>
          <p:cNvSpPr>
            <a:spLocks noChangeAspect="1"/>
          </p:cNvSpPr>
          <p:nvPr/>
        </p:nvSpPr>
        <p:spPr bwMode="auto">
          <a:xfrm>
            <a:off x="3016758" y="2468880"/>
            <a:ext cx="336042" cy="216027"/>
          </a:xfrm>
          <a:prstGeom prst="rect">
            <a:avLst/>
          </a:prstGeom>
          <a:noFill/>
          <a:ln w="19050" cap="flat" cmpd="sng" algn="ctr">
            <a:solidFill>
              <a:srgbClr val="FFFFFF"/>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pic>
        <p:nvPicPr>
          <p:cNvPr id="12292" name="Picture 4" descr="\\cifs.cs.brown.edu\dfs\home\dqsun\My Documents\My Pictures\for_proposal_talk\data\Schefflera_crop2_im1.png"/>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53000" y="1714500"/>
            <a:ext cx="1600200" cy="1028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2293" name="Picture 5" descr="\\cifs.cs.brown.edu\dfs\home\dqsun\My Documents\My Pictures\for_proposal_talk\data\Schefflera_crop2_im2.png"/>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81800" y="1714500"/>
            <a:ext cx="1600200" cy="1028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2294" name="Picture 6" descr="\\cifs.cs.brown.edu\dfs\home\dqsun\My Documents\My Pictures\for_proposal_talk\data\Schefflera_crop1_im1.png"/>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53000" y="2895600"/>
            <a:ext cx="1600200" cy="1028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2295" name="Picture 7" descr="\\cifs.cs.brown.edu\dfs\home\dqsun\My Documents\My Pictures\for_proposal_talk\data\Schefflera_crop1_im2.png"/>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81800" y="2895600"/>
            <a:ext cx="1600200" cy="1028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Freeform 4"/>
          <p:cNvSpPr/>
          <p:nvPr/>
        </p:nvSpPr>
        <p:spPr>
          <a:xfrm>
            <a:off x="5866228" y="3657600"/>
            <a:ext cx="840859" cy="1223889"/>
          </a:xfrm>
          <a:custGeom>
            <a:avLst/>
            <a:gdLst>
              <a:gd name="connsiteX0" fmla="*/ 0 w 840859"/>
              <a:gd name="connsiteY0" fmla="*/ 0 h 1223889"/>
              <a:gd name="connsiteX1" fmla="*/ 675249 w 840859"/>
              <a:gd name="connsiteY1" fmla="*/ 1012874 h 1223889"/>
              <a:gd name="connsiteX2" fmla="*/ 703384 w 840859"/>
              <a:gd name="connsiteY2" fmla="*/ 1223889 h 1223889"/>
            </a:gdLst>
            <a:ahLst/>
            <a:cxnLst>
              <a:cxn ang="0">
                <a:pos x="connsiteX0" y="connsiteY0"/>
              </a:cxn>
              <a:cxn ang="0">
                <a:pos x="connsiteX1" y="connsiteY1"/>
              </a:cxn>
              <a:cxn ang="0">
                <a:pos x="connsiteX2" y="connsiteY2"/>
              </a:cxn>
            </a:cxnLst>
            <a:rect l="l" t="t" r="r" b="b"/>
            <a:pathLst>
              <a:path w="840859" h="1223889">
                <a:moveTo>
                  <a:pt x="0" y="0"/>
                </a:moveTo>
                <a:cubicBezTo>
                  <a:pt x="279009" y="404446"/>
                  <a:pt x="558018" y="808893"/>
                  <a:pt x="675249" y="1012874"/>
                </a:cubicBezTo>
                <a:cubicBezTo>
                  <a:pt x="792480" y="1216855"/>
                  <a:pt x="965981" y="269631"/>
                  <a:pt x="703384" y="1223889"/>
                </a:cubicBezTo>
              </a:path>
            </a:pathLst>
          </a:custGeom>
        </p:spPr>
        <p:txBody>
          <a:bodyPr rtlCol="0" anchor="ctr"/>
          <a:lstStyle/>
          <a:p>
            <a:pPr algn="ctr"/>
            <a:endParaRPr lang="en-US"/>
          </a:p>
        </p:txBody>
      </p:sp>
      <p:cxnSp>
        <p:nvCxnSpPr>
          <p:cNvPr id="7" name="Straight Arrow Connector 6"/>
          <p:cNvCxnSpPr/>
          <p:nvPr/>
        </p:nvCxnSpPr>
        <p:spPr bwMode="auto">
          <a:xfrm>
            <a:off x="5867400" y="3505200"/>
            <a:ext cx="1714500" cy="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23" name="Straight Arrow Connector 22"/>
          <p:cNvCxnSpPr/>
          <p:nvPr/>
        </p:nvCxnSpPr>
        <p:spPr bwMode="auto">
          <a:xfrm>
            <a:off x="5753100" y="2133600"/>
            <a:ext cx="1714500" cy="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sp>
        <p:nvSpPr>
          <p:cNvPr id="24" name="Rectangle 23"/>
          <p:cNvSpPr>
            <a:spLocks noChangeAspect="1"/>
          </p:cNvSpPr>
          <p:nvPr/>
        </p:nvSpPr>
        <p:spPr bwMode="auto">
          <a:xfrm>
            <a:off x="3778758" y="1688973"/>
            <a:ext cx="336042" cy="216027"/>
          </a:xfrm>
          <a:prstGeom prst="rect">
            <a:avLst/>
          </a:prstGeom>
          <a:noFill/>
          <a:ln w="19050" cap="flat" cmpd="sng" algn="ctr">
            <a:solidFill>
              <a:srgbClr val="FFFFFF"/>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graphicFrame>
        <p:nvGraphicFramePr>
          <p:cNvPr id="56322" name="Object 2"/>
          <p:cNvGraphicFramePr>
            <a:graphicFrameLocks noChangeAspect="1"/>
          </p:cNvGraphicFramePr>
          <p:nvPr/>
        </p:nvGraphicFramePr>
        <p:xfrm>
          <a:off x="1524000" y="4800600"/>
          <a:ext cx="6096000" cy="681038"/>
        </p:xfrm>
        <a:graphic>
          <a:graphicData uri="http://schemas.openxmlformats.org/presentationml/2006/ole">
            <p:oleObj spid="_x0000_s206850" name="Equation" r:id="rId9" imgW="1815840" imgH="203040" progId="Equation.DSMT4">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282692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bwMode="auto">
          <a:xfrm>
            <a:off x="228600" y="1066800"/>
            <a:ext cx="8686800" cy="5638800"/>
          </a:xfrm>
          <a:prstGeom prst="rect">
            <a:avLst/>
          </a:prstGeom>
          <a:solidFill>
            <a:srgbClr val="FFFFFF"/>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a:xfrm>
            <a:off x="457200" y="152400"/>
            <a:ext cx="8229600" cy="1143000"/>
          </a:xfrm>
        </p:spPr>
        <p:txBody>
          <a:bodyPr/>
          <a:lstStyle/>
          <a:p>
            <a:r>
              <a:rPr lang="en-US" dirty="0" smtClean="0"/>
              <a:t>Synchronous firing in LGN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95400" y="1143000"/>
            <a:ext cx="6863349" cy="5504196"/>
          </a:xfrm>
          <a:prstGeom prst="rect">
            <a:avLst/>
          </a:prstGeom>
        </p:spPr>
      </p:pic>
      <p:sp>
        <p:nvSpPr>
          <p:cNvPr id="5" name="Parallelogram 4"/>
          <p:cNvSpPr/>
          <p:nvPr/>
        </p:nvSpPr>
        <p:spPr>
          <a:xfrm flipH="1">
            <a:off x="838200" y="1295401"/>
            <a:ext cx="7696202" cy="5257800"/>
          </a:xfrm>
          <a:prstGeom prst="parallelogram">
            <a:avLst>
              <a:gd name="adj" fmla="val 126379"/>
            </a:avLst>
          </a:prstGeom>
          <a:gradFill flip="none" rotWithShape="1">
            <a:gsLst>
              <a:gs pos="0">
                <a:schemeClr val="accent1">
                  <a:tint val="100000"/>
                  <a:shade val="100000"/>
                  <a:satMod val="130000"/>
                  <a:alpha val="28000"/>
                </a:schemeClr>
              </a:gs>
              <a:gs pos="100000">
                <a:schemeClr val="accent1">
                  <a:tint val="50000"/>
                  <a:shade val="100000"/>
                  <a:satMod val="350000"/>
                  <a:alpha val="2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Triangle 5"/>
          <p:cNvSpPr/>
          <p:nvPr/>
        </p:nvSpPr>
        <p:spPr>
          <a:xfrm flipH="1" flipV="1">
            <a:off x="1905000" y="1295400"/>
            <a:ext cx="6629400" cy="5257800"/>
          </a:xfrm>
          <a:prstGeom prst="rtTriangl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66700" y="2020431"/>
            <a:ext cx="2095500" cy="2246769"/>
          </a:xfrm>
          <a:prstGeom prst="rect">
            <a:avLst/>
          </a:prstGeom>
          <a:noFill/>
        </p:spPr>
        <p:txBody>
          <a:bodyPr wrap="square" rtlCol="0">
            <a:spAutoFit/>
          </a:bodyPr>
          <a:lstStyle/>
          <a:p>
            <a:r>
              <a:rPr lang="en-US" sz="2000" i="1" dirty="0" smtClean="0">
                <a:solidFill>
                  <a:srgbClr val="000090"/>
                </a:solidFill>
              </a:rPr>
              <a:t>Synchronous activity of pairs of cells </a:t>
            </a:r>
            <a:r>
              <a:rPr lang="en-US" sz="2000" dirty="0" smtClean="0">
                <a:solidFill>
                  <a:srgbClr val="000090"/>
                </a:solidFill>
              </a:rPr>
              <a:t>show strong </a:t>
            </a:r>
            <a:r>
              <a:rPr lang="en-US" sz="2000" i="1" dirty="0" smtClean="0">
                <a:solidFill>
                  <a:srgbClr val="000090"/>
                </a:solidFill>
              </a:rPr>
              <a:t>directional tuning</a:t>
            </a:r>
            <a:r>
              <a:rPr lang="en-US" sz="2000" dirty="0" smtClean="0">
                <a:solidFill>
                  <a:srgbClr val="000090"/>
                </a:solidFill>
              </a:rPr>
              <a:t>.</a:t>
            </a:r>
          </a:p>
          <a:p>
            <a:r>
              <a:rPr lang="en-US" sz="2000" dirty="0" smtClean="0">
                <a:solidFill>
                  <a:srgbClr val="000090"/>
                </a:solidFill>
              </a:rPr>
              <a:t>Even for overlapping receptive fields.</a:t>
            </a:r>
            <a:endParaRPr lang="en-US" sz="2000" dirty="0">
              <a:solidFill>
                <a:srgbClr val="000090"/>
              </a:solidFill>
            </a:endParaRPr>
          </a:p>
        </p:txBody>
      </p:sp>
      <p:sp>
        <p:nvSpPr>
          <p:cNvPr id="8" name="TextBox 7"/>
          <p:cNvSpPr txBox="1"/>
          <p:nvPr/>
        </p:nvSpPr>
        <p:spPr>
          <a:xfrm>
            <a:off x="1308807" y="6016823"/>
            <a:ext cx="2501193" cy="307777"/>
          </a:xfrm>
          <a:prstGeom prst="rect">
            <a:avLst/>
          </a:prstGeom>
          <a:noFill/>
        </p:spPr>
        <p:txBody>
          <a:bodyPr wrap="none" rtlCol="0">
            <a:spAutoFit/>
          </a:bodyPr>
          <a:lstStyle/>
          <a:p>
            <a:r>
              <a:rPr lang="en-US" sz="1400" dirty="0" smtClean="0"/>
              <a:t>Solid=On cells, Dashed=Off cells</a:t>
            </a:r>
            <a:endParaRPr lang="en-US" sz="1400" dirty="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Motion blur</a:t>
            </a:r>
            <a:endParaRPr lang="en-US" dirty="0"/>
          </a:p>
        </p:txBody>
      </p:sp>
      <p:pic>
        <p:nvPicPr>
          <p:cNvPr id="6" name="Picture 5" descr="combined_0604.png"/>
          <p:cNvPicPr>
            <a:picLocks noChangeAspect="1"/>
          </p:cNvPicPr>
          <p:nvPr/>
        </p:nvPicPr>
        <p:blipFill>
          <a:blip r:embed="rId2"/>
          <a:stretch>
            <a:fillRect/>
          </a:stretch>
        </p:blipFill>
        <p:spPr>
          <a:xfrm>
            <a:off x="457200" y="2274617"/>
            <a:ext cx="8229600" cy="3504010"/>
          </a:xfrm>
          <a:prstGeom prst="rect">
            <a:avLst/>
          </a:prstGeom>
        </p:spPr>
      </p:pic>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Slight blur</a:t>
            </a:r>
            <a:endParaRPr lang="en-US" dirty="0"/>
          </a:p>
        </p:txBody>
      </p:sp>
      <p:pic>
        <p:nvPicPr>
          <p:cNvPr id="4" name="Content Placeholder 3" descr="mblur025_0604.png"/>
          <p:cNvPicPr>
            <a:picLocks noGrp="1" noChangeAspect="1"/>
          </p:cNvPicPr>
          <p:nvPr>
            <p:ph idx="1"/>
          </p:nvPr>
        </p:nvPicPr>
        <p:blipFill>
          <a:blip r:embed="rId2"/>
          <a:srcRect t="-19702" b="-19702"/>
          <a:stretch>
            <a:fillRect/>
          </a:stretch>
        </p:blipFill>
        <p:spPr/>
      </p:pic>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Moderate blur</a:t>
            </a:r>
            <a:endParaRPr lang="en-US" dirty="0"/>
          </a:p>
        </p:txBody>
      </p:sp>
      <p:pic>
        <p:nvPicPr>
          <p:cNvPr id="4" name="Content Placeholder 3" descr="mblur050_0604.png"/>
          <p:cNvPicPr>
            <a:picLocks noGrp="1" noChangeAspect="1"/>
          </p:cNvPicPr>
          <p:nvPr>
            <p:ph idx="1"/>
          </p:nvPr>
        </p:nvPicPr>
        <p:blipFill>
          <a:blip r:embed="rId2"/>
          <a:srcRect t="-19702" b="-19702"/>
          <a:stretch>
            <a:fillRect/>
          </a:stretch>
        </p:blipFill>
        <p:spPr/>
      </p:pic>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blur</a:t>
            </a:r>
            <a:endParaRPr lang="en-US" dirty="0"/>
          </a:p>
        </p:txBody>
      </p:sp>
      <p:pic>
        <p:nvPicPr>
          <p:cNvPr id="4" name="Content Placeholder 3" descr="mblur100_0604.png"/>
          <p:cNvPicPr>
            <a:picLocks noGrp="1" noChangeAspect="1"/>
          </p:cNvPicPr>
          <p:nvPr>
            <p:ph idx="1"/>
          </p:nvPr>
        </p:nvPicPr>
        <p:blipFill>
          <a:blip r:embed="rId2"/>
          <a:srcRect t="-19702" b="-19702"/>
          <a:stretch>
            <a:fillRect/>
          </a:stretch>
        </p:blipFill>
        <p:spPr/>
      </p:pic>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a:t>
            </a:r>
            <a:endParaRPr lang="en-US" dirty="0"/>
          </a:p>
        </p:txBody>
      </p:sp>
      <p:sp>
        <p:nvSpPr>
          <p:cNvPr id="3" name="Content Placeholder 2"/>
          <p:cNvSpPr>
            <a:spLocks noGrp="1"/>
          </p:cNvSpPr>
          <p:nvPr>
            <p:ph idx="1"/>
          </p:nvPr>
        </p:nvSpPr>
        <p:spPr/>
        <p:txBody>
          <a:bodyPr/>
          <a:lstStyle/>
          <a:p>
            <a:r>
              <a:rPr lang="en-US" dirty="0" smtClean="0"/>
              <a:t>We will capture some sequences</a:t>
            </a:r>
          </a:p>
          <a:p>
            <a:pPr lvl="1"/>
            <a:r>
              <a:rPr lang="en-US" dirty="0" smtClean="0"/>
              <a:t>ones that work and ones that break things</a:t>
            </a:r>
          </a:p>
          <a:p>
            <a:r>
              <a:rPr lang="en-US" dirty="0" smtClean="0"/>
              <a:t>You’ll use </a:t>
            </a:r>
            <a:r>
              <a:rPr lang="en-US" dirty="0" err="1" smtClean="0"/>
              <a:t>Deqing</a:t>
            </a:r>
            <a:r>
              <a:rPr lang="en-US" dirty="0" smtClean="0"/>
              <a:t> Sun’s code</a:t>
            </a:r>
          </a:p>
          <a:p>
            <a:pPr lvl="1"/>
            <a:r>
              <a:rPr lang="en-US" dirty="0" smtClean="0">
                <a:solidFill>
                  <a:srgbClr val="FFFF00"/>
                </a:solidFill>
              </a:rPr>
              <a:t>http://www.cs.brown.edu/people/dqsun/code/cvpr10_flow_code.zip</a:t>
            </a:r>
          </a:p>
          <a:p>
            <a:pPr lvl="1"/>
            <a:endParaRPr lang="en-US" dirty="0" smtClean="0">
              <a:solidFill>
                <a:srgbClr val="FFFF00"/>
              </a:solidFill>
            </a:endParaRPr>
          </a:p>
          <a:p>
            <a:pPr lvl="1"/>
            <a:r>
              <a:rPr lang="en-US" dirty="0" smtClean="0">
                <a:solidFill>
                  <a:srgbClr val="FFFF00"/>
                </a:solidFill>
              </a:rPr>
              <a:t>http://www.cs.brown.edu/people/dqsun/pubs/cvpr_2010_flow.pdf</a:t>
            </a:r>
          </a:p>
          <a:p>
            <a:pPr lvl="1"/>
            <a:endParaRPr lang="en-US"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11" name="Text Placeholder 10"/>
          <p:cNvSpPr>
            <a:spLocks noGrp="1"/>
          </p:cNvSpPr>
          <p:nvPr>
            <p:ph type="body" idx="1"/>
          </p:nvPr>
        </p:nvSpPr>
        <p:spPr/>
        <p:txBody>
          <a:bodyPr/>
          <a:lstStyle/>
          <a:p>
            <a:endParaRPr lang="en-US"/>
          </a:p>
        </p:txBody>
      </p:sp>
      <p:sp>
        <p:nvSpPr>
          <p:cNvPr id="12" name="Content Placeholder 11"/>
          <p:cNvSpPr>
            <a:spLocks noGrp="1"/>
          </p:cNvSpPr>
          <p:nvPr>
            <p:ph sz="half" idx="2"/>
          </p:nvPr>
        </p:nvSpPr>
        <p:spPr/>
        <p:txBody>
          <a:bodyPr/>
          <a:lstStyle/>
          <a:p>
            <a:endParaRPr lang="en-US"/>
          </a:p>
        </p:txBody>
      </p:sp>
      <p:sp>
        <p:nvSpPr>
          <p:cNvPr id="13" name="Text Placeholder 12"/>
          <p:cNvSpPr>
            <a:spLocks noGrp="1"/>
          </p:cNvSpPr>
          <p:nvPr>
            <p:ph type="body" sz="quarter" idx="3"/>
          </p:nvPr>
        </p:nvSpPr>
        <p:spPr/>
        <p:txBody>
          <a:bodyPr/>
          <a:lstStyle/>
          <a:p>
            <a:endParaRPr lang="en-US"/>
          </a:p>
        </p:txBody>
      </p:sp>
      <p:sp>
        <p:nvSpPr>
          <p:cNvPr id="14" name="Content Placeholder 13"/>
          <p:cNvSpPr>
            <a:spLocks noGrp="1"/>
          </p:cNvSpPr>
          <p:nvPr>
            <p:ph sz="quarter" idx="4"/>
          </p:nvPr>
        </p:nvSpPr>
        <p:spPr/>
        <p:txBody>
          <a:bodyPr/>
          <a:lstStyle/>
          <a:p>
            <a:endParaRPr lang="en-US"/>
          </a:p>
        </p:txBody>
      </p:sp>
      <p:pic>
        <p:nvPicPr>
          <p:cNvPr id="4" name="Picture 3"/>
          <p:cNvPicPr>
            <a:picLocks noChangeAspect="1"/>
          </p:cNvPicPr>
          <p:nvPr/>
        </p:nvPicPr>
        <p:blipFill>
          <a:blip r:embed="rId2"/>
          <a:stretch>
            <a:fillRect/>
          </a:stretch>
        </p:blipFill>
        <p:spPr>
          <a:xfrm>
            <a:off x="-4771" y="186"/>
            <a:ext cx="9586702" cy="7190027"/>
          </a:xfrm>
          <a:prstGeom prst="rect">
            <a:avLst/>
          </a:prstGeom>
        </p:spPr>
      </p:pic>
      <p:pic>
        <p:nvPicPr>
          <p:cNvPr id="6" name="Picture 5" descr="LOGO_W.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81230" y="4776568"/>
            <a:ext cx="2139731" cy="1726051"/>
          </a:xfrm>
          <a:prstGeom prst="rect">
            <a:avLst/>
          </a:prstGeom>
        </p:spPr>
      </p:pic>
      <p:sp>
        <p:nvSpPr>
          <p:cNvPr id="7" name="TextBox 6"/>
          <p:cNvSpPr txBox="1"/>
          <p:nvPr/>
        </p:nvSpPr>
        <p:spPr>
          <a:xfrm>
            <a:off x="370897" y="94372"/>
            <a:ext cx="6787931" cy="2950451"/>
          </a:xfrm>
          <a:prstGeom prst="rect">
            <a:avLst/>
          </a:prstGeom>
          <a:noFill/>
        </p:spPr>
        <p:txBody>
          <a:bodyPr wrap="square" lIns="87276" tIns="43638" rIns="87276" bIns="43638" rtlCol="0">
            <a:spAutoFit/>
          </a:bodyPr>
          <a:lstStyle/>
          <a:p>
            <a:r>
              <a:rPr lang="en-US" dirty="0">
                <a:solidFill>
                  <a:schemeClr val="bg1"/>
                </a:solidFill>
              </a:rPr>
              <a:t>Open </a:t>
            </a:r>
            <a:r>
              <a:rPr lang="en-US" dirty="0" smtClean="0">
                <a:solidFill>
                  <a:schemeClr val="bg1"/>
                </a:solidFill>
              </a:rPr>
              <a:t>positions for:</a:t>
            </a:r>
            <a:endParaRPr lang="en-US" dirty="0">
              <a:solidFill>
                <a:schemeClr val="bg1"/>
              </a:solidFill>
            </a:endParaRPr>
          </a:p>
          <a:p>
            <a:r>
              <a:rPr lang="en-US" dirty="0">
                <a:solidFill>
                  <a:schemeClr val="bg1"/>
                </a:solidFill>
              </a:rPr>
              <a:t>      </a:t>
            </a:r>
            <a:r>
              <a:rPr lang="en-US" sz="2100" b="1" dirty="0">
                <a:solidFill>
                  <a:schemeClr val="bg1"/>
                </a:solidFill>
              </a:rPr>
              <a:t>Post doctoral</a:t>
            </a:r>
            <a:r>
              <a:rPr lang="en-US" sz="2100" b="1" dirty="0" smtClean="0">
                <a:solidFill>
                  <a:schemeClr val="bg1"/>
                </a:solidFill>
              </a:rPr>
              <a:t> researchers, Research scientists,</a:t>
            </a:r>
          </a:p>
          <a:p>
            <a:r>
              <a:rPr lang="en-US" sz="2100" b="1" dirty="0" smtClean="0">
                <a:solidFill>
                  <a:schemeClr val="bg1"/>
                </a:solidFill>
              </a:rPr>
              <a:t>     Vision, graphics and </a:t>
            </a:r>
            <a:r>
              <a:rPr lang="en-US" sz="2100" b="1" dirty="0" err="1" smtClean="0">
                <a:solidFill>
                  <a:schemeClr val="bg1"/>
                </a:solidFill>
              </a:rPr>
              <a:t>Kinect</a:t>
            </a:r>
            <a:r>
              <a:rPr lang="en-US" sz="2100" b="1" dirty="0" smtClean="0">
                <a:solidFill>
                  <a:schemeClr val="bg1"/>
                </a:solidFill>
              </a:rPr>
              <a:t> programmers.</a:t>
            </a:r>
            <a:endParaRPr lang="en-US" b="1" dirty="0" smtClean="0">
              <a:solidFill>
                <a:schemeClr val="bg1"/>
              </a:solidFill>
            </a:endParaRPr>
          </a:p>
          <a:p>
            <a:endParaRPr lang="en-US" dirty="0">
              <a:solidFill>
                <a:schemeClr val="bg1"/>
              </a:solidFill>
            </a:endParaRPr>
          </a:p>
          <a:p>
            <a:r>
              <a:rPr lang="en-US" sz="2400" b="1" dirty="0">
                <a:solidFill>
                  <a:schemeClr val="bg1"/>
                </a:solidFill>
              </a:rPr>
              <a:t>Max Planck Institute for Intelligent Systems</a:t>
            </a:r>
            <a:endParaRPr lang="en-US" sz="2100" b="1" dirty="0">
              <a:solidFill>
                <a:schemeClr val="bg1"/>
              </a:solidFill>
            </a:endParaRPr>
          </a:p>
          <a:p>
            <a:r>
              <a:rPr lang="en-US" sz="2100" i="1" dirty="0">
                <a:solidFill>
                  <a:schemeClr val="bg1"/>
                </a:solidFill>
              </a:rPr>
              <a:t>Perceiving Systems </a:t>
            </a:r>
            <a:r>
              <a:rPr lang="en-US" sz="2100" i="1" dirty="0" smtClean="0">
                <a:solidFill>
                  <a:schemeClr val="bg1"/>
                </a:solidFill>
              </a:rPr>
              <a:t>Department</a:t>
            </a:r>
          </a:p>
          <a:p>
            <a:r>
              <a:rPr lang="en-US" sz="2100" i="1" dirty="0" smtClean="0">
                <a:solidFill>
                  <a:schemeClr val="bg1"/>
                </a:solidFill>
              </a:rPr>
              <a:t>Michael J. Black, Director</a:t>
            </a:r>
          </a:p>
          <a:p>
            <a:r>
              <a:rPr lang="en-US" dirty="0" err="1">
                <a:solidFill>
                  <a:schemeClr val="bg1"/>
                </a:solidFill>
              </a:rPr>
              <a:t>Tübingen</a:t>
            </a:r>
            <a:r>
              <a:rPr lang="en-US" dirty="0">
                <a:solidFill>
                  <a:schemeClr val="bg1"/>
                </a:solidFill>
              </a:rPr>
              <a:t>, Germany</a:t>
            </a:r>
          </a:p>
          <a:p>
            <a:endParaRPr lang="en-US" dirty="0">
              <a:solidFill>
                <a:schemeClr val="bg1"/>
              </a:solidFill>
            </a:endParaRPr>
          </a:p>
        </p:txBody>
      </p:sp>
      <p:sp>
        <p:nvSpPr>
          <p:cNvPr id="8" name="TextBox 7"/>
          <p:cNvSpPr txBox="1"/>
          <p:nvPr/>
        </p:nvSpPr>
        <p:spPr>
          <a:xfrm>
            <a:off x="2700171" y="4952097"/>
            <a:ext cx="5351820" cy="1842455"/>
          </a:xfrm>
          <a:prstGeom prst="rect">
            <a:avLst/>
          </a:prstGeom>
          <a:noFill/>
        </p:spPr>
        <p:txBody>
          <a:bodyPr wrap="square" lIns="87276" tIns="43638" rIns="87276" bIns="43638" rtlCol="0">
            <a:spAutoFit/>
          </a:bodyPr>
          <a:lstStyle/>
          <a:p>
            <a:r>
              <a:rPr lang="en-US" sz="1900" dirty="0">
                <a:solidFill>
                  <a:srgbClr val="FFFFFF"/>
                </a:solidFill>
              </a:rPr>
              <a:t>Information: </a:t>
            </a:r>
          </a:p>
          <a:p>
            <a:r>
              <a:rPr lang="en-US" sz="1900" dirty="0">
                <a:solidFill>
                  <a:srgbClr val="FFFFFF"/>
                </a:solidFill>
              </a:rPr>
              <a:t>     Michael Black:</a:t>
            </a:r>
            <a:r>
              <a:rPr lang="en-US" sz="1900" b="1" dirty="0">
                <a:solidFill>
                  <a:srgbClr val="FFFFFF"/>
                </a:solidFill>
              </a:rPr>
              <a:t> </a:t>
            </a:r>
            <a:r>
              <a:rPr lang="en-US" sz="1900" dirty="0" err="1">
                <a:solidFill>
                  <a:srgbClr val="FFFFFF"/>
                </a:solidFill>
              </a:rPr>
              <a:t>black@is.mpg.de</a:t>
            </a:r>
            <a:endParaRPr lang="en-US" sz="1900" dirty="0">
              <a:solidFill>
                <a:srgbClr val="FFFFFF"/>
              </a:solidFill>
            </a:endParaRPr>
          </a:p>
          <a:p>
            <a:r>
              <a:rPr lang="en-US" sz="1900" dirty="0">
                <a:solidFill>
                  <a:srgbClr val="FFFFFF"/>
                </a:solidFill>
              </a:rPr>
              <a:t>     http:/</a:t>
            </a:r>
            <a:r>
              <a:rPr lang="en-US" sz="1900" dirty="0" smtClean="0">
                <a:solidFill>
                  <a:srgbClr val="FFFFFF"/>
                </a:solidFill>
              </a:rPr>
              <a:t>/</a:t>
            </a:r>
            <a:r>
              <a:rPr lang="en-US" sz="1900" dirty="0" err="1" smtClean="0">
                <a:solidFill>
                  <a:srgbClr val="FFFFFF"/>
                </a:solidFill>
              </a:rPr>
              <a:t>is.mpg.de/ps</a:t>
            </a:r>
            <a:endParaRPr lang="en-US" sz="1900" dirty="0" smtClean="0">
              <a:solidFill>
                <a:srgbClr val="FFFFFF"/>
              </a:solidFill>
            </a:endParaRPr>
          </a:p>
          <a:p>
            <a:r>
              <a:rPr lang="en-US" sz="1900" dirty="0">
                <a:solidFill>
                  <a:srgbClr val="FFFFFF"/>
                </a:solidFill>
              </a:rPr>
              <a:t>Apply: </a:t>
            </a:r>
          </a:p>
          <a:p>
            <a:r>
              <a:rPr lang="en-US" sz="1900" dirty="0">
                <a:solidFill>
                  <a:srgbClr val="FFFFFF"/>
                </a:solidFill>
              </a:rPr>
              <a:t>     Melanie </a:t>
            </a:r>
            <a:r>
              <a:rPr lang="en-US" sz="1900" dirty="0" err="1" smtClean="0">
                <a:solidFill>
                  <a:srgbClr val="FFFFFF"/>
                </a:solidFill>
              </a:rPr>
              <a:t>Feldhofer</a:t>
            </a:r>
            <a:r>
              <a:rPr lang="en-US" sz="1900" dirty="0" smtClean="0">
                <a:solidFill>
                  <a:srgbClr val="FFFFFF"/>
                </a:solidFill>
              </a:rPr>
              <a:t>:  </a:t>
            </a:r>
            <a:r>
              <a:rPr lang="en-US" sz="1900" dirty="0" err="1">
                <a:solidFill>
                  <a:srgbClr val="FFFFFF"/>
                </a:solidFill>
              </a:rPr>
              <a:t>melanie.feldhofer@is.mpg.de</a:t>
            </a:r>
            <a:endParaRPr lang="en-US" sz="1900" dirty="0">
              <a:solidFill>
                <a:srgbClr val="FFFFFF"/>
              </a:solidFill>
            </a:endParaRPr>
          </a:p>
          <a:p>
            <a:endParaRPr lang="en-US" sz="1900" dirty="0">
              <a:solidFill>
                <a:srgbClr val="FFFFFF"/>
              </a:solidFill>
            </a:endParaRPr>
          </a:p>
        </p:txBody>
      </p:sp>
      <p:pic>
        <p:nvPicPr>
          <p:cNvPr id="15" name="Picture 14"/>
          <p:cNvPicPr>
            <a:picLocks noChangeAspect="1"/>
          </p:cNvPicPr>
          <p:nvPr/>
        </p:nvPicPr>
        <p:blipFill>
          <a:blip r:embed="rId5"/>
          <a:stretch>
            <a:fillRect/>
          </a:stretch>
        </p:blipFill>
        <p:spPr>
          <a:xfrm>
            <a:off x="7675081" y="4776568"/>
            <a:ext cx="1293003" cy="1349596"/>
          </a:xfrm>
          <a:prstGeom prst="rect">
            <a:avLst/>
          </a:prstGeom>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p:txBody>
          <a:bodyPr/>
          <a:lstStyle/>
          <a:p>
            <a:r>
              <a:rPr lang="en-US"/>
              <a:t>Problem</a:t>
            </a:r>
          </a:p>
        </p:txBody>
      </p:sp>
      <p:pic>
        <p:nvPicPr>
          <p:cNvPr id="75780" name="Picture 3"/>
          <p:cNvPicPr>
            <a:picLocks noChangeAspect="1" noChangeArrowheads="1"/>
          </p:cNvPicPr>
          <p:nvPr/>
        </p:nvPicPr>
        <p:blipFill>
          <a:blip r:embed="rId4"/>
          <a:srcRect/>
          <a:stretch>
            <a:fillRect/>
          </a:stretch>
        </p:blipFill>
        <p:spPr bwMode="auto">
          <a:xfrm>
            <a:off x="3124200" y="4114800"/>
            <a:ext cx="2781300" cy="2151063"/>
          </a:xfrm>
          <a:prstGeom prst="rect">
            <a:avLst/>
          </a:prstGeom>
          <a:noFill/>
          <a:ln w="9525">
            <a:noFill/>
            <a:miter lim="800000"/>
            <a:headEnd/>
            <a:tailEnd/>
          </a:ln>
        </p:spPr>
      </p:pic>
      <p:sp>
        <p:nvSpPr>
          <p:cNvPr id="75781" name="Line 4"/>
          <p:cNvSpPr>
            <a:spLocks noChangeShapeType="1"/>
          </p:cNvSpPr>
          <p:nvPr/>
        </p:nvSpPr>
        <p:spPr bwMode="auto">
          <a:xfrm>
            <a:off x="3886200" y="2819400"/>
            <a:ext cx="533400" cy="11430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75782" name="Line 5"/>
          <p:cNvSpPr>
            <a:spLocks noChangeShapeType="1"/>
          </p:cNvSpPr>
          <p:nvPr/>
        </p:nvSpPr>
        <p:spPr bwMode="auto">
          <a:xfrm flipH="1">
            <a:off x="4495800" y="2819400"/>
            <a:ext cx="381000" cy="11430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pic>
        <p:nvPicPr>
          <p:cNvPr id="75783" name="Picture 6" descr="yos11"/>
          <p:cNvPicPr>
            <a:picLocks noChangeAspect="1" noChangeArrowheads="1"/>
          </p:cNvPicPr>
          <p:nvPr/>
        </p:nvPicPr>
        <p:blipFill>
          <a:blip r:embed="rId5"/>
          <a:srcRect/>
          <a:stretch>
            <a:fillRect/>
          </a:stretch>
        </p:blipFill>
        <p:spPr bwMode="auto">
          <a:xfrm>
            <a:off x="1143000" y="1676400"/>
            <a:ext cx="2743200" cy="2187575"/>
          </a:xfrm>
          <a:prstGeom prst="rect">
            <a:avLst/>
          </a:prstGeom>
          <a:noFill/>
          <a:ln w="9525">
            <a:noFill/>
            <a:miter lim="800000"/>
            <a:headEnd/>
            <a:tailEnd/>
          </a:ln>
        </p:spPr>
      </p:pic>
      <p:pic>
        <p:nvPicPr>
          <p:cNvPr id="75784" name="Picture 7" descr="yos12"/>
          <p:cNvPicPr>
            <a:picLocks noChangeAspect="1" noChangeArrowheads="1"/>
          </p:cNvPicPr>
          <p:nvPr/>
        </p:nvPicPr>
        <p:blipFill>
          <a:blip r:embed="rId6"/>
          <a:srcRect/>
          <a:stretch>
            <a:fillRect/>
          </a:stretch>
        </p:blipFill>
        <p:spPr bwMode="auto">
          <a:xfrm>
            <a:off x="4876800" y="1676400"/>
            <a:ext cx="2743200" cy="2187575"/>
          </a:xfrm>
          <a:prstGeom prst="rect">
            <a:avLst/>
          </a:prstGeom>
          <a:noFill/>
          <a:ln w="9525">
            <a:noFill/>
            <a:miter lim="800000"/>
            <a:headEnd/>
            <a:tailEnd/>
          </a:ln>
        </p:spPr>
      </p:pic>
      <p:pic>
        <p:nvPicPr>
          <p:cNvPr id="75785" name="Picture 9">
            <a:hlinkClick r:id="" action="ppaction://media"/>
          </p:cNvPr>
          <p:cNvPicPr/>
          <p:nvPr>
            <a:videoFile r:link="rId1"/>
          </p:nvPr>
        </p:nvPicPr>
        <p:blipFill>
          <a:blip r:embed="rId7"/>
          <a:srcRect/>
          <a:stretch>
            <a:fillRect/>
          </a:stretch>
        </p:blipFill>
        <p:spPr bwMode="auto">
          <a:xfrm>
            <a:off x="1143000" y="1676400"/>
            <a:ext cx="2770188" cy="21859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75785"/>
                </p:tgtEl>
              </p:cMediaNode>
            </p:video>
            <p:seq concurrent="1" nextAc="seek">
              <p:cTn id="8" restart="whenNotActive" fill="hold" evtFilter="cancelBubble" nodeType="interactiveSeq">
                <p:stCondLst>
                  <p:cond evt="onClick" delay="0">
                    <p:tgtEl>
                      <p:spTgt spid="7578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5785"/>
                                        </p:tgtEl>
                                      </p:cBhvr>
                                    </p:cmd>
                                  </p:childTnLst>
                                </p:cTn>
                              </p:par>
                            </p:childTnLst>
                          </p:cTn>
                        </p:par>
                      </p:childTnLst>
                    </p:cTn>
                  </p:par>
                </p:childTnLst>
              </p:cTn>
              <p:nextCondLst>
                <p:cond evt="onClick" delay="0">
                  <p:tgtEl>
                    <p:spTgt spid="75785"/>
                  </p:tgtEl>
                </p:cond>
              </p:nextCondLst>
            </p:seq>
          </p:childTnLst>
        </p:cTn>
      </p:par>
    </p:tnLst>
  </p:timing>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3" name="Rounded Rectangle 12"/>
          <p:cNvSpPr/>
          <p:nvPr/>
        </p:nvSpPr>
        <p:spPr>
          <a:xfrm>
            <a:off x="4425950" y="4953001"/>
            <a:ext cx="1111250" cy="1066800"/>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1295400" y="2514600"/>
            <a:ext cx="1524000" cy="568325"/>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734" name="Rectangle 2"/>
          <p:cNvSpPr>
            <a:spLocks noGrp="1" noChangeArrowheads="1"/>
          </p:cNvSpPr>
          <p:nvPr>
            <p:ph type="title"/>
          </p:nvPr>
        </p:nvSpPr>
        <p:spPr/>
        <p:txBody>
          <a:bodyPr/>
          <a:lstStyle/>
          <a:p>
            <a:r>
              <a:rPr lang="en-US"/>
              <a:t>Optical Flow Field</a:t>
            </a:r>
          </a:p>
        </p:txBody>
      </p:sp>
      <p:pic>
        <p:nvPicPr>
          <p:cNvPr id="73735" name="Picture 3"/>
          <p:cNvPicPr>
            <a:picLocks noChangeAspect="1" noChangeArrowheads="1"/>
          </p:cNvPicPr>
          <p:nvPr/>
        </p:nvPicPr>
        <p:blipFill>
          <a:blip r:embed="rId4"/>
          <a:srcRect/>
          <a:stretch>
            <a:fillRect/>
          </a:stretch>
        </p:blipFill>
        <p:spPr bwMode="auto">
          <a:xfrm>
            <a:off x="228600" y="3200400"/>
            <a:ext cx="4114800" cy="2922588"/>
          </a:xfrm>
          <a:prstGeom prst="rect">
            <a:avLst/>
          </a:prstGeom>
          <a:noFill/>
          <a:ln w="9525">
            <a:noFill/>
            <a:miter lim="800000"/>
            <a:headEnd/>
            <a:tailEnd/>
          </a:ln>
        </p:spPr>
      </p:pic>
      <p:graphicFrame>
        <p:nvGraphicFramePr>
          <p:cNvPr id="73730" name="Object 2"/>
          <p:cNvGraphicFramePr>
            <a:graphicFrameLocks noChangeAspect="1"/>
          </p:cNvGraphicFramePr>
          <p:nvPr/>
        </p:nvGraphicFramePr>
        <p:xfrm>
          <a:off x="1295400" y="2514600"/>
          <a:ext cx="1524000" cy="568325"/>
        </p:xfrm>
        <a:graphic>
          <a:graphicData uri="http://schemas.openxmlformats.org/presentationml/2006/ole">
            <p:oleObj spid="_x0000_s197634" name="Equation" r:id="rId5" imgW="545760" imgH="203040" progId="Equation.3">
              <p:embed/>
            </p:oleObj>
          </a:graphicData>
        </a:graphic>
      </p:graphicFrame>
      <p:sp>
        <p:nvSpPr>
          <p:cNvPr id="73736" name="Text Box 5"/>
          <p:cNvSpPr txBox="1">
            <a:spLocks noChangeArrowheads="1"/>
          </p:cNvSpPr>
          <p:nvPr/>
        </p:nvSpPr>
        <p:spPr bwMode="auto">
          <a:xfrm>
            <a:off x="533400" y="1597569"/>
            <a:ext cx="3444875" cy="830997"/>
          </a:xfrm>
          <a:prstGeom prst="rect">
            <a:avLst/>
          </a:prstGeom>
          <a:noFill/>
          <a:ln w="9525">
            <a:noFill/>
            <a:miter lim="800000"/>
            <a:headEnd/>
            <a:tailEnd/>
          </a:ln>
        </p:spPr>
        <p:txBody>
          <a:bodyPr>
            <a:prstTxWarp prst="textNoShape">
              <a:avLst/>
            </a:prstTxWarp>
            <a:spAutoFit/>
          </a:bodyPr>
          <a:lstStyle/>
          <a:p>
            <a:r>
              <a:rPr lang="en-US" sz="2400" dirty="0">
                <a:solidFill>
                  <a:srgbClr val="FFFFFF"/>
                </a:solidFill>
              </a:rPr>
              <a:t>Image irradiance at time </a:t>
            </a:r>
            <a:r>
              <a:rPr lang="en-US" sz="2400" i="1" dirty="0" err="1">
                <a:solidFill>
                  <a:srgbClr val="FFFFFF"/>
                </a:solidFill>
                <a:latin typeface="Times New Roman"/>
                <a:cs typeface="Times New Roman"/>
              </a:rPr>
              <a:t>t</a:t>
            </a:r>
            <a:r>
              <a:rPr lang="en-US" sz="2400" dirty="0">
                <a:solidFill>
                  <a:srgbClr val="FFFFFF"/>
                </a:solidFill>
              </a:rPr>
              <a:t> and location </a:t>
            </a:r>
            <a:r>
              <a:rPr lang="en-US" sz="2400" b="1" dirty="0" err="1">
                <a:solidFill>
                  <a:srgbClr val="FFFFFF"/>
                </a:solidFill>
                <a:latin typeface="Times New Roman"/>
                <a:cs typeface="Times New Roman"/>
              </a:rPr>
              <a:t>x</a:t>
            </a:r>
            <a:r>
              <a:rPr lang="en-US" sz="2400" dirty="0">
                <a:solidFill>
                  <a:srgbClr val="FFFFFF"/>
                </a:solidFill>
                <a:latin typeface="Times New Roman"/>
                <a:cs typeface="Times New Roman"/>
              </a:rPr>
              <a:t>=(</a:t>
            </a:r>
            <a:r>
              <a:rPr lang="en-US" sz="2400" i="1" dirty="0" err="1">
                <a:solidFill>
                  <a:srgbClr val="FFFFFF"/>
                </a:solidFill>
                <a:latin typeface="Times New Roman"/>
                <a:cs typeface="Times New Roman"/>
              </a:rPr>
              <a:t>x</a:t>
            </a:r>
            <a:r>
              <a:rPr lang="en-US" sz="2400" i="1" dirty="0">
                <a:solidFill>
                  <a:srgbClr val="FFFFFF"/>
                </a:solidFill>
                <a:latin typeface="Times New Roman"/>
                <a:cs typeface="Times New Roman"/>
              </a:rPr>
              <a:t>, </a:t>
            </a:r>
            <a:r>
              <a:rPr lang="en-US" sz="2400" i="1" dirty="0" err="1">
                <a:solidFill>
                  <a:srgbClr val="FFFFFF"/>
                </a:solidFill>
                <a:latin typeface="Times New Roman"/>
                <a:cs typeface="Times New Roman"/>
              </a:rPr>
              <a:t>y</a:t>
            </a:r>
            <a:r>
              <a:rPr lang="en-US" sz="2400" dirty="0">
                <a:solidFill>
                  <a:srgbClr val="FFFFFF"/>
                </a:solidFill>
                <a:latin typeface="Times New Roman"/>
                <a:cs typeface="Times New Roman"/>
              </a:rPr>
              <a:t>)</a:t>
            </a:r>
          </a:p>
        </p:txBody>
      </p:sp>
      <p:graphicFrame>
        <p:nvGraphicFramePr>
          <p:cNvPr id="73731" name="Object 3"/>
          <p:cNvGraphicFramePr>
            <a:graphicFrameLocks noChangeAspect="1"/>
          </p:cNvGraphicFramePr>
          <p:nvPr/>
        </p:nvGraphicFramePr>
        <p:xfrm>
          <a:off x="4419600" y="4953000"/>
          <a:ext cx="1143000" cy="508000"/>
        </p:xfrm>
        <a:graphic>
          <a:graphicData uri="http://schemas.openxmlformats.org/presentationml/2006/ole">
            <p:oleObj spid="_x0000_s197635" name="Equation" r:id="rId6" imgW="457200" imgH="203040" progId="Equation.3">
              <p:embed/>
            </p:oleObj>
          </a:graphicData>
        </a:graphic>
      </p:graphicFrame>
      <p:graphicFrame>
        <p:nvGraphicFramePr>
          <p:cNvPr id="73732" name="Object 4"/>
          <p:cNvGraphicFramePr>
            <a:graphicFrameLocks noChangeAspect="1"/>
          </p:cNvGraphicFramePr>
          <p:nvPr/>
        </p:nvGraphicFramePr>
        <p:xfrm>
          <a:off x="4425950" y="5511800"/>
          <a:ext cx="1111250" cy="508000"/>
        </p:xfrm>
        <a:graphic>
          <a:graphicData uri="http://schemas.openxmlformats.org/presentationml/2006/ole">
            <p:oleObj spid="_x0000_s197636" name="Equation" r:id="rId7" imgW="444240" imgH="203040" progId="Equation.DSMT4">
              <p:embed/>
            </p:oleObj>
          </a:graphicData>
        </a:graphic>
      </p:graphicFrame>
      <p:sp>
        <p:nvSpPr>
          <p:cNvPr id="73737" name="Text Box 8"/>
          <p:cNvSpPr txBox="1">
            <a:spLocks noChangeArrowheads="1"/>
          </p:cNvSpPr>
          <p:nvPr/>
        </p:nvSpPr>
        <p:spPr bwMode="auto">
          <a:xfrm>
            <a:off x="5543550" y="4994275"/>
            <a:ext cx="2976145" cy="461665"/>
          </a:xfrm>
          <a:prstGeom prst="rect">
            <a:avLst/>
          </a:prstGeom>
          <a:noFill/>
          <a:ln w="9525">
            <a:noFill/>
            <a:miter lim="800000"/>
            <a:headEnd/>
            <a:tailEnd/>
          </a:ln>
        </p:spPr>
        <p:txBody>
          <a:bodyPr wrap="none">
            <a:prstTxWarp prst="textNoShape">
              <a:avLst/>
            </a:prstTxWarp>
            <a:spAutoFit/>
          </a:bodyPr>
          <a:lstStyle/>
          <a:p>
            <a:r>
              <a:rPr lang="en-US" sz="2400" dirty="0"/>
              <a:t>Horizontal component</a:t>
            </a:r>
          </a:p>
        </p:txBody>
      </p:sp>
      <p:sp>
        <p:nvSpPr>
          <p:cNvPr id="73738" name="Text Box 9"/>
          <p:cNvSpPr txBox="1">
            <a:spLocks noChangeArrowheads="1"/>
          </p:cNvSpPr>
          <p:nvPr/>
        </p:nvSpPr>
        <p:spPr bwMode="auto">
          <a:xfrm>
            <a:off x="5562600" y="5486400"/>
            <a:ext cx="2627642" cy="461665"/>
          </a:xfrm>
          <a:prstGeom prst="rect">
            <a:avLst/>
          </a:prstGeom>
          <a:noFill/>
          <a:ln w="9525">
            <a:noFill/>
            <a:miter lim="800000"/>
            <a:headEnd/>
            <a:tailEnd/>
          </a:ln>
        </p:spPr>
        <p:txBody>
          <a:bodyPr wrap="none">
            <a:prstTxWarp prst="textNoShape">
              <a:avLst/>
            </a:prstTxWarp>
            <a:spAutoFit/>
          </a:bodyPr>
          <a:lstStyle/>
          <a:p>
            <a:r>
              <a:rPr lang="en-US" sz="2400"/>
              <a:t>Vertical component</a:t>
            </a:r>
          </a:p>
        </p:txBody>
      </p:sp>
      <p:pic>
        <p:nvPicPr>
          <p:cNvPr id="73739" name="Picture 10"/>
          <p:cNvPicPr>
            <a:picLocks noChangeAspect="1" noChangeArrowheads="1"/>
          </p:cNvPicPr>
          <p:nvPr/>
        </p:nvPicPr>
        <p:blipFill>
          <a:blip r:embed="rId8"/>
          <a:srcRect/>
          <a:stretch>
            <a:fillRect/>
          </a:stretch>
        </p:blipFill>
        <p:spPr bwMode="auto">
          <a:xfrm>
            <a:off x="4800600" y="2057400"/>
            <a:ext cx="3238500" cy="2505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Optical flow: Spatial prior</a:t>
            </a:r>
          </a:p>
        </p:txBody>
      </p:sp>
      <p:sp>
        <p:nvSpPr>
          <p:cNvPr id="3" name="Content Placeholder 2"/>
          <p:cNvSpPr>
            <a:spLocks noGrp="1"/>
          </p:cNvSpPr>
          <p:nvPr>
            <p:ph idx="1"/>
          </p:nvPr>
        </p:nvSpPr>
        <p:spPr>
          <a:xfrm>
            <a:off x="457200" y="3429000"/>
            <a:ext cx="8229600" cy="2506663"/>
          </a:xfrm>
        </p:spPr>
        <p:txBody>
          <a:bodyPr rtlCol="0">
            <a:normAutofit fontScale="85000" lnSpcReduction="10000"/>
          </a:bodyPr>
          <a:lstStyle/>
          <a:p>
            <a:pPr fontAlgn="auto">
              <a:spcAft>
                <a:spcPts val="0"/>
              </a:spcAft>
              <a:buFont typeface="Arial"/>
              <a:buChar char="•"/>
              <a:defRPr/>
            </a:pPr>
            <a:r>
              <a:rPr lang="en-US" dirty="0" smtClean="0">
                <a:ea typeface="+mn-ea"/>
                <a:cs typeface="+mn-cs"/>
              </a:rPr>
              <a:t>Model the spatial structure of natural flow fields.</a:t>
            </a:r>
          </a:p>
          <a:p>
            <a:pPr lvl="1" fontAlgn="auto">
              <a:spcAft>
                <a:spcPts val="0"/>
              </a:spcAft>
              <a:buFont typeface="Arial"/>
              <a:buChar char="–"/>
              <a:defRPr/>
            </a:pPr>
            <a:r>
              <a:rPr lang="en-US" dirty="0" smtClean="0">
                <a:ea typeface="+mn-ea"/>
              </a:rPr>
              <a:t>Fundamentally tied to structure of surfaces in the world.</a:t>
            </a:r>
          </a:p>
          <a:p>
            <a:pPr lvl="1" fontAlgn="auto">
              <a:spcAft>
                <a:spcPts val="0"/>
              </a:spcAft>
              <a:buFont typeface="Arial"/>
              <a:buChar char="–"/>
              <a:defRPr/>
            </a:pPr>
            <a:r>
              <a:rPr lang="en-US" dirty="0" smtClean="0">
                <a:ea typeface="+mn-ea"/>
              </a:rPr>
              <a:t>Many cues tell us about surfaces and their boundaries: </a:t>
            </a:r>
            <a:r>
              <a:rPr lang="en-US" dirty="0" smtClean="0">
                <a:solidFill>
                  <a:srgbClr val="800000"/>
                </a:solidFill>
                <a:ea typeface="+mn-ea"/>
              </a:rPr>
              <a:t>flow, edges, color, texture</a:t>
            </a:r>
            <a:r>
              <a:rPr lang="en-US" dirty="0" smtClean="0">
                <a:ea typeface="+mn-ea"/>
              </a:rPr>
              <a:t>.</a:t>
            </a:r>
          </a:p>
          <a:p>
            <a:pPr fontAlgn="auto">
              <a:spcAft>
                <a:spcPts val="0"/>
              </a:spcAft>
              <a:buFont typeface="Arial"/>
              <a:buChar char="•"/>
              <a:defRPr/>
            </a:pPr>
            <a:r>
              <a:rPr lang="en-US" dirty="0" smtClean="0">
                <a:ea typeface="+mn-ea"/>
                <a:cs typeface="+mn-cs"/>
              </a:rPr>
              <a:t>Goal: </a:t>
            </a:r>
            <a:r>
              <a:rPr lang="en-US" dirty="0" smtClean="0">
                <a:solidFill>
                  <a:srgbClr val="000090"/>
                </a:solidFill>
                <a:ea typeface="+mn-ea"/>
                <a:cs typeface="+mn-cs"/>
              </a:rPr>
              <a:t>Integrate information over the right spatial neighborhood</a:t>
            </a:r>
            <a:r>
              <a:rPr lang="en-US" dirty="0" smtClean="0">
                <a:ea typeface="+mn-ea"/>
                <a:cs typeface="+mn-cs"/>
              </a:rPr>
              <a:t>.</a:t>
            </a:r>
          </a:p>
          <a:p>
            <a:pPr lvl="1" fontAlgn="auto">
              <a:spcAft>
                <a:spcPts val="0"/>
              </a:spcAft>
              <a:buFont typeface="Arial"/>
              <a:buNone/>
              <a:defRPr/>
            </a:pPr>
            <a:endParaRPr lang="en-US" dirty="0">
              <a:ea typeface="+mn-ea"/>
            </a:endParaRPr>
          </a:p>
        </p:txBody>
      </p:sp>
      <p:pic>
        <p:nvPicPr>
          <p:cNvPr id="31748" name="Picture 3"/>
          <p:cNvPicPr>
            <a:picLocks noChangeAspect="1"/>
          </p:cNvPicPr>
          <p:nvPr/>
        </p:nvPicPr>
        <p:blipFill>
          <a:blip r:embed="rId2"/>
          <a:srcRect/>
          <a:stretch>
            <a:fillRect/>
          </a:stretch>
        </p:blipFill>
        <p:spPr bwMode="auto">
          <a:xfrm>
            <a:off x="228600" y="1500354"/>
            <a:ext cx="8794750" cy="1809750"/>
          </a:xfrm>
          <a:prstGeom prst="rect">
            <a:avLst/>
          </a:prstGeom>
          <a:noFill/>
          <a:ln w="9525">
            <a:noFill/>
            <a:miter lim="800000"/>
            <a:headEnd/>
            <a:tailEnd/>
          </a:ln>
        </p:spPr>
      </p:pic>
      <p:sp>
        <p:nvSpPr>
          <p:cNvPr id="31749" name="TextBox 4"/>
          <p:cNvSpPr txBox="1">
            <a:spLocks noChangeArrowheads="1"/>
          </p:cNvSpPr>
          <p:nvPr/>
        </p:nvSpPr>
        <p:spPr bwMode="auto">
          <a:xfrm>
            <a:off x="1143000" y="1021418"/>
            <a:ext cx="454025" cy="460375"/>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buSzTx/>
              <a:buFontTx/>
              <a:buNone/>
            </a:pPr>
            <a:r>
              <a:rPr lang="en-US" sz="2400" b="1">
                <a:solidFill>
                  <a:srgbClr val="FFFFFF"/>
                </a:solidFill>
                <a:latin typeface="Calibri" charset="0"/>
              </a:rPr>
              <a:t>u</a:t>
            </a:r>
            <a:r>
              <a:rPr lang="en-US" sz="2400" baseline="-25000">
                <a:solidFill>
                  <a:srgbClr val="FFFFFF"/>
                </a:solidFill>
                <a:latin typeface="Calibri" charset="0"/>
              </a:rPr>
              <a:t>1</a:t>
            </a:r>
          </a:p>
        </p:txBody>
      </p:sp>
      <p:sp>
        <p:nvSpPr>
          <p:cNvPr id="31750" name="TextBox 5"/>
          <p:cNvSpPr txBox="1">
            <a:spLocks noChangeArrowheads="1"/>
          </p:cNvSpPr>
          <p:nvPr/>
        </p:nvSpPr>
        <p:spPr bwMode="auto">
          <a:xfrm>
            <a:off x="3276600" y="1021418"/>
            <a:ext cx="447675" cy="460375"/>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buSzTx/>
              <a:buFontTx/>
              <a:buNone/>
            </a:pPr>
            <a:r>
              <a:rPr lang="en-US" sz="2400" b="1">
                <a:solidFill>
                  <a:srgbClr val="FFFFFF"/>
                </a:solidFill>
                <a:latin typeface="Calibri" charset="0"/>
              </a:rPr>
              <a:t>v</a:t>
            </a:r>
            <a:r>
              <a:rPr lang="en-US" sz="2400" baseline="-25000">
                <a:solidFill>
                  <a:srgbClr val="FFFFFF"/>
                </a:solidFill>
                <a:latin typeface="Calibri" charset="0"/>
              </a:rPr>
              <a:t>1</a:t>
            </a:r>
          </a:p>
        </p:txBody>
      </p:sp>
      <p:sp>
        <p:nvSpPr>
          <p:cNvPr id="31751" name="TextBox 6"/>
          <p:cNvSpPr txBox="1">
            <a:spLocks noChangeArrowheads="1"/>
          </p:cNvSpPr>
          <p:nvPr/>
        </p:nvSpPr>
        <p:spPr bwMode="auto">
          <a:xfrm>
            <a:off x="5486400" y="1021418"/>
            <a:ext cx="454025" cy="460375"/>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buSzTx/>
              <a:buFontTx/>
              <a:buNone/>
            </a:pPr>
            <a:r>
              <a:rPr lang="en-US" sz="2400" b="1">
                <a:solidFill>
                  <a:srgbClr val="FFFFFF"/>
                </a:solidFill>
                <a:latin typeface="Calibri" charset="0"/>
              </a:rPr>
              <a:t>u</a:t>
            </a:r>
            <a:r>
              <a:rPr lang="en-US" sz="2400" baseline="-25000">
                <a:solidFill>
                  <a:srgbClr val="FFFFFF"/>
                </a:solidFill>
                <a:latin typeface="Calibri" charset="0"/>
              </a:rPr>
              <a:t>2</a:t>
            </a:r>
          </a:p>
        </p:txBody>
      </p:sp>
      <p:sp>
        <p:nvSpPr>
          <p:cNvPr id="31752" name="TextBox 7"/>
          <p:cNvSpPr txBox="1">
            <a:spLocks noChangeArrowheads="1"/>
          </p:cNvSpPr>
          <p:nvPr/>
        </p:nvSpPr>
        <p:spPr bwMode="auto">
          <a:xfrm>
            <a:off x="7696200" y="1021418"/>
            <a:ext cx="447675" cy="460375"/>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buSzTx/>
              <a:buFontTx/>
              <a:buNone/>
            </a:pPr>
            <a:r>
              <a:rPr lang="en-US" sz="2400" b="1">
                <a:solidFill>
                  <a:srgbClr val="FFFFFF"/>
                </a:solidFill>
                <a:latin typeface="Calibri" charset="0"/>
              </a:rPr>
              <a:t>v</a:t>
            </a:r>
            <a:r>
              <a:rPr lang="en-US" sz="2400" baseline="-25000">
                <a:solidFill>
                  <a:srgbClr val="FFFFFF"/>
                </a:solidFill>
                <a:latin typeface="Calibri" charset="0"/>
              </a:rPr>
              <a:t>2</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950"/>
            <a:ext cx="8228013" cy="831850"/>
          </a:xfrm>
        </p:spPr>
        <p:txBody>
          <a:bodyPr/>
          <a:lstStyle/>
          <a:p>
            <a:r>
              <a:rPr lang="en-US" dirty="0" smtClean="0"/>
              <a:t>Assumption 2</a:t>
            </a:r>
            <a:endParaRPr lang="en-US" dirty="0"/>
          </a:p>
        </p:txBody>
      </p:sp>
      <p:sp>
        <p:nvSpPr>
          <p:cNvPr id="3" name="Content Placeholder 2"/>
          <p:cNvSpPr>
            <a:spLocks noGrp="1"/>
          </p:cNvSpPr>
          <p:nvPr>
            <p:ph idx="1"/>
          </p:nvPr>
        </p:nvSpPr>
        <p:spPr>
          <a:xfrm>
            <a:off x="304800" y="990600"/>
            <a:ext cx="8610600" cy="762000"/>
          </a:xfrm>
        </p:spPr>
        <p:txBody>
          <a:bodyPr/>
          <a:lstStyle/>
          <a:p>
            <a:pPr>
              <a:buNone/>
            </a:pPr>
            <a:r>
              <a:rPr lang="en-US" sz="3200" dirty="0" smtClean="0"/>
              <a:t>Spatial smoothness</a:t>
            </a:r>
            <a:endParaRPr lang="en-US" dirty="0"/>
          </a:p>
        </p:txBody>
      </p:sp>
      <p:pic>
        <p:nvPicPr>
          <p:cNvPr id="22" name="Picture 5" descr="Schefflera_GT"/>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98720" y="1676400"/>
            <a:ext cx="3443946" cy="2286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3" name="Picture 11" descr="test_003"/>
          <p:cNvPicPr>
            <a:picLocks noChangeAspect="1" noChangeArrowheads="1" noCrop="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19200" y="1676400"/>
            <a:ext cx="3440948" cy="2286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cxnSp>
        <p:nvCxnSpPr>
          <p:cNvPr id="25" name="Straight Connector 24"/>
          <p:cNvCxnSpPr/>
          <p:nvPr/>
        </p:nvCxnSpPr>
        <p:spPr bwMode="auto">
          <a:xfrm>
            <a:off x="7086600" y="44577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6" name="Straight Connector 25"/>
          <p:cNvCxnSpPr/>
          <p:nvPr/>
        </p:nvCxnSpPr>
        <p:spPr bwMode="auto">
          <a:xfrm>
            <a:off x="6972300" y="45720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7" name="Straight Connector 26"/>
          <p:cNvCxnSpPr/>
          <p:nvPr/>
        </p:nvCxnSpPr>
        <p:spPr bwMode="auto">
          <a:xfrm>
            <a:off x="7086600" y="49911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8" name="Straight Connector 27"/>
          <p:cNvCxnSpPr/>
          <p:nvPr/>
        </p:nvCxnSpPr>
        <p:spPr bwMode="auto">
          <a:xfrm>
            <a:off x="7505700" y="45720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2" name="Straight Connector 31"/>
          <p:cNvCxnSpPr/>
          <p:nvPr/>
        </p:nvCxnSpPr>
        <p:spPr bwMode="auto">
          <a:xfrm>
            <a:off x="6972300" y="5105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4" name="Straight Connector 33"/>
          <p:cNvCxnSpPr/>
          <p:nvPr/>
        </p:nvCxnSpPr>
        <p:spPr bwMode="auto">
          <a:xfrm>
            <a:off x="7086600" y="5524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5" name="Straight Connector 34"/>
          <p:cNvCxnSpPr/>
          <p:nvPr/>
        </p:nvCxnSpPr>
        <p:spPr bwMode="auto">
          <a:xfrm>
            <a:off x="7505700" y="5105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6" name="Straight Connector 35"/>
          <p:cNvCxnSpPr/>
          <p:nvPr/>
        </p:nvCxnSpPr>
        <p:spPr bwMode="auto">
          <a:xfrm>
            <a:off x="6972300" y="5638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7" name="Straight Connector 36"/>
          <p:cNvCxnSpPr/>
          <p:nvPr/>
        </p:nvCxnSpPr>
        <p:spPr bwMode="auto">
          <a:xfrm>
            <a:off x="7086600" y="6057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8" name="Straight Connector 37"/>
          <p:cNvCxnSpPr/>
          <p:nvPr/>
        </p:nvCxnSpPr>
        <p:spPr bwMode="auto">
          <a:xfrm>
            <a:off x="7505700" y="5638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9" name="Straight Connector 38"/>
          <p:cNvCxnSpPr/>
          <p:nvPr/>
        </p:nvCxnSpPr>
        <p:spPr bwMode="auto">
          <a:xfrm>
            <a:off x="7620000" y="44577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0" name="Straight Connector 39"/>
          <p:cNvCxnSpPr/>
          <p:nvPr/>
        </p:nvCxnSpPr>
        <p:spPr bwMode="auto">
          <a:xfrm>
            <a:off x="7620000" y="49911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1" name="Straight Connector 40"/>
          <p:cNvCxnSpPr/>
          <p:nvPr/>
        </p:nvCxnSpPr>
        <p:spPr bwMode="auto">
          <a:xfrm>
            <a:off x="8039100" y="45720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2" name="Straight Connector 41"/>
          <p:cNvCxnSpPr/>
          <p:nvPr/>
        </p:nvCxnSpPr>
        <p:spPr bwMode="auto">
          <a:xfrm>
            <a:off x="7620000" y="5524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3" name="Straight Connector 42"/>
          <p:cNvCxnSpPr/>
          <p:nvPr/>
        </p:nvCxnSpPr>
        <p:spPr bwMode="auto">
          <a:xfrm>
            <a:off x="8039100" y="5105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4" name="Straight Connector 43"/>
          <p:cNvCxnSpPr/>
          <p:nvPr/>
        </p:nvCxnSpPr>
        <p:spPr bwMode="auto">
          <a:xfrm>
            <a:off x="7620000" y="6057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5" name="Straight Connector 44"/>
          <p:cNvCxnSpPr/>
          <p:nvPr/>
        </p:nvCxnSpPr>
        <p:spPr bwMode="auto">
          <a:xfrm>
            <a:off x="8039100" y="5638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6" name="Straight Connector 45"/>
          <p:cNvCxnSpPr/>
          <p:nvPr/>
        </p:nvCxnSpPr>
        <p:spPr bwMode="auto">
          <a:xfrm>
            <a:off x="8153400" y="44577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7" name="Straight Connector 46"/>
          <p:cNvCxnSpPr/>
          <p:nvPr/>
        </p:nvCxnSpPr>
        <p:spPr bwMode="auto">
          <a:xfrm>
            <a:off x="8153400" y="49911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8" name="Straight Connector 47"/>
          <p:cNvCxnSpPr/>
          <p:nvPr/>
        </p:nvCxnSpPr>
        <p:spPr bwMode="auto">
          <a:xfrm>
            <a:off x="8572500" y="45720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9" name="Straight Connector 48"/>
          <p:cNvCxnSpPr/>
          <p:nvPr/>
        </p:nvCxnSpPr>
        <p:spPr bwMode="auto">
          <a:xfrm>
            <a:off x="8153400" y="5524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50" name="Straight Connector 49"/>
          <p:cNvCxnSpPr/>
          <p:nvPr/>
        </p:nvCxnSpPr>
        <p:spPr bwMode="auto">
          <a:xfrm>
            <a:off x="8572500" y="5105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51" name="Straight Connector 50"/>
          <p:cNvCxnSpPr/>
          <p:nvPr/>
        </p:nvCxnSpPr>
        <p:spPr bwMode="auto">
          <a:xfrm>
            <a:off x="8153400" y="6057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52" name="Straight Connector 51"/>
          <p:cNvCxnSpPr/>
          <p:nvPr/>
        </p:nvCxnSpPr>
        <p:spPr bwMode="auto">
          <a:xfrm>
            <a:off x="8572500" y="5638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53" name="Oval 52"/>
          <p:cNvSpPr/>
          <p:nvPr/>
        </p:nvSpPr>
        <p:spPr bwMode="auto">
          <a:xfrm>
            <a:off x="6858000" y="43434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4" name="Oval 53"/>
          <p:cNvSpPr/>
          <p:nvPr/>
        </p:nvSpPr>
        <p:spPr bwMode="auto">
          <a:xfrm>
            <a:off x="7391400" y="43434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5" name="Oval 54"/>
          <p:cNvSpPr/>
          <p:nvPr/>
        </p:nvSpPr>
        <p:spPr bwMode="auto">
          <a:xfrm>
            <a:off x="6858000" y="48768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6" name="Oval 55"/>
          <p:cNvSpPr/>
          <p:nvPr/>
        </p:nvSpPr>
        <p:spPr bwMode="auto">
          <a:xfrm>
            <a:off x="7391400" y="48768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7" name="Oval 56"/>
          <p:cNvSpPr/>
          <p:nvPr/>
        </p:nvSpPr>
        <p:spPr bwMode="auto">
          <a:xfrm>
            <a:off x="6858000" y="5410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8" name="Oval 57"/>
          <p:cNvSpPr/>
          <p:nvPr/>
        </p:nvSpPr>
        <p:spPr bwMode="auto">
          <a:xfrm>
            <a:off x="7391400" y="54102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9" name="Oval 58"/>
          <p:cNvSpPr/>
          <p:nvPr/>
        </p:nvSpPr>
        <p:spPr bwMode="auto">
          <a:xfrm>
            <a:off x="6858000" y="5943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0" name="Oval 59"/>
          <p:cNvSpPr/>
          <p:nvPr/>
        </p:nvSpPr>
        <p:spPr bwMode="auto">
          <a:xfrm>
            <a:off x="7391400" y="5943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1" name="Oval 60"/>
          <p:cNvSpPr/>
          <p:nvPr/>
        </p:nvSpPr>
        <p:spPr bwMode="auto">
          <a:xfrm>
            <a:off x="7924800" y="43434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2" name="Oval 61"/>
          <p:cNvSpPr/>
          <p:nvPr/>
        </p:nvSpPr>
        <p:spPr bwMode="auto">
          <a:xfrm>
            <a:off x="7924800" y="48768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3" name="Oval 62"/>
          <p:cNvSpPr/>
          <p:nvPr/>
        </p:nvSpPr>
        <p:spPr bwMode="auto">
          <a:xfrm>
            <a:off x="7924800" y="5410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4" name="Oval 63"/>
          <p:cNvSpPr/>
          <p:nvPr/>
        </p:nvSpPr>
        <p:spPr bwMode="auto">
          <a:xfrm>
            <a:off x="7924800" y="5943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5" name="Oval 64"/>
          <p:cNvSpPr/>
          <p:nvPr/>
        </p:nvSpPr>
        <p:spPr bwMode="auto">
          <a:xfrm>
            <a:off x="8458200" y="43434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6" name="Oval 65"/>
          <p:cNvSpPr/>
          <p:nvPr/>
        </p:nvSpPr>
        <p:spPr bwMode="auto">
          <a:xfrm>
            <a:off x="8458200" y="48768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7" name="Oval 66"/>
          <p:cNvSpPr/>
          <p:nvPr/>
        </p:nvSpPr>
        <p:spPr bwMode="auto">
          <a:xfrm>
            <a:off x="8458200" y="5410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78" name="Oval 77"/>
          <p:cNvSpPr/>
          <p:nvPr/>
        </p:nvSpPr>
        <p:spPr bwMode="auto">
          <a:xfrm>
            <a:off x="8458200" y="5943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70" name="TextBox 69"/>
          <p:cNvSpPr txBox="1"/>
          <p:nvPr/>
        </p:nvSpPr>
        <p:spPr>
          <a:xfrm>
            <a:off x="1131610" y="4396387"/>
            <a:ext cx="5376041" cy="1569660"/>
          </a:xfrm>
          <a:prstGeom prst="rect">
            <a:avLst/>
          </a:prstGeom>
          <a:noFill/>
        </p:spPr>
        <p:txBody>
          <a:bodyPr wrap="square" rtlCol="0">
            <a:spAutoFit/>
          </a:bodyPr>
          <a:lstStyle/>
          <a:p>
            <a:pPr>
              <a:buFont typeface="Arial"/>
              <a:buChar char="•"/>
            </a:pPr>
            <a:r>
              <a:rPr lang="en-US" sz="2400" dirty="0" smtClean="0"/>
              <a:t> Neighboring pixels in the image are   </a:t>
            </a:r>
          </a:p>
          <a:p>
            <a:r>
              <a:rPr lang="en-US" sz="2400" dirty="0" smtClean="0"/>
              <a:t>  likely to belong to the same surface.</a:t>
            </a:r>
          </a:p>
          <a:p>
            <a:pPr>
              <a:buFont typeface="Arial"/>
              <a:buChar char="•"/>
            </a:pPr>
            <a:r>
              <a:rPr lang="en-US" sz="2400" dirty="0" smtClean="0"/>
              <a:t> Surfaces are mostly smooth.</a:t>
            </a:r>
          </a:p>
          <a:p>
            <a:pPr>
              <a:buFont typeface="Arial"/>
              <a:buChar char="•"/>
            </a:pPr>
            <a:r>
              <a:rPr lang="en-US" sz="2400" dirty="0" smtClean="0"/>
              <a:t> Neighboring pixels will have similar flow.</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4478800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smtClean="0">
                <a:ea typeface="宋体" charset="-122"/>
                <a:cs typeface="宋体" charset="-122"/>
              </a:rPr>
              <a:t>Two standard methods</a:t>
            </a:r>
          </a:p>
        </p:txBody>
      </p:sp>
      <p:pic>
        <p:nvPicPr>
          <p:cNvPr id="34819" name="Picture 7" descr="Army"/>
          <p:cNvPicPr>
            <a:picLocks noChangeAspect="1" noChangeArrowheads="1"/>
          </p:cNvPicPr>
          <p:nvPr/>
        </p:nvPicPr>
        <p:blipFill>
          <a:blip r:embed="rId3"/>
          <a:srcRect/>
          <a:stretch>
            <a:fillRect/>
          </a:stretch>
        </p:blipFill>
        <p:spPr bwMode="auto">
          <a:xfrm>
            <a:off x="3165475" y="1600200"/>
            <a:ext cx="2778125" cy="1846263"/>
          </a:xfrm>
          <a:prstGeom prst="rect">
            <a:avLst/>
          </a:prstGeom>
          <a:noFill/>
          <a:ln w="9525">
            <a:noFill/>
            <a:miter lim="800000"/>
            <a:headEnd/>
            <a:tailEnd/>
          </a:ln>
        </p:spPr>
      </p:pic>
      <p:sp>
        <p:nvSpPr>
          <p:cNvPr id="34820" name="Rectangle 8"/>
          <p:cNvSpPr>
            <a:spLocks noChangeArrowheads="1"/>
          </p:cNvSpPr>
          <p:nvPr/>
        </p:nvSpPr>
        <p:spPr bwMode="auto">
          <a:xfrm>
            <a:off x="2971800" y="3487738"/>
            <a:ext cx="3276600" cy="371513"/>
          </a:xfrm>
          <a:prstGeom prst="rect">
            <a:avLst/>
          </a:prstGeom>
          <a:noFill/>
          <a:ln w="9525">
            <a:noFill/>
            <a:round/>
            <a:headEnd/>
            <a:tailEnd/>
          </a:ln>
        </p:spPr>
        <p:txBody>
          <a:bodyPr lIns="90000" tIns="46800" rIns="90000" bIns="46800">
            <a:prstTxWarp prst="textNoShape">
              <a:avLst/>
            </a:prstTxWarp>
            <a:spAutoFit/>
          </a:bodyPr>
          <a:lstStyle/>
          <a:p>
            <a:pPr>
              <a:lnSpc>
                <a:spcPct val="100000"/>
              </a:lnSpc>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a:solidFill>
                  <a:srgbClr val="FFFFFF"/>
                </a:solidFill>
                <a:ea typeface="宋体" charset="-122"/>
                <a:cs typeface="宋体" charset="-122"/>
              </a:rPr>
              <a:t>Horn &amp; Schunck 1981 (HS)</a:t>
            </a:r>
          </a:p>
        </p:txBody>
      </p:sp>
      <p:sp>
        <p:nvSpPr>
          <p:cNvPr id="34821" name="Rectangle 11"/>
          <p:cNvSpPr>
            <a:spLocks noChangeArrowheads="1"/>
          </p:cNvSpPr>
          <p:nvPr/>
        </p:nvSpPr>
        <p:spPr bwMode="auto">
          <a:xfrm>
            <a:off x="6019800" y="3505200"/>
            <a:ext cx="3200400" cy="371513"/>
          </a:xfrm>
          <a:prstGeom prst="rect">
            <a:avLst/>
          </a:prstGeom>
          <a:noFill/>
          <a:ln w="9525">
            <a:noFill/>
            <a:round/>
            <a:headEnd/>
            <a:tailEnd/>
          </a:ln>
        </p:spPr>
        <p:txBody>
          <a:bodyPr lIns="90000" tIns="46800" rIns="90000" bIns="46800">
            <a:prstTxWarp prst="textNoShape">
              <a:avLst/>
            </a:prstTxWarp>
            <a:spAutoFit/>
          </a:bodyPr>
          <a:lstStyle/>
          <a:p>
            <a:pPr>
              <a:lnSpc>
                <a:spcPct val="100000"/>
              </a:lnSpc>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a:solidFill>
                  <a:srgbClr val="FFFFFF"/>
                </a:solidFill>
                <a:ea typeface="宋体" charset="-122"/>
                <a:cs typeface="宋体" charset="-122"/>
              </a:rPr>
              <a:t>Black &amp; Anandan 1996 (BA)</a:t>
            </a:r>
          </a:p>
        </p:txBody>
      </p:sp>
      <p:pic>
        <p:nvPicPr>
          <p:cNvPr id="34822" name="Picture 12" descr="army-gt"/>
          <p:cNvPicPr>
            <a:picLocks noChangeAspect="1" noChangeArrowheads="1"/>
          </p:cNvPicPr>
          <p:nvPr/>
        </p:nvPicPr>
        <p:blipFill>
          <a:blip r:embed="rId4"/>
          <a:srcRect/>
          <a:stretch>
            <a:fillRect/>
          </a:stretch>
        </p:blipFill>
        <p:spPr bwMode="auto">
          <a:xfrm>
            <a:off x="117475" y="1600200"/>
            <a:ext cx="2778125" cy="1844675"/>
          </a:xfrm>
          <a:prstGeom prst="rect">
            <a:avLst/>
          </a:prstGeom>
          <a:noFill/>
          <a:ln w="9525">
            <a:noFill/>
            <a:miter lim="800000"/>
            <a:headEnd/>
            <a:tailEnd/>
          </a:ln>
        </p:spPr>
      </p:pic>
      <p:sp>
        <p:nvSpPr>
          <p:cNvPr id="34823" name="Rectangle 19"/>
          <p:cNvSpPr>
            <a:spLocks noChangeArrowheads="1"/>
          </p:cNvSpPr>
          <p:nvPr/>
        </p:nvSpPr>
        <p:spPr bwMode="auto">
          <a:xfrm>
            <a:off x="228600" y="3489325"/>
            <a:ext cx="2590800" cy="366713"/>
          </a:xfrm>
          <a:prstGeom prst="rect">
            <a:avLst/>
          </a:prstGeom>
          <a:noFill/>
          <a:ln w="9525">
            <a:noFill/>
            <a:miter lim="800000"/>
            <a:headEnd/>
            <a:tailEnd/>
          </a:ln>
        </p:spPr>
        <p:txBody>
          <a:bodyPr>
            <a:prstTxWarp prst="textNoShape">
              <a:avLst/>
            </a:prstTxWarp>
            <a:spAutoFit/>
          </a:bodyPr>
          <a:lstStyle/>
          <a:p>
            <a:pPr algn="l">
              <a:lnSpc>
                <a:spcPct val="100000"/>
              </a:lnSpc>
              <a:spcBef>
                <a:spcPct val="30000"/>
              </a:spcBef>
              <a:buClrTx/>
              <a:buSzTx/>
              <a:buFontTx/>
              <a:buNone/>
            </a:pPr>
            <a:r>
              <a:rPr lang="en-US">
                <a:solidFill>
                  <a:srgbClr val="FFFFFF"/>
                </a:solidFill>
              </a:rPr>
              <a:t>“Army”: Ground truth</a:t>
            </a:r>
          </a:p>
        </p:txBody>
      </p:sp>
      <p:pic>
        <p:nvPicPr>
          <p:cNvPr id="34824" name="Picture 24" descr="ba_3"/>
          <p:cNvPicPr>
            <a:picLocks noGrp="1" noChangeAspect="1" noChangeArrowheads="1"/>
          </p:cNvPicPr>
          <p:nvPr>
            <p:ph idx="1"/>
          </p:nvPr>
        </p:nvPicPr>
        <p:blipFill>
          <a:blip r:embed="rId5"/>
          <a:srcRect/>
          <a:stretch>
            <a:fillRect/>
          </a:stretch>
        </p:blipFill>
        <p:spPr>
          <a:xfrm>
            <a:off x="6210300" y="1600200"/>
            <a:ext cx="2781300" cy="1847850"/>
          </a:xfrm>
        </p:spPr>
      </p:pic>
      <p:sp>
        <p:nvSpPr>
          <p:cNvPr id="34825" name="TextBox 14"/>
          <p:cNvSpPr txBox="1">
            <a:spLocks noChangeArrowheads="1"/>
          </p:cNvSpPr>
          <p:nvPr/>
        </p:nvSpPr>
        <p:spPr bwMode="auto">
          <a:xfrm>
            <a:off x="609600" y="4191000"/>
            <a:ext cx="7848600" cy="1963738"/>
          </a:xfrm>
          <a:prstGeom prst="rect">
            <a:avLst/>
          </a:prstGeom>
          <a:noFill/>
          <a:ln w="9525">
            <a:noFill/>
            <a:miter lim="800000"/>
            <a:headEnd/>
            <a:tailEnd/>
          </a:ln>
        </p:spPr>
        <p:txBody>
          <a:bodyPr>
            <a:prstTxWarp prst="textNoShape">
              <a:avLst/>
            </a:prstTxWarp>
            <a:spAutoFit/>
          </a:bodyPr>
          <a:lstStyle/>
          <a:p>
            <a:pPr algn="l"/>
            <a:r>
              <a:rPr lang="en-US" sz="3200"/>
              <a:t>Problems:</a:t>
            </a:r>
          </a:p>
          <a:p>
            <a:pPr algn="l"/>
            <a:r>
              <a:rPr lang="en-US" sz="3200"/>
              <a:t>	* Ad hoc modeling choices</a:t>
            </a:r>
          </a:p>
          <a:p>
            <a:pPr algn="l"/>
            <a:r>
              <a:rPr lang="en-US" sz="3200"/>
              <a:t>	* Hand tuned parameters</a:t>
            </a:r>
          </a:p>
        </p:txBody>
      </p:sp>
    </p:spTree>
  </p:cSld>
  <p:clrMapOvr>
    <a:masterClrMapping/>
  </p:clrMapOvr>
  <p:transition spd="med"/>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smtClean="0">
                <a:solidFill>
                  <a:schemeClr val="tx1"/>
                </a:solidFill>
              </a:rPr>
              <a:t>Status</a:t>
            </a:r>
            <a:endParaRPr lang="en-US" smtClean="0"/>
          </a:p>
        </p:txBody>
      </p:sp>
      <p:sp>
        <p:nvSpPr>
          <p:cNvPr id="38915" name="Content Placeholder 2"/>
          <p:cNvSpPr>
            <a:spLocks noGrp="1"/>
          </p:cNvSpPr>
          <p:nvPr>
            <p:ph idx="1"/>
          </p:nvPr>
        </p:nvSpPr>
        <p:spPr/>
        <p:txBody>
          <a:bodyPr/>
          <a:lstStyle/>
          <a:p>
            <a:pPr eaLnBrk="1" hangingPunct="1"/>
            <a:r>
              <a:rPr lang="en-US"/>
              <a:t>Steady progress (Middlebury benchmark)</a:t>
            </a:r>
          </a:p>
          <a:p>
            <a:pPr eaLnBrk="1" hangingPunct="1"/>
            <a:r>
              <a:rPr lang="en-US"/>
              <a:t>Basic formulation unchanged since Horn &amp; Schunck (‘82)</a:t>
            </a:r>
          </a:p>
          <a:p>
            <a:pPr lvl="1" eaLnBrk="1" hangingPunct="1"/>
            <a:r>
              <a:rPr lang="en-US"/>
              <a:t>Data term: constancy of image property</a:t>
            </a:r>
          </a:p>
          <a:p>
            <a:pPr lvl="1" eaLnBrk="1" hangingPunct="1"/>
            <a:r>
              <a:rPr lang="en-US"/>
              <a:t>Spatial term: how flow fields vary across images</a:t>
            </a:r>
          </a:p>
          <a:p>
            <a:pPr eaLnBrk="1" hangingPunct="1"/>
            <a:r>
              <a:rPr lang="en-US"/>
              <a:t>What has led to current progress?</a:t>
            </a:r>
          </a:p>
          <a:p>
            <a:pPr eaLnBrk="1" hangingPunct="1"/>
            <a:r>
              <a:rPr lang="en-US"/>
              <a:t>What choices really matter?</a:t>
            </a:r>
          </a:p>
        </p:txBody>
      </p:sp>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84"/>
          <p:cNvPicPr>
            <a:picLocks noChangeAspect="1"/>
          </p:cNvPicPr>
          <p:nvPr/>
        </p:nvPicPr>
        <p:blipFill>
          <a:blip r:embed="rId3"/>
          <a:srcRect/>
          <a:stretch>
            <a:fillRect/>
          </a:stretch>
        </p:blipFill>
        <p:spPr bwMode="auto">
          <a:xfrm>
            <a:off x="381000" y="1524000"/>
            <a:ext cx="8597900" cy="952500"/>
          </a:xfrm>
          <a:prstGeom prst="rect">
            <a:avLst/>
          </a:prstGeom>
          <a:noFill/>
          <a:ln w="9525">
            <a:noFill/>
            <a:miter lim="800000"/>
            <a:headEnd/>
            <a:tailEnd/>
          </a:ln>
        </p:spPr>
      </p:pic>
      <p:sp>
        <p:nvSpPr>
          <p:cNvPr id="40963" name="Rectangle 2"/>
          <p:cNvSpPr>
            <a:spLocks noGrp="1" noChangeArrowheads="1"/>
          </p:cNvSpPr>
          <p:nvPr>
            <p:ph type="title"/>
          </p:nvPr>
        </p:nvSpPr>
        <p:spPr/>
        <p:txBody>
          <a:bodyPr/>
          <a:lstStyle/>
          <a:p>
            <a:pPr eaLnBrk="1" hangingPunct="1"/>
            <a:r>
              <a:rPr lang="en-US"/>
              <a:t>Standard Bayesian formulation</a:t>
            </a:r>
          </a:p>
        </p:txBody>
      </p:sp>
      <p:sp>
        <p:nvSpPr>
          <p:cNvPr id="40964" name="Rectangle 3"/>
          <p:cNvSpPr>
            <a:spLocks noGrp="1" noChangeArrowheads="1"/>
          </p:cNvSpPr>
          <p:nvPr>
            <p:ph type="body" sz="half" idx="1"/>
          </p:nvPr>
        </p:nvSpPr>
        <p:spPr>
          <a:xfrm>
            <a:off x="457200" y="1600200"/>
            <a:ext cx="8153400" cy="4572000"/>
          </a:xfrm>
        </p:spPr>
        <p:txBody>
          <a:bodyPr/>
          <a:lstStyle/>
          <a:p>
            <a:pPr marL="342900" indent="-342900" eaLnBrk="1" hangingPunct="1">
              <a:lnSpc>
                <a:spcPct val="100000"/>
              </a:lnSpc>
              <a:spcBef>
                <a:spcPct val="20000"/>
              </a:spcBef>
              <a:buFont typeface="Times New Roman" charset="0"/>
              <a:buChar char="•"/>
            </a:pPr>
            <a:endParaRPr lang="en-US"/>
          </a:p>
          <a:p>
            <a:pPr marL="342900" indent="-342900" eaLnBrk="1" hangingPunct="1">
              <a:lnSpc>
                <a:spcPct val="100000"/>
              </a:lnSpc>
              <a:spcBef>
                <a:spcPct val="20000"/>
              </a:spcBef>
              <a:buFont typeface="Times New Roman" charset="0"/>
              <a:buChar char="•"/>
            </a:pPr>
            <a:endParaRPr lang="en-US"/>
          </a:p>
        </p:txBody>
      </p:sp>
      <p:sp>
        <p:nvSpPr>
          <p:cNvPr id="40965" name="AutoShape 6"/>
          <p:cNvSpPr>
            <a:spLocks noChangeArrowheads="1"/>
          </p:cNvSpPr>
          <p:nvPr/>
        </p:nvSpPr>
        <p:spPr bwMode="auto">
          <a:xfrm>
            <a:off x="5867400" y="2971800"/>
            <a:ext cx="3124200" cy="2057400"/>
          </a:xfrm>
          <a:prstGeom prst="wedgeRoundRectCallout">
            <a:avLst>
              <a:gd name="adj1" fmla="val 5384"/>
              <a:gd name="adj2" fmla="val -83565"/>
              <a:gd name="adj3" fmla="val 16667"/>
            </a:avLst>
          </a:prstGeom>
          <a:ln>
            <a:headEnd/>
            <a:tailEn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marL="114300" lvl="1"/>
            <a:r>
              <a:rPr lang="en-US" sz="2800" dirty="0">
                <a:solidFill>
                  <a:srgbClr val="000000"/>
                </a:solidFill>
              </a:rPr>
              <a:t>Spatial term</a:t>
            </a:r>
          </a:p>
          <a:p>
            <a:pPr marL="114300" lvl="1"/>
            <a:r>
              <a:rPr lang="en-US" sz="2400" dirty="0">
                <a:solidFill>
                  <a:srgbClr val="000000"/>
                </a:solidFill>
              </a:rPr>
              <a:t>Prior knowledge of flow field</a:t>
            </a:r>
            <a:endParaRPr lang="en-US" sz="2400" dirty="0"/>
          </a:p>
        </p:txBody>
      </p:sp>
      <p:sp>
        <p:nvSpPr>
          <p:cNvPr id="40966" name="AutoShape 794"/>
          <p:cNvSpPr>
            <a:spLocks noChangeArrowheads="1"/>
          </p:cNvSpPr>
          <p:nvPr/>
        </p:nvSpPr>
        <p:spPr bwMode="auto">
          <a:xfrm>
            <a:off x="838200" y="2971800"/>
            <a:ext cx="4343400" cy="1981200"/>
          </a:xfrm>
          <a:prstGeom prst="wedgeRoundRectCallout">
            <a:avLst>
              <a:gd name="adj1" fmla="val 41704"/>
              <a:gd name="adj2" fmla="val -80606"/>
              <a:gd name="adj3" fmla="val 16667"/>
            </a:avLst>
          </a:prstGeom>
          <a:ln>
            <a:headEnd/>
            <a:tailEnd/>
          </a:ln>
        </p:spPr>
        <p:style>
          <a:lnRef idx="1">
            <a:schemeClr val="accent6"/>
          </a:lnRef>
          <a:fillRef idx="2">
            <a:schemeClr val="accent6"/>
          </a:fillRef>
          <a:effectRef idx="1">
            <a:schemeClr val="accent6"/>
          </a:effectRef>
          <a:fontRef idx="minor">
            <a:schemeClr val="dk1"/>
          </a:fontRef>
        </p:style>
        <p:txBody>
          <a:bodyPr anchor="ctr">
            <a:prstTxWarp prst="textNoShape">
              <a:avLst/>
            </a:prstTxWarp>
          </a:bodyPr>
          <a:lstStyle/>
          <a:p>
            <a:pPr defTabSz="914400"/>
            <a:r>
              <a:rPr lang="en-US" sz="2800" dirty="0">
                <a:solidFill>
                  <a:schemeClr val="bg1"/>
                </a:solidFill>
              </a:rPr>
              <a:t>Data term</a:t>
            </a:r>
          </a:p>
          <a:p>
            <a:pPr defTabSz="914400"/>
            <a:r>
              <a:rPr lang="en-US" sz="2400" dirty="0">
                <a:solidFill>
                  <a:schemeClr val="bg1"/>
                </a:solidFill>
              </a:rPr>
              <a:t>How second image can be generated from first image and flow fields</a:t>
            </a:r>
          </a:p>
        </p:txBody>
      </p:sp>
      <p:pic>
        <p:nvPicPr>
          <p:cNvPr id="40967" name="Picture 85"/>
          <p:cNvPicPr>
            <a:picLocks noChangeAspect="1"/>
          </p:cNvPicPr>
          <p:nvPr/>
        </p:nvPicPr>
        <p:blipFill>
          <a:blip r:embed="rId4"/>
          <a:srcRect/>
          <a:stretch>
            <a:fillRect/>
          </a:stretch>
        </p:blipFill>
        <p:spPr bwMode="auto">
          <a:xfrm>
            <a:off x="685800" y="5181600"/>
            <a:ext cx="7848600" cy="85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pPr eaLnBrk="1" hangingPunct="1"/>
            <a:r>
              <a:rPr lang="en-US"/>
              <a:t>Brightness constancy</a:t>
            </a:r>
          </a:p>
        </p:txBody>
      </p:sp>
      <p:sp>
        <p:nvSpPr>
          <p:cNvPr id="43012" name="Rectangle 3"/>
          <p:cNvSpPr>
            <a:spLocks noGrp="1" noChangeArrowheads="1"/>
          </p:cNvSpPr>
          <p:nvPr>
            <p:ph type="body" sz="half" idx="1"/>
          </p:nvPr>
        </p:nvSpPr>
        <p:spPr>
          <a:xfrm>
            <a:off x="457200" y="-152400"/>
            <a:ext cx="7772400" cy="4600575"/>
          </a:xfrm>
        </p:spPr>
        <p:txBody>
          <a:bodyPr/>
          <a:lstStyle/>
          <a:p>
            <a:pPr marL="342900" indent="-342900" eaLnBrk="1" hangingPunct="1">
              <a:lnSpc>
                <a:spcPct val="90000"/>
              </a:lnSpc>
              <a:spcBef>
                <a:spcPct val="20000"/>
              </a:spcBef>
              <a:buFont typeface="Times New Roman" charset="0"/>
              <a:buChar char="•"/>
            </a:pPr>
            <a:endParaRPr lang="en-US" sz="2800"/>
          </a:p>
          <a:p>
            <a:pPr marL="342900" indent="-342900" eaLnBrk="1" hangingPunct="1">
              <a:lnSpc>
                <a:spcPct val="90000"/>
              </a:lnSpc>
              <a:spcBef>
                <a:spcPct val="20000"/>
              </a:spcBef>
              <a:buFont typeface="Times New Roman" charset="0"/>
              <a:buChar char="•"/>
            </a:pPr>
            <a:endParaRPr lang="en-US" sz="2800"/>
          </a:p>
          <a:p>
            <a:pPr marL="342900" indent="-342900" eaLnBrk="1" hangingPunct="1">
              <a:lnSpc>
                <a:spcPct val="90000"/>
              </a:lnSpc>
              <a:spcBef>
                <a:spcPct val="20000"/>
              </a:spcBef>
              <a:buFont typeface="Times New Roman" charset="0"/>
              <a:buChar char="•"/>
            </a:pPr>
            <a:endParaRPr lang="en-US" sz="2800"/>
          </a:p>
          <a:p>
            <a:pPr marL="342900" indent="-342900" eaLnBrk="1" hangingPunct="1">
              <a:lnSpc>
                <a:spcPct val="90000"/>
              </a:lnSpc>
              <a:spcBef>
                <a:spcPct val="20000"/>
              </a:spcBef>
              <a:buFont typeface="Times New Roman" charset="0"/>
              <a:buChar char="•"/>
            </a:pPr>
            <a:endParaRPr lang="en-US" sz="2800"/>
          </a:p>
          <a:p>
            <a:pPr marL="342900" indent="-342900" eaLnBrk="1" hangingPunct="1">
              <a:lnSpc>
                <a:spcPct val="90000"/>
              </a:lnSpc>
              <a:spcBef>
                <a:spcPct val="20000"/>
              </a:spcBef>
              <a:buFont typeface="Times New Roman" charset="0"/>
              <a:buChar char="•"/>
            </a:pPr>
            <a:endParaRPr lang="en-US" sz="2800"/>
          </a:p>
          <a:p>
            <a:pPr marL="342900" indent="-342900" eaLnBrk="1" hangingPunct="1">
              <a:lnSpc>
                <a:spcPct val="90000"/>
              </a:lnSpc>
              <a:spcBef>
                <a:spcPct val="20000"/>
              </a:spcBef>
              <a:buFont typeface="Times New Roman" charset="0"/>
              <a:buChar char="•"/>
            </a:pPr>
            <a:endParaRPr lang="en-US" sz="2800"/>
          </a:p>
          <a:p>
            <a:pPr marL="342900" indent="-342900" eaLnBrk="1" hangingPunct="1">
              <a:lnSpc>
                <a:spcPct val="90000"/>
              </a:lnSpc>
              <a:spcBef>
                <a:spcPct val="20000"/>
              </a:spcBef>
              <a:buFont typeface="Times New Roman" charset="0"/>
              <a:buChar char="•"/>
            </a:pPr>
            <a:r>
              <a:rPr lang="en-US" sz="2800"/>
              <a:t>Penalty functions</a:t>
            </a:r>
            <a:r>
              <a:rPr lang="en-US" sz="2800" smtClean="0"/>
              <a:t>    (</a:t>
            </a:r>
            <a:r>
              <a:rPr lang="en-US" sz="2800"/>
              <a:t>for linearized BC)</a:t>
            </a:r>
          </a:p>
          <a:p>
            <a:pPr marL="742950" lvl="1" indent="-285750" eaLnBrk="1" hangingPunct="1">
              <a:lnSpc>
                <a:spcPct val="90000"/>
              </a:lnSpc>
              <a:spcBef>
                <a:spcPct val="20000"/>
              </a:spcBef>
              <a:buFont typeface="Times New Roman" charset="0"/>
              <a:buChar char="–"/>
            </a:pPr>
            <a:r>
              <a:rPr lang="en-US" sz="1800"/>
              <a:t>Quadratic (Horn &amp; Schunck)  </a:t>
            </a:r>
          </a:p>
          <a:p>
            <a:pPr marL="742950" lvl="1" indent="-285750" eaLnBrk="1" hangingPunct="1">
              <a:lnSpc>
                <a:spcPct val="90000"/>
              </a:lnSpc>
              <a:spcBef>
                <a:spcPct val="20000"/>
              </a:spcBef>
              <a:buFont typeface="Times New Roman" charset="0"/>
              <a:buChar char="–"/>
            </a:pPr>
            <a:r>
              <a:rPr lang="en-US" sz="1800"/>
              <a:t>Lorentzian (Black &amp; Anandan</a:t>
            </a:r>
            <a:r>
              <a:rPr lang="en-US" sz="1800" smtClean="0"/>
              <a:t>)</a:t>
            </a:r>
          </a:p>
          <a:p>
            <a:pPr marL="742950" lvl="1" indent="-285750" eaLnBrk="1" hangingPunct="1">
              <a:lnSpc>
                <a:spcPct val="90000"/>
              </a:lnSpc>
              <a:spcBef>
                <a:spcPct val="20000"/>
              </a:spcBef>
              <a:buFont typeface="Times New Roman" charset="0"/>
              <a:buChar char="–"/>
            </a:pPr>
            <a:r>
              <a:rPr lang="en-US" sz="1800" smtClean="0"/>
              <a:t>Charbonier (Bruhn et al. ’05)</a:t>
            </a:r>
            <a:endParaRPr lang="en-US" sz="2400" smtClean="0"/>
          </a:p>
        </p:txBody>
      </p:sp>
      <p:pic>
        <p:nvPicPr>
          <p:cNvPr id="43013" name="Picture 51"/>
          <p:cNvPicPr>
            <a:picLocks noChangeAspect="1"/>
          </p:cNvPicPr>
          <p:nvPr/>
        </p:nvPicPr>
        <p:blipFill>
          <a:blip r:embed="rId4"/>
          <a:srcRect/>
          <a:stretch>
            <a:fillRect/>
          </a:stretch>
        </p:blipFill>
        <p:spPr bwMode="auto">
          <a:xfrm>
            <a:off x="482600" y="1328738"/>
            <a:ext cx="8356600" cy="1262062"/>
          </a:xfrm>
          <a:prstGeom prst="rect">
            <a:avLst/>
          </a:prstGeom>
          <a:noFill/>
          <a:ln w="9525">
            <a:noFill/>
            <a:miter lim="800000"/>
            <a:headEnd/>
            <a:tailEnd/>
          </a:ln>
        </p:spPr>
      </p:pic>
      <p:graphicFrame>
        <p:nvGraphicFramePr>
          <p:cNvPr id="43010" name="Object 2"/>
          <p:cNvGraphicFramePr>
            <a:graphicFrameLocks noChangeAspect="1"/>
          </p:cNvGraphicFramePr>
          <p:nvPr/>
        </p:nvGraphicFramePr>
        <p:xfrm>
          <a:off x="4765675" y="1942662"/>
          <a:ext cx="387350" cy="457200"/>
        </p:xfrm>
        <a:graphic>
          <a:graphicData uri="http://schemas.openxmlformats.org/presentationml/2006/ole">
            <p:oleObj spid="_x0000_s370690" name="Equation" r:id="rId5" imgW="139700" imgH="165100" progId="Equation.DSMT4">
              <p:embed/>
            </p:oleObj>
          </a:graphicData>
        </a:graphic>
      </p:graphicFrame>
      <p:pic>
        <p:nvPicPr>
          <p:cNvPr id="43014" name="Picture 4"/>
          <p:cNvPicPr>
            <a:picLocks noChangeAspect="1" noChangeArrowheads="1"/>
          </p:cNvPicPr>
          <p:nvPr/>
        </p:nvPicPr>
        <p:blipFill>
          <a:blip r:embed="rId6"/>
          <a:srcRect/>
          <a:stretch>
            <a:fillRect/>
          </a:stretch>
        </p:blipFill>
        <p:spPr bwMode="auto">
          <a:xfrm>
            <a:off x="4572000" y="3200400"/>
            <a:ext cx="433705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t>Brightness constancy</a:t>
            </a:r>
          </a:p>
        </p:txBody>
      </p:sp>
      <p:sp>
        <p:nvSpPr>
          <p:cNvPr id="45059" name="Rectangle 3"/>
          <p:cNvSpPr>
            <a:spLocks noGrp="1" noChangeArrowheads="1"/>
          </p:cNvSpPr>
          <p:nvPr>
            <p:ph type="body" sz="half" idx="1"/>
          </p:nvPr>
        </p:nvSpPr>
        <p:spPr>
          <a:xfrm>
            <a:off x="457200" y="-152400"/>
            <a:ext cx="7772400" cy="4600575"/>
          </a:xfrm>
        </p:spPr>
        <p:txBody>
          <a:bodyPr>
            <a:normAutofit fontScale="92500" lnSpcReduction="10000"/>
          </a:bodyPr>
          <a:lstStyle/>
          <a:p>
            <a:pPr marL="342900" indent="-342900" eaLnBrk="1" hangingPunct="1">
              <a:lnSpc>
                <a:spcPct val="90000"/>
              </a:lnSpc>
              <a:spcBef>
                <a:spcPct val="20000"/>
              </a:spcBef>
              <a:buFont typeface="Times New Roman" charset="0"/>
              <a:buChar char="•"/>
            </a:pPr>
            <a:endParaRPr lang="en-US" sz="2800"/>
          </a:p>
          <a:p>
            <a:pPr marL="342900" indent="-342900" eaLnBrk="1" hangingPunct="1">
              <a:lnSpc>
                <a:spcPct val="90000"/>
              </a:lnSpc>
              <a:spcBef>
                <a:spcPct val="20000"/>
              </a:spcBef>
              <a:buFont typeface="Times New Roman" charset="0"/>
              <a:buChar char="•"/>
            </a:pPr>
            <a:endParaRPr lang="en-US" sz="2800"/>
          </a:p>
          <a:p>
            <a:pPr marL="342900" indent="-342900" eaLnBrk="1" hangingPunct="1">
              <a:lnSpc>
                <a:spcPct val="90000"/>
              </a:lnSpc>
              <a:spcBef>
                <a:spcPct val="20000"/>
              </a:spcBef>
              <a:buFont typeface="Times New Roman" charset="0"/>
              <a:buChar char="•"/>
            </a:pPr>
            <a:endParaRPr lang="en-US" sz="2800"/>
          </a:p>
          <a:p>
            <a:pPr marL="342900" indent="-342900" eaLnBrk="1" hangingPunct="1">
              <a:lnSpc>
                <a:spcPct val="90000"/>
              </a:lnSpc>
              <a:spcBef>
                <a:spcPct val="20000"/>
              </a:spcBef>
              <a:buFont typeface="Times New Roman" charset="0"/>
              <a:buChar char="•"/>
            </a:pPr>
            <a:endParaRPr lang="en-US" sz="2800"/>
          </a:p>
          <a:p>
            <a:pPr marL="342900" indent="-342900" eaLnBrk="1" hangingPunct="1">
              <a:lnSpc>
                <a:spcPct val="90000"/>
              </a:lnSpc>
              <a:spcBef>
                <a:spcPct val="20000"/>
              </a:spcBef>
              <a:buFont typeface="Times New Roman" charset="0"/>
              <a:buChar char="•"/>
            </a:pPr>
            <a:endParaRPr lang="en-US" sz="2800"/>
          </a:p>
          <a:p>
            <a:pPr marL="342900" indent="-342900" eaLnBrk="1" hangingPunct="1">
              <a:lnSpc>
                <a:spcPct val="90000"/>
              </a:lnSpc>
              <a:spcBef>
                <a:spcPct val="20000"/>
              </a:spcBef>
              <a:buFont typeface="Times New Roman" charset="0"/>
              <a:buChar char="•"/>
            </a:pPr>
            <a:endParaRPr lang="en-US" sz="2800" smtClean="0"/>
          </a:p>
          <a:p>
            <a:pPr marL="342900" indent="-342900" eaLnBrk="1" hangingPunct="1">
              <a:lnSpc>
                <a:spcPct val="90000"/>
              </a:lnSpc>
              <a:spcBef>
                <a:spcPct val="20000"/>
              </a:spcBef>
              <a:buFont typeface="Times New Roman" charset="0"/>
              <a:buChar char="•"/>
            </a:pPr>
            <a:endParaRPr lang="en-US" sz="2800" smtClean="0"/>
          </a:p>
          <a:p>
            <a:pPr marL="342900" indent="-342900" eaLnBrk="1" hangingPunct="1">
              <a:lnSpc>
                <a:spcPct val="90000"/>
              </a:lnSpc>
              <a:spcBef>
                <a:spcPct val="20000"/>
              </a:spcBef>
              <a:buFont typeface="Times New Roman" charset="0"/>
              <a:buChar char="•"/>
            </a:pPr>
            <a:r>
              <a:rPr lang="en-US" sz="2800" smtClean="0"/>
              <a:t>Images may be optionally filtered</a:t>
            </a:r>
          </a:p>
          <a:p>
            <a:pPr marL="742950" lvl="1" indent="-342900" eaLnBrk="1" hangingPunct="1">
              <a:lnSpc>
                <a:spcPct val="90000"/>
              </a:lnSpc>
              <a:spcBef>
                <a:spcPct val="20000"/>
              </a:spcBef>
              <a:buFont typeface="Times New Roman" charset="0"/>
              <a:buChar char="•"/>
            </a:pPr>
            <a:r>
              <a:rPr lang="en-US" sz="2400" smtClean="0"/>
              <a:t>linear (derivative, Laplacian, Gaussian, …)</a:t>
            </a:r>
          </a:p>
          <a:p>
            <a:pPr marL="742950" lvl="1" indent="-342900" eaLnBrk="1" hangingPunct="1">
              <a:lnSpc>
                <a:spcPct val="90000"/>
              </a:lnSpc>
              <a:spcBef>
                <a:spcPct val="20000"/>
              </a:spcBef>
              <a:buFont typeface="Times New Roman" charset="0"/>
              <a:buChar char="•"/>
            </a:pPr>
            <a:r>
              <a:rPr lang="en-US" sz="2400" smtClean="0"/>
              <a:t>non-linear (structure decomposition, Wedel et al. ’08 ’09)</a:t>
            </a:r>
          </a:p>
          <a:p>
            <a:pPr marL="342900" indent="-342900" eaLnBrk="1" hangingPunct="1">
              <a:lnSpc>
                <a:spcPct val="90000"/>
              </a:lnSpc>
              <a:spcBef>
                <a:spcPct val="20000"/>
              </a:spcBef>
              <a:buFont typeface="Times New Roman" charset="0"/>
              <a:buChar char="•"/>
            </a:pPr>
            <a:r>
              <a:rPr lang="en-US" sz="2800" smtClean="0"/>
              <a:t>Linearization</a:t>
            </a:r>
          </a:p>
          <a:p>
            <a:pPr marL="742950" lvl="1" indent="-342900" eaLnBrk="1" hangingPunct="1">
              <a:lnSpc>
                <a:spcPct val="90000"/>
              </a:lnSpc>
              <a:spcBef>
                <a:spcPct val="20000"/>
              </a:spcBef>
              <a:buFont typeface="Times New Roman" charset="0"/>
              <a:buChar char="•"/>
            </a:pPr>
            <a:r>
              <a:rPr lang="en-US" sz="2400" smtClean="0"/>
              <a:t>How and when?</a:t>
            </a:r>
            <a:endParaRPr lang="en-US" sz="2400"/>
          </a:p>
        </p:txBody>
      </p:sp>
      <p:pic>
        <p:nvPicPr>
          <p:cNvPr id="45060" name="Picture 51"/>
          <p:cNvPicPr>
            <a:picLocks noChangeAspect="1"/>
          </p:cNvPicPr>
          <p:nvPr/>
        </p:nvPicPr>
        <p:blipFill>
          <a:blip r:embed="rId3"/>
          <a:srcRect/>
          <a:stretch>
            <a:fillRect/>
          </a:stretch>
        </p:blipFill>
        <p:spPr bwMode="auto">
          <a:xfrm>
            <a:off x="482600" y="1328738"/>
            <a:ext cx="8356600" cy="1262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84"/>
          <p:cNvPicPr>
            <a:picLocks noChangeAspect="1"/>
          </p:cNvPicPr>
          <p:nvPr/>
        </p:nvPicPr>
        <p:blipFill>
          <a:blip r:embed="rId3"/>
          <a:srcRect/>
          <a:stretch>
            <a:fillRect/>
          </a:stretch>
        </p:blipFill>
        <p:spPr bwMode="auto">
          <a:xfrm>
            <a:off x="381000" y="1524000"/>
            <a:ext cx="8597900" cy="952500"/>
          </a:xfrm>
          <a:prstGeom prst="rect">
            <a:avLst/>
          </a:prstGeom>
          <a:noFill/>
          <a:ln w="9525">
            <a:noFill/>
            <a:miter lim="800000"/>
            <a:headEnd/>
            <a:tailEnd/>
          </a:ln>
        </p:spPr>
      </p:pic>
      <p:sp>
        <p:nvSpPr>
          <p:cNvPr id="47107" name="Rectangle 2"/>
          <p:cNvSpPr>
            <a:spLocks noGrp="1" noChangeArrowheads="1"/>
          </p:cNvSpPr>
          <p:nvPr>
            <p:ph type="title"/>
          </p:nvPr>
        </p:nvSpPr>
        <p:spPr/>
        <p:txBody>
          <a:bodyPr/>
          <a:lstStyle/>
          <a:p>
            <a:pPr eaLnBrk="1" hangingPunct="1"/>
            <a:r>
              <a:rPr lang="en-US"/>
              <a:t>Standard Bayesian formulation</a:t>
            </a:r>
          </a:p>
        </p:txBody>
      </p:sp>
      <p:sp>
        <p:nvSpPr>
          <p:cNvPr id="47108" name="Rectangle 3"/>
          <p:cNvSpPr>
            <a:spLocks noGrp="1" noChangeArrowheads="1"/>
          </p:cNvSpPr>
          <p:nvPr>
            <p:ph type="body" sz="half" idx="1"/>
          </p:nvPr>
        </p:nvSpPr>
        <p:spPr>
          <a:xfrm>
            <a:off x="457200" y="1600200"/>
            <a:ext cx="8153400" cy="4572000"/>
          </a:xfrm>
        </p:spPr>
        <p:txBody>
          <a:bodyPr/>
          <a:lstStyle/>
          <a:p>
            <a:pPr marL="342900" indent="-342900" eaLnBrk="1" hangingPunct="1">
              <a:lnSpc>
                <a:spcPct val="100000"/>
              </a:lnSpc>
              <a:spcBef>
                <a:spcPct val="20000"/>
              </a:spcBef>
              <a:buFont typeface="Times New Roman" charset="0"/>
              <a:buChar char="•"/>
            </a:pPr>
            <a:endParaRPr lang="en-US"/>
          </a:p>
          <a:p>
            <a:pPr marL="342900" indent="-342900" eaLnBrk="1" hangingPunct="1">
              <a:lnSpc>
                <a:spcPct val="100000"/>
              </a:lnSpc>
              <a:spcBef>
                <a:spcPct val="20000"/>
              </a:spcBef>
              <a:buFont typeface="Times New Roman" charset="0"/>
              <a:buChar char="•"/>
            </a:pPr>
            <a:endParaRPr lang="en-US"/>
          </a:p>
        </p:txBody>
      </p:sp>
      <p:sp>
        <p:nvSpPr>
          <p:cNvPr id="47109" name="AutoShape 6"/>
          <p:cNvSpPr>
            <a:spLocks noChangeArrowheads="1"/>
          </p:cNvSpPr>
          <p:nvPr/>
        </p:nvSpPr>
        <p:spPr bwMode="auto">
          <a:xfrm>
            <a:off x="5867400" y="2971800"/>
            <a:ext cx="3124200" cy="2057400"/>
          </a:xfrm>
          <a:prstGeom prst="wedgeRoundRectCallout">
            <a:avLst>
              <a:gd name="adj1" fmla="val 5384"/>
              <a:gd name="adj2" fmla="val -83565"/>
              <a:gd name="adj3" fmla="val 16667"/>
            </a:avLst>
          </a:prstGeom>
          <a:solidFill>
            <a:srgbClr val="FFFFFF"/>
          </a:solidFill>
          <a:ln w="9525">
            <a:solidFill>
              <a:schemeClr val="tx1"/>
            </a:solidFill>
            <a:miter lim="800000"/>
            <a:headEnd/>
            <a:tailEnd/>
          </a:ln>
        </p:spPr>
        <p:txBody>
          <a:bodyPr anchor="ctr">
            <a:prstTxWarp prst="textNoShape">
              <a:avLst/>
            </a:prstTxWarp>
          </a:bodyPr>
          <a:lstStyle/>
          <a:p>
            <a:pPr marL="114300" lvl="1"/>
            <a:r>
              <a:rPr lang="en-US" sz="2800">
                <a:solidFill>
                  <a:srgbClr val="FF0000"/>
                </a:solidFill>
              </a:rPr>
              <a:t>Spatial term</a:t>
            </a:r>
          </a:p>
          <a:p>
            <a:pPr marL="114300" lvl="1"/>
            <a:r>
              <a:rPr lang="en-US" sz="2400">
                <a:solidFill>
                  <a:srgbClr val="FF0000"/>
                </a:solidFill>
              </a:rPr>
              <a:t>Prior knowledge of flow field</a:t>
            </a:r>
          </a:p>
        </p:txBody>
      </p:sp>
      <p:sp>
        <p:nvSpPr>
          <p:cNvPr id="47110" name="AutoShape 794"/>
          <p:cNvSpPr>
            <a:spLocks noChangeArrowheads="1"/>
          </p:cNvSpPr>
          <p:nvPr/>
        </p:nvSpPr>
        <p:spPr bwMode="auto">
          <a:xfrm>
            <a:off x="838200" y="2971800"/>
            <a:ext cx="4343400" cy="1981200"/>
          </a:xfrm>
          <a:prstGeom prst="wedgeRoundRectCallout">
            <a:avLst>
              <a:gd name="adj1" fmla="val 41704"/>
              <a:gd name="adj2" fmla="val -80606"/>
              <a:gd name="adj3" fmla="val 16667"/>
            </a:avLst>
          </a:prstGeom>
          <a:solidFill>
            <a:srgbClr val="FFFFFF"/>
          </a:solidFill>
          <a:ln w="9525">
            <a:solidFill>
              <a:schemeClr val="tx1"/>
            </a:solidFill>
            <a:miter lim="800000"/>
            <a:headEnd/>
            <a:tailEnd/>
          </a:ln>
        </p:spPr>
        <p:txBody>
          <a:bodyPr anchor="ctr">
            <a:prstTxWarp prst="textNoShape">
              <a:avLst/>
            </a:prstTxWarp>
          </a:bodyPr>
          <a:lstStyle/>
          <a:p>
            <a:pPr defTabSz="914400"/>
            <a:r>
              <a:rPr lang="en-US" sz="2800">
                <a:solidFill>
                  <a:srgbClr val="000000"/>
                </a:solidFill>
              </a:rPr>
              <a:t>Data term</a:t>
            </a:r>
          </a:p>
          <a:p>
            <a:pPr defTabSz="914400"/>
            <a:r>
              <a:rPr lang="en-US" sz="2400">
                <a:solidFill>
                  <a:srgbClr val="000000"/>
                </a:solidFill>
              </a:rPr>
              <a:t>How second image can be generated from first image and flow fields</a:t>
            </a: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t>Spatial term</a:t>
            </a:r>
          </a:p>
        </p:txBody>
      </p:sp>
      <p:sp>
        <p:nvSpPr>
          <p:cNvPr id="49155" name="Rectangle 3"/>
          <p:cNvSpPr>
            <a:spLocks noGrp="1" noChangeArrowheads="1"/>
          </p:cNvSpPr>
          <p:nvPr>
            <p:ph type="body" idx="1"/>
          </p:nvPr>
        </p:nvSpPr>
        <p:spPr/>
        <p:txBody>
          <a:bodyPr/>
          <a:lstStyle/>
          <a:p>
            <a:pPr eaLnBrk="1" hangingPunct="1">
              <a:buFont typeface="Tahoma" charset="0"/>
              <a:buNone/>
            </a:pPr>
            <a:r>
              <a:rPr lang="en-US"/>
              <a:t>Smoothness: Neighboring pixels usually belong to same surface (except when they don’t)</a:t>
            </a:r>
          </a:p>
        </p:txBody>
      </p:sp>
      <p:pic>
        <p:nvPicPr>
          <p:cNvPr id="49156" name="Picture 4"/>
          <p:cNvPicPr>
            <a:picLocks noChangeAspect="1"/>
          </p:cNvPicPr>
          <p:nvPr/>
        </p:nvPicPr>
        <p:blipFill>
          <a:blip r:embed="rId3"/>
          <a:srcRect/>
          <a:stretch>
            <a:fillRect/>
          </a:stretch>
        </p:blipFill>
        <p:spPr bwMode="auto">
          <a:xfrm>
            <a:off x="3048000" y="2438400"/>
            <a:ext cx="2736850" cy="2286000"/>
          </a:xfrm>
          <a:prstGeom prst="rect">
            <a:avLst/>
          </a:prstGeom>
          <a:noFill/>
          <a:ln w="9525">
            <a:noFill/>
            <a:miter lim="800000"/>
            <a:headEnd/>
            <a:tailEnd/>
          </a:ln>
        </p:spPr>
      </p:pic>
      <p:sp>
        <p:nvSpPr>
          <p:cNvPr id="49157" name="TextBox 5"/>
          <p:cNvSpPr txBox="1">
            <a:spLocks noChangeArrowheads="1"/>
          </p:cNvSpPr>
          <p:nvPr/>
        </p:nvSpPr>
        <p:spPr bwMode="auto">
          <a:xfrm>
            <a:off x="838200" y="5029200"/>
            <a:ext cx="7620000" cy="822325"/>
          </a:xfrm>
          <a:prstGeom prst="rect">
            <a:avLst/>
          </a:prstGeom>
          <a:noFill/>
          <a:ln w="9525">
            <a:noFill/>
            <a:miter lim="800000"/>
            <a:headEnd/>
            <a:tailEnd/>
          </a:ln>
        </p:spPr>
        <p:txBody>
          <a:bodyPr>
            <a:prstTxWarp prst="textNoShape">
              <a:avLst/>
            </a:prstTxWarp>
            <a:spAutoFit/>
          </a:bodyPr>
          <a:lstStyle/>
          <a:p>
            <a:pPr algn="l"/>
            <a:r>
              <a:rPr lang="en-US" sz="2000">
                <a:solidFill>
                  <a:srgbClr val="800000"/>
                </a:solidFill>
              </a:rPr>
              <a:t>Flow and image structure assumed independent.</a:t>
            </a:r>
          </a:p>
          <a:p>
            <a:pPr algn="l"/>
            <a:r>
              <a:rPr lang="en-US" sz="2000">
                <a:solidFill>
                  <a:srgbClr val="800000"/>
                </a:solidFill>
              </a:rPr>
              <a:t>Horizontal and vertical flow roughly independent (Roth &amp; Black)</a:t>
            </a:r>
          </a:p>
        </p:txBody>
      </p:sp>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t>Spatial term</a:t>
            </a:r>
          </a:p>
        </p:txBody>
      </p:sp>
      <p:sp>
        <p:nvSpPr>
          <p:cNvPr id="305155" name="Rectangle 3"/>
          <p:cNvSpPr>
            <a:spLocks noGrp="1" noChangeArrowheads="1"/>
          </p:cNvSpPr>
          <p:nvPr>
            <p:ph type="body" sz="half" idx="1"/>
          </p:nvPr>
        </p:nvSpPr>
        <p:spPr>
          <a:xfrm>
            <a:off x="457200" y="1038225"/>
            <a:ext cx="8382000" cy="4600575"/>
          </a:xfrm>
        </p:spPr>
        <p:txBody>
          <a:bodyPr/>
          <a:lstStyle/>
          <a:p>
            <a:pPr marL="342900" indent="-342900" eaLnBrk="1" hangingPunct="1">
              <a:lnSpc>
                <a:spcPct val="100000"/>
              </a:lnSpc>
              <a:spcBef>
                <a:spcPct val="20000"/>
              </a:spcBef>
              <a:buFont typeface="Tahoma" pitchFamily="-106" charset="0"/>
              <a:buNone/>
              <a:defRPr/>
            </a:pPr>
            <a:r>
              <a:rPr lang="en-US" sz="2800" dirty="0"/>
              <a:t>Smoothness expressed by</a:t>
            </a:r>
            <a:r>
              <a:rPr lang="en-US" sz="2800" dirty="0" smtClean="0"/>
              <a:t> first derivatives</a:t>
            </a:r>
          </a:p>
          <a:p>
            <a:pPr marL="742950" lvl="1" indent="-285750" eaLnBrk="1" hangingPunct="1">
              <a:lnSpc>
                <a:spcPct val="100000"/>
              </a:lnSpc>
              <a:spcBef>
                <a:spcPct val="20000"/>
              </a:spcBef>
              <a:buFont typeface="Times New Roman" pitchFamily="-106" charset="0"/>
              <a:buChar char="–"/>
              <a:defRPr/>
            </a:pPr>
            <a:endParaRPr lang="en-US" dirty="0" smtClean="0"/>
          </a:p>
          <a:p>
            <a:pPr marL="742950" lvl="1" indent="-285750" eaLnBrk="1" hangingPunct="1">
              <a:lnSpc>
                <a:spcPct val="100000"/>
              </a:lnSpc>
              <a:spcBef>
                <a:spcPct val="20000"/>
              </a:spcBef>
              <a:buFont typeface="Times New Roman" pitchFamily="-106" charset="0"/>
              <a:buChar char="–"/>
              <a:defRPr/>
            </a:pPr>
            <a:endParaRPr lang="en-US" sz="2400" dirty="0" smtClean="0"/>
          </a:p>
          <a:p>
            <a:pPr marL="742950" lvl="1" indent="-285750" eaLnBrk="1" hangingPunct="1">
              <a:lnSpc>
                <a:spcPct val="100000"/>
              </a:lnSpc>
              <a:spcBef>
                <a:spcPct val="20000"/>
              </a:spcBef>
              <a:buFont typeface="Times New Roman" pitchFamily="-106" charset="0"/>
              <a:buChar char="–"/>
              <a:defRPr/>
            </a:pPr>
            <a:endParaRPr lang="en-US" sz="2400" dirty="0" smtClean="0"/>
          </a:p>
          <a:p>
            <a:pPr marL="342900" indent="-285750" eaLnBrk="1" hangingPunct="1">
              <a:lnSpc>
                <a:spcPct val="100000"/>
              </a:lnSpc>
              <a:spcBef>
                <a:spcPct val="20000"/>
              </a:spcBef>
              <a:buFont typeface="Times New Roman" pitchFamily="-106" charset="0"/>
              <a:buNone/>
              <a:defRPr/>
            </a:pPr>
            <a:r>
              <a:rPr lang="en-US" sz="2400" dirty="0" smtClean="0"/>
              <a:t>Penalty </a:t>
            </a:r>
            <a:r>
              <a:rPr lang="en-US" sz="2400" dirty="0"/>
              <a:t>functions and</a:t>
            </a:r>
            <a:r>
              <a:rPr lang="en-US" sz="2400" dirty="0" smtClean="0"/>
              <a:t> parameters</a:t>
            </a:r>
            <a:r>
              <a:rPr lang="en-US" sz="2400" dirty="0"/>
              <a:t>?</a:t>
            </a:r>
            <a:r>
              <a:rPr lang="en-US" dirty="0"/>
              <a:t/>
            </a:r>
            <a:br>
              <a:rPr lang="en-US" dirty="0"/>
            </a:br>
            <a:r>
              <a:rPr lang="en-US" dirty="0"/>
              <a:t>			</a:t>
            </a:r>
            <a:r>
              <a:rPr lang="en-US" dirty="0" smtClean="0"/>
              <a:t>	</a:t>
            </a:r>
            <a:endParaRPr lang="en-US" dirty="0"/>
          </a:p>
        </p:txBody>
      </p:sp>
      <p:pic>
        <p:nvPicPr>
          <p:cNvPr id="51204" name="Picture 90"/>
          <p:cNvPicPr>
            <a:picLocks noChangeAspect="1"/>
          </p:cNvPicPr>
          <p:nvPr/>
        </p:nvPicPr>
        <p:blipFill>
          <a:blip r:embed="rId3"/>
          <a:srcRect/>
          <a:stretch>
            <a:fillRect/>
          </a:stretch>
        </p:blipFill>
        <p:spPr bwMode="auto">
          <a:xfrm>
            <a:off x="282575" y="1524000"/>
            <a:ext cx="8556625" cy="1408113"/>
          </a:xfrm>
          <a:prstGeom prst="rect">
            <a:avLst/>
          </a:prstGeom>
          <a:noFill/>
          <a:ln w="9525">
            <a:noFill/>
            <a:miter lim="800000"/>
            <a:headEnd/>
            <a:tailEnd/>
          </a:ln>
        </p:spPr>
      </p:pic>
      <p:pic>
        <p:nvPicPr>
          <p:cNvPr id="51205"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706938" y="3429000"/>
            <a:ext cx="4235450"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51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 name="Rounded Rectangle 24"/>
          <p:cNvSpPr/>
          <p:nvPr/>
        </p:nvSpPr>
        <p:spPr>
          <a:xfrm>
            <a:off x="1524000" y="4724400"/>
            <a:ext cx="6096000" cy="757238"/>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34950"/>
            <a:ext cx="8228013" cy="831850"/>
          </a:xfrm>
        </p:spPr>
        <p:txBody>
          <a:bodyPr/>
          <a:lstStyle/>
          <a:p>
            <a:r>
              <a:rPr lang="en-US" dirty="0" smtClean="0"/>
              <a:t>Assumptions</a:t>
            </a:r>
            <a:endParaRPr lang="en-US" dirty="0"/>
          </a:p>
        </p:txBody>
      </p:sp>
      <p:sp>
        <p:nvSpPr>
          <p:cNvPr id="3" name="Content Placeholder 2"/>
          <p:cNvSpPr>
            <a:spLocks noGrp="1"/>
          </p:cNvSpPr>
          <p:nvPr>
            <p:ph idx="1"/>
          </p:nvPr>
        </p:nvSpPr>
        <p:spPr>
          <a:xfrm>
            <a:off x="304800" y="990600"/>
            <a:ext cx="8610600" cy="762000"/>
          </a:xfrm>
        </p:spPr>
        <p:txBody>
          <a:bodyPr/>
          <a:lstStyle/>
          <a:p>
            <a:pPr>
              <a:buNone/>
            </a:pPr>
            <a:r>
              <a:rPr lang="en-US" sz="3200" dirty="0" smtClean="0"/>
              <a:t>Brightness constancy</a:t>
            </a:r>
            <a:endParaRPr lang="en-US" sz="3200" dirty="0"/>
          </a:p>
        </p:txBody>
      </p:sp>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37" name="Rectangle 36"/>
              <p:cNvSpPr/>
              <p:nvPr/>
            </p:nvSpPr>
            <p:spPr>
              <a:xfrm>
                <a:off x="4007407" y="4724400"/>
                <a:ext cx="1097993" cy="6553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solidFill>
                            <a:schemeClr val="bg1"/>
                          </a:solidFill>
                          <a:latin typeface="Cambria Math"/>
                          <a:ea typeface="Cambria Math"/>
                        </a:rPr>
                        <m:t>𝐩</m:t>
                      </m:r>
                      <m:r>
                        <a:rPr lang="en-US" sz="2000" b="0" i="1" smtClean="0">
                          <a:solidFill>
                            <a:schemeClr val="bg1"/>
                          </a:solidFill>
                          <a:latin typeface="Cambria Math"/>
                          <a:ea typeface="Cambria Math"/>
                        </a:rPr>
                        <m:t>=</m:t>
                      </m:r>
                      <m:d>
                        <m:dPr>
                          <m:ctrlPr>
                            <a:rPr lang="en-US" sz="2000" b="0" i="1" smtClean="0">
                              <a:solidFill>
                                <a:schemeClr val="bg1"/>
                              </a:solidFill>
                              <a:latin typeface="Cambria Math"/>
                              <a:ea typeface="Cambria Math"/>
                            </a:rPr>
                          </m:ctrlPr>
                        </m:dPr>
                        <m:e>
                          <m:eqArr>
                            <m:eqArrPr>
                              <m:ctrlPr>
                                <a:rPr lang="en-US" sz="2000" b="0" i="1" smtClean="0">
                                  <a:solidFill>
                                    <a:schemeClr val="bg1"/>
                                  </a:solidFill>
                                  <a:latin typeface="Cambria Math"/>
                                  <a:ea typeface="Cambria Math"/>
                                </a:rPr>
                              </m:ctrlPr>
                            </m:eqArrPr>
                            <m:e>
                              <m:r>
                                <a:rPr lang="en-US" sz="2000" b="0" i="1" smtClean="0">
                                  <a:solidFill>
                                    <a:schemeClr val="bg1"/>
                                  </a:solidFill>
                                  <a:latin typeface="Cambria Math"/>
                                  <a:ea typeface="Cambria Math"/>
                                </a:rPr>
                                <m:t>𝑖</m:t>
                              </m:r>
                            </m:e>
                            <m:e>
                              <m:r>
                                <a:rPr lang="en-US" sz="2000" b="0" i="1" smtClean="0">
                                  <a:solidFill>
                                    <a:schemeClr val="bg1"/>
                                  </a:solidFill>
                                  <a:latin typeface="Cambria Math"/>
                                  <a:ea typeface="Cambria Math"/>
                                </a:rPr>
                                <m:t>𝑗</m:t>
                              </m:r>
                            </m:e>
                          </m:eqArr>
                        </m:e>
                      </m:d>
                    </m:oMath>
                  </m:oMathPara>
                </a14:m>
                <a:endParaRPr lang="en-US" sz="2000" dirty="0">
                  <a:solidFill>
                    <a:schemeClr val="bg1"/>
                  </a:solidFill>
                </a:endParaRPr>
              </a:p>
            </p:txBody>
          </p:sp>
        </mc:Choice>
        <mc:Fallback>
          <p:sp>
            <p:nvSpPr>
              <p:cNvPr id="37" name="Rectangle 36"/>
              <p:cNvSpPr>
                <a:spLocks noRot="1" noChangeAspect="1" noMove="1" noResize="1" noEditPoints="1" noAdjustHandles="1" noChangeArrowheads="1" noChangeShapeType="1" noTextEdit="1"/>
              </p:cNvSpPr>
              <p:nvPr/>
            </p:nvSpPr>
            <p:spPr>
              <a:xfrm>
                <a:off x="4007407" y="4724400"/>
                <a:ext cx="1097993" cy="655372"/>
              </a:xfrm>
              <a:prstGeom prst="rect">
                <a:avLst/>
              </a:prstGeom>
              <a:blipFill rotWithShape="1">
                <a:blip r:embed="rId4"/>
                <a:stretch>
                  <a:fillRect/>
                </a:stretch>
              </a:blipFill>
            </p:spPr>
            <p:txBody>
              <a:bodyPr/>
              <a:lstStyle/>
              <a:p>
                <a:r>
                  <a:rPr lang="en-US">
                    <a:noFill/>
                  </a:rPr>
                  <a:t> </a:t>
                </a:r>
              </a:p>
            </p:txBody>
          </p:sp>
        </mc:Fallback>
      </mc:AlternateContent>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38" name="Rectangle 37"/>
              <p:cNvSpPr/>
              <p:nvPr/>
            </p:nvSpPr>
            <p:spPr>
              <a:xfrm>
                <a:off x="4572000" y="5791200"/>
                <a:ext cx="2082173" cy="783869"/>
              </a:xfrm>
              <a:prstGeom prst="rect">
                <a:avLst/>
              </a:prstGeom>
            </p:spPr>
            <p:txBody>
              <a:bodyPr wrap="none">
                <a:spAutoFit/>
              </a:bodyPr>
              <a:lstStyle/>
              <a:p>
                <a14:m>
                  <m:oMath xmlns:m="http://schemas.openxmlformats.org/officeDocument/2006/math">
                    <m:r>
                      <a:rPr lang="en-US" sz="2000" b="1" i="0" smtClean="0">
                        <a:solidFill>
                          <a:schemeClr val="bg1"/>
                        </a:solidFill>
                        <a:latin typeface="Cambria Math"/>
                        <a:ea typeface="Cambria Math"/>
                      </a:rPr>
                      <m:t>𝐩</m:t>
                    </m:r>
                    <m:r>
                      <a:rPr lang="en-US" sz="2000" b="1" i="0" smtClean="0">
                        <a:solidFill>
                          <a:schemeClr val="bg1"/>
                        </a:solidFill>
                        <a:latin typeface="Cambria Math"/>
                        <a:ea typeface="Cambria Math"/>
                      </a:rPr>
                      <m:t>+</m:t>
                    </m:r>
                    <m:sSub>
                      <m:sSubPr>
                        <m:ctrlPr>
                          <a:rPr lang="en-US" sz="2000" b="1" i="1" smtClean="0">
                            <a:solidFill>
                              <a:schemeClr val="bg1"/>
                            </a:solidFill>
                            <a:latin typeface="Cambria Math"/>
                            <a:ea typeface="Cambria Math"/>
                          </a:rPr>
                        </m:ctrlPr>
                      </m:sSubPr>
                      <m:e>
                        <m:r>
                          <a:rPr lang="en-US" sz="2000" b="1" i="0" smtClean="0">
                            <a:solidFill>
                              <a:schemeClr val="bg1"/>
                            </a:solidFill>
                            <a:latin typeface="Cambria Math"/>
                            <a:ea typeface="Cambria Math"/>
                          </a:rPr>
                          <m:t>𝐰</m:t>
                        </m:r>
                      </m:e>
                      <m:sub>
                        <m:r>
                          <a:rPr lang="en-US" sz="2000" b="1" i="0" smtClean="0">
                            <a:solidFill>
                              <a:schemeClr val="bg1"/>
                            </a:solidFill>
                            <a:latin typeface="Cambria Math"/>
                            <a:ea typeface="Cambria Math"/>
                          </a:rPr>
                          <m:t>𝐩</m:t>
                        </m:r>
                      </m:sub>
                    </m:sSub>
                  </m:oMath>
                </a14:m>
                <a:r>
                  <a:rPr lang="en-US" sz="2000" dirty="0" smtClean="0">
                    <a:solidFill>
                      <a:schemeClr val="bg1"/>
                    </a:solidFill>
                  </a:rPr>
                  <a:t>=</a:t>
                </a:r>
                <a14:m>
                  <m:oMath xmlns:m="http://schemas.openxmlformats.org/officeDocument/2006/math">
                    <m:d>
                      <m:dPr>
                        <m:ctrlPr>
                          <a:rPr lang="en-US" sz="2000" i="1" smtClean="0">
                            <a:solidFill>
                              <a:schemeClr val="bg1"/>
                            </a:solidFill>
                            <a:latin typeface="Cambria Math"/>
                            <a:ea typeface="Cambria Math"/>
                          </a:rPr>
                        </m:ctrlPr>
                      </m:dPr>
                      <m:e>
                        <m:eqArr>
                          <m:eqArrPr>
                            <m:ctrlPr>
                              <a:rPr lang="en-US" sz="2000" i="1">
                                <a:solidFill>
                                  <a:schemeClr val="bg1"/>
                                </a:solidFill>
                                <a:latin typeface="Cambria Math"/>
                                <a:ea typeface="Cambria Math"/>
                              </a:rPr>
                            </m:ctrlPr>
                          </m:eqArrPr>
                          <m:e>
                            <m:r>
                              <a:rPr lang="en-US" sz="2000" i="1">
                                <a:solidFill>
                                  <a:schemeClr val="bg1"/>
                                </a:solidFill>
                                <a:latin typeface="Cambria Math"/>
                                <a:ea typeface="Cambria Math"/>
                              </a:rPr>
                              <m:t>𝑖</m:t>
                            </m:r>
                            <m:r>
                              <a:rPr lang="en-US" sz="2000" i="1">
                                <a:solidFill>
                                  <a:schemeClr val="bg1"/>
                                </a:solidFill>
                                <a:latin typeface="Cambria Math"/>
                                <a:ea typeface="Cambria Math"/>
                              </a:rPr>
                              <m:t>+</m:t>
                            </m:r>
                            <m:sSub>
                              <m:sSubPr>
                                <m:ctrlPr>
                                  <a:rPr lang="en-US" sz="2000" i="1">
                                    <a:solidFill>
                                      <a:schemeClr val="bg1"/>
                                    </a:solidFill>
                                    <a:latin typeface="Cambria Math"/>
                                    <a:ea typeface="Cambria Math"/>
                                  </a:rPr>
                                </m:ctrlPr>
                              </m:sSubPr>
                              <m:e>
                                <m:r>
                                  <a:rPr lang="en-US" sz="2000" i="1">
                                    <a:solidFill>
                                      <a:schemeClr val="bg1"/>
                                    </a:solidFill>
                                    <a:latin typeface="Cambria Math"/>
                                    <a:ea typeface="Cambria Math"/>
                                  </a:rPr>
                                  <m:t>𝑢</m:t>
                                </m:r>
                              </m:e>
                              <m:sub>
                                <m:r>
                                  <a:rPr lang="en-US" sz="2000" b="1">
                                    <a:solidFill>
                                      <a:schemeClr val="bg1"/>
                                    </a:solidFill>
                                    <a:latin typeface="Cambria Math"/>
                                    <a:ea typeface="Cambria Math"/>
                                  </a:rPr>
                                  <m:t>𝐩</m:t>
                                </m:r>
                              </m:sub>
                            </m:sSub>
                          </m:e>
                          <m:e>
                            <m:r>
                              <a:rPr lang="en-US" sz="2000" i="1">
                                <a:solidFill>
                                  <a:schemeClr val="bg1"/>
                                </a:solidFill>
                                <a:latin typeface="Cambria Math"/>
                                <a:ea typeface="Cambria Math"/>
                              </a:rPr>
                              <m:t>𝑗</m:t>
                            </m:r>
                            <m:r>
                              <a:rPr lang="en-US" sz="2000" i="1">
                                <a:solidFill>
                                  <a:schemeClr val="bg1"/>
                                </a:solidFill>
                                <a:latin typeface="Cambria Math"/>
                                <a:ea typeface="Cambria Math"/>
                              </a:rPr>
                              <m:t>+</m:t>
                            </m:r>
                            <m:sSub>
                              <m:sSubPr>
                                <m:ctrlPr>
                                  <a:rPr lang="en-US" sz="2000" i="1">
                                    <a:solidFill>
                                      <a:schemeClr val="bg1"/>
                                    </a:solidFill>
                                    <a:latin typeface="Cambria Math"/>
                                    <a:ea typeface="Cambria Math"/>
                                  </a:rPr>
                                </m:ctrlPr>
                              </m:sSubPr>
                              <m:e>
                                <m:r>
                                  <a:rPr lang="en-US" sz="2000" i="1">
                                    <a:solidFill>
                                      <a:schemeClr val="bg1"/>
                                    </a:solidFill>
                                    <a:latin typeface="Cambria Math"/>
                                    <a:ea typeface="Cambria Math"/>
                                  </a:rPr>
                                  <m:t>𝑣</m:t>
                                </m:r>
                              </m:e>
                              <m:sub>
                                <m:r>
                                  <a:rPr lang="en-US" sz="2000" b="1">
                                    <a:solidFill>
                                      <a:schemeClr val="bg1"/>
                                    </a:solidFill>
                                    <a:latin typeface="Cambria Math"/>
                                    <a:ea typeface="Cambria Math"/>
                                  </a:rPr>
                                  <m:t>𝐩</m:t>
                                </m:r>
                              </m:sub>
                            </m:sSub>
                          </m:e>
                        </m:eqArr>
                      </m:e>
                    </m:d>
                  </m:oMath>
                </a14:m>
                <a:endParaRPr lang="en-US" sz="2000" dirty="0">
                  <a:solidFill>
                    <a:schemeClr val="bg1"/>
                  </a:solidFill>
                </a:endParaRPr>
              </a:p>
            </p:txBody>
          </p:sp>
        </mc:Choice>
        <mc:Fallback>
          <p:sp>
            <p:nvSpPr>
              <p:cNvPr id="38" name="Rectangle 37"/>
              <p:cNvSpPr>
                <a:spLocks noRot="1" noChangeAspect="1" noMove="1" noResize="1" noEditPoints="1" noAdjustHandles="1" noChangeArrowheads="1" noChangeShapeType="1" noTextEdit="1"/>
              </p:cNvSpPr>
              <p:nvPr/>
            </p:nvSpPr>
            <p:spPr>
              <a:xfrm>
                <a:off x="4572000" y="5791200"/>
                <a:ext cx="2082173" cy="783869"/>
              </a:xfrm>
              <a:prstGeom prst="rect">
                <a:avLst/>
              </a:prstGeom>
              <a:blipFill rotWithShape="1">
                <a:blip r:embed="rId5"/>
                <a:stretch>
                  <a:fillRect/>
                </a:stretch>
              </a:blipFill>
            </p:spPr>
            <p:txBody>
              <a:bodyPr/>
              <a:lstStyle/>
              <a:p>
                <a:r>
                  <a:rPr lang="en-US">
                    <a:noFill/>
                  </a:rPr>
                  <a:t> </a:t>
                </a:r>
              </a:p>
            </p:txBody>
          </p:sp>
        </mc:Fallback>
      </mc:AlternateContent>
      <p:sp>
        <p:nvSpPr>
          <p:cNvPr id="39" name="Oval 38"/>
          <p:cNvSpPr/>
          <p:nvPr/>
        </p:nvSpPr>
        <p:spPr bwMode="auto">
          <a:xfrm>
            <a:off x="4572000" y="5867400"/>
            <a:ext cx="137160" cy="137160"/>
          </a:xfrm>
          <a:prstGeom prst="ellipse">
            <a:avLst/>
          </a:prstGeom>
          <a:noFill/>
          <a:ln w="3175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40" name="Straight Connector 39"/>
          <p:cNvCxnSpPr>
            <a:stCxn id="39" idx="1"/>
            <a:endCxn id="41" idx="5"/>
          </p:cNvCxnSpPr>
          <p:nvPr/>
        </p:nvCxnSpPr>
        <p:spPr bwMode="auto">
          <a:xfrm flipH="1" flipV="1">
            <a:off x="4231873" y="5451073"/>
            <a:ext cx="360214" cy="436414"/>
          </a:xfrm>
          <a:prstGeom prst="line">
            <a:avLst/>
          </a:prstGeom>
          <a:solidFill>
            <a:schemeClr val="accent1"/>
          </a:solidFill>
          <a:ln w="38100" cap="flat" cmpd="sng" algn="ctr">
            <a:solidFill>
              <a:srgbClr val="FFFFFF"/>
            </a:solidFill>
            <a:prstDash val="solid"/>
            <a:round/>
            <a:headEnd type="triangle" w="med" len="med"/>
            <a:tailEnd type="none" w="med" len="med"/>
          </a:ln>
          <a:effectLst/>
        </p:spPr>
      </p:cxnSp>
      <p:sp>
        <p:nvSpPr>
          <p:cNvPr id="41" name="Oval 40"/>
          <p:cNvSpPr/>
          <p:nvPr/>
        </p:nvSpPr>
        <p:spPr bwMode="auto">
          <a:xfrm>
            <a:off x="4114800" y="5334000"/>
            <a:ext cx="137160" cy="137160"/>
          </a:xfrm>
          <a:prstGeom prst="ellipse">
            <a:avLst/>
          </a:prstGeom>
          <a:noFill/>
          <a:ln w="3175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22" name="TextBox 21"/>
              <p:cNvSpPr txBox="1"/>
              <p:nvPr/>
            </p:nvSpPr>
            <p:spPr bwMode="auto">
              <a:xfrm>
                <a:off x="3454496" y="4114800"/>
                <a:ext cx="2412904" cy="449739"/>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a:ea typeface="Cambria Math"/>
                            </a:rPr>
                          </m:ctrlPr>
                        </m:sSubPr>
                        <m:e>
                          <m:r>
                            <a:rPr lang="en-US" sz="2000" i="1">
                              <a:solidFill>
                                <a:schemeClr val="bg1"/>
                              </a:solidFill>
                              <a:latin typeface="Cambria Math"/>
                              <a:ea typeface="Cambria Math"/>
                            </a:rPr>
                            <m:t>𝐼</m:t>
                          </m:r>
                        </m:e>
                        <m:sub>
                          <m:r>
                            <a:rPr lang="en-US" sz="2000" i="1">
                              <a:solidFill>
                                <a:schemeClr val="bg1"/>
                              </a:solidFill>
                              <a:latin typeface="Cambria Math"/>
                              <a:ea typeface="Cambria Math"/>
                            </a:rPr>
                            <m:t>1</m:t>
                          </m:r>
                        </m:sub>
                      </m:sSub>
                      <m:d>
                        <m:dPr>
                          <m:ctrlPr>
                            <a:rPr lang="en-US" sz="2000" i="1">
                              <a:solidFill>
                                <a:schemeClr val="bg1"/>
                              </a:solidFill>
                              <a:latin typeface="Cambria Math"/>
                              <a:ea typeface="Cambria Math"/>
                            </a:rPr>
                          </m:ctrlPr>
                        </m:dPr>
                        <m:e>
                          <m:r>
                            <a:rPr lang="en-US" sz="2000" b="1" smtClean="0">
                              <a:solidFill>
                                <a:schemeClr val="bg1"/>
                              </a:solidFill>
                              <a:latin typeface="Cambria Math"/>
                              <a:ea typeface="Cambria Math"/>
                            </a:rPr>
                            <m:t>𝐩</m:t>
                          </m:r>
                        </m:e>
                      </m:d>
                      <m:r>
                        <a:rPr lang="en-US" sz="2000" b="1" i="1" smtClean="0">
                          <a:solidFill>
                            <a:schemeClr val="bg1"/>
                          </a:solidFill>
                          <a:latin typeface="Cambria Math"/>
                          <a:ea typeface="Cambria Math"/>
                        </a:rPr>
                        <m:t>≈</m:t>
                      </m:r>
                      <m:sSub>
                        <m:sSubPr>
                          <m:ctrlPr>
                            <a:rPr lang="en-US" sz="2000" i="1">
                              <a:solidFill>
                                <a:schemeClr val="bg1"/>
                              </a:solidFill>
                              <a:latin typeface="Cambria Math"/>
                              <a:ea typeface="Cambria Math"/>
                            </a:rPr>
                          </m:ctrlPr>
                        </m:sSubPr>
                        <m:e>
                          <m:r>
                            <a:rPr lang="en-US" sz="2000" i="1">
                              <a:solidFill>
                                <a:schemeClr val="bg1"/>
                              </a:solidFill>
                              <a:latin typeface="Cambria Math"/>
                              <a:ea typeface="Cambria Math"/>
                            </a:rPr>
                            <m:t>𝐼</m:t>
                          </m:r>
                        </m:e>
                        <m:sub>
                          <m:r>
                            <a:rPr lang="en-US" sz="2000" i="1">
                              <a:solidFill>
                                <a:schemeClr val="bg1"/>
                              </a:solidFill>
                              <a:latin typeface="Cambria Math"/>
                              <a:ea typeface="Cambria Math"/>
                            </a:rPr>
                            <m:t>2</m:t>
                          </m:r>
                        </m:sub>
                      </m:sSub>
                      <m:d>
                        <m:dPr>
                          <m:ctrlPr>
                            <a:rPr lang="en-US" sz="2000" i="1">
                              <a:solidFill>
                                <a:schemeClr val="bg1"/>
                              </a:solidFill>
                              <a:latin typeface="Cambria Math"/>
                              <a:ea typeface="Cambria Math"/>
                            </a:rPr>
                          </m:ctrlPr>
                        </m:dPr>
                        <m:e>
                          <m:r>
                            <a:rPr lang="en-US" sz="2000" b="1" i="0" smtClean="0">
                              <a:solidFill>
                                <a:schemeClr val="bg1"/>
                              </a:solidFill>
                              <a:latin typeface="Cambria Math"/>
                              <a:ea typeface="Cambria Math"/>
                            </a:rPr>
                            <m:t>𝐩</m:t>
                          </m:r>
                          <m:r>
                            <a:rPr lang="en-US" sz="2000" b="1" i="0" smtClean="0">
                              <a:solidFill>
                                <a:schemeClr val="bg1"/>
                              </a:solidFill>
                              <a:latin typeface="Cambria Math"/>
                              <a:ea typeface="Cambria Math"/>
                            </a:rPr>
                            <m:t>+</m:t>
                          </m:r>
                          <m:sSub>
                            <m:sSubPr>
                              <m:ctrlPr>
                                <a:rPr lang="en-US" sz="2000" b="1" i="1" smtClean="0">
                                  <a:solidFill>
                                    <a:schemeClr val="bg1"/>
                                  </a:solidFill>
                                  <a:latin typeface="Cambria Math"/>
                                  <a:ea typeface="Cambria Math"/>
                                </a:rPr>
                              </m:ctrlPr>
                            </m:sSubPr>
                            <m:e>
                              <m:r>
                                <a:rPr lang="en-US" sz="2000" b="1" i="0" smtClean="0">
                                  <a:solidFill>
                                    <a:schemeClr val="bg1"/>
                                  </a:solidFill>
                                  <a:latin typeface="Cambria Math"/>
                                  <a:ea typeface="Cambria Math"/>
                                </a:rPr>
                                <m:t>𝐰</m:t>
                              </m:r>
                            </m:e>
                            <m:sub>
                              <m:r>
                                <a:rPr lang="en-US" sz="2000" b="1" i="0" smtClean="0">
                                  <a:solidFill>
                                    <a:schemeClr val="bg1"/>
                                  </a:solidFill>
                                  <a:latin typeface="Cambria Math"/>
                                  <a:ea typeface="Cambria Math"/>
                                </a:rPr>
                                <m:t>𝐩</m:t>
                              </m:r>
                            </m:sub>
                          </m:sSub>
                        </m:e>
                      </m:d>
                    </m:oMath>
                  </m:oMathPara>
                </a14:m>
                <a:endParaRPr lang="en-US" sz="2000" b="1" dirty="0" smtClean="0">
                  <a:solidFill>
                    <a:schemeClr val="bg1"/>
                  </a:solidFill>
                  <a:latin typeface="+mn-lt"/>
                </a:endParaRPr>
              </a:p>
            </p:txBody>
          </p:sp>
        </mc:Choice>
        <mc:Fallback>
          <p:sp>
            <p:nvSpPr>
              <p:cNvPr id="22" name="TextBox 21"/>
              <p:cNvSpPr txBox="1">
                <a:spLocks noRot="1" noChangeAspect="1" noMove="1" noResize="1" noEditPoints="1" noAdjustHandles="1" noChangeArrowheads="1" noChangeShapeType="1" noTextEdit="1"/>
              </p:cNvSpPr>
              <p:nvPr/>
            </p:nvSpPr>
            <p:spPr bwMode="auto">
              <a:xfrm>
                <a:off x="3454496" y="4114800"/>
                <a:ext cx="2412904" cy="449739"/>
              </a:xfrm>
              <a:prstGeom prst="rect">
                <a:avLst/>
              </a:prstGeom>
              <a:blipFill rotWithShape="1">
                <a:blip r:embed="rId6"/>
                <a:stretch>
                  <a:fillRect b="-5405"/>
                </a:stretch>
              </a:blipFill>
              <a:ln w="9525">
                <a:noFill/>
                <a:miter lim="800000"/>
                <a:headEnd/>
                <a:tailEnd/>
              </a:ln>
            </p:spPr>
            <p:txBody>
              <a:bodyPr/>
              <a:lstStyle/>
              <a:p>
                <a:r>
                  <a:rPr lang="en-US">
                    <a:noFill/>
                  </a:rPr>
                  <a:t> </a:t>
                </a:r>
              </a:p>
            </p:txBody>
          </p:sp>
        </mc:Fallback>
      </mc:AlternateContent>
      <p:pic>
        <p:nvPicPr>
          <p:cNvPr id="21" name="Picture 11" descr="test_003"/>
          <p:cNvPicPr>
            <a:picLocks noChangeAspect="1" noChangeArrowheads="1" noCrop="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19200" y="1676400"/>
            <a:ext cx="3440948" cy="2286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11" name="Rectangle 10"/>
              <p:cNvSpPr/>
              <p:nvPr/>
            </p:nvSpPr>
            <p:spPr>
              <a:xfrm>
                <a:off x="4886642" y="5147178"/>
                <a:ext cx="1437958" cy="6440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chemeClr val="bg1"/>
                              </a:solidFill>
                              <a:latin typeface="Cambria Math"/>
                              <a:ea typeface="Cambria Math"/>
                            </a:rPr>
                          </m:ctrlPr>
                        </m:sSubPr>
                        <m:e>
                          <m:r>
                            <a:rPr lang="en-US" sz="2000" b="1" i="0" smtClean="0">
                              <a:solidFill>
                                <a:schemeClr val="bg1"/>
                              </a:solidFill>
                              <a:latin typeface="Cambria Math"/>
                              <a:ea typeface="Cambria Math"/>
                            </a:rPr>
                            <m:t>𝐰</m:t>
                          </m:r>
                        </m:e>
                        <m:sub>
                          <m:r>
                            <a:rPr lang="en-US" sz="2000" b="1" i="0" smtClean="0">
                              <a:solidFill>
                                <a:schemeClr val="bg1"/>
                              </a:solidFill>
                              <a:latin typeface="Cambria Math"/>
                              <a:ea typeface="Cambria Math"/>
                            </a:rPr>
                            <m:t>𝐩</m:t>
                          </m:r>
                        </m:sub>
                      </m:sSub>
                      <m:r>
                        <a:rPr lang="en-US" sz="2000" b="0" i="1" smtClean="0">
                          <a:solidFill>
                            <a:schemeClr val="bg1"/>
                          </a:solidFill>
                          <a:latin typeface="Cambria Math"/>
                          <a:ea typeface="Cambria Math"/>
                        </a:rPr>
                        <m:t>=</m:t>
                      </m:r>
                      <m:d>
                        <m:dPr>
                          <m:ctrlPr>
                            <a:rPr lang="en-US" sz="2000" b="0" i="1" smtClean="0">
                              <a:solidFill>
                                <a:schemeClr val="bg1"/>
                              </a:solidFill>
                              <a:latin typeface="Cambria Math"/>
                              <a:ea typeface="Cambria Math"/>
                            </a:rPr>
                          </m:ctrlPr>
                        </m:dPr>
                        <m:e>
                          <m:eqArr>
                            <m:eqArrPr>
                              <m:ctrlPr>
                                <a:rPr lang="en-US" sz="2000" b="0" i="1" smtClean="0">
                                  <a:solidFill>
                                    <a:schemeClr val="bg1"/>
                                  </a:solidFill>
                                  <a:latin typeface="Cambria Math"/>
                                  <a:ea typeface="Cambria Math"/>
                                </a:rPr>
                              </m:ctrlPr>
                            </m:eqArrPr>
                            <m:e>
                              <m:sSub>
                                <m:sSubPr>
                                  <m:ctrlPr>
                                    <a:rPr lang="en-US" sz="2000" b="0" i="1" smtClean="0">
                                      <a:solidFill>
                                        <a:schemeClr val="bg1"/>
                                      </a:solidFill>
                                      <a:latin typeface="Cambria Math"/>
                                      <a:ea typeface="Cambria Math"/>
                                    </a:rPr>
                                  </m:ctrlPr>
                                </m:sSubPr>
                                <m:e>
                                  <m:r>
                                    <a:rPr lang="en-US" sz="2000" b="0" i="1" smtClean="0">
                                      <a:solidFill>
                                        <a:schemeClr val="bg1"/>
                                      </a:solidFill>
                                      <a:latin typeface="Cambria Math"/>
                                      <a:ea typeface="Cambria Math"/>
                                    </a:rPr>
                                    <m:t>𝑢</m:t>
                                  </m:r>
                                </m:e>
                                <m:sub>
                                  <m:r>
                                    <a:rPr lang="en-US" sz="2000" b="1" i="0" smtClean="0">
                                      <a:solidFill>
                                        <a:schemeClr val="bg1"/>
                                      </a:solidFill>
                                      <a:latin typeface="Cambria Math"/>
                                      <a:ea typeface="Cambria Math"/>
                                    </a:rPr>
                                    <m:t>𝐩</m:t>
                                  </m:r>
                                </m:sub>
                              </m:sSub>
                            </m:e>
                            <m:e>
                              <m:sSub>
                                <m:sSubPr>
                                  <m:ctrlPr>
                                    <a:rPr lang="en-US" sz="2000" i="1">
                                      <a:solidFill>
                                        <a:schemeClr val="bg1"/>
                                      </a:solidFill>
                                      <a:latin typeface="Cambria Math"/>
                                      <a:ea typeface="Cambria Math"/>
                                    </a:rPr>
                                  </m:ctrlPr>
                                </m:sSubPr>
                                <m:e>
                                  <m:r>
                                    <a:rPr lang="en-US" sz="2000" b="0" i="1" smtClean="0">
                                      <a:solidFill>
                                        <a:schemeClr val="bg1"/>
                                      </a:solidFill>
                                      <a:latin typeface="Cambria Math"/>
                                      <a:ea typeface="Cambria Math"/>
                                    </a:rPr>
                                    <m:t>𝑣</m:t>
                                  </m:r>
                                </m:e>
                                <m:sub>
                                  <m:r>
                                    <a:rPr lang="en-US" sz="2000" b="1" i="0" smtClean="0">
                                      <a:solidFill>
                                        <a:schemeClr val="bg1"/>
                                      </a:solidFill>
                                      <a:latin typeface="Cambria Math"/>
                                      <a:ea typeface="Cambria Math"/>
                                    </a:rPr>
                                    <m:t>𝐩</m:t>
                                  </m:r>
                                </m:sub>
                              </m:sSub>
                            </m:e>
                          </m:eqArr>
                        </m:e>
                      </m:d>
                    </m:oMath>
                  </m:oMathPara>
                </a14:m>
                <a:endParaRPr lang="en-US" sz="2000" dirty="0">
                  <a:solidFill>
                    <a:schemeClr val="bg1"/>
                  </a:solidFill>
                </a:endParaRPr>
              </a:p>
            </p:txBody>
          </p:sp>
        </mc:Choice>
        <mc:Fallback>
          <p:sp>
            <p:nvSpPr>
              <p:cNvPr id="11" name="Rectangle 10"/>
              <p:cNvSpPr>
                <a:spLocks noRot="1" noChangeAspect="1" noMove="1" noResize="1" noEditPoints="1" noAdjustHandles="1" noChangeArrowheads="1" noChangeShapeType="1" noTextEdit="1"/>
              </p:cNvSpPr>
              <p:nvPr/>
            </p:nvSpPr>
            <p:spPr>
              <a:xfrm>
                <a:off x="4886642" y="5147178"/>
                <a:ext cx="1437958" cy="644022"/>
              </a:xfrm>
              <a:prstGeom prst="rect">
                <a:avLst/>
              </a:prstGeom>
              <a:blipFill rotWithShape="1">
                <a:blip r:embed="rId8"/>
                <a:stretch>
                  <a:fillRect/>
                </a:stretch>
              </a:blipFill>
            </p:spPr>
            <p:txBody>
              <a:bodyPr/>
              <a:lstStyle/>
              <a:p>
                <a:r>
                  <a:rPr lang="en-US">
                    <a:noFill/>
                  </a:rPr>
                  <a:t> </a:t>
                </a:r>
              </a:p>
            </p:txBody>
          </p:sp>
        </mc:Fallback>
      </mc:AlternateContent>
      <p:sp>
        <p:nvSpPr>
          <p:cNvPr id="4" name="Rectangle 3"/>
          <p:cNvSpPr>
            <a:spLocks noChangeAspect="1"/>
          </p:cNvSpPr>
          <p:nvPr/>
        </p:nvSpPr>
        <p:spPr bwMode="auto">
          <a:xfrm>
            <a:off x="3016758" y="2468880"/>
            <a:ext cx="336042" cy="216027"/>
          </a:xfrm>
          <a:prstGeom prst="rect">
            <a:avLst/>
          </a:prstGeom>
          <a:noFill/>
          <a:ln w="19050" cap="flat" cmpd="sng" algn="ctr">
            <a:solidFill>
              <a:srgbClr val="FFFFFF"/>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pic>
        <p:nvPicPr>
          <p:cNvPr id="12292" name="Picture 4" descr="\\cifs.cs.brown.edu\dfs\home\dqsun\My Documents\My Pictures\for_proposal_talk\data\Schefflera_crop2_im1.png"/>
          <p:cNvPicPr>
            <a:picLocks noChangeAspect="1"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53000" y="1714500"/>
            <a:ext cx="1600200" cy="1028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2293" name="Picture 5" descr="\\cifs.cs.brown.edu\dfs\home\dqsun\My Documents\My Pictures\for_proposal_talk\data\Schefflera_crop2_im2.png"/>
          <p:cNvPicPr>
            <a:picLocks noChangeAspect="1"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81800" y="1714500"/>
            <a:ext cx="1600200" cy="1028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2294" name="Picture 6" descr="\\cifs.cs.brown.edu\dfs\home\dqsun\My Documents\My Pictures\for_proposal_talk\data\Schefflera_crop1_im1.png"/>
          <p:cNvPicPr>
            <a:picLocks noChangeAspect="1"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53000" y="2895600"/>
            <a:ext cx="1600200" cy="1028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2295" name="Picture 7" descr="\\cifs.cs.brown.edu\dfs\home\dqsun\My Documents\My Pictures\for_proposal_talk\data\Schefflera_crop1_im2.png"/>
          <p:cNvPicPr>
            <a:picLocks noChangeAspect="1" noChangeArrowheads="1"/>
          </p:cNvPicPr>
          <p:nvPr/>
        </p:nvPicPr>
        <p:blipFill>
          <a:blip r:embed="rId1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81800" y="2895600"/>
            <a:ext cx="1600200" cy="1028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Freeform 4"/>
          <p:cNvSpPr/>
          <p:nvPr/>
        </p:nvSpPr>
        <p:spPr>
          <a:xfrm>
            <a:off x="5866228" y="3657600"/>
            <a:ext cx="840859" cy="1223889"/>
          </a:xfrm>
          <a:custGeom>
            <a:avLst/>
            <a:gdLst>
              <a:gd name="connsiteX0" fmla="*/ 0 w 840859"/>
              <a:gd name="connsiteY0" fmla="*/ 0 h 1223889"/>
              <a:gd name="connsiteX1" fmla="*/ 675249 w 840859"/>
              <a:gd name="connsiteY1" fmla="*/ 1012874 h 1223889"/>
              <a:gd name="connsiteX2" fmla="*/ 703384 w 840859"/>
              <a:gd name="connsiteY2" fmla="*/ 1223889 h 1223889"/>
            </a:gdLst>
            <a:ahLst/>
            <a:cxnLst>
              <a:cxn ang="0">
                <a:pos x="connsiteX0" y="connsiteY0"/>
              </a:cxn>
              <a:cxn ang="0">
                <a:pos x="connsiteX1" y="connsiteY1"/>
              </a:cxn>
              <a:cxn ang="0">
                <a:pos x="connsiteX2" y="connsiteY2"/>
              </a:cxn>
            </a:cxnLst>
            <a:rect l="l" t="t" r="r" b="b"/>
            <a:pathLst>
              <a:path w="840859" h="1223889">
                <a:moveTo>
                  <a:pt x="0" y="0"/>
                </a:moveTo>
                <a:cubicBezTo>
                  <a:pt x="279009" y="404446"/>
                  <a:pt x="558018" y="808893"/>
                  <a:pt x="675249" y="1012874"/>
                </a:cubicBezTo>
                <a:cubicBezTo>
                  <a:pt x="792480" y="1216855"/>
                  <a:pt x="965981" y="269631"/>
                  <a:pt x="703384" y="1223889"/>
                </a:cubicBezTo>
              </a:path>
            </a:pathLst>
          </a:custGeom>
        </p:spPr>
        <p:txBody>
          <a:bodyPr rtlCol="0" anchor="ctr"/>
          <a:lstStyle/>
          <a:p>
            <a:pPr algn="ctr"/>
            <a:endParaRPr lang="en-US"/>
          </a:p>
        </p:txBody>
      </p:sp>
      <p:cxnSp>
        <p:nvCxnSpPr>
          <p:cNvPr id="7" name="Straight Arrow Connector 6"/>
          <p:cNvCxnSpPr/>
          <p:nvPr/>
        </p:nvCxnSpPr>
        <p:spPr bwMode="auto">
          <a:xfrm>
            <a:off x="5867400" y="3505200"/>
            <a:ext cx="1714500" cy="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23" name="Straight Arrow Connector 22"/>
          <p:cNvCxnSpPr/>
          <p:nvPr/>
        </p:nvCxnSpPr>
        <p:spPr bwMode="auto">
          <a:xfrm>
            <a:off x="5753100" y="2133600"/>
            <a:ext cx="1714500" cy="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sp>
        <p:nvSpPr>
          <p:cNvPr id="24" name="Rectangle 23"/>
          <p:cNvSpPr>
            <a:spLocks noChangeAspect="1"/>
          </p:cNvSpPr>
          <p:nvPr/>
        </p:nvSpPr>
        <p:spPr bwMode="auto">
          <a:xfrm>
            <a:off x="3778758" y="1688973"/>
            <a:ext cx="336042" cy="216027"/>
          </a:xfrm>
          <a:prstGeom prst="rect">
            <a:avLst/>
          </a:prstGeom>
          <a:noFill/>
          <a:ln w="19050" cap="flat" cmpd="sng" algn="ctr">
            <a:solidFill>
              <a:srgbClr val="FFFFFF"/>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graphicFrame>
        <p:nvGraphicFramePr>
          <p:cNvPr id="56322" name="Object 2"/>
          <p:cNvGraphicFramePr>
            <a:graphicFrameLocks noChangeAspect="1"/>
          </p:cNvGraphicFramePr>
          <p:nvPr/>
        </p:nvGraphicFramePr>
        <p:xfrm>
          <a:off x="1524000" y="4800600"/>
          <a:ext cx="6096000" cy="681038"/>
        </p:xfrm>
        <a:graphic>
          <a:graphicData uri="http://schemas.openxmlformats.org/presentationml/2006/ole">
            <p:oleObj spid="_x0000_s380930" name="Equation" r:id="rId13" imgW="1815840" imgH="203040" progId="Equation.DSMT4">
              <p:embed/>
            </p:oleObj>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282692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2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9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1" grpId="0" animBg="1"/>
      <p:bldP spid="22" grpId="0" animBg="1"/>
      <p:bldP spid="11" grpId="0" animBg="1"/>
      <p:bldP spid="4" grpId="0" animBg="1"/>
      <p:bldP spid="24" grpId="0" animBg="1"/>
    </p:bldLst>
  </p:timing>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950"/>
            <a:ext cx="8228013" cy="831850"/>
          </a:xfrm>
        </p:spPr>
        <p:txBody>
          <a:bodyPr/>
          <a:lstStyle/>
          <a:p>
            <a:r>
              <a:rPr lang="en-US" dirty="0" smtClean="0"/>
              <a:t>Assumptions</a:t>
            </a:r>
            <a:endParaRPr lang="en-US" dirty="0"/>
          </a:p>
        </p:txBody>
      </p:sp>
      <p:sp>
        <p:nvSpPr>
          <p:cNvPr id="3" name="Content Placeholder 2"/>
          <p:cNvSpPr>
            <a:spLocks noGrp="1"/>
          </p:cNvSpPr>
          <p:nvPr>
            <p:ph idx="1"/>
          </p:nvPr>
        </p:nvSpPr>
        <p:spPr>
          <a:xfrm>
            <a:off x="304800" y="990600"/>
            <a:ext cx="8610600" cy="762000"/>
          </a:xfrm>
        </p:spPr>
        <p:txBody>
          <a:bodyPr/>
          <a:lstStyle/>
          <a:p>
            <a:pPr>
              <a:buNone/>
            </a:pPr>
            <a:r>
              <a:rPr lang="en-US" sz="3200" dirty="0" smtClean="0"/>
              <a:t>Brightness constancy – Problem! </a:t>
            </a:r>
            <a:endParaRPr lang="en-US" sz="3200" dirty="0"/>
          </a:p>
        </p:txBody>
      </p:sp>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37" name="Rectangle 36"/>
              <p:cNvSpPr/>
              <p:nvPr/>
            </p:nvSpPr>
            <p:spPr>
              <a:xfrm>
                <a:off x="4007407" y="4724400"/>
                <a:ext cx="1097993" cy="6553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solidFill>
                            <a:schemeClr val="bg1"/>
                          </a:solidFill>
                          <a:latin typeface="Cambria Math"/>
                          <a:ea typeface="Cambria Math"/>
                        </a:rPr>
                        <m:t>𝐩</m:t>
                      </m:r>
                      <m:r>
                        <a:rPr lang="en-US" sz="2000" b="0" i="1" smtClean="0">
                          <a:solidFill>
                            <a:schemeClr val="bg1"/>
                          </a:solidFill>
                          <a:latin typeface="Cambria Math"/>
                          <a:ea typeface="Cambria Math"/>
                        </a:rPr>
                        <m:t>=</m:t>
                      </m:r>
                      <m:d>
                        <m:dPr>
                          <m:ctrlPr>
                            <a:rPr lang="en-US" sz="2000" b="0" i="1" smtClean="0">
                              <a:solidFill>
                                <a:schemeClr val="bg1"/>
                              </a:solidFill>
                              <a:latin typeface="Cambria Math"/>
                              <a:ea typeface="Cambria Math"/>
                            </a:rPr>
                          </m:ctrlPr>
                        </m:dPr>
                        <m:e>
                          <m:eqArr>
                            <m:eqArrPr>
                              <m:ctrlPr>
                                <a:rPr lang="en-US" sz="2000" b="0" i="1" smtClean="0">
                                  <a:solidFill>
                                    <a:schemeClr val="bg1"/>
                                  </a:solidFill>
                                  <a:latin typeface="Cambria Math"/>
                                  <a:ea typeface="Cambria Math"/>
                                </a:rPr>
                              </m:ctrlPr>
                            </m:eqArrPr>
                            <m:e>
                              <m:r>
                                <a:rPr lang="en-US" sz="2000" b="0" i="1" smtClean="0">
                                  <a:solidFill>
                                    <a:schemeClr val="bg1"/>
                                  </a:solidFill>
                                  <a:latin typeface="Cambria Math"/>
                                  <a:ea typeface="Cambria Math"/>
                                </a:rPr>
                                <m:t>𝑖</m:t>
                              </m:r>
                            </m:e>
                            <m:e>
                              <m:r>
                                <a:rPr lang="en-US" sz="2000" b="0" i="1" smtClean="0">
                                  <a:solidFill>
                                    <a:schemeClr val="bg1"/>
                                  </a:solidFill>
                                  <a:latin typeface="Cambria Math"/>
                                  <a:ea typeface="Cambria Math"/>
                                </a:rPr>
                                <m:t>𝑗</m:t>
                              </m:r>
                            </m:e>
                          </m:eqArr>
                        </m:e>
                      </m:d>
                    </m:oMath>
                  </m:oMathPara>
                </a14:m>
                <a:endParaRPr lang="en-US" sz="2000" dirty="0">
                  <a:solidFill>
                    <a:schemeClr val="bg1"/>
                  </a:solidFill>
                </a:endParaRPr>
              </a:p>
            </p:txBody>
          </p:sp>
        </mc:Choice>
        <mc:Fallback>
          <p:sp>
            <p:nvSpPr>
              <p:cNvPr id="37" name="Rectangle 36"/>
              <p:cNvSpPr>
                <a:spLocks noRot="1" noChangeAspect="1" noMove="1" noResize="1" noEditPoints="1" noAdjustHandles="1" noChangeArrowheads="1" noChangeShapeType="1" noTextEdit="1"/>
              </p:cNvSpPr>
              <p:nvPr/>
            </p:nvSpPr>
            <p:spPr>
              <a:xfrm>
                <a:off x="4007407" y="4724400"/>
                <a:ext cx="1097993" cy="655372"/>
              </a:xfrm>
              <a:prstGeom prst="rect">
                <a:avLst/>
              </a:prstGeom>
              <a:blipFill rotWithShape="1">
                <a:blip r:embed="rId3"/>
                <a:stretch>
                  <a:fillRect/>
                </a:stretch>
              </a:blipFill>
            </p:spPr>
            <p:txBody>
              <a:bodyPr/>
              <a:lstStyle/>
              <a:p>
                <a:r>
                  <a:rPr lang="en-US">
                    <a:noFill/>
                  </a:rPr>
                  <a:t> </a:t>
                </a:r>
              </a:p>
            </p:txBody>
          </p:sp>
        </mc:Fallback>
      </mc:AlternateContent>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38" name="Rectangle 37"/>
              <p:cNvSpPr/>
              <p:nvPr/>
            </p:nvSpPr>
            <p:spPr>
              <a:xfrm>
                <a:off x="4572000" y="5791200"/>
                <a:ext cx="2082173" cy="783869"/>
              </a:xfrm>
              <a:prstGeom prst="rect">
                <a:avLst/>
              </a:prstGeom>
            </p:spPr>
            <p:txBody>
              <a:bodyPr wrap="none">
                <a:spAutoFit/>
              </a:bodyPr>
              <a:lstStyle/>
              <a:p>
                <a14:m>
                  <m:oMath xmlns:m="http://schemas.openxmlformats.org/officeDocument/2006/math">
                    <m:r>
                      <a:rPr lang="en-US" sz="2000" b="1" i="0" smtClean="0">
                        <a:solidFill>
                          <a:schemeClr val="bg1"/>
                        </a:solidFill>
                        <a:latin typeface="Cambria Math"/>
                        <a:ea typeface="Cambria Math"/>
                      </a:rPr>
                      <m:t>𝐩</m:t>
                    </m:r>
                    <m:r>
                      <a:rPr lang="en-US" sz="2000" b="1" i="0" smtClean="0">
                        <a:solidFill>
                          <a:schemeClr val="bg1"/>
                        </a:solidFill>
                        <a:latin typeface="Cambria Math"/>
                        <a:ea typeface="Cambria Math"/>
                      </a:rPr>
                      <m:t>+</m:t>
                    </m:r>
                    <m:sSub>
                      <m:sSubPr>
                        <m:ctrlPr>
                          <a:rPr lang="en-US" sz="2000" b="1" i="1" smtClean="0">
                            <a:solidFill>
                              <a:schemeClr val="bg1"/>
                            </a:solidFill>
                            <a:latin typeface="Cambria Math"/>
                            <a:ea typeface="Cambria Math"/>
                          </a:rPr>
                        </m:ctrlPr>
                      </m:sSubPr>
                      <m:e>
                        <m:r>
                          <a:rPr lang="en-US" sz="2000" b="1" i="0" smtClean="0">
                            <a:solidFill>
                              <a:schemeClr val="bg1"/>
                            </a:solidFill>
                            <a:latin typeface="Cambria Math"/>
                            <a:ea typeface="Cambria Math"/>
                          </a:rPr>
                          <m:t>𝐰</m:t>
                        </m:r>
                      </m:e>
                      <m:sub>
                        <m:r>
                          <a:rPr lang="en-US" sz="2000" b="1" i="0" smtClean="0">
                            <a:solidFill>
                              <a:schemeClr val="bg1"/>
                            </a:solidFill>
                            <a:latin typeface="Cambria Math"/>
                            <a:ea typeface="Cambria Math"/>
                          </a:rPr>
                          <m:t>𝐩</m:t>
                        </m:r>
                      </m:sub>
                    </m:sSub>
                  </m:oMath>
                </a14:m>
                <a:r>
                  <a:rPr lang="en-US" sz="2000" dirty="0" smtClean="0">
                    <a:solidFill>
                      <a:schemeClr val="bg1"/>
                    </a:solidFill>
                  </a:rPr>
                  <a:t>=</a:t>
                </a:r>
                <a14:m>
                  <m:oMath xmlns:m="http://schemas.openxmlformats.org/officeDocument/2006/math">
                    <m:d>
                      <m:dPr>
                        <m:ctrlPr>
                          <a:rPr lang="en-US" sz="2000" i="1" smtClean="0">
                            <a:solidFill>
                              <a:schemeClr val="bg1"/>
                            </a:solidFill>
                            <a:latin typeface="Cambria Math"/>
                            <a:ea typeface="Cambria Math"/>
                          </a:rPr>
                        </m:ctrlPr>
                      </m:dPr>
                      <m:e>
                        <m:eqArr>
                          <m:eqArrPr>
                            <m:ctrlPr>
                              <a:rPr lang="en-US" sz="2000" i="1">
                                <a:solidFill>
                                  <a:schemeClr val="bg1"/>
                                </a:solidFill>
                                <a:latin typeface="Cambria Math"/>
                                <a:ea typeface="Cambria Math"/>
                              </a:rPr>
                            </m:ctrlPr>
                          </m:eqArrPr>
                          <m:e>
                            <m:r>
                              <a:rPr lang="en-US" sz="2000" i="1">
                                <a:solidFill>
                                  <a:schemeClr val="bg1"/>
                                </a:solidFill>
                                <a:latin typeface="Cambria Math"/>
                                <a:ea typeface="Cambria Math"/>
                              </a:rPr>
                              <m:t>𝑖</m:t>
                            </m:r>
                            <m:r>
                              <a:rPr lang="en-US" sz="2000" i="1">
                                <a:solidFill>
                                  <a:schemeClr val="bg1"/>
                                </a:solidFill>
                                <a:latin typeface="Cambria Math"/>
                                <a:ea typeface="Cambria Math"/>
                              </a:rPr>
                              <m:t>+</m:t>
                            </m:r>
                            <m:sSub>
                              <m:sSubPr>
                                <m:ctrlPr>
                                  <a:rPr lang="en-US" sz="2000" i="1">
                                    <a:solidFill>
                                      <a:schemeClr val="bg1"/>
                                    </a:solidFill>
                                    <a:latin typeface="Cambria Math"/>
                                    <a:ea typeface="Cambria Math"/>
                                  </a:rPr>
                                </m:ctrlPr>
                              </m:sSubPr>
                              <m:e>
                                <m:r>
                                  <a:rPr lang="en-US" sz="2000" i="1">
                                    <a:solidFill>
                                      <a:schemeClr val="bg1"/>
                                    </a:solidFill>
                                    <a:latin typeface="Cambria Math"/>
                                    <a:ea typeface="Cambria Math"/>
                                  </a:rPr>
                                  <m:t>𝑢</m:t>
                                </m:r>
                              </m:e>
                              <m:sub>
                                <m:r>
                                  <a:rPr lang="en-US" sz="2000" b="1">
                                    <a:solidFill>
                                      <a:schemeClr val="bg1"/>
                                    </a:solidFill>
                                    <a:latin typeface="Cambria Math"/>
                                    <a:ea typeface="Cambria Math"/>
                                  </a:rPr>
                                  <m:t>𝐩</m:t>
                                </m:r>
                              </m:sub>
                            </m:sSub>
                          </m:e>
                          <m:e>
                            <m:r>
                              <a:rPr lang="en-US" sz="2000" i="1">
                                <a:solidFill>
                                  <a:schemeClr val="bg1"/>
                                </a:solidFill>
                                <a:latin typeface="Cambria Math"/>
                                <a:ea typeface="Cambria Math"/>
                              </a:rPr>
                              <m:t>𝑗</m:t>
                            </m:r>
                            <m:r>
                              <a:rPr lang="en-US" sz="2000" i="1">
                                <a:solidFill>
                                  <a:schemeClr val="bg1"/>
                                </a:solidFill>
                                <a:latin typeface="Cambria Math"/>
                                <a:ea typeface="Cambria Math"/>
                              </a:rPr>
                              <m:t>+</m:t>
                            </m:r>
                            <m:sSub>
                              <m:sSubPr>
                                <m:ctrlPr>
                                  <a:rPr lang="en-US" sz="2000" i="1">
                                    <a:solidFill>
                                      <a:schemeClr val="bg1"/>
                                    </a:solidFill>
                                    <a:latin typeface="Cambria Math"/>
                                    <a:ea typeface="Cambria Math"/>
                                  </a:rPr>
                                </m:ctrlPr>
                              </m:sSubPr>
                              <m:e>
                                <m:r>
                                  <a:rPr lang="en-US" sz="2000" i="1">
                                    <a:solidFill>
                                      <a:schemeClr val="bg1"/>
                                    </a:solidFill>
                                    <a:latin typeface="Cambria Math"/>
                                    <a:ea typeface="Cambria Math"/>
                                  </a:rPr>
                                  <m:t>𝑣</m:t>
                                </m:r>
                              </m:e>
                              <m:sub>
                                <m:r>
                                  <a:rPr lang="en-US" sz="2000" b="1">
                                    <a:solidFill>
                                      <a:schemeClr val="bg1"/>
                                    </a:solidFill>
                                    <a:latin typeface="Cambria Math"/>
                                    <a:ea typeface="Cambria Math"/>
                                  </a:rPr>
                                  <m:t>𝐩</m:t>
                                </m:r>
                              </m:sub>
                            </m:sSub>
                          </m:e>
                        </m:eqArr>
                      </m:e>
                    </m:d>
                  </m:oMath>
                </a14:m>
                <a:endParaRPr lang="en-US" sz="2000" dirty="0">
                  <a:solidFill>
                    <a:schemeClr val="bg1"/>
                  </a:solidFill>
                </a:endParaRPr>
              </a:p>
            </p:txBody>
          </p:sp>
        </mc:Choice>
        <mc:Fallback>
          <p:sp>
            <p:nvSpPr>
              <p:cNvPr id="38" name="Rectangle 37"/>
              <p:cNvSpPr>
                <a:spLocks noRot="1" noChangeAspect="1" noMove="1" noResize="1" noEditPoints="1" noAdjustHandles="1" noChangeArrowheads="1" noChangeShapeType="1" noTextEdit="1"/>
              </p:cNvSpPr>
              <p:nvPr/>
            </p:nvSpPr>
            <p:spPr>
              <a:xfrm>
                <a:off x="4572000" y="5791200"/>
                <a:ext cx="2082173" cy="783869"/>
              </a:xfrm>
              <a:prstGeom prst="rect">
                <a:avLst/>
              </a:prstGeom>
              <a:blipFill rotWithShape="1">
                <a:blip r:embed="rId4"/>
                <a:stretch>
                  <a:fillRect/>
                </a:stretch>
              </a:blipFill>
            </p:spPr>
            <p:txBody>
              <a:bodyPr/>
              <a:lstStyle/>
              <a:p>
                <a:r>
                  <a:rPr lang="en-US">
                    <a:noFill/>
                  </a:rPr>
                  <a:t> </a:t>
                </a:r>
              </a:p>
            </p:txBody>
          </p:sp>
        </mc:Fallback>
      </mc:AlternateContent>
      <p:sp>
        <p:nvSpPr>
          <p:cNvPr id="39" name="Oval 38"/>
          <p:cNvSpPr/>
          <p:nvPr/>
        </p:nvSpPr>
        <p:spPr bwMode="auto">
          <a:xfrm>
            <a:off x="4572000" y="5867400"/>
            <a:ext cx="137160" cy="137160"/>
          </a:xfrm>
          <a:prstGeom prst="ellipse">
            <a:avLst/>
          </a:prstGeom>
          <a:noFill/>
          <a:ln w="3175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40" name="Straight Connector 39"/>
          <p:cNvCxnSpPr>
            <a:stCxn id="39" idx="1"/>
            <a:endCxn id="41" idx="5"/>
          </p:cNvCxnSpPr>
          <p:nvPr/>
        </p:nvCxnSpPr>
        <p:spPr bwMode="auto">
          <a:xfrm flipH="1" flipV="1">
            <a:off x="4231873" y="5451073"/>
            <a:ext cx="360214" cy="436414"/>
          </a:xfrm>
          <a:prstGeom prst="line">
            <a:avLst/>
          </a:prstGeom>
          <a:ln w="28575" cap="flat" cmpd="sng" algn="ctr">
            <a:solidFill>
              <a:srgbClr val="FFFFFF"/>
            </a:solidFill>
            <a:prstDash val="solid"/>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Oval 40"/>
          <p:cNvSpPr/>
          <p:nvPr/>
        </p:nvSpPr>
        <p:spPr bwMode="auto">
          <a:xfrm>
            <a:off x="4114800" y="5334000"/>
            <a:ext cx="137160" cy="137160"/>
          </a:xfrm>
          <a:prstGeom prst="ellipse">
            <a:avLst/>
          </a:prstGeom>
          <a:noFill/>
          <a:ln w="3175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22" name="TextBox 21"/>
              <p:cNvSpPr txBox="1"/>
              <p:nvPr/>
            </p:nvSpPr>
            <p:spPr bwMode="auto">
              <a:xfrm>
                <a:off x="3454496" y="4114800"/>
                <a:ext cx="2412904" cy="449739"/>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a:ea typeface="Cambria Math"/>
                            </a:rPr>
                          </m:ctrlPr>
                        </m:sSubPr>
                        <m:e>
                          <m:r>
                            <a:rPr lang="en-US" sz="2000" i="1">
                              <a:solidFill>
                                <a:schemeClr val="bg1"/>
                              </a:solidFill>
                              <a:latin typeface="Cambria Math"/>
                              <a:ea typeface="Cambria Math"/>
                            </a:rPr>
                            <m:t>𝐼</m:t>
                          </m:r>
                        </m:e>
                        <m:sub>
                          <m:r>
                            <a:rPr lang="en-US" sz="2000" i="1">
                              <a:solidFill>
                                <a:schemeClr val="bg1"/>
                              </a:solidFill>
                              <a:latin typeface="Cambria Math"/>
                              <a:ea typeface="Cambria Math"/>
                            </a:rPr>
                            <m:t>1</m:t>
                          </m:r>
                        </m:sub>
                      </m:sSub>
                      <m:d>
                        <m:dPr>
                          <m:ctrlPr>
                            <a:rPr lang="en-US" sz="2000" i="1">
                              <a:solidFill>
                                <a:schemeClr val="bg1"/>
                              </a:solidFill>
                              <a:latin typeface="Cambria Math"/>
                              <a:ea typeface="Cambria Math"/>
                            </a:rPr>
                          </m:ctrlPr>
                        </m:dPr>
                        <m:e>
                          <m:r>
                            <a:rPr lang="en-US" sz="2000" b="1" smtClean="0">
                              <a:solidFill>
                                <a:schemeClr val="bg1"/>
                              </a:solidFill>
                              <a:latin typeface="Cambria Math"/>
                              <a:ea typeface="Cambria Math"/>
                            </a:rPr>
                            <m:t>𝐩</m:t>
                          </m:r>
                        </m:e>
                      </m:d>
                      <m:r>
                        <a:rPr lang="en-US" sz="2000" b="1" i="1" smtClean="0">
                          <a:solidFill>
                            <a:schemeClr val="bg1"/>
                          </a:solidFill>
                          <a:latin typeface="Cambria Math"/>
                          <a:ea typeface="Cambria Math"/>
                        </a:rPr>
                        <m:t>≈</m:t>
                      </m:r>
                      <m:sSub>
                        <m:sSubPr>
                          <m:ctrlPr>
                            <a:rPr lang="en-US" sz="2000" i="1">
                              <a:solidFill>
                                <a:schemeClr val="bg1"/>
                              </a:solidFill>
                              <a:latin typeface="Cambria Math"/>
                              <a:ea typeface="Cambria Math"/>
                            </a:rPr>
                          </m:ctrlPr>
                        </m:sSubPr>
                        <m:e>
                          <m:r>
                            <a:rPr lang="en-US" sz="2000" i="1">
                              <a:solidFill>
                                <a:schemeClr val="bg1"/>
                              </a:solidFill>
                              <a:latin typeface="Cambria Math"/>
                              <a:ea typeface="Cambria Math"/>
                            </a:rPr>
                            <m:t>𝐼</m:t>
                          </m:r>
                        </m:e>
                        <m:sub>
                          <m:r>
                            <a:rPr lang="en-US" sz="2000" i="1">
                              <a:solidFill>
                                <a:schemeClr val="bg1"/>
                              </a:solidFill>
                              <a:latin typeface="Cambria Math"/>
                              <a:ea typeface="Cambria Math"/>
                            </a:rPr>
                            <m:t>2</m:t>
                          </m:r>
                        </m:sub>
                      </m:sSub>
                      <m:d>
                        <m:dPr>
                          <m:ctrlPr>
                            <a:rPr lang="en-US" sz="2000" i="1">
                              <a:solidFill>
                                <a:schemeClr val="bg1"/>
                              </a:solidFill>
                              <a:latin typeface="Cambria Math"/>
                              <a:ea typeface="Cambria Math"/>
                            </a:rPr>
                          </m:ctrlPr>
                        </m:dPr>
                        <m:e>
                          <m:r>
                            <a:rPr lang="en-US" sz="2000" b="1" i="0" smtClean="0">
                              <a:solidFill>
                                <a:schemeClr val="bg1"/>
                              </a:solidFill>
                              <a:latin typeface="Cambria Math"/>
                              <a:ea typeface="Cambria Math"/>
                            </a:rPr>
                            <m:t>𝐩</m:t>
                          </m:r>
                          <m:r>
                            <a:rPr lang="en-US" sz="2000" b="1" i="0" smtClean="0">
                              <a:solidFill>
                                <a:schemeClr val="bg1"/>
                              </a:solidFill>
                              <a:latin typeface="Cambria Math"/>
                              <a:ea typeface="Cambria Math"/>
                            </a:rPr>
                            <m:t>+</m:t>
                          </m:r>
                          <m:sSub>
                            <m:sSubPr>
                              <m:ctrlPr>
                                <a:rPr lang="en-US" sz="2000" b="1" i="1" smtClean="0">
                                  <a:solidFill>
                                    <a:schemeClr val="bg1"/>
                                  </a:solidFill>
                                  <a:latin typeface="Cambria Math"/>
                                  <a:ea typeface="Cambria Math"/>
                                </a:rPr>
                              </m:ctrlPr>
                            </m:sSubPr>
                            <m:e>
                              <m:r>
                                <a:rPr lang="en-US" sz="2000" b="1" i="0" smtClean="0">
                                  <a:solidFill>
                                    <a:schemeClr val="bg1"/>
                                  </a:solidFill>
                                  <a:latin typeface="Cambria Math"/>
                                  <a:ea typeface="Cambria Math"/>
                                </a:rPr>
                                <m:t>𝐰</m:t>
                              </m:r>
                            </m:e>
                            <m:sub>
                              <m:r>
                                <a:rPr lang="en-US" sz="2000" b="1" i="0" smtClean="0">
                                  <a:solidFill>
                                    <a:schemeClr val="bg1"/>
                                  </a:solidFill>
                                  <a:latin typeface="Cambria Math"/>
                                  <a:ea typeface="Cambria Math"/>
                                </a:rPr>
                                <m:t>𝐩</m:t>
                              </m:r>
                            </m:sub>
                          </m:sSub>
                        </m:e>
                      </m:d>
                    </m:oMath>
                  </m:oMathPara>
                </a14:m>
                <a:endParaRPr lang="en-US" sz="2000" b="1" dirty="0" smtClean="0">
                  <a:solidFill>
                    <a:schemeClr val="bg1"/>
                  </a:solidFill>
                  <a:latin typeface="+mn-lt"/>
                </a:endParaRPr>
              </a:p>
            </p:txBody>
          </p:sp>
        </mc:Choice>
        <mc:Fallback>
          <p:sp>
            <p:nvSpPr>
              <p:cNvPr id="22" name="TextBox 21"/>
              <p:cNvSpPr txBox="1">
                <a:spLocks noRot="1" noChangeAspect="1" noMove="1" noResize="1" noEditPoints="1" noAdjustHandles="1" noChangeArrowheads="1" noChangeShapeType="1" noTextEdit="1"/>
              </p:cNvSpPr>
              <p:nvPr/>
            </p:nvSpPr>
            <p:spPr bwMode="auto">
              <a:xfrm>
                <a:off x="3454496" y="4114800"/>
                <a:ext cx="2412904" cy="449739"/>
              </a:xfrm>
              <a:prstGeom prst="rect">
                <a:avLst/>
              </a:prstGeom>
              <a:blipFill rotWithShape="1">
                <a:blip r:embed="rId5"/>
                <a:stretch>
                  <a:fillRect b="-5405"/>
                </a:stretch>
              </a:blipFill>
              <a:ln w="9525">
                <a:noFill/>
                <a:miter lim="800000"/>
                <a:headEnd/>
                <a:tailEnd/>
              </a:ln>
            </p:spPr>
            <p:txBody>
              <a:bodyPr/>
              <a:lstStyle/>
              <a:p>
                <a:r>
                  <a:rPr lang="en-US">
                    <a:noFill/>
                  </a:rPr>
                  <a:t> </a:t>
                </a:r>
              </a:p>
            </p:txBody>
          </p:sp>
        </mc:Fallback>
      </mc:AlternateContent>
      <p:pic>
        <p:nvPicPr>
          <p:cNvPr id="21" name="Picture 11" descr="test_003"/>
          <p:cNvPicPr>
            <a:picLocks noChangeAspect="1" noChangeArrowheads="1" noCrop="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19200" y="1676400"/>
            <a:ext cx="3440948" cy="2286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11" name="Rectangle 10"/>
              <p:cNvSpPr/>
              <p:nvPr/>
            </p:nvSpPr>
            <p:spPr>
              <a:xfrm>
                <a:off x="4886642" y="5147178"/>
                <a:ext cx="1437958" cy="6440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chemeClr val="bg1"/>
                              </a:solidFill>
                              <a:latin typeface="Cambria Math"/>
                              <a:ea typeface="Cambria Math"/>
                            </a:rPr>
                          </m:ctrlPr>
                        </m:sSubPr>
                        <m:e>
                          <m:r>
                            <a:rPr lang="en-US" sz="2000" b="1" i="0" smtClean="0">
                              <a:solidFill>
                                <a:schemeClr val="bg1"/>
                              </a:solidFill>
                              <a:latin typeface="Cambria Math"/>
                              <a:ea typeface="Cambria Math"/>
                            </a:rPr>
                            <m:t>𝐰</m:t>
                          </m:r>
                        </m:e>
                        <m:sub>
                          <m:r>
                            <a:rPr lang="en-US" sz="2000" b="1" i="0" smtClean="0">
                              <a:solidFill>
                                <a:schemeClr val="bg1"/>
                              </a:solidFill>
                              <a:latin typeface="Cambria Math"/>
                              <a:ea typeface="Cambria Math"/>
                            </a:rPr>
                            <m:t>𝐩</m:t>
                          </m:r>
                        </m:sub>
                      </m:sSub>
                      <m:r>
                        <a:rPr lang="en-US" sz="2000" b="0" i="1" smtClean="0">
                          <a:solidFill>
                            <a:schemeClr val="bg1"/>
                          </a:solidFill>
                          <a:latin typeface="Cambria Math"/>
                          <a:ea typeface="Cambria Math"/>
                        </a:rPr>
                        <m:t>=</m:t>
                      </m:r>
                      <m:d>
                        <m:dPr>
                          <m:ctrlPr>
                            <a:rPr lang="en-US" sz="2000" b="0" i="1" smtClean="0">
                              <a:solidFill>
                                <a:schemeClr val="bg1"/>
                              </a:solidFill>
                              <a:latin typeface="Cambria Math"/>
                              <a:ea typeface="Cambria Math"/>
                            </a:rPr>
                          </m:ctrlPr>
                        </m:dPr>
                        <m:e>
                          <m:eqArr>
                            <m:eqArrPr>
                              <m:ctrlPr>
                                <a:rPr lang="en-US" sz="2000" b="0" i="1" smtClean="0">
                                  <a:solidFill>
                                    <a:schemeClr val="bg1"/>
                                  </a:solidFill>
                                  <a:latin typeface="Cambria Math"/>
                                  <a:ea typeface="Cambria Math"/>
                                </a:rPr>
                              </m:ctrlPr>
                            </m:eqArrPr>
                            <m:e>
                              <m:sSub>
                                <m:sSubPr>
                                  <m:ctrlPr>
                                    <a:rPr lang="en-US" sz="2000" b="0" i="1" smtClean="0">
                                      <a:solidFill>
                                        <a:schemeClr val="bg1"/>
                                      </a:solidFill>
                                      <a:latin typeface="Cambria Math"/>
                                      <a:ea typeface="Cambria Math"/>
                                    </a:rPr>
                                  </m:ctrlPr>
                                </m:sSubPr>
                                <m:e>
                                  <m:r>
                                    <a:rPr lang="en-US" sz="2000" b="0" i="1" smtClean="0">
                                      <a:solidFill>
                                        <a:schemeClr val="bg1"/>
                                      </a:solidFill>
                                      <a:latin typeface="Cambria Math"/>
                                      <a:ea typeface="Cambria Math"/>
                                    </a:rPr>
                                    <m:t>𝑢</m:t>
                                  </m:r>
                                </m:e>
                                <m:sub>
                                  <m:r>
                                    <a:rPr lang="en-US" sz="2000" b="1" i="0" smtClean="0">
                                      <a:solidFill>
                                        <a:schemeClr val="bg1"/>
                                      </a:solidFill>
                                      <a:latin typeface="Cambria Math"/>
                                      <a:ea typeface="Cambria Math"/>
                                    </a:rPr>
                                    <m:t>𝐩</m:t>
                                  </m:r>
                                </m:sub>
                              </m:sSub>
                            </m:e>
                            <m:e>
                              <m:sSub>
                                <m:sSubPr>
                                  <m:ctrlPr>
                                    <a:rPr lang="en-US" sz="2000" i="1">
                                      <a:solidFill>
                                        <a:schemeClr val="bg1"/>
                                      </a:solidFill>
                                      <a:latin typeface="Cambria Math"/>
                                      <a:ea typeface="Cambria Math"/>
                                    </a:rPr>
                                  </m:ctrlPr>
                                </m:sSubPr>
                                <m:e>
                                  <m:r>
                                    <a:rPr lang="en-US" sz="2000" b="0" i="1" smtClean="0">
                                      <a:solidFill>
                                        <a:schemeClr val="bg1"/>
                                      </a:solidFill>
                                      <a:latin typeface="Cambria Math"/>
                                      <a:ea typeface="Cambria Math"/>
                                    </a:rPr>
                                    <m:t>𝑣</m:t>
                                  </m:r>
                                </m:e>
                                <m:sub>
                                  <m:r>
                                    <a:rPr lang="en-US" sz="2000" b="1" i="0" smtClean="0">
                                      <a:solidFill>
                                        <a:schemeClr val="bg1"/>
                                      </a:solidFill>
                                      <a:latin typeface="Cambria Math"/>
                                      <a:ea typeface="Cambria Math"/>
                                    </a:rPr>
                                    <m:t>𝐩</m:t>
                                  </m:r>
                                </m:sub>
                              </m:sSub>
                            </m:e>
                          </m:eqArr>
                        </m:e>
                      </m:d>
                    </m:oMath>
                  </m:oMathPara>
                </a14:m>
                <a:endParaRPr lang="en-US" sz="2000" dirty="0">
                  <a:solidFill>
                    <a:schemeClr val="bg1"/>
                  </a:solidFill>
                </a:endParaRPr>
              </a:p>
            </p:txBody>
          </p:sp>
        </mc:Choice>
        <mc:Fallback>
          <p:sp>
            <p:nvSpPr>
              <p:cNvPr id="11" name="Rectangle 10"/>
              <p:cNvSpPr>
                <a:spLocks noRot="1" noChangeAspect="1" noMove="1" noResize="1" noEditPoints="1" noAdjustHandles="1" noChangeArrowheads="1" noChangeShapeType="1" noTextEdit="1"/>
              </p:cNvSpPr>
              <p:nvPr/>
            </p:nvSpPr>
            <p:spPr>
              <a:xfrm>
                <a:off x="4886642" y="5147178"/>
                <a:ext cx="1437958" cy="644022"/>
              </a:xfrm>
              <a:prstGeom prst="rect">
                <a:avLst/>
              </a:prstGeom>
              <a:blipFill rotWithShape="1">
                <a:blip r:embed="rId7"/>
                <a:stretch>
                  <a:fillRect/>
                </a:stretch>
              </a:blipFill>
            </p:spPr>
            <p:txBody>
              <a:bodyPr/>
              <a:lstStyle/>
              <a:p>
                <a:r>
                  <a:rPr lang="en-US">
                    <a:noFill/>
                  </a:rPr>
                  <a:t> </a:t>
                </a:r>
              </a:p>
            </p:txBody>
          </p:sp>
        </mc:Fallback>
      </mc:AlternateContent>
      <p:sp>
        <p:nvSpPr>
          <p:cNvPr id="4" name="Rectangle 3"/>
          <p:cNvSpPr>
            <a:spLocks noChangeAspect="1"/>
          </p:cNvSpPr>
          <p:nvPr/>
        </p:nvSpPr>
        <p:spPr bwMode="auto">
          <a:xfrm>
            <a:off x="3016758" y="2468880"/>
            <a:ext cx="336042" cy="216027"/>
          </a:xfrm>
          <a:prstGeom prst="rect">
            <a:avLst/>
          </a:prstGeom>
          <a:noFill/>
          <a:ln w="19050" cap="flat" cmpd="sng" algn="ctr">
            <a:solidFill>
              <a:srgbClr val="FFFFFF"/>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pic>
        <p:nvPicPr>
          <p:cNvPr id="12292" name="Picture 4" descr="\\cifs.cs.brown.edu\dfs\home\dqsun\My Documents\My Pictures\for_proposal_talk\data\Schefflera_crop2_im1.png"/>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53000" y="1714500"/>
            <a:ext cx="1600200" cy="1028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2293" name="Picture 5" descr="\\cifs.cs.brown.edu\dfs\home\dqsun\My Documents\My Pictures\for_proposal_talk\data\Schefflera_crop2_im2.png"/>
          <p:cNvPicPr>
            <a:picLocks noChangeAspect="1"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81800" y="1714500"/>
            <a:ext cx="1600200" cy="1028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2294" name="Picture 6" descr="\\cifs.cs.brown.edu\dfs\home\dqsun\My Documents\My Pictures\for_proposal_talk\data\Schefflera_crop1_im1.png"/>
          <p:cNvPicPr>
            <a:picLocks noChangeAspect="1"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53000" y="2895600"/>
            <a:ext cx="1600200" cy="1028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2295" name="Picture 7" descr="\\cifs.cs.brown.edu\dfs\home\dqsun\My Documents\My Pictures\for_proposal_talk\data\Schefflera_crop1_im2.png"/>
          <p:cNvPicPr>
            <a:picLocks noChangeAspect="1"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81800" y="2895600"/>
            <a:ext cx="1600200" cy="10287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Freeform 4"/>
          <p:cNvSpPr/>
          <p:nvPr/>
        </p:nvSpPr>
        <p:spPr>
          <a:xfrm>
            <a:off x="5866228" y="3657600"/>
            <a:ext cx="840859" cy="1223889"/>
          </a:xfrm>
          <a:custGeom>
            <a:avLst/>
            <a:gdLst>
              <a:gd name="connsiteX0" fmla="*/ 0 w 840859"/>
              <a:gd name="connsiteY0" fmla="*/ 0 h 1223889"/>
              <a:gd name="connsiteX1" fmla="*/ 675249 w 840859"/>
              <a:gd name="connsiteY1" fmla="*/ 1012874 h 1223889"/>
              <a:gd name="connsiteX2" fmla="*/ 703384 w 840859"/>
              <a:gd name="connsiteY2" fmla="*/ 1223889 h 1223889"/>
            </a:gdLst>
            <a:ahLst/>
            <a:cxnLst>
              <a:cxn ang="0">
                <a:pos x="connsiteX0" y="connsiteY0"/>
              </a:cxn>
              <a:cxn ang="0">
                <a:pos x="connsiteX1" y="connsiteY1"/>
              </a:cxn>
              <a:cxn ang="0">
                <a:pos x="connsiteX2" y="connsiteY2"/>
              </a:cxn>
            </a:cxnLst>
            <a:rect l="l" t="t" r="r" b="b"/>
            <a:pathLst>
              <a:path w="840859" h="1223889">
                <a:moveTo>
                  <a:pt x="0" y="0"/>
                </a:moveTo>
                <a:cubicBezTo>
                  <a:pt x="279009" y="404446"/>
                  <a:pt x="558018" y="808893"/>
                  <a:pt x="675249" y="1012874"/>
                </a:cubicBezTo>
                <a:cubicBezTo>
                  <a:pt x="792480" y="1216855"/>
                  <a:pt x="965981" y="269631"/>
                  <a:pt x="703384" y="1223889"/>
                </a:cubicBezTo>
              </a:path>
            </a:pathLst>
          </a:custGeom>
        </p:spPr>
        <p:txBody>
          <a:bodyPr rtlCol="0" anchor="ctr"/>
          <a:lstStyle/>
          <a:p>
            <a:pPr algn="ctr"/>
            <a:endParaRPr lang="en-US"/>
          </a:p>
        </p:txBody>
      </p:sp>
      <p:cxnSp>
        <p:nvCxnSpPr>
          <p:cNvPr id="7" name="Straight Arrow Connector 6"/>
          <p:cNvCxnSpPr/>
          <p:nvPr/>
        </p:nvCxnSpPr>
        <p:spPr bwMode="auto">
          <a:xfrm flipV="1">
            <a:off x="5029200" y="3200400"/>
            <a:ext cx="1905000" cy="30480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23" name="Straight Arrow Connector 22"/>
          <p:cNvCxnSpPr/>
          <p:nvPr/>
        </p:nvCxnSpPr>
        <p:spPr bwMode="auto">
          <a:xfrm flipV="1">
            <a:off x="5181600" y="1828800"/>
            <a:ext cx="1905000" cy="7620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sp>
        <p:nvSpPr>
          <p:cNvPr id="24" name="Rectangle 23"/>
          <p:cNvSpPr>
            <a:spLocks noChangeAspect="1"/>
          </p:cNvSpPr>
          <p:nvPr/>
        </p:nvSpPr>
        <p:spPr bwMode="auto">
          <a:xfrm>
            <a:off x="3778758" y="1688973"/>
            <a:ext cx="336042" cy="216027"/>
          </a:xfrm>
          <a:prstGeom prst="rect">
            <a:avLst/>
          </a:prstGeom>
          <a:noFill/>
          <a:ln w="19050" cap="flat" cmpd="sng" algn="ctr">
            <a:solidFill>
              <a:srgbClr val="FFFFFF"/>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cxnSp>
        <p:nvCxnSpPr>
          <p:cNvPr id="26" name="Straight Arrow Connector 25"/>
          <p:cNvCxnSpPr/>
          <p:nvPr/>
        </p:nvCxnSpPr>
        <p:spPr bwMode="auto">
          <a:xfrm>
            <a:off x="5181600" y="1905000"/>
            <a:ext cx="2057400" cy="1588"/>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27" name="Straight Arrow Connector 26"/>
          <p:cNvCxnSpPr/>
          <p:nvPr/>
        </p:nvCxnSpPr>
        <p:spPr bwMode="auto">
          <a:xfrm>
            <a:off x="5257800" y="1905000"/>
            <a:ext cx="1752600" cy="15240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28" name="Straight Arrow Connector 27"/>
          <p:cNvCxnSpPr/>
          <p:nvPr/>
        </p:nvCxnSpPr>
        <p:spPr bwMode="auto">
          <a:xfrm>
            <a:off x="5181600" y="1905000"/>
            <a:ext cx="1981200" cy="68580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42" name="Straight Arrow Connector 41"/>
          <p:cNvCxnSpPr/>
          <p:nvPr/>
        </p:nvCxnSpPr>
        <p:spPr bwMode="auto">
          <a:xfrm flipV="1">
            <a:off x="5029200" y="3352800"/>
            <a:ext cx="1981200" cy="15240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44" name="Straight Arrow Connector 43"/>
          <p:cNvCxnSpPr/>
          <p:nvPr/>
        </p:nvCxnSpPr>
        <p:spPr bwMode="auto">
          <a:xfrm>
            <a:off x="5105400" y="3505200"/>
            <a:ext cx="1981200" cy="7620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47" name="Straight Arrow Connector 46"/>
          <p:cNvCxnSpPr/>
          <p:nvPr/>
        </p:nvCxnSpPr>
        <p:spPr bwMode="auto">
          <a:xfrm>
            <a:off x="5029200" y="3505200"/>
            <a:ext cx="1981200" cy="30480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282692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950"/>
            <a:ext cx="8228013" cy="831850"/>
          </a:xfrm>
        </p:spPr>
        <p:txBody>
          <a:bodyPr/>
          <a:lstStyle/>
          <a:p>
            <a:r>
              <a:rPr lang="en-US" dirty="0" smtClean="0"/>
              <a:t>Assumption 2</a:t>
            </a:r>
            <a:endParaRPr lang="en-US" dirty="0"/>
          </a:p>
        </p:txBody>
      </p:sp>
      <p:sp>
        <p:nvSpPr>
          <p:cNvPr id="3" name="Content Placeholder 2"/>
          <p:cNvSpPr>
            <a:spLocks noGrp="1"/>
          </p:cNvSpPr>
          <p:nvPr>
            <p:ph idx="1"/>
          </p:nvPr>
        </p:nvSpPr>
        <p:spPr>
          <a:xfrm>
            <a:off x="304800" y="990600"/>
            <a:ext cx="8610600" cy="762000"/>
          </a:xfrm>
        </p:spPr>
        <p:txBody>
          <a:bodyPr/>
          <a:lstStyle/>
          <a:p>
            <a:pPr>
              <a:buNone/>
            </a:pPr>
            <a:r>
              <a:rPr lang="en-US" sz="3200" dirty="0" smtClean="0"/>
              <a:t>Spatial smoothness</a:t>
            </a:r>
            <a:endParaRPr lang="en-US" dirty="0"/>
          </a:p>
        </p:txBody>
      </p:sp>
      <p:pic>
        <p:nvPicPr>
          <p:cNvPr id="22" name="Picture 5" descr="Schefflera_GT"/>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98720" y="1676400"/>
            <a:ext cx="3443946" cy="2286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3" name="Picture 11" descr="test_003"/>
          <p:cNvPicPr>
            <a:picLocks noChangeAspect="1" noChangeArrowheads="1" noCrop="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19200" y="1676400"/>
            <a:ext cx="3440948" cy="2286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cxnSp>
        <p:nvCxnSpPr>
          <p:cNvPr id="25" name="Straight Connector 24"/>
          <p:cNvCxnSpPr/>
          <p:nvPr/>
        </p:nvCxnSpPr>
        <p:spPr bwMode="auto">
          <a:xfrm>
            <a:off x="7086600" y="44577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6" name="Straight Connector 25"/>
          <p:cNvCxnSpPr/>
          <p:nvPr/>
        </p:nvCxnSpPr>
        <p:spPr bwMode="auto">
          <a:xfrm>
            <a:off x="6972300" y="45720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7" name="Straight Connector 26"/>
          <p:cNvCxnSpPr/>
          <p:nvPr/>
        </p:nvCxnSpPr>
        <p:spPr bwMode="auto">
          <a:xfrm>
            <a:off x="7086600" y="49911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8" name="Straight Connector 27"/>
          <p:cNvCxnSpPr/>
          <p:nvPr/>
        </p:nvCxnSpPr>
        <p:spPr bwMode="auto">
          <a:xfrm>
            <a:off x="7505700" y="45720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2" name="Straight Connector 31"/>
          <p:cNvCxnSpPr/>
          <p:nvPr/>
        </p:nvCxnSpPr>
        <p:spPr bwMode="auto">
          <a:xfrm>
            <a:off x="6972300" y="5105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4" name="Straight Connector 33"/>
          <p:cNvCxnSpPr/>
          <p:nvPr/>
        </p:nvCxnSpPr>
        <p:spPr bwMode="auto">
          <a:xfrm>
            <a:off x="7086600" y="5524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5" name="Straight Connector 34"/>
          <p:cNvCxnSpPr/>
          <p:nvPr/>
        </p:nvCxnSpPr>
        <p:spPr bwMode="auto">
          <a:xfrm>
            <a:off x="7505700" y="5105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6" name="Straight Connector 35"/>
          <p:cNvCxnSpPr/>
          <p:nvPr/>
        </p:nvCxnSpPr>
        <p:spPr bwMode="auto">
          <a:xfrm>
            <a:off x="6972300" y="5638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7" name="Straight Connector 36"/>
          <p:cNvCxnSpPr/>
          <p:nvPr/>
        </p:nvCxnSpPr>
        <p:spPr bwMode="auto">
          <a:xfrm>
            <a:off x="7086600" y="6057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8" name="Straight Connector 37"/>
          <p:cNvCxnSpPr/>
          <p:nvPr/>
        </p:nvCxnSpPr>
        <p:spPr bwMode="auto">
          <a:xfrm>
            <a:off x="7505700" y="5638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9" name="Straight Connector 38"/>
          <p:cNvCxnSpPr/>
          <p:nvPr/>
        </p:nvCxnSpPr>
        <p:spPr bwMode="auto">
          <a:xfrm>
            <a:off x="7620000" y="44577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0" name="Straight Connector 39"/>
          <p:cNvCxnSpPr/>
          <p:nvPr/>
        </p:nvCxnSpPr>
        <p:spPr bwMode="auto">
          <a:xfrm>
            <a:off x="7620000" y="49911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1" name="Straight Connector 40"/>
          <p:cNvCxnSpPr/>
          <p:nvPr/>
        </p:nvCxnSpPr>
        <p:spPr bwMode="auto">
          <a:xfrm>
            <a:off x="8039100" y="45720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2" name="Straight Connector 41"/>
          <p:cNvCxnSpPr/>
          <p:nvPr/>
        </p:nvCxnSpPr>
        <p:spPr bwMode="auto">
          <a:xfrm>
            <a:off x="7620000" y="5524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3" name="Straight Connector 42"/>
          <p:cNvCxnSpPr/>
          <p:nvPr/>
        </p:nvCxnSpPr>
        <p:spPr bwMode="auto">
          <a:xfrm>
            <a:off x="8039100" y="5105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4" name="Straight Connector 43"/>
          <p:cNvCxnSpPr/>
          <p:nvPr/>
        </p:nvCxnSpPr>
        <p:spPr bwMode="auto">
          <a:xfrm>
            <a:off x="7620000" y="6057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5" name="Straight Connector 44"/>
          <p:cNvCxnSpPr/>
          <p:nvPr/>
        </p:nvCxnSpPr>
        <p:spPr bwMode="auto">
          <a:xfrm>
            <a:off x="8039100" y="5638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6" name="Straight Connector 45"/>
          <p:cNvCxnSpPr/>
          <p:nvPr/>
        </p:nvCxnSpPr>
        <p:spPr bwMode="auto">
          <a:xfrm>
            <a:off x="8153400" y="44577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7" name="Straight Connector 46"/>
          <p:cNvCxnSpPr/>
          <p:nvPr/>
        </p:nvCxnSpPr>
        <p:spPr bwMode="auto">
          <a:xfrm>
            <a:off x="8153400" y="49911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8" name="Straight Connector 47"/>
          <p:cNvCxnSpPr/>
          <p:nvPr/>
        </p:nvCxnSpPr>
        <p:spPr bwMode="auto">
          <a:xfrm>
            <a:off x="8572500" y="45720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9" name="Straight Connector 48"/>
          <p:cNvCxnSpPr/>
          <p:nvPr/>
        </p:nvCxnSpPr>
        <p:spPr bwMode="auto">
          <a:xfrm>
            <a:off x="8153400" y="5524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50" name="Straight Connector 49"/>
          <p:cNvCxnSpPr/>
          <p:nvPr/>
        </p:nvCxnSpPr>
        <p:spPr bwMode="auto">
          <a:xfrm>
            <a:off x="8572500" y="5105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51" name="Straight Connector 50"/>
          <p:cNvCxnSpPr/>
          <p:nvPr/>
        </p:nvCxnSpPr>
        <p:spPr bwMode="auto">
          <a:xfrm>
            <a:off x="8153400" y="6057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52" name="Straight Connector 51"/>
          <p:cNvCxnSpPr/>
          <p:nvPr/>
        </p:nvCxnSpPr>
        <p:spPr bwMode="auto">
          <a:xfrm>
            <a:off x="8572500" y="5638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53" name="Oval 52"/>
          <p:cNvSpPr/>
          <p:nvPr/>
        </p:nvSpPr>
        <p:spPr bwMode="auto">
          <a:xfrm>
            <a:off x="6858000" y="43434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4" name="Oval 53"/>
          <p:cNvSpPr/>
          <p:nvPr/>
        </p:nvSpPr>
        <p:spPr bwMode="auto">
          <a:xfrm>
            <a:off x="7391400" y="43434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5" name="Oval 54"/>
          <p:cNvSpPr/>
          <p:nvPr/>
        </p:nvSpPr>
        <p:spPr bwMode="auto">
          <a:xfrm>
            <a:off x="6858000" y="48768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6" name="Oval 55"/>
          <p:cNvSpPr/>
          <p:nvPr/>
        </p:nvSpPr>
        <p:spPr bwMode="auto">
          <a:xfrm>
            <a:off x="7391400" y="48768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7" name="Oval 56"/>
          <p:cNvSpPr/>
          <p:nvPr/>
        </p:nvSpPr>
        <p:spPr bwMode="auto">
          <a:xfrm>
            <a:off x="6858000" y="5410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8" name="Oval 57"/>
          <p:cNvSpPr/>
          <p:nvPr/>
        </p:nvSpPr>
        <p:spPr bwMode="auto">
          <a:xfrm>
            <a:off x="7391400" y="54102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9" name="Oval 58"/>
          <p:cNvSpPr/>
          <p:nvPr/>
        </p:nvSpPr>
        <p:spPr bwMode="auto">
          <a:xfrm>
            <a:off x="6858000" y="5943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0" name="Oval 59"/>
          <p:cNvSpPr/>
          <p:nvPr/>
        </p:nvSpPr>
        <p:spPr bwMode="auto">
          <a:xfrm>
            <a:off x="7391400" y="5943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1" name="Oval 60"/>
          <p:cNvSpPr/>
          <p:nvPr/>
        </p:nvSpPr>
        <p:spPr bwMode="auto">
          <a:xfrm>
            <a:off x="7924800" y="43434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2" name="Oval 61"/>
          <p:cNvSpPr/>
          <p:nvPr/>
        </p:nvSpPr>
        <p:spPr bwMode="auto">
          <a:xfrm>
            <a:off x="7924800" y="48768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3" name="Oval 62"/>
          <p:cNvSpPr/>
          <p:nvPr/>
        </p:nvSpPr>
        <p:spPr bwMode="auto">
          <a:xfrm>
            <a:off x="7924800" y="5410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4" name="Oval 63"/>
          <p:cNvSpPr/>
          <p:nvPr/>
        </p:nvSpPr>
        <p:spPr bwMode="auto">
          <a:xfrm>
            <a:off x="7924800" y="5943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5" name="Oval 64"/>
          <p:cNvSpPr/>
          <p:nvPr/>
        </p:nvSpPr>
        <p:spPr bwMode="auto">
          <a:xfrm>
            <a:off x="8458200" y="43434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6" name="Oval 65"/>
          <p:cNvSpPr/>
          <p:nvPr/>
        </p:nvSpPr>
        <p:spPr bwMode="auto">
          <a:xfrm>
            <a:off x="8458200" y="48768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7" name="Oval 66"/>
          <p:cNvSpPr/>
          <p:nvPr/>
        </p:nvSpPr>
        <p:spPr bwMode="auto">
          <a:xfrm>
            <a:off x="8458200" y="5410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78" name="Oval 77"/>
          <p:cNvSpPr/>
          <p:nvPr/>
        </p:nvSpPr>
        <p:spPr bwMode="auto">
          <a:xfrm>
            <a:off x="8458200" y="5943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8" name="Rounded Rectangle 67"/>
          <p:cNvSpPr/>
          <p:nvPr/>
        </p:nvSpPr>
        <p:spPr>
          <a:xfrm>
            <a:off x="1524000" y="4724400"/>
            <a:ext cx="4563241" cy="757238"/>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9" name="Object 2"/>
          <p:cNvGraphicFramePr>
            <a:graphicFrameLocks noChangeAspect="1"/>
          </p:cNvGraphicFramePr>
          <p:nvPr/>
        </p:nvGraphicFramePr>
        <p:xfrm>
          <a:off x="1917423" y="4722702"/>
          <a:ext cx="1577975" cy="766762"/>
        </p:xfrm>
        <a:graphic>
          <a:graphicData uri="http://schemas.openxmlformats.org/presentationml/2006/ole">
            <p:oleObj spid="_x0000_s204802" name="Equation" r:id="rId6" imgW="469900" imgH="228600" progId="Equation.DSMT4">
              <p:embed/>
            </p:oleObj>
          </a:graphicData>
        </a:graphic>
      </p:graphicFrame>
      <p:graphicFrame>
        <p:nvGraphicFramePr>
          <p:cNvPr id="204803" name="Object 3"/>
          <p:cNvGraphicFramePr>
            <a:graphicFrameLocks noChangeAspect="1"/>
          </p:cNvGraphicFramePr>
          <p:nvPr/>
        </p:nvGraphicFramePr>
        <p:xfrm>
          <a:off x="4017645" y="4780562"/>
          <a:ext cx="1962150" cy="639763"/>
        </p:xfrm>
        <a:graphic>
          <a:graphicData uri="http://schemas.openxmlformats.org/presentationml/2006/ole">
            <p:oleObj spid="_x0000_s204803" name="Equation" r:id="rId7" imgW="584200" imgH="190500" progId="Equation.DSMT4">
              <p:embed/>
            </p:oleObj>
          </a:graphicData>
        </a:graphic>
      </p:graphicFrame>
      <p:sp>
        <p:nvSpPr>
          <p:cNvPr id="71" name="TextBox 70"/>
          <p:cNvSpPr txBox="1"/>
          <p:nvPr/>
        </p:nvSpPr>
        <p:spPr>
          <a:xfrm>
            <a:off x="1742966" y="5838925"/>
            <a:ext cx="3541354" cy="461665"/>
          </a:xfrm>
          <a:prstGeom prst="rect">
            <a:avLst/>
          </a:prstGeom>
          <a:noFill/>
        </p:spPr>
        <p:txBody>
          <a:bodyPr wrap="none" rtlCol="0">
            <a:spAutoFit/>
          </a:bodyPr>
          <a:lstStyle/>
          <a:p>
            <a:r>
              <a:rPr lang="en-US" sz="2400" dirty="0" err="1" smtClean="0"/>
              <a:t>ie</a:t>
            </a:r>
            <a:r>
              <a:rPr lang="en-US" sz="2400" dirty="0" smtClean="0"/>
              <a:t>, spatial derivative is zero</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4478800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950"/>
            <a:ext cx="8228013" cy="831850"/>
          </a:xfrm>
        </p:spPr>
        <p:txBody>
          <a:bodyPr/>
          <a:lstStyle/>
          <a:p>
            <a:r>
              <a:rPr lang="en-US" dirty="0" smtClean="0"/>
              <a:t>Assumptions</a:t>
            </a:r>
            <a:endParaRPr lang="en-US" dirty="0"/>
          </a:p>
        </p:txBody>
      </p:sp>
      <p:sp>
        <p:nvSpPr>
          <p:cNvPr id="3" name="Content Placeholder 2"/>
          <p:cNvSpPr>
            <a:spLocks noGrp="1"/>
          </p:cNvSpPr>
          <p:nvPr>
            <p:ph idx="1"/>
          </p:nvPr>
        </p:nvSpPr>
        <p:spPr>
          <a:xfrm>
            <a:off x="304800" y="990600"/>
            <a:ext cx="8610600" cy="762000"/>
          </a:xfrm>
        </p:spPr>
        <p:txBody>
          <a:bodyPr/>
          <a:lstStyle/>
          <a:p>
            <a:pPr>
              <a:buNone/>
            </a:pPr>
            <a:r>
              <a:rPr lang="en-US" sz="3200" dirty="0" smtClean="0"/>
              <a:t>Spatial smoothness (regularization)</a:t>
            </a:r>
            <a:endParaRPr lang="en-US" dirty="0"/>
          </a:p>
        </p:txBody>
      </p:sp>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68" name="TextBox 67"/>
              <p:cNvSpPr txBox="1"/>
              <p:nvPr/>
            </p:nvSpPr>
            <p:spPr bwMode="auto">
              <a:xfrm>
                <a:off x="3596689" y="4267200"/>
                <a:ext cx="1130694" cy="427618"/>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a:ea typeface="Cambria Math"/>
                            </a:rPr>
                          </m:ctrlPr>
                        </m:sSubPr>
                        <m:e>
                          <m:r>
                            <a:rPr lang="en-US" sz="2000" i="1">
                              <a:solidFill>
                                <a:schemeClr val="bg1"/>
                              </a:solidFill>
                              <a:latin typeface="Cambria Math"/>
                              <a:ea typeface="Cambria Math"/>
                            </a:rPr>
                            <m:t>𝑢</m:t>
                          </m:r>
                        </m:e>
                        <m:sub>
                          <m:r>
                            <a:rPr lang="en-US" sz="2000" b="1">
                              <a:solidFill>
                                <a:schemeClr val="bg1"/>
                              </a:solidFill>
                              <a:latin typeface="Cambria Math"/>
                              <a:ea typeface="Cambria Math"/>
                            </a:rPr>
                            <m:t>𝐩</m:t>
                          </m:r>
                        </m:sub>
                      </m:sSub>
                      <m:r>
                        <a:rPr lang="en-US" sz="2000" b="1" i="1" smtClean="0">
                          <a:solidFill>
                            <a:schemeClr val="bg1"/>
                          </a:solidFill>
                          <a:latin typeface="Cambria Math"/>
                          <a:ea typeface="Cambria Math"/>
                        </a:rPr>
                        <m:t>≈</m:t>
                      </m:r>
                      <m:sSub>
                        <m:sSubPr>
                          <m:ctrlPr>
                            <a:rPr lang="en-US" sz="2000" i="1">
                              <a:solidFill>
                                <a:schemeClr val="bg1"/>
                              </a:solidFill>
                              <a:latin typeface="Cambria Math"/>
                              <a:ea typeface="Cambria Math"/>
                            </a:rPr>
                          </m:ctrlPr>
                        </m:sSubPr>
                        <m:e>
                          <m:r>
                            <a:rPr lang="en-US" sz="2000" i="1">
                              <a:solidFill>
                                <a:schemeClr val="bg1"/>
                              </a:solidFill>
                              <a:latin typeface="Cambria Math"/>
                              <a:ea typeface="Cambria Math"/>
                            </a:rPr>
                            <m:t>𝑢</m:t>
                          </m:r>
                        </m:e>
                        <m:sub>
                          <m:r>
                            <a:rPr lang="en-US" sz="2000" b="1">
                              <a:solidFill>
                                <a:schemeClr val="bg1"/>
                              </a:solidFill>
                              <a:latin typeface="Cambria Math"/>
                              <a:ea typeface="Cambria Math"/>
                            </a:rPr>
                            <m:t>𝐪</m:t>
                          </m:r>
                        </m:sub>
                      </m:sSub>
                    </m:oMath>
                  </m:oMathPara>
                </a14:m>
                <a:endParaRPr lang="en-US" sz="2000" b="1" dirty="0" smtClean="0">
                  <a:solidFill>
                    <a:schemeClr val="bg1"/>
                  </a:solidFill>
                  <a:latin typeface="+mn-lt"/>
                </a:endParaRPr>
              </a:p>
            </p:txBody>
          </p:sp>
        </mc:Choice>
        <mc:Fallback>
          <p:sp>
            <p:nvSpPr>
              <p:cNvPr id="68" name="TextBox 67"/>
              <p:cNvSpPr txBox="1">
                <a:spLocks noRot="1" noChangeAspect="1" noMove="1" noResize="1" noEditPoints="1" noAdjustHandles="1" noChangeArrowheads="1" noChangeShapeType="1" noTextEdit="1"/>
              </p:cNvSpPr>
              <p:nvPr/>
            </p:nvSpPr>
            <p:spPr bwMode="auto">
              <a:xfrm>
                <a:off x="3596689" y="4267200"/>
                <a:ext cx="1130694" cy="427618"/>
              </a:xfrm>
              <a:prstGeom prst="rect">
                <a:avLst/>
              </a:prstGeom>
              <a:blipFill rotWithShape="1">
                <a:blip r:embed="rId3"/>
                <a:stretch>
                  <a:fillRect b="-7143"/>
                </a:stretch>
              </a:blipFill>
              <a:ln w="9525">
                <a:noFill/>
                <a:miter lim="800000"/>
                <a:headEnd/>
                <a:tailEnd/>
              </a:ln>
            </p:spPr>
            <p:txBody>
              <a:bodyPr/>
              <a:lstStyle/>
              <a:p>
                <a:r>
                  <a:rPr lang="en-US">
                    <a:noFill/>
                  </a:rPr>
                  <a:t> </a:t>
                </a:r>
              </a:p>
            </p:txBody>
          </p:sp>
        </mc:Fallback>
      </mc:AlternateContent>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69" name="TextBox 68"/>
              <p:cNvSpPr txBox="1"/>
              <p:nvPr/>
            </p:nvSpPr>
            <p:spPr bwMode="auto">
              <a:xfrm>
                <a:off x="3619708" y="4724400"/>
                <a:ext cx="1084656" cy="427618"/>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a:ea typeface="Cambria Math"/>
                            </a:rPr>
                          </m:ctrlPr>
                        </m:sSubPr>
                        <m:e>
                          <m:r>
                            <a:rPr lang="en-US" sz="2000" b="0" i="1" smtClean="0">
                              <a:solidFill>
                                <a:schemeClr val="bg1"/>
                              </a:solidFill>
                              <a:latin typeface="Cambria Math"/>
                              <a:ea typeface="Cambria Math"/>
                            </a:rPr>
                            <m:t>𝑣</m:t>
                          </m:r>
                        </m:e>
                        <m:sub>
                          <m:r>
                            <a:rPr lang="en-US" sz="2000" b="1">
                              <a:solidFill>
                                <a:schemeClr val="bg1"/>
                              </a:solidFill>
                              <a:latin typeface="Cambria Math"/>
                              <a:ea typeface="Cambria Math"/>
                            </a:rPr>
                            <m:t>𝐩</m:t>
                          </m:r>
                        </m:sub>
                      </m:sSub>
                      <m:r>
                        <a:rPr lang="en-US" sz="2000" b="1" i="1" smtClean="0">
                          <a:solidFill>
                            <a:schemeClr val="bg1"/>
                          </a:solidFill>
                          <a:latin typeface="Cambria Math"/>
                          <a:ea typeface="Cambria Math"/>
                        </a:rPr>
                        <m:t>≈</m:t>
                      </m:r>
                      <m:sSub>
                        <m:sSubPr>
                          <m:ctrlPr>
                            <a:rPr lang="en-US" sz="2000" i="1">
                              <a:solidFill>
                                <a:schemeClr val="bg1"/>
                              </a:solidFill>
                              <a:latin typeface="Cambria Math"/>
                              <a:ea typeface="Cambria Math"/>
                            </a:rPr>
                          </m:ctrlPr>
                        </m:sSubPr>
                        <m:e>
                          <m:r>
                            <a:rPr lang="en-US" sz="2000" b="0" i="1" smtClean="0">
                              <a:solidFill>
                                <a:schemeClr val="bg1"/>
                              </a:solidFill>
                              <a:latin typeface="Cambria Math"/>
                              <a:ea typeface="Cambria Math"/>
                            </a:rPr>
                            <m:t>𝑣</m:t>
                          </m:r>
                        </m:e>
                        <m:sub>
                          <m:r>
                            <a:rPr lang="en-US" sz="2000" b="1">
                              <a:solidFill>
                                <a:schemeClr val="bg1"/>
                              </a:solidFill>
                              <a:latin typeface="Cambria Math"/>
                              <a:ea typeface="Cambria Math"/>
                            </a:rPr>
                            <m:t>𝐪</m:t>
                          </m:r>
                        </m:sub>
                      </m:sSub>
                    </m:oMath>
                  </m:oMathPara>
                </a14:m>
                <a:endParaRPr lang="en-US" sz="2000" b="1" dirty="0" smtClean="0">
                  <a:solidFill>
                    <a:schemeClr val="bg1"/>
                  </a:solidFill>
                  <a:latin typeface="+mn-lt"/>
                </a:endParaRPr>
              </a:p>
            </p:txBody>
          </p:sp>
        </mc:Choice>
        <mc:Fallback>
          <p:sp>
            <p:nvSpPr>
              <p:cNvPr id="69" name="TextBox 68"/>
              <p:cNvSpPr txBox="1">
                <a:spLocks noRot="1" noChangeAspect="1" noMove="1" noResize="1" noEditPoints="1" noAdjustHandles="1" noChangeArrowheads="1" noChangeShapeType="1" noTextEdit="1"/>
              </p:cNvSpPr>
              <p:nvPr/>
            </p:nvSpPr>
            <p:spPr bwMode="auto">
              <a:xfrm>
                <a:off x="3619708" y="4724400"/>
                <a:ext cx="1084656" cy="427618"/>
              </a:xfrm>
              <a:prstGeom prst="rect">
                <a:avLst/>
              </a:prstGeom>
              <a:blipFill rotWithShape="1">
                <a:blip r:embed="rId4"/>
                <a:stretch>
                  <a:fillRect b="-7143"/>
                </a:stretch>
              </a:blipFill>
              <a:ln w="9525">
                <a:noFill/>
                <a:miter lim="800000"/>
                <a:headEnd/>
                <a:tailEnd/>
              </a:ln>
            </p:spPr>
            <p:txBody>
              <a:bodyPr/>
              <a:lstStyle/>
              <a:p>
                <a:r>
                  <a:rPr lang="en-US">
                    <a:noFill/>
                  </a:rPr>
                  <a:t> </a:t>
                </a:r>
              </a:p>
            </p:txBody>
          </p:sp>
        </mc:Fallback>
      </mc:AlternateContent>
      <p:pic>
        <p:nvPicPr>
          <p:cNvPr id="22" name="Picture 5" descr="Schefflera_GT"/>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98720" y="1676400"/>
            <a:ext cx="3443946" cy="2286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3" name="Picture 11" descr="test_003"/>
          <p:cNvPicPr>
            <a:picLocks noChangeAspect="1" noChangeArrowheads="1" noCrop="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19200" y="1676400"/>
            <a:ext cx="3440948" cy="2286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cxnSp>
        <p:nvCxnSpPr>
          <p:cNvPr id="25" name="Straight Connector 24"/>
          <p:cNvCxnSpPr/>
          <p:nvPr/>
        </p:nvCxnSpPr>
        <p:spPr bwMode="auto">
          <a:xfrm>
            <a:off x="7086600" y="44577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6" name="Straight Connector 25"/>
          <p:cNvCxnSpPr/>
          <p:nvPr/>
        </p:nvCxnSpPr>
        <p:spPr bwMode="auto">
          <a:xfrm>
            <a:off x="6972300" y="45720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7" name="Straight Connector 26"/>
          <p:cNvCxnSpPr/>
          <p:nvPr/>
        </p:nvCxnSpPr>
        <p:spPr bwMode="auto">
          <a:xfrm>
            <a:off x="7086600" y="49911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8" name="Straight Connector 27"/>
          <p:cNvCxnSpPr/>
          <p:nvPr/>
        </p:nvCxnSpPr>
        <p:spPr bwMode="auto">
          <a:xfrm>
            <a:off x="7505700" y="45720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2" name="Straight Connector 31"/>
          <p:cNvCxnSpPr/>
          <p:nvPr/>
        </p:nvCxnSpPr>
        <p:spPr bwMode="auto">
          <a:xfrm>
            <a:off x="6972300" y="5105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4" name="Straight Connector 33"/>
          <p:cNvCxnSpPr/>
          <p:nvPr/>
        </p:nvCxnSpPr>
        <p:spPr bwMode="auto">
          <a:xfrm>
            <a:off x="7086600" y="5524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5" name="Straight Connector 34"/>
          <p:cNvCxnSpPr/>
          <p:nvPr/>
        </p:nvCxnSpPr>
        <p:spPr bwMode="auto">
          <a:xfrm>
            <a:off x="7505700" y="5105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6" name="Straight Connector 35"/>
          <p:cNvCxnSpPr/>
          <p:nvPr/>
        </p:nvCxnSpPr>
        <p:spPr bwMode="auto">
          <a:xfrm>
            <a:off x="6972300" y="5638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7" name="Straight Connector 36"/>
          <p:cNvCxnSpPr/>
          <p:nvPr/>
        </p:nvCxnSpPr>
        <p:spPr bwMode="auto">
          <a:xfrm>
            <a:off x="7086600" y="6057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8" name="Straight Connector 37"/>
          <p:cNvCxnSpPr/>
          <p:nvPr/>
        </p:nvCxnSpPr>
        <p:spPr bwMode="auto">
          <a:xfrm>
            <a:off x="7505700" y="5638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9" name="Straight Connector 38"/>
          <p:cNvCxnSpPr/>
          <p:nvPr/>
        </p:nvCxnSpPr>
        <p:spPr bwMode="auto">
          <a:xfrm>
            <a:off x="7620000" y="44577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0" name="Straight Connector 39"/>
          <p:cNvCxnSpPr/>
          <p:nvPr/>
        </p:nvCxnSpPr>
        <p:spPr bwMode="auto">
          <a:xfrm>
            <a:off x="7620000" y="49911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1" name="Straight Connector 40"/>
          <p:cNvCxnSpPr/>
          <p:nvPr/>
        </p:nvCxnSpPr>
        <p:spPr bwMode="auto">
          <a:xfrm>
            <a:off x="8039100" y="45720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2" name="Straight Connector 41"/>
          <p:cNvCxnSpPr/>
          <p:nvPr/>
        </p:nvCxnSpPr>
        <p:spPr bwMode="auto">
          <a:xfrm>
            <a:off x="7620000" y="5524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3" name="Straight Connector 42"/>
          <p:cNvCxnSpPr/>
          <p:nvPr/>
        </p:nvCxnSpPr>
        <p:spPr bwMode="auto">
          <a:xfrm>
            <a:off x="8039100" y="5105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4" name="Straight Connector 43"/>
          <p:cNvCxnSpPr/>
          <p:nvPr/>
        </p:nvCxnSpPr>
        <p:spPr bwMode="auto">
          <a:xfrm>
            <a:off x="7620000" y="6057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5" name="Straight Connector 44"/>
          <p:cNvCxnSpPr/>
          <p:nvPr/>
        </p:nvCxnSpPr>
        <p:spPr bwMode="auto">
          <a:xfrm>
            <a:off x="8039100" y="5638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6" name="Straight Connector 45"/>
          <p:cNvCxnSpPr/>
          <p:nvPr/>
        </p:nvCxnSpPr>
        <p:spPr bwMode="auto">
          <a:xfrm>
            <a:off x="8153400" y="44577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7" name="Straight Connector 46"/>
          <p:cNvCxnSpPr/>
          <p:nvPr/>
        </p:nvCxnSpPr>
        <p:spPr bwMode="auto">
          <a:xfrm>
            <a:off x="8153400" y="49911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8" name="Straight Connector 47"/>
          <p:cNvCxnSpPr/>
          <p:nvPr/>
        </p:nvCxnSpPr>
        <p:spPr bwMode="auto">
          <a:xfrm>
            <a:off x="8572500" y="45720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9" name="Straight Connector 48"/>
          <p:cNvCxnSpPr/>
          <p:nvPr/>
        </p:nvCxnSpPr>
        <p:spPr bwMode="auto">
          <a:xfrm>
            <a:off x="8153400" y="5524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50" name="Straight Connector 49"/>
          <p:cNvCxnSpPr/>
          <p:nvPr/>
        </p:nvCxnSpPr>
        <p:spPr bwMode="auto">
          <a:xfrm>
            <a:off x="8572500" y="5105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51" name="Straight Connector 50"/>
          <p:cNvCxnSpPr/>
          <p:nvPr/>
        </p:nvCxnSpPr>
        <p:spPr bwMode="auto">
          <a:xfrm>
            <a:off x="8153400" y="6057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52" name="Straight Connector 51"/>
          <p:cNvCxnSpPr/>
          <p:nvPr/>
        </p:nvCxnSpPr>
        <p:spPr bwMode="auto">
          <a:xfrm>
            <a:off x="8572500" y="5638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53" name="Oval 52"/>
          <p:cNvSpPr/>
          <p:nvPr/>
        </p:nvSpPr>
        <p:spPr bwMode="auto">
          <a:xfrm>
            <a:off x="6858000" y="43434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4" name="Oval 53"/>
          <p:cNvSpPr/>
          <p:nvPr/>
        </p:nvSpPr>
        <p:spPr bwMode="auto">
          <a:xfrm>
            <a:off x="7391400" y="43434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5" name="Oval 54"/>
          <p:cNvSpPr/>
          <p:nvPr/>
        </p:nvSpPr>
        <p:spPr bwMode="auto">
          <a:xfrm>
            <a:off x="6858000" y="48768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6" name="Oval 55"/>
          <p:cNvSpPr/>
          <p:nvPr/>
        </p:nvSpPr>
        <p:spPr bwMode="auto">
          <a:xfrm>
            <a:off x="7391400" y="48768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7" name="Oval 56"/>
          <p:cNvSpPr/>
          <p:nvPr/>
        </p:nvSpPr>
        <p:spPr bwMode="auto">
          <a:xfrm>
            <a:off x="6858000" y="5410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8" name="Oval 57"/>
          <p:cNvSpPr/>
          <p:nvPr/>
        </p:nvSpPr>
        <p:spPr bwMode="auto">
          <a:xfrm>
            <a:off x="7391400" y="54102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9" name="Oval 58"/>
          <p:cNvSpPr/>
          <p:nvPr/>
        </p:nvSpPr>
        <p:spPr bwMode="auto">
          <a:xfrm>
            <a:off x="6858000" y="5943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0" name="Oval 59"/>
          <p:cNvSpPr/>
          <p:nvPr/>
        </p:nvSpPr>
        <p:spPr bwMode="auto">
          <a:xfrm>
            <a:off x="7391400" y="5943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1" name="Oval 60"/>
          <p:cNvSpPr/>
          <p:nvPr/>
        </p:nvSpPr>
        <p:spPr bwMode="auto">
          <a:xfrm>
            <a:off x="7924800" y="43434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2" name="Oval 61"/>
          <p:cNvSpPr/>
          <p:nvPr/>
        </p:nvSpPr>
        <p:spPr bwMode="auto">
          <a:xfrm>
            <a:off x="7924800" y="48768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3" name="Oval 62"/>
          <p:cNvSpPr/>
          <p:nvPr/>
        </p:nvSpPr>
        <p:spPr bwMode="auto">
          <a:xfrm>
            <a:off x="7924800" y="5410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4" name="Oval 63"/>
          <p:cNvSpPr/>
          <p:nvPr/>
        </p:nvSpPr>
        <p:spPr bwMode="auto">
          <a:xfrm>
            <a:off x="7924800" y="5943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5" name="Oval 64"/>
          <p:cNvSpPr/>
          <p:nvPr/>
        </p:nvSpPr>
        <p:spPr bwMode="auto">
          <a:xfrm>
            <a:off x="8458200" y="43434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6" name="Oval 65"/>
          <p:cNvSpPr/>
          <p:nvPr/>
        </p:nvSpPr>
        <p:spPr bwMode="auto">
          <a:xfrm>
            <a:off x="8458200" y="48768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7" name="Oval 66"/>
          <p:cNvSpPr/>
          <p:nvPr/>
        </p:nvSpPr>
        <p:spPr bwMode="auto">
          <a:xfrm>
            <a:off x="8458200" y="5410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78" name="Oval 77"/>
          <p:cNvSpPr/>
          <p:nvPr/>
        </p:nvSpPr>
        <p:spPr bwMode="auto">
          <a:xfrm>
            <a:off x="8458200" y="5943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mc:AlternateContent>
        <mc:Choice xmlns="" xmlns:a="http://schemas.openxmlformats.org/drawingml/2006/main" xmlns:r="http://schemas.openxmlformats.org/officeDocument/2006/relationships" xmlns:p="http://schemas.openxmlformats.org/presentationml/2006/main" xmlns:a14="http://schemas.microsoft.com/office/drawing/2010/main" xmlns:mc="http://schemas.openxmlformats.org/markup-compatibility/2006" xmlns:mv="urn:schemas-microsoft-com:mac:vml" Requires="a14">
          <p:sp>
            <p:nvSpPr>
              <p:cNvPr id="4" name="Rectangle 3"/>
              <p:cNvSpPr/>
              <p:nvPr/>
            </p:nvSpPr>
            <p:spPr>
              <a:xfrm>
                <a:off x="3276600" y="5257800"/>
                <a:ext cx="1770873"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brk m:alnAt="7"/>
                        </m:rPr>
                        <a:rPr lang="en-US" sz="2000" b="1" i="1">
                          <a:solidFill>
                            <a:schemeClr val="bg1"/>
                          </a:solidFill>
                          <a:latin typeface="Cambria Math"/>
                        </a:rPr>
                        <m:t>(</m:t>
                      </m:r>
                      <m:r>
                        <m:rPr>
                          <m:brk m:alnAt="7"/>
                        </m:rPr>
                        <a:rPr lang="en-US" sz="2000" b="1">
                          <a:solidFill>
                            <a:schemeClr val="bg1"/>
                          </a:solidFill>
                          <a:latin typeface="Cambria Math"/>
                        </a:rPr>
                        <m:t>𝐩</m:t>
                      </m:r>
                      <m:r>
                        <a:rPr lang="en-US" sz="2000" b="1">
                          <a:solidFill>
                            <a:schemeClr val="bg1"/>
                          </a:solidFill>
                          <a:latin typeface="Cambria Math"/>
                        </a:rPr>
                        <m:t>,</m:t>
                      </m:r>
                      <m:r>
                        <a:rPr lang="en-US" sz="2000" b="1">
                          <a:solidFill>
                            <a:schemeClr val="bg1"/>
                          </a:solidFill>
                          <a:latin typeface="Cambria Math"/>
                        </a:rPr>
                        <m:t>𝐪</m:t>
                      </m:r>
                      <m:r>
                        <m:rPr>
                          <m:brk m:alnAt="7"/>
                        </m:rPr>
                        <a:rPr lang="en-US" sz="2000">
                          <a:solidFill>
                            <a:schemeClr val="bg1"/>
                          </a:solidFill>
                          <a:latin typeface="Cambria Math"/>
                        </a:rPr>
                        <m:t>)</m:t>
                      </m:r>
                      <m:r>
                        <a:rPr lang="en-US" sz="2000" i="1" smtClean="0">
                          <a:solidFill>
                            <a:schemeClr val="bg1"/>
                          </a:solidFill>
                          <a:latin typeface="Cambria Math"/>
                          <a:ea typeface="Cambria Math"/>
                        </a:rPr>
                        <m:t>∈</m:t>
                      </m:r>
                      <m:r>
                        <m:rPr>
                          <m:brk m:alnAt="7"/>
                        </m:rPr>
                        <a:rPr lang="en-US" sz="2000" b="1">
                          <a:solidFill>
                            <a:schemeClr val="bg1"/>
                          </a:solidFill>
                          <a:latin typeface="Cambria Math"/>
                          <a:ea typeface="Cambria Math"/>
                        </a:rPr>
                        <m:t>𝐄</m:t>
                      </m:r>
                    </m:oMath>
                  </m:oMathPara>
                </a14:m>
                <a:endParaRPr lang="en-US" sz="2000" dirty="0"/>
              </a:p>
            </p:txBody>
          </p:sp>
        </mc:Choice>
        <mc:Fallback>
          <p:sp>
            <p:nvSpPr>
              <p:cNvPr id="4" name="Rectangle 3"/>
              <p:cNvSpPr>
                <a:spLocks noRot="1" noChangeAspect="1" noMove="1" noResize="1" noEditPoints="1" noAdjustHandles="1" noChangeArrowheads="1" noChangeShapeType="1" noTextEdit="1"/>
              </p:cNvSpPr>
              <p:nvPr/>
            </p:nvSpPr>
            <p:spPr>
              <a:xfrm>
                <a:off x="3276600" y="5257800"/>
                <a:ext cx="1770873" cy="400110"/>
              </a:xfrm>
              <a:prstGeom prst="rect">
                <a:avLst/>
              </a:prstGeom>
              <a:blipFill rotWithShape="1">
                <a:blip r:embed="rId7"/>
                <a:stretch>
                  <a:fillRect b="-16923"/>
                </a:stretch>
              </a:blipFill>
            </p:spPr>
            <p:txBody>
              <a:bodyPr/>
              <a:lstStyle/>
              <a:p>
                <a:r>
                  <a:rPr lang="en-US">
                    <a:noFill/>
                  </a:rPr>
                  <a:t> </a:t>
                </a:r>
              </a:p>
            </p:txBody>
          </p:sp>
        </mc:Fallback>
      </mc:AlternateContent>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4478800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4" grpId="0" animBg="1"/>
    </p:bldLst>
  </p:timing>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11150"/>
            <a:ext cx="8228013" cy="831850"/>
          </a:xfrm>
        </p:spPr>
        <p:txBody>
          <a:bodyPr/>
          <a:lstStyle/>
          <a:p>
            <a:r>
              <a:rPr lang="en-US" altLang="zh-CN" sz="4000" dirty="0" smtClean="0">
                <a:solidFill>
                  <a:srgbClr val="FFFFFF"/>
                </a:solidFill>
                <a:ea typeface="宋体" pitchFamily="2" charset="-122"/>
                <a:cs typeface="Times New Roman" pitchFamily="18" charset="0"/>
              </a:rPr>
              <a:t>Classical Formulation (</a:t>
            </a:r>
            <a:r>
              <a:rPr lang="en-US" altLang="zh-CN" sz="2000" dirty="0" smtClean="0">
                <a:solidFill>
                  <a:srgbClr val="FFFFFF"/>
                </a:solidFill>
                <a:ea typeface="宋体" pitchFamily="2" charset="-122"/>
                <a:cs typeface="Times New Roman" pitchFamily="18" charset="0"/>
              </a:rPr>
              <a:t>Horn &amp; </a:t>
            </a:r>
            <a:r>
              <a:rPr lang="en-US" altLang="zh-CN" sz="2000" dirty="0" err="1" smtClean="0">
                <a:solidFill>
                  <a:srgbClr val="FFFFFF"/>
                </a:solidFill>
                <a:ea typeface="宋体" pitchFamily="2" charset="-122"/>
                <a:cs typeface="Times New Roman" pitchFamily="18" charset="0"/>
              </a:rPr>
              <a:t>Schunck</a:t>
            </a:r>
            <a:r>
              <a:rPr lang="en-US" altLang="zh-CN" sz="2000" dirty="0" smtClean="0">
                <a:solidFill>
                  <a:srgbClr val="FFFFFF"/>
                </a:solidFill>
                <a:ea typeface="宋体" pitchFamily="2" charset="-122"/>
                <a:cs typeface="Times New Roman" pitchFamily="18" charset="0"/>
              </a:rPr>
              <a:t> 1981</a:t>
            </a:r>
            <a:r>
              <a:rPr lang="en-US" altLang="zh-CN" sz="4000" dirty="0" smtClean="0">
                <a:solidFill>
                  <a:srgbClr val="FFFFFF"/>
                </a:solidFill>
                <a:ea typeface="宋体" pitchFamily="2" charset="-122"/>
                <a:cs typeface="Times New Roman" pitchFamily="18" charset="0"/>
              </a:rPr>
              <a:t>)</a:t>
            </a:r>
            <a:endParaRPr lang="en-US" altLang="zh-CN" dirty="0" smtClean="0">
              <a:solidFill>
                <a:srgbClr val="FFFFFF"/>
              </a:solidFill>
              <a:ea typeface="宋体" pitchFamily="2" charset="-122"/>
              <a:cs typeface="Times New Roman" pitchFamily="18" charset="0"/>
            </a:endParaRPr>
          </a:p>
        </p:txBody>
      </p:sp>
      <p:sp>
        <p:nvSpPr>
          <p:cNvPr id="3" name="TextBox 2"/>
          <p:cNvSpPr txBox="1">
            <a:spLocks noRot="1" noChangeAspect="1" noMove="1" noResize="1" noEditPoints="1" noAdjustHandles="1" noChangeArrowheads="1" noChangeShapeType="1" noTextEdit="1"/>
          </p:cNvSpPr>
          <p:nvPr/>
        </p:nvSpPr>
        <p:spPr bwMode="auto">
          <a:xfrm>
            <a:off x="1467901" y="1745159"/>
            <a:ext cx="4323299" cy="461665"/>
          </a:xfrm>
          <a:prstGeom prst="rect">
            <a:avLst/>
          </a:prstGeom>
          <a:blipFill rotWithShape="1">
            <a:blip r:embed="rId3"/>
            <a:stretch>
              <a:fillRect b="-3947"/>
            </a:stretch>
          </a:blipFill>
          <a:ln w="9525">
            <a:noFill/>
            <a:miter lim="800000"/>
            <a:headEnd/>
            <a:tailEnd/>
          </a:ln>
        </p:spPr>
        <p:txBody>
          <a:bodyPr/>
          <a:lstStyle/>
          <a:p>
            <a:r>
              <a:rPr lang="en-US">
                <a:solidFill>
                  <a:srgbClr val="FFFFFF"/>
                </a:solidFill>
              </a:rPr>
              <a:t> </a:t>
            </a:r>
          </a:p>
        </p:txBody>
      </p:sp>
      <p:sp>
        <p:nvSpPr>
          <p:cNvPr id="8" name="TextBox 7"/>
          <p:cNvSpPr txBox="1">
            <a:spLocks noRot="1" noChangeAspect="1" noMove="1" noResize="1" noEditPoints="1" noAdjustHandles="1" noChangeArrowheads="1" noChangeShapeType="1" noTextEdit="1"/>
          </p:cNvSpPr>
          <p:nvPr/>
        </p:nvSpPr>
        <p:spPr bwMode="auto">
          <a:xfrm>
            <a:off x="1295400" y="2852519"/>
            <a:ext cx="5432256" cy="1033681"/>
          </a:xfrm>
          <a:prstGeom prst="rect">
            <a:avLst/>
          </a:prstGeom>
          <a:blipFill rotWithShape="1">
            <a:blip r:embed="rId4"/>
            <a:stretch>
              <a:fillRect/>
            </a:stretch>
          </a:blipFill>
          <a:ln w="9525">
            <a:noFill/>
            <a:miter lim="800000"/>
            <a:headEnd/>
            <a:tailEnd/>
          </a:ln>
        </p:spPr>
        <p:txBody>
          <a:bodyPr/>
          <a:lstStyle/>
          <a:p>
            <a:r>
              <a:rPr lang="en-US">
                <a:solidFill>
                  <a:srgbClr val="FFFFFF"/>
                </a:solidFill>
              </a:rPr>
              <a:t> </a:t>
            </a:r>
          </a:p>
        </p:txBody>
      </p:sp>
      <p:sp>
        <p:nvSpPr>
          <p:cNvPr id="14" name="TextBox 13"/>
          <p:cNvSpPr txBox="1">
            <a:spLocks noRot="1" noChangeAspect="1" noMove="1" noResize="1" noEditPoints="1" noAdjustHandles="1" noChangeArrowheads="1" noChangeShapeType="1" noTextEdit="1"/>
          </p:cNvSpPr>
          <p:nvPr/>
        </p:nvSpPr>
        <p:spPr bwMode="auto">
          <a:xfrm>
            <a:off x="2078169" y="4602619"/>
            <a:ext cx="4017831" cy="1036181"/>
          </a:xfrm>
          <a:prstGeom prst="rect">
            <a:avLst/>
          </a:prstGeom>
          <a:blipFill rotWithShape="1">
            <a:blip r:embed="rId5"/>
            <a:stretch>
              <a:fillRect/>
            </a:stretch>
          </a:blipFill>
          <a:ln w="9525">
            <a:noFill/>
            <a:miter lim="800000"/>
            <a:headEnd/>
            <a:tailEnd/>
          </a:ln>
        </p:spPr>
        <p:txBody>
          <a:bodyPr/>
          <a:lstStyle/>
          <a:p>
            <a:r>
              <a:rPr lang="en-US">
                <a:solidFill>
                  <a:srgbClr val="FFFFFF"/>
                </a:solidFill>
              </a:rPr>
              <a:t> </a:t>
            </a:r>
          </a:p>
        </p:txBody>
      </p:sp>
      <p:cxnSp>
        <p:nvCxnSpPr>
          <p:cNvPr id="19" name="Straight Connector 18"/>
          <p:cNvCxnSpPr/>
          <p:nvPr/>
        </p:nvCxnSpPr>
        <p:spPr bwMode="auto">
          <a:xfrm>
            <a:off x="7086600" y="44577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0" name="Straight Connector 19"/>
          <p:cNvCxnSpPr/>
          <p:nvPr/>
        </p:nvCxnSpPr>
        <p:spPr bwMode="auto">
          <a:xfrm>
            <a:off x="6972300" y="45720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1" name="Straight Connector 20"/>
          <p:cNvCxnSpPr/>
          <p:nvPr/>
        </p:nvCxnSpPr>
        <p:spPr bwMode="auto">
          <a:xfrm>
            <a:off x="7086600" y="49911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2" name="Straight Connector 21"/>
          <p:cNvCxnSpPr/>
          <p:nvPr/>
        </p:nvCxnSpPr>
        <p:spPr bwMode="auto">
          <a:xfrm>
            <a:off x="7505700" y="45720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5" name="Straight Connector 24"/>
          <p:cNvCxnSpPr/>
          <p:nvPr/>
        </p:nvCxnSpPr>
        <p:spPr bwMode="auto">
          <a:xfrm>
            <a:off x="6972300" y="5105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6" name="Straight Connector 25"/>
          <p:cNvCxnSpPr/>
          <p:nvPr/>
        </p:nvCxnSpPr>
        <p:spPr bwMode="auto">
          <a:xfrm>
            <a:off x="7086600" y="5524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7" name="Straight Connector 26"/>
          <p:cNvCxnSpPr/>
          <p:nvPr/>
        </p:nvCxnSpPr>
        <p:spPr bwMode="auto">
          <a:xfrm>
            <a:off x="7505700" y="5105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0" name="Straight Connector 29"/>
          <p:cNvCxnSpPr/>
          <p:nvPr/>
        </p:nvCxnSpPr>
        <p:spPr bwMode="auto">
          <a:xfrm>
            <a:off x="6972300" y="5638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1" name="Straight Connector 30"/>
          <p:cNvCxnSpPr/>
          <p:nvPr/>
        </p:nvCxnSpPr>
        <p:spPr bwMode="auto">
          <a:xfrm>
            <a:off x="7086600" y="6057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2" name="Straight Connector 31"/>
          <p:cNvCxnSpPr/>
          <p:nvPr/>
        </p:nvCxnSpPr>
        <p:spPr bwMode="auto">
          <a:xfrm>
            <a:off x="7505700" y="5638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5" name="Straight Connector 34"/>
          <p:cNvCxnSpPr/>
          <p:nvPr/>
        </p:nvCxnSpPr>
        <p:spPr bwMode="auto">
          <a:xfrm>
            <a:off x="7620000" y="44577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6" name="Straight Connector 35"/>
          <p:cNvCxnSpPr/>
          <p:nvPr/>
        </p:nvCxnSpPr>
        <p:spPr bwMode="auto">
          <a:xfrm>
            <a:off x="7620000" y="49911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7" name="Straight Connector 36"/>
          <p:cNvCxnSpPr/>
          <p:nvPr/>
        </p:nvCxnSpPr>
        <p:spPr bwMode="auto">
          <a:xfrm>
            <a:off x="8039100" y="45720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39" name="Straight Connector 38"/>
          <p:cNvCxnSpPr/>
          <p:nvPr/>
        </p:nvCxnSpPr>
        <p:spPr bwMode="auto">
          <a:xfrm>
            <a:off x="7620000" y="5524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0" name="Straight Connector 39"/>
          <p:cNvCxnSpPr/>
          <p:nvPr/>
        </p:nvCxnSpPr>
        <p:spPr bwMode="auto">
          <a:xfrm>
            <a:off x="8039100" y="5105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2" name="Straight Connector 41"/>
          <p:cNvCxnSpPr/>
          <p:nvPr/>
        </p:nvCxnSpPr>
        <p:spPr bwMode="auto">
          <a:xfrm>
            <a:off x="7620000" y="6057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3" name="Straight Connector 42"/>
          <p:cNvCxnSpPr/>
          <p:nvPr/>
        </p:nvCxnSpPr>
        <p:spPr bwMode="auto">
          <a:xfrm>
            <a:off x="8039100" y="5638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6" name="Straight Connector 45"/>
          <p:cNvCxnSpPr/>
          <p:nvPr/>
        </p:nvCxnSpPr>
        <p:spPr bwMode="auto">
          <a:xfrm>
            <a:off x="8153400" y="44577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7" name="Straight Connector 46"/>
          <p:cNvCxnSpPr/>
          <p:nvPr/>
        </p:nvCxnSpPr>
        <p:spPr bwMode="auto">
          <a:xfrm>
            <a:off x="8153400" y="49911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8" name="Straight Connector 47"/>
          <p:cNvCxnSpPr/>
          <p:nvPr/>
        </p:nvCxnSpPr>
        <p:spPr bwMode="auto">
          <a:xfrm>
            <a:off x="8572500" y="45720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50" name="Straight Connector 49"/>
          <p:cNvCxnSpPr/>
          <p:nvPr/>
        </p:nvCxnSpPr>
        <p:spPr bwMode="auto">
          <a:xfrm>
            <a:off x="8153400" y="5524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51" name="Straight Connector 50"/>
          <p:cNvCxnSpPr/>
          <p:nvPr/>
        </p:nvCxnSpPr>
        <p:spPr bwMode="auto">
          <a:xfrm>
            <a:off x="8572500" y="5105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53" name="Straight Connector 52"/>
          <p:cNvCxnSpPr/>
          <p:nvPr/>
        </p:nvCxnSpPr>
        <p:spPr bwMode="auto">
          <a:xfrm>
            <a:off x="8153400" y="6057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54" name="Straight Connector 53"/>
          <p:cNvCxnSpPr/>
          <p:nvPr/>
        </p:nvCxnSpPr>
        <p:spPr bwMode="auto">
          <a:xfrm>
            <a:off x="8572500" y="5638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55" name="Oval 54"/>
          <p:cNvSpPr/>
          <p:nvPr/>
        </p:nvSpPr>
        <p:spPr bwMode="auto">
          <a:xfrm>
            <a:off x="6858000" y="43434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6" name="Oval 55"/>
          <p:cNvSpPr/>
          <p:nvPr/>
        </p:nvSpPr>
        <p:spPr bwMode="auto">
          <a:xfrm>
            <a:off x="7391400" y="43434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7" name="Oval 56"/>
          <p:cNvSpPr/>
          <p:nvPr/>
        </p:nvSpPr>
        <p:spPr bwMode="auto">
          <a:xfrm>
            <a:off x="6858000" y="48768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8" name="Oval 57"/>
          <p:cNvSpPr/>
          <p:nvPr/>
        </p:nvSpPr>
        <p:spPr bwMode="auto">
          <a:xfrm>
            <a:off x="7391400" y="48768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9" name="Oval 58"/>
          <p:cNvSpPr/>
          <p:nvPr/>
        </p:nvSpPr>
        <p:spPr bwMode="auto">
          <a:xfrm>
            <a:off x="6858000" y="5410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0" name="Oval 59"/>
          <p:cNvSpPr/>
          <p:nvPr/>
        </p:nvSpPr>
        <p:spPr bwMode="auto">
          <a:xfrm>
            <a:off x="7391400" y="54102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1" name="Oval 60"/>
          <p:cNvSpPr/>
          <p:nvPr/>
        </p:nvSpPr>
        <p:spPr bwMode="auto">
          <a:xfrm>
            <a:off x="6858000" y="5943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2" name="Oval 61"/>
          <p:cNvSpPr/>
          <p:nvPr/>
        </p:nvSpPr>
        <p:spPr bwMode="auto">
          <a:xfrm>
            <a:off x="7391400" y="5943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3" name="Oval 62"/>
          <p:cNvSpPr/>
          <p:nvPr/>
        </p:nvSpPr>
        <p:spPr bwMode="auto">
          <a:xfrm>
            <a:off x="7924800" y="43434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4" name="Oval 63"/>
          <p:cNvSpPr/>
          <p:nvPr/>
        </p:nvSpPr>
        <p:spPr bwMode="auto">
          <a:xfrm>
            <a:off x="7924800" y="48768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5" name="Oval 64"/>
          <p:cNvSpPr/>
          <p:nvPr/>
        </p:nvSpPr>
        <p:spPr bwMode="auto">
          <a:xfrm>
            <a:off x="7924800" y="5410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6" name="Oval 65"/>
          <p:cNvSpPr/>
          <p:nvPr/>
        </p:nvSpPr>
        <p:spPr bwMode="auto">
          <a:xfrm>
            <a:off x="7924800" y="5943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7" name="Oval 66"/>
          <p:cNvSpPr/>
          <p:nvPr/>
        </p:nvSpPr>
        <p:spPr bwMode="auto">
          <a:xfrm>
            <a:off x="8458200" y="43434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8" name="Oval 67"/>
          <p:cNvSpPr/>
          <p:nvPr/>
        </p:nvSpPr>
        <p:spPr bwMode="auto">
          <a:xfrm>
            <a:off x="8458200" y="48768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69" name="Oval 68"/>
          <p:cNvSpPr/>
          <p:nvPr/>
        </p:nvSpPr>
        <p:spPr bwMode="auto">
          <a:xfrm>
            <a:off x="8458200" y="5410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70" name="Oval 69"/>
          <p:cNvSpPr/>
          <p:nvPr/>
        </p:nvSpPr>
        <p:spPr bwMode="auto">
          <a:xfrm>
            <a:off x="8458200" y="5943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72" name="Rectangle 71"/>
          <p:cNvSpPr>
            <a:spLocks noRot="1" noChangeAspect="1" noMove="1" noResize="1" noEditPoints="1" noAdjustHandles="1" noChangeArrowheads="1" noChangeShapeType="1" noTextEdit="1"/>
          </p:cNvSpPr>
          <p:nvPr/>
        </p:nvSpPr>
        <p:spPr>
          <a:xfrm>
            <a:off x="7004790" y="2771765"/>
            <a:ext cx="412292" cy="400110"/>
          </a:xfrm>
          <a:prstGeom prst="rect">
            <a:avLst/>
          </a:prstGeom>
          <a:blipFill rotWithShape="1">
            <a:blip r:embed="rId6"/>
            <a:stretch>
              <a:fillRect b="-12308"/>
            </a:stretch>
          </a:blipFill>
        </p:spPr>
        <p:txBody>
          <a:bodyPr/>
          <a:lstStyle/>
          <a:p>
            <a:r>
              <a:rPr lang="en-US">
                <a:solidFill>
                  <a:srgbClr val="FFFFFF"/>
                </a:solidFill>
              </a:rPr>
              <a:t> </a:t>
            </a:r>
          </a:p>
        </p:txBody>
      </p:sp>
      <p:sp>
        <p:nvSpPr>
          <p:cNvPr id="73" name="Rectangle 72"/>
          <p:cNvSpPr>
            <a:spLocks noRot="1" noChangeAspect="1" noMove="1" noResize="1" noEditPoints="1" noAdjustHandles="1" noChangeArrowheads="1" noChangeShapeType="1" noTextEdit="1"/>
          </p:cNvSpPr>
          <p:nvPr/>
        </p:nvSpPr>
        <p:spPr>
          <a:xfrm>
            <a:off x="7645682" y="3610982"/>
            <a:ext cx="1041118" cy="427618"/>
          </a:xfrm>
          <a:prstGeom prst="rect">
            <a:avLst/>
          </a:prstGeom>
          <a:blipFill rotWithShape="1">
            <a:blip r:embed="rId7"/>
            <a:stretch>
              <a:fillRect b="-5634"/>
            </a:stretch>
          </a:blipFill>
        </p:spPr>
        <p:txBody>
          <a:bodyPr/>
          <a:lstStyle/>
          <a:p>
            <a:r>
              <a:rPr lang="en-US">
                <a:solidFill>
                  <a:srgbClr val="FFFFFF"/>
                </a:solidFill>
              </a:rPr>
              <a:t> </a:t>
            </a:r>
          </a:p>
        </p:txBody>
      </p:sp>
      <p:sp>
        <p:nvSpPr>
          <p:cNvPr id="74" name="Oval 73"/>
          <p:cNvSpPr/>
          <p:nvPr/>
        </p:nvSpPr>
        <p:spPr bwMode="auto">
          <a:xfrm>
            <a:off x="7889225" y="3432498"/>
            <a:ext cx="259675" cy="233463"/>
          </a:xfrm>
          <a:prstGeom prst="ellipse">
            <a:avLst/>
          </a:prstGeom>
          <a:noFill/>
          <a:ln w="31750" cap="flat" cmpd="sng" algn="ctr">
            <a:solidFill>
              <a:srgbClr val="FFFFFF"/>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rgbClr val="FFFFFF"/>
              </a:solidFill>
              <a:effectLst/>
              <a:latin typeface="Arial" charset="0"/>
            </a:endParaRPr>
          </a:p>
        </p:txBody>
      </p:sp>
      <p:cxnSp>
        <p:nvCxnSpPr>
          <p:cNvPr id="75" name="Straight Connector 74"/>
          <p:cNvCxnSpPr>
            <a:stCxn id="74" idx="1"/>
            <a:endCxn id="76" idx="5"/>
          </p:cNvCxnSpPr>
          <p:nvPr/>
        </p:nvCxnSpPr>
        <p:spPr bwMode="auto">
          <a:xfrm rot="16200000" flipV="1">
            <a:off x="7606305" y="3145738"/>
            <a:ext cx="368317" cy="273583"/>
          </a:xfrm>
          <a:prstGeom prst="line">
            <a:avLst/>
          </a:prstGeom>
          <a:solidFill>
            <a:schemeClr val="accent1"/>
          </a:solidFill>
          <a:ln w="38100" cap="flat" cmpd="sng" algn="ctr">
            <a:solidFill>
              <a:srgbClr val="FFFFFF"/>
            </a:solidFill>
            <a:prstDash val="solid"/>
            <a:round/>
            <a:headEnd type="triangle" w="med" len="med"/>
            <a:tailEnd type="none" w="med" len="med"/>
          </a:ln>
          <a:effectLst/>
        </p:spPr>
      </p:cxnSp>
      <p:sp>
        <p:nvSpPr>
          <p:cNvPr id="76" name="Oval 75"/>
          <p:cNvSpPr/>
          <p:nvPr/>
        </p:nvSpPr>
        <p:spPr bwMode="auto">
          <a:xfrm>
            <a:off x="7432025" y="2899098"/>
            <a:ext cx="259675" cy="233463"/>
          </a:xfrm>
          <a:prstGeom prst="ellipse">
            <a:avLst/>
          </a:prstGeom>
          <a:noFill/>
          <a:ln w="31750" cap="flat" cmpd="sng" algn="ctr">
            <a:solidFill>
              <a:srgbClr val="FFFFFF"/>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rgbClr val="FFFFFF"/>
              </a:solidFill>
              <a:effectLst/>
              <a:latin typeface="Arial" charset="0"/>
            </a:endParaRPr>
          </a:p>
        </p:txBody>
      </p:sp>
      <p:sp>
        <p:nvSpPr>
          <p:cNvPr id="4" name="Rectangle 3"/>
          <p:cNvSpPr/>
          <p:nvPr/>
        </p:nvSpPr>
        <p:spPr bwMode="auto">
          <a:xfrm>
            <a:off x="4605528" y="1836796"/>
            <a:ext cx="1033272" cy="353174"/>
          </a:xfrm>
          <a:prstGeom prst="rect">
            <a:avLst/>
          </a:prstGeom>
          <a:solidFill>
            <a:srgbClr val="FF7C80">
              <a:alpha val="40000"/>
            </a:srgbClr>
          </a:soli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rgbClr val="FFFFFF"/>
              </a:solidFill>
              <a:effectLst/>
              <a:latin typeface="Arial" charset="0"/>
            </a:endParaRPr>
          </a:p>
        </p:txBody>
      </p:sp>
      <p:sp>
        <p:nvSpPr>
          <p:cNvPr id="80" name="Rectangle 79"/>
          <p:cNvSpPr/>
          <p:nvPr/>
        </p:nvSpPr>
        <p:spPr bwMode="auto">
          <a:xfrm>
            <a:off x="2895600" y="1836796"/>
            <a:ext cx="1261872" cy="353174"/>
          </a:xfrm>
          <a:prstGeom prst="rect">
            <a:avLst/>
          </a:prstGeom>
          <a:solidFill>
            <a:srgbClr val="FF7C80">
              <a:alpha val="40000"/>
            </a:srgbClr>
          </a:soli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rgbClr val="FFFFFF"/>
              </a:solidFill>
              <a:effectLst/>
              <a:latin typeface="Arial" charset="0"/>
            </a:endParaRPr>
          </a:p>
        </p:txBody>
      </p:sp>
      <p:sp>
        <p:nvSpPr>
          <p:cNvPr id="81" name="Content Placeholder 2"/>
          <p:cNvSpPr txBox="1">
            <a:spLocks/>
          </p:cNvSpPr>
          <p:nvPr/>
        </p:nvSpPr>
        <p:spPr>
          <a:xfrm>
            <a:off x="304800" y="1066800"/>
            <a:ext cx="8610600" cy="762000"/>
          </a:xfrm>
          <a:prstGeom prst="rect">
            <a:avLst/>
          </a:prstGeom>
        </p:spPr>
        <p:txBody>
          <a:bodyPr/>
          <a:lstStyle>
            <a:lvl1pPr marL="341313" indent="-341313" algn="l" defTabSz="457200" rtl="0" eaLnBrk="0" fontAlgn="base" hangingPunct="0">
              <a:lnSpc>
                <a:spcPct val="97000"/>
              </a:lnSpc>
              <a:spcBef>
                <a:spcPts val="800"/>
              </a:spcBef>
              <a:spcAft>
                <a:spcPct val="0"/>
              </a:spcAft>
              <a:buClr>
                <a:srgbClr val="000000"/>
              </a:buClr>
              <a:buSzPct val="100000"/>
              <a:buFont typeface="Tahoma" pitchFamily="34" charset="0"/>
              <a:buChar char="•"/>
              <a:defRPr sz="3200">
                <a:solidFill>
                  <a:srgbClr val="000000"/>
                </a:solidFill>
                <a:latin typeface="+mn-lt"/>
                <a:ea typeface="+mn-ea"/>
                <a:cs typeface="+mn-cs"/>
              </a:defRPr>
            </a:lvl1pPr>
            <a:lvl2pPr marL="741363" indent="-284163" algn="l" defTabSz="457200" rtl="0" eaLnBrk="0" fontAlgn="base" hangingPunct="0">
              <a:lnSpc>
                <a:spcPct val="97000"/>
              </a:lnSpc>
              <a:spcBef>
                <a:spcPts val="700"/>
              </a:spcBef>
              <a:spcAft>
                <a:spcPct val="0"/>
              </a:spcAft>
              <a:buClr>
                <a:srgbClr val="000000"/>
              </a:buClr>
              <a:buSzPct val="100000"/>
              <a:buFont typeface="Tahoma" pitchFamily="34" charset="0"/>
              <a:buChar char="–"/>
              <a:defRPr sz="2800">
                <a:solidFill>
                  <a:srgbClr val="000000"/>
                </a:solidFill>
                <a:latin typeface="+mn-lt"/>
                <a:cs typeface="+mn-cs"/>
              </a:defRPr>
            </a:lvl2pPr>
            <a:lvl3pPr marL="1143000" indent="-228600" algn="l" defTabSz="457200" rtl="0" eaLnBrk="0" fontAlgn="base" hangingPunct="0">
              <a:lnSpc>
                <a:spcPct val="97000"/>
              </a:lnSpc>
              <a:spcBef>
                <a:spcPts val="600"/>
              </a:spcBef>
              <a:spcAft>
                <a:spcPct val="0"/>
              </a:spcAft>
              <a:buClr>
                <a:srgbClr val="000000"/>
              </a:buClr>
              <a:buSzPct val="100000"/>
              <a:buFont typeface="Tahoma" pitchFamily="34" charset="0"/>
              <a:buChar char="•"/>
              <a:defRPr sz="2400">
                <a:solidFill>
                  <a:srgbClr val="000000"/>
                </a:solidFill>
                <a:latin typeface="+mn-lt"/>
                <a:cs typeface="+mn-cs"/>
              </a:defRPr>
            </a:lvl3pPr>
            <a:lvl4pPr marL="16002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4pPr>
            <a:lvl5pPr marL="20574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5pPr>
            <a:lvl6pPr marL="25146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6pPr>
            <a:lvl7pPr marL="29718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7pPr>
            <a:lvl8pPr marL="34290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8pPr>
            <a:lvl9pPr marL="38862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9pPr>
          </a:lstStyle>
          <a:p>
            <a:pPr>
              <a:buClr>
                <a:schemeClr val="bg1"/>
              </a:buClr>
              <a:buNone/>
            </a:pPr>
            <a:r>
              <a:rPr lang="en-US" dirty="0" smtClean="0">
                <a:solidFill>
                  <a:srgbClr val="FFFFFF"/>
                </a:solidFill>
              </a:rPr>
              <a:t>Energy minimization</a:t>
            </a:r>
            <a:endParaRPr lang="en-US" dirty="0">
              <a:solidFill>
                <a:srgbClr val="FFFFFF"/>
              </a:solidFill>
            </a:endParaRPr>
          </a:p>
        </p:txBody>
      </p:sp>
      <p:sp>
        <p:nvSpPr>
          <p:cNvPr id="71" name="Rectangle 70"/>
          <p:cNvSpPr/>
          <p:nvPr/>
        </p:nvSpPr>
        <p:spPr bwMode="auto">
          <a:xfrm>
            <a:off x="4376928" y="1836796"/>
            <a:ext cx="233172" cy="353174"/>
          </a:xfrm>
          <a:prstGeom prst="rect">
            <a:avLst/>
          </a:prstGeom>
          <a:solidFill>
            <a:srgbClr val="FF7C80">
              <a:alpha val="40000"/>
            </a:srgbClr>
          </a:soli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rgbClr val="FFFFFF"/>
              </a:solidFill>
              <a:effectLst/>
              <a:latin typeface="Arial" charset="0"/>
            </a:endParaRPr>
          </a:p>
        </p:txBody>
      </p:sp>
      <p:sp>
        <p:nvSpPr>
          <p:cNvPr id="77" name="Rectangle 76"/>
          <p:cNvSpPr/>
          <p:nvPr/>
        </p:nvSpPr>
        <p:spPr bwMode="auto">
          <a:xfrm>
            <a:off x="3429000" y="3176213"/>
            <a:ext cx="381000" cy="353174"/>
          </a:xfrm>
          <a:prstGeom prst="rect">
            <a:avLst/>
          </a:prstGeom>
          <a:solidFill>
            <a:srgbClr val="FF7C80">
              <a:alpha val="40000"/>
            </a:srgbClr>
          </a:soli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rgbClr val="FFFFFF"/>
              </a:solidFill>
              <a:effectLst/>
              <a:latin typeface="Arial" charset="0"/>
            </a:endParaRPr>
          </a:p>
        </p:txBody>
      </p:sp>
      <p:sp>
        <p:nvSpPr>
          <p:cNvPr id="78" name="Rectangle 77"/>
          <p:cNvSpPr/>
          <p:nvPr/>
        </p:nvSpPr>
        <p:spPr bwMode="auto">
          <a:xfrm>
            <a:off x="4267200" y="4928813"/>
            <a:ext cx="381000" cy="353174"/>
          </a:xfrm>
          <a:prstGeom prst="rect">
            <a:avLst/>
          </a:prstGeom>
          <a:solidFill>
            <a:srgbClr val="FF7C80">
              <a:alpha val="40000"/>
            </a:srgbClr>
          </a:soli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rgbClr val="FFFFFF"/>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8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4" grpId="0" animBg="1"/>
      <p:bldP spid="4" grpId="1" animBg="1"/>
      <p:bldP spid="80" grpId="0" animBg="1"/>
      <p:bldP spid="80" grpId="1" animBg="1"/>
      <p:bldP spid="71" grpId="0" animBg="1"/>
      <p:bldP spid="71" grpId="1" animBg="1"/>
      <p:bldP spid="77" grpId="0" animBg="1"/>
      <p:bldP spid="78" grpId="0" animBg="1"/>
    </p:bldLst>
  </p:timing>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8" name="Footer Placeholder 3"/>
          <p:cNvSpPr>
            <a:spLocks noGrp="1"/>
          </p:cNvSpPr>
          <p:nvPr>
            <p:ph type="ftr" sz="quarter" idx="10"/>
          </p:nvPr>
        </p:nvSpPr>
        <p:spPr>
          <a:noFill/>
        </p:spPr>
        <p:txBody>
          <a:bodyPr/>
          <a:lstStyle/>
          <a:p>
            <a:r>
              <a:rPr lang="en-US">
                <a:latin typeface="Times New Roman" charset="0"/>
                <a:ea typeface="ＭＳ Ｐゴシック" charset="-128"/>
                <a:cs typeface="ＭＳ Ｐゴシック" charset="-128"/>
              </a:rPr>
              <a:t>CS143 Intro to Computer Vision</a:t>
            </a:r>
          </a:p>
        </p:txBody>
      </p:sp>
      <p:sp>
        <p:nvSpPr>
          <p:cNvPr id="98309" name="Rectangle 2"/>
          <p:cNvSpPr>
            <a:spLocks noGrp="1" noChangeArrowheads="1"/>
          </p:cNvSpPr>
          <p:nvPr>
            <p:ph type="title"/>
          </p:nvPr>
        </p:nvSpPr>
        <p:spPr/>
        <p:txBody>
          <a:bodyPr/>
          <a:lstStyle/>
          <a:p>
            <a:r>
              <a:rPr lang="en-US"/>
              <a:t>Minimize Brightness Difference</a:t>
            </a:r>
          </a:p>
        </p:txBody>
      </p:sp>
      <p:grpSp>
        <p:nvGrpSpPr>
          <p:cNvPr id="2" name="Group 3"/>
          <p:cNvGrpSpPr>
            <a:grpSpLocks/>
          </p:cNvGrpSpPr>
          <p:nvPr/>
        </p:nvGrpSpPr>
        <p:grpSpPr bwMode="auto">
          <a:xfrm>
            <a:off x="1600200" y="1905000"/>
            <a:ext cx="2362200" cy="2133600"/>
            <a:chOff x="1008" y="1248"/>
            <a:chExt cx="1488" cy="1344"/>
          </a:xfrm>
        </p:grpSpPr>
        <p:sp>
          <p:nvSpPr>
            <p:cNvPr id="98321" name="Rectangle 4"/>
            <p:cNvSpPr>
              <a:spLocks noChangeArrowheads="1"/>
            </p:cNvSpPr>
            <p:nvPr/>
          </p:nvSpPr>
          <p:spPr bwMode="auto">
            <a:xfrm>
              <a:off x="1008" y="1248"/>
              <a:ext cx="1488" cy="1344"/>
            </a:xfrm>
            <a:prstGeom prst="rect">
              <a:avLst/>
            </a:prstGeom>
            <a:solidFill>
              <a:srgbClr val="4D4D4D"/>
            </a:solidFill>
            <a:ln w="9525">
              <a:noFill/>
              <a:miter lim="800000"/>
              <a:headEnd/>
              <a:tailEnd/>
            </a:ln>
          </p:spPr>
          <p:txBody>
            <a:bodyPr wrap="none" anchor="ctr">
              <a:prstTxWarp prst="textNoShape">
                <a:avLst/>
              </a:prstTxWarp>
            </a:bodyPr>
            <a:lstStyle/>
            <a:p>
              <a:endParaRPr lang="en-US"/>
            </a:p>
          </p:txBody>
        </p:sp>
        <p:sp>
          <p:nvSpPr>
            <p:cNvPr id="98322" name="Rectangle 5"/>
            <p:cNvSpPr>
              <a:spLocks noChangeArrowheads="1"/>
            </p:cNvSpPr>
            <p:nvPr/>
          </p:nvSpPr>
          <p:spPr bwMode="auto">
            <a:xfrm>
              <a:off x="1392" y="1536"/>
              <a:ext cx="240" cy="240"/>
            </a:xfrm>
            <a:prstGeom prst="rect">
              <a:avLst/>
            </a:prstGeom>
            <a:solidFill>
              <a:srgbClr val="B2B2B2"/>
            </a:solidFill>
            <a:ln w="9525">
              <a:noFill/>
              <a:miter lim="800000"/>
              <a:headEnd/>
              <a:tailEnd/>
            </a:ln>
          </p:spPr>
          <p:txBody>
            <a:bodyPr wrap="none" anchor="ctr">
              <a:prstTxWarp prst="textNoShape">
                <a:avLst/>
              </a:prstTxWarp>
            </a:bodyPr>
            <a:lstStyle/>
            <a:p>
              <a:endParaRPr lang="en-US"/>
            </a:p>
          </p:txBody>
        </p:sp>
        <p:sp>
          <p:nvSpPr>
            <p:cNvPr id="98323" name="Rectangle 6"/>
            <p:cNvSpPr>
              <a:spLocks noChangeArrowheads="1"/>
            </p:cNvSpPr>
            <p:nvPr/>
          </p:nvSpPr>
          <p:spPr bwMode="auto">
            <a:xfrm>
              <a:off x="1632" y="1536"/>
              <a:ext cx="240" cy="240"/>
            </a:xfrm>
            <a:prstGeom prst="rect">
              <a:avLst/>
            </a:prstGeom>
            <a:solidFill>
              <a:srgbClr val="1C1C1C"/>
            </a:solidFill>
            <a:ln w="9525">
              <a:noFill/>
              <a:miter lim="800000"/>
              <a:headEnd/>
              <a:tailEnd/>
            </a:ln>
          </p:spPr>
          <p:txBody>
            <a:bodyPr wrap="none" anchor="ctr">
              <a:prstTxWarp prst="textNoShape">
                <a:avLst/>
              </a:prstTxWarp>
            </a:bodyPr>
            <a:lstStyle/>
            <a:p>
              <a:pPr algn="ctr"/>
              <a:endParaRPr lang="en-US"/>
            </a:p>
          </p:txBody>
        </p:sp>
        <p:sp>
          <p:nvSpPr>
            <p:cNvPr id="98324" name="Rectangle 7"/>
            <p:cNvSpPr>
              <a:spLocks noChangeArrowheads="1"/>
            </p:cNvSpPr>
            <p:nvPr/>
          </p:nvSpPr>
          <p:spPr bwMode="auto">
            <a:xfrm>
              <a:off x="1392" y="1776"/>
              <a:ext cx="240" cy="240"/>
            </a:xfrm>
            <a:prstGeom prst="rect">
              <a:avLst/>
            </a:prstGeom>
            <a:solidFill>
              <a:srgbClr val="969696"/>
            </a:solidFill>
            <a:ln w="9525">
              <a:noFill/>
              <a:miter lim="800000"/>
              <a:headEnd/>
              <a:tailEnd/>
            </a:ln>
          </p:spPr>
          <p:txBody>
            <a:bodyPr wrap="none" anchor="ctr">
              <a:prstTxWarp prst="textNoShape">
                <a:avLst/>
              </a:prstTxWarp>
            </a:bodyPr>
            <a:lstStyle/>
            <a:p>
              <a:endParaRPr lang="en-US"/>
            </a:p>
          </p:txBody>
        </p:sp>
        <p:sp>
          <p:nvSpPr>
            <p:cNvPr id="98325" name="Rectangle 8"/>
            <p:cNvSpPr>
              <a:spLocks noChangeArrowheads="1"/>
            </p:cNvSpPr>
            <p:nvPr/>
          </p:nvSpPr>
          <p:spPr bwMode="auto">
            <a:xfrm>
              <a:off x="1872" y="1536"/>
              <a:ext cx="240" cy="240"/>
            </a:xfrm>
            <a:prstGeom prst="rect">
              <a:avLst/>
            </a:prstGeom>
            <a:solidFill>
              <a:srgbClr val="EAEAEA"/>
            </a:solidFill>
            <a:ln w="9525">
              <a:noFill/>
              <a:miter lim="800000"/>
              <a:headEnd/>
              <a:tailEnd/>
            </a:ln>
          </p:spPr>
          <p:txBody>
            <a:bodyPr wrap="none" anchor="ctr">
              <a:prstTxWarp prst="textNoShape">
                <a:avLst/>
              </a:prstTxWarp>
            </a:bodyPr>
            <a:lstStyle/>
            <a:p>
              <a:endParaRPr lang="en-US"/>
            </a:p>
          </p:txBody>
        </p:sp>
        <p:sp>
          <p:nvSpPr>
            <p:cNvPr id="98326" name="Rectangle 9"/>
            <p:cNvSpPr>
              <a:spLocks noChangeArrowheads="1"/>
            </p:cNvSpPr>
            <p:nvPr/>
          </p:nvSpPr>
          <p:spPr bwMode="auto">
            <a:xfrm>
              <a:off x="1632" y="2016"/>
              <a:ext cx="240" cy="240"/>
            </a:xfrm>
            <a:prstGeom prst="rect">
              <a:avLst/>
            </a:prstGeom>
            <a:solidFill>
              <a:srgbClr val="292929"/>
            </a:solidFill>
            <a:ln w="9525">
              <a:noFill/>
              <a:miter lim="800000"/>
              <a:headEnd/>
              <a:tailEnd/>
            </a:ln>
          </p:spPr>
          <p:txBody>
            <a:bodyPr wrap="none" anchor="ctr">
              <a:prstTxWarp prst="textNoShape">
                <a:avLst/>
              </a:prstTxWarp>
            </a:bodyPr>
            <a:lstStyle/>
            <a:p>
              <a:pPr algn="ctr"/>
              <a:endParaRPr lang="en-US"/>
            </a:p>
          </p:txBody>
        </p:sp>
        <p:sp>
          <p:nvSpPr>
            <p:cNvPr id="98327" name="Rectangle 10"/>
            <p:cNvSpPr>
              <a:spLocks noChangeArrowheads="1"/>
            </p:cNvSpPr>
            <p:nvPr/>
          </p:nvSpPr>
          <p:spPr bwMode="auto">
            <a:xfrm>
              <a:off x="1392" y="2016"/>
              <a:ext cx="240" cy="240"/>
            </a:xfrm>
            <a:prstGeom prst="rect">
              <a:avLst/>
            </a:prstGeom>
            <a:solidFill>
              <a:srgbClr val="808080"/>
            </a:solidFill>
            <a:ln w="9525">
              <a:noFill/>
              <a:miter lim="800000"/>
              <a:headEnd/>
              <a:tailEnd/>
            </a:ln>
          </p:spPr>
          <p:txBody>
            <a:bodyPr wrap="none" anchor="ctr">
              <a:prstTxWarp prst="textNoShape">
                <a:avLst/>
              </a:prstTxWarp>
            </a:bodyPr>
            <a:lstStyle/>
            <a:p>
              <a:pPr algn="ctr"/>
              <a:endParaRPr lang="en-US"/>
            </a:p>
          </p:txBody>
        </p:sp>
        <p:sp>
          <p:nvSpPr>
            <p:cNvPr id="98328" name="Rectangle 11"/>
            <p:cNvSpPr>
              <a:spLocks noChangeArrowheads="1"/>
            </p:cNvSpPr>
            <p:nvPr/>
          </p:nvSpPr>
          <p:spPr bwMode="auto">
            <a:xfrm>
              <a:off x="1872" y="1776"/>
              <a:ext cx="240" cy="240"/>
            </a:xfrm>
            <a:prstGeom prst="rect">
              <a:avLst/>
            </a:prstGeom>
            <a:solidFill>
              <a:srgbClr val="777777"/>
            </a:solidFill>
            <a:ln w="9525">
              <a:noFill/>
              <a:miter lim="800000"/>
              <a:headEnd/>
              <a:tailEnd/>
            </a:ln>
          </p:spPr>
          <p:txBody>
            <a:bodyPr wrap="none" anchor="ctr">
              <a:prstTxWarp prst="textNoShape">
                <a:avLst/>
              </a:prstTxWarp>
            </a:bodyPr>
            <a:lstStyle/>
            <a:p>
              <a:pPr algn="ctr"/>
              <a:endParaRPr lang="en-US"/>
            </a:p>
          </p:txBody>
        </p:sp>
        <p:sp>
          <p:nvSpPr>
            <p:cNvPr id="98329" name="Rectangle 12"/>
            <p:cNvSpPr>
              <a:spLocks noChangeArrowheads="1"/>
            </p:cNvSpPr>
            <p:nvPr/>
          </p:nvSpPr>
          <p:spPr bwMode="auto">
            <a:xfrm>
              <a:off x="1632" y="1776"/>
              <a:ext cx="240" cy="240"/>
            </a:xfrm>
            <a:prstGeom prst="rect">
              <a:avLst/>
            </a:prstGeom>
            <a:solidFill>
              <a:srgbClr val="DDDDDD"/>
            </a:solidFill>
            <a:ln w="9525">
              <a:noFill/>
              <a:miter lim="800000"/>
              <a:headEnd/>
              <a:tailEnd/>
            </a:ln>
          </p:spPr>
          <p:txBody>
            <a:bodyPr wrap="none" anchor="ctr">
              <a:prstTxWarp prst="textNoShape">
                <a:avLst/>
              </a:prstTxWarp>
            </a:bodyPr>
            <a:lstStyle/>
            <a:p>
              <a:pPr algn="ctr"/>
              <a:endParaRPr lang="en-US"/>
            </a:p>
          </p:txBody>
        </p:sp>
        <p:sp>
          <p:nvSpPr>
            <p:cNvPr id="98330" name="Rectangle 13"/>
            <p:cNvSpPr>
              <a:spLocks noChangeArrowheads="1"/>
            </p:cNvSpPr>
            <p:nvPr/>
          </p:nvSpPr>
          <p:spPr bwMode="auto">
            <a:xfrm>
              <a:off x="1872" y="2016"/>
              <a:ext cx="240" cy="240"/>
            </a:xfrm>
            <a:prstGeom prst="rect">
              <a:avLst/>
            </a:prstGeom>
            <a:solidFill>
              <a:srgbClr val="5F5F5F"/>
            </a:solidFill>
            <a:ln w="9525">
              <a:noFill/>
              <a:miter lim="800000"/>
              <a:headEnd/>
              <a:tailEnd/>
            </a:ln>
          </p:spPr>
          <p:txBody>
            <a:bodyPr wrap="none" anchor="ctr">
              <a:prstTxWarp prst="textNoShape">
                <a:avLst/>
              </a:prstTxWarp>
            </a:bodyPr>
            <a:lstStyle/>
            <a:p>
              <a:pPr algn="ctr"/>
              <a:endParaRPr lang="en-US"/>
            </a:p>
          </p:txBody>
        </p:sp>
      </p:grpSp>
      <p:sp>
        <p:nvSpPr>
          <p:cNvPr id="98311" name="Rectangle 24"/>
          <p:cNvSpPr>
            <a:spLocks noChangeArrowheads="1"/>
          </p:cNvSpPr>
          <p:nvPr/>
        </p:nvSpPr>
        <p:spPr bwMode="auto">
          <a:xfrm>
            <a:off x="6172200" y="1905000"/>
            <a:ext cx="2362200" cy="2133600"/>
          </a:xfrm>
          <a:prstGeom prst="rect">
            <a:avLst/>
          </a:prstGeom>
          <a:solidFill>
            <a:srgbClr val="4D4D4D"/>
          </a:solidFill>
          <a:ln w="9525">
            <a:noFill/>
            <a:miter lim="800000"/>
            <a:headEnd/>
            <a:tailEnd/>
          </a:ln>
        </p:spPr>
        <p:txBody>
          <a:bodyPr wrap="none" anchor="ctr">
            <a:prstTxWarp prst="textNoShape">
              <a:avLst/>
            </a:prstTxWarp>
          </a:bodyPr>
          <a:lstStyle/>
          <a:p>
            <a:endParaRPr lang="en-US"/>
          </a:p>
        </p:txBody>
      </p:sp>
      <p:sp>
        <p:nvSpPr>
          <p:cNvPr id="98312" name="Rectangle 25"/>
          <p:cNvSpPr>
            <a:spLocks noChangeArrowheads="1"/>
          </p:cNvSpPr>
          <p:nvPr/>
        </p:nvSpPr>
        <p:spPr bwMode="auto">
          <a:xfrm>
            <a:off x="7086600" y="2514600"/>
            <a:ext cx="381000" cy="381000"/>
          </a:xfrm>
          <a:prstGeom prst="rect">
            <a:avLst/>
          </a:prstGeom>
          <a:solidFill>
            <a:srgbClr val="B2B2B2"/>
          </a:solidFill>
          <a:ln w="9525">
            <a:noFill/>
            <a:miter lim="800000"/>
            <a:headEnd/>
            <a:tailEnd/>
          </a:ln>
        </p:spPr>
        <p:txBody>
          <a:bodyPr wrap="none" anchor="ctr">
            <a:prstTxWarp prst="textNoShape">
              <a:avLst/>
            </a:prstTxWarp>
          </a:bodyPr>
          <a:lstStyle/>
          <a:p>
            <a:endParaRPr lang="en-US"/>
          </a:p>
        </p:txBody>
      </p:sp>
      <p:sp>
        <p:nvSpPr>
          <p:cNvPr id="98313" name="Rectangle 26"/>
          <p:cNvSpPr>
            <a:spLocks noChangeArrowheads="1"/>
          </p:cNvSpPr>
          <p:nvPr/>
        </p:nvSpPr>
        <p:spPr bwMode="auto">
          <a:xfrm>
            <a:off x="7467600" y="2514600"/>
            <a:ext cx="381000" cy="381000"/>
          </a:xfrm>
          <a:prstGeom prst="rect">
            <a:avLst/>
          </a:prstGeom>
          <a:solidFill>
            <a:srgbClr val="1C1C1C"/>
          </a:solidFill>
          <a:ln w="9525">
            <a:noFill/>
            <a:miter lim="800000"/>
            <a:headEnd/>
            <a:tailEnd/>
          </a:ln>
        </p:spPr>
        <p:txBody>
          <a:bodyPr wrap="none" anchor="ctr">
            <a:prstTxWarp prst="textNoShape">
              <a:avLst/>
            </a:prstTxWarp>
          </a:bodyPr>
          <a:lstStyle/>
          <a:p>
            <a:pPr algn="ctr"/>
            <a:endParaRPr lang="en-US"/>
          </a:p>
        </p:txBody>
      </p:sp>
      <p:sp>
        <p:nvSpPr>
          <p:cNvPr id="98314" name="Rectangle 27"/>
          <p:cNvSpPr>
            <a:spLocks noChangeArrowheads="1"/>
          </p:cNvSpPr>
          <p:nvPr/>
        </p:nvSpPr>
        <p:spPr bwMode="auto">
          <a:xfrm>
            <a:off x="7086600" y="2895600"/>
            <a:ext cx="381000" cy="381000"/>
          </a:xfrm>
          <a:prstGeom prst="rect">
            <a:avLst/>
          </a:prstGeom>
          <a:solidFill>
            <a:srgbClr val="969696"/>
          </a:solidFill>
          <a:ln w="9525">
            <a:noFill/>
            <a:miter lim="800000"/>
            <a:headEnd/>
            <a:tailEnd/>
          </a:ln>
        </p:spPr>
        <p:txBody>
          <a:bodyPr wrap="none" anchor="ctr">
            <a:prstTxWarp prst="textNoShape">
              <a:avLst/>
            </a:prstTxWarp>
          </a:bodyPr>
          <a:lstStyle/>
          <a:p>
            <a:endParaRPr lang="en-US"/>
          </a:p>
        </p:txBody>
      </p:sp>
      <p:sp>
        <p:nvSpPr>
          <p:cNvPr id="98315" name="Rectangle 28"/>
          <p:cNvSpPr>
            <a:spLocks noChangeArrowheads="1"/>
          </p:cNvSpPr>
          <p:nvPr/>
        </p:nvSpPr>
        <p:spPr bwMode="auto">
          <a:xfrm>
            <a:off x="7848600" y="2514600"/>
            <a:ext cx="381000" cy="381000"/>
          </a:xfrm>
          <a:prstGeom prst="rect">
            <a:avLst/>
          </a:prstGeom>
          <a:solidFill>
            <a:srgbClr val="EAEAEA"/>
          </a:solidFill>
          <a:ln w="9525">
            <a:noFill/>
            <a:miter lim="800000"/>
            <a:headEnd/>
            <a:tailEnd/>
          </a:ln>
        </p:spPr>
        <p:txBody>
          <a:bodyPr wrap="none" anchor="ctr">
            <a:prstTxWarp prst="textNoShape">
              <a:avLst/>
            </a:prstTxWarp>
          </a:bodyPr>
          <a:lstStyle/>
          <a:p>
            <a:endParaRPr lang="en-US"/>
          </a:p>
        </p:txBody>
      </p:sp>
      <p:sp>
        <p:nvSpPr>
          <p:cNvPr id="98316" name="Rectangle 29"/>
          <p:cNvSpPr>
            <a:spLocks noChangeArrowheads="1"/>
          </p:cNvSpPr>
          <p:nvPr/>
        </p:nvSpPr>
        <p:spPr bwMode="auto">
          <a:xfrm>
            <a:off x="7467600" y="3276600"/>
            <a:ext cx="381000" cy="381000"/>
          </a:xfrm>
          <a:prstGeom prst="rect">
            <a:avLst/>
          </a:prstGeom>
          <a:solidFill>
            <a:srgbClr val="292929"/>
          </a:solidFill>
          <a:ln w="9525">
            <a:noFill/>
            <a:miter lim="800000"/>
            <a:headEnd/>
            <a:tailEnd/>
          </a:ln>
        </p:spPr>
        <p:txBody>
          <a:bodyPr wrap="none" anchor="ctr">
            <a:prstTxWarp prst="textNoShape">
              <a:avLst/>
            </a:prstTxWarp>
          </a:bodyPr>
          <a:lstStyle/>
          <a:p>
            <a:pPr algn="ctr"/>
            <a:endParaRPr lang="en-US"/>
          </a:p>
        </p:txBody>
      </p:sp>
      <p:sp>
        <p:nvSpPr>
          <p:cNvPr id="98317" name="Rectangle 30"/>
          <p:cNvSpPr>
            <a:spLocks noChangeArrowheads="1"/>
          </p:cNvSpPr>
          <p:nvPr/>
        </p:nvSpPr>
        <p:spPr bwMode="auto">
          <a:xfrm>
            <a:off x="7086600" y="3276600"/>
            <a:ext cx="381000" cy="381000"/>
          </a:xfrm>
          <a:prstGeom prst="rect">
            <a:avLst/>
          </a:prstGeom>
          <a:solidFill>
            <a:srgbClr val="808080"/>
          </a:solidFill>
          <a:ln w="9525">
            <a:noFill/>
            <a:miter lim="800000"/>
            <a:headEnd/>
            <a:tailEnd/>
          </a:ln>
        </p:spPr>
        <p:txBody>
          <a:bodyPr wrap="none" anchor="ctr">
            <a:prstTxWarp prst="textNoShape">
              <a:avLst/>
            </a:prstTxWarp>
          </a:bodyPr>
          <a:lstStyle/>
          <a:p>
            <a:pPr algn="ctr"/>
            <a:endParaRPr lang="en-US"/>
          </a:p>
        </p:txBody>
      </p:sp>
      <p:sp>
        <p:nvSpPr>
          <p:cNvPr id="98318" name="Rectangle 31"/>
          <p:cNvSpPr>
            <a:spLocks noChangeArrowheads="1"/>
          </p:cNvSpPr>
          <p:nvPr/>
        </p:nvSpPr>
        <p:spPr bwMode="auto">
          <a:xfrm>
            <a:off x="7848600" y="2895600"/>
            <a:ext cx="381000" cy="381000"/>
          </a:xfrm>
          <a:prstGeom prst="rect">
            <a:avLst/>
          </a:prstGeom>
          <a:solidFill>
            <a:srgbClr val="777777"/>
          </a:solidFill>
          <a:ln w="9525">
            <a:noFill/>
            <a:miter lim="800000"/>
            <a:headEnd/>
            <a:tailEnd/>
          </a:ln>
        </p:spPr>
        <p:txBody>
          <a:bodyPr wrap="none" anchor="ctr">
            <a:prstTxWarp prst="textNoShape">
              <a:avLst/>
            </a:prstTxWarp>
          </a:bodyPr>
          <a:lstStyle/>
          <a:p>
            <a:pPr algn="ctr"/>
            <a:endParaRPr lang="en-US"/>
          </a:p>
        </p:txBody>
      </p:sp>
      <p:sp>
        <p:nvSpPr>
          <p:cNvPr id="98319" name="Rectangle 32"/>
          <p:cNvSpPr>
            <a:spLocks noChangeArrowheads="1"/>
          </p:cNvSpPr>
          <p:nvPr/>
        </p:nvSpPr>
        <p:spPr bwMode="auto">
          <a:xfrm>
            <a:off x="7467600" y="2895600"/>
            <a:ext cx="381000" cy="381000"/>
          </a:xfrm>
          <a:prstGeom prst="rect">
            <a:avLst/>
          </a:prstGeom>
          <a:solidFill>
            <a:srgbClr val="DDDDDD"/>
          </a:solidFill>
          <a:ln w="9525">
            <a:noFill/>
            <a:miter lim="800000"/>
            <a:headEnd/>
            <a:tailEnd/>
          </a:ln>
        </p:spPr>
        <p:txBody>
          <a:bodyPr wrap="none" anchor="ctr">
            <a:prstTxWarp prst="textNoShape">
              <a:avLst/>
            </a:prstTxWarp>
          </a:bodyPr>
          <a:lstStyle/>
          <a:p>
            <a:pPr algn="ctr"/>
            <a:endParaRPr lang="en-US"/>
          </a:p>
        </p:txBody>
      </p:sp>
      <p:sp>
        <p:nvSpPr>
          <p:cNvPr id="98320" name="Rectangle 33"/>
          <p:cNvSpPr>
            <a:spLocks noChangeArrowheads="1"/>
          </p:cNvSpPr>
          <p:nvPr/>
        </p:nvSpPr>
        <p:spPr bwMode="auto">
          <a:xfrm>
            <a:off x="7848600" y="3276600"/>
            <a:ext cx="381000" cy="381000"/>
          </a:xfrm>
          <a:prstGeom prst="rect">
            <a:avLst/>
          </a:prstGeom>
          <a:solidFill>
            <a:srgbClr val="5F5F5F"/>
          </a:solidFill>
          <a:ln w="9525">
            <a:noFill/>
            <a:miter lim="800000"/>
            <a:headEnd/>
            <a:tailEnd/>
          </a:ln>
        </p:spPr>
        <p:txBody>
          <a:bodyPr wrap="none" anchor="ctr">
            <a:prstTxWarp prst="textNoShape">
              <a:avLst/>
            </a:prstTxWarp>
          </a:bodyPr>
          <a:lstStyle/>
          <a:p>
            <a:pPr algn="ctr"/>
            <a:endParaRPr lang="en-US"/>
          </a:p>
        </p:txBody>
      </p:sp>
      <p:graphicFrame>
        <p:nvGraphicFramePr>
          <p:cNvPr id="98306" name="Object 2"/>
          <p:cNvGraphicFramePr>
            <a:graphicFrameLocks noChangeAspect="1"/>
          </p:cNvGraphicFramePr>
          <p:nvPr/>
        </p:nvGraphicFramePr>
        <p:xfrm>
          <a:off x="1452563" y="1563688"/>
          <a:ext cx="1143000" cy="315912"/>
        </p:xfrm>
        <a:graphic>
          <a:graphicData uri="http://schemas.openxmlformats.org/presentationml/2006/ole">
            <p:oleObj spid="_x0000_s389122" name="Equation" r:id="rId4" imgW="736560" imgH="203040" progId="Equation.3">
              <p:embed/>
            </p:oleObj>
          </a:graphicData>
        </a:graphic>
      </p:graphicFrame>
      <p:graphicFrame>
        <p:nvGraphicFramePr>
          <p:cNvPr id="98307" name="Object 3"/>
          <p:cNvGraphicFramePr>
            <a:graphicFrameLocks noChangeAspect="1"/>
          </p:cNvGraphicFramePr>
          <p:nvPr/>
        </p:nvGraphicFramePr>
        <p:xfrm>
          <a:off x="6319838" y="1563688"/>
          <a:ext cx="847725" cy="315912"/>
        </p:xfrm>
        <a:graphic>
          <a:graphicData uri="http://schemas.openxmlformats.org/presentationml/2006/ole">
            <p:oleObj spid="_x0000_s389123" name="Equation" r:id="rId5" imgW="545760" imgH="203040" progId="Equation.DSMT4">
              <p:embed/>
            </p:oleObj>
          </a:graphicData>
        </a:graphic>
      </p:graphicFrame>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7" name="Footer Placeholder 3"/>
          <p:cNvSpPr>
            <a:spLocks noGrp="1"/>
          </p:cNvSpPr>
          <p:nvPr>
            <p:ph type="ftr" sz="quarter" idx="10"/>
          </p:nvPr>
        </p:nvSpPr>
        <p:spPr>
          <a:noFill/>
        </p:spPr>
        <p:txBody>
          <a:bodyPr/>
          <a:lstStyle/>
          <a:p>
            <a:r>
              <a:rPr lang="en-US">
                <a:latin typeface="Times New Roman" charset="0"/>
                <a:ea typeface="ＭＳ Ｐゴシック" charset="-128"/>
                <a:cs typeface="ＭＳ Ｐゴシック" charset="-128"/>
              </a:rPr>
              <a:t>CS143 Intro to Computer Vision</a:t>
            </a:r>
          </a:p>
        </p:txBody>
      </p:sp>
      <p:sp>
        <p:nvSpPr>
          <p:cNvPr id="100358" name="Rectangle 2"/>
          <p:cNvSpPr>
            <a:spLocks noGrp="1" noChangeArrowheads="1"/>
          </p:cNvSpPr>
          <p:nvPr>
            <p:ph type="title"/>
          </p:nvPr>
        </p:nvSpPr>
        <p:spPr/>
        <p:txBody>
          <a:bodyPr/>
          <a:lstStyle/>
          <a:p>
            <a:r>
              <a:rPr lang="en-US"/>
              <a:t>Minimize Brightness Difference</a:t>
            </a:r>
          </a:p>
        </p:txBody>
      </p:sp>
      <p:grpSp>
        <p:nvGrpSpPr>
          <p:cNvPr id="2" name="Group 3"/>
          <p:cNvGrpSpPr>
            <a:grpSpLocks/>
          </p:cNvGrpSpPr>
          <p:nvPr/>
        </p:nvGrpSpPr>
        <p:grpSpPr bwMode="auto">
          <a:xfrm>
            <a:off x="1600200" y="1905000"/>
            <a:ext cx="2362200" cy="2133600"/>
            <a:chOff x="1008" y="1248"/>
            <a:chExt cx="1488" cy="1344"/>
          </a:xfrm>
        </p:grpSpPr>
        <p:sp>
          <p:nvSpPr>
            <p:cNvPr id="100382" name="Rectangle 4"/>
            <p:cNvSpPr>
              <a:spLocks noChangeArrowheads="1"/>
            </p:cNvSpPr>
            <p:nvPr/>
          </p:nvSpPr>
          <p:spPr bwMode="auto">
            <a:xfrm>
              <a:off x="1008" y="1248"/>
              <a:ext cx="1488" cy="1344"/>
            </a:xfrm>
            <a:prstGeom prst="rect">
              <a:avLst/>
            </a:prstGeom>
            <a:solidFill>
              <a:srgbClr val="4D4D4D"/>
            </a:solidFill>
            <a:ln w="9525">
              <a:noFill/>
              <a:miter lim="800000"/>
              <a:headEnd/>
              <a:tailEnd/>
            </a:ln>
          </p:spPr>
          <p:txBody>
            <a:bodyPr wrap="none" anchor="ctr">
              <a:prstTxWarp prst="textNoShape">
                <a:avLst/>
              </a:prstTxWarp>
            </a:bodyPr>
            <a:lstStyle/>
            <a:p>
              <a:endParaRPr lang="en-US"/>
            </a:p>
          </p:txBody>
        </p:sp>
        <p:sp>
          <p:nvSpPr>
            <p:cNvPr id="100383" name="Rectangle 5"/>
            <p:cNvSpPr>
              <a:spLocks noChangeArrowheads="1"/>
            </p:cNvSpPr>
            <p:nvPr/>
          </p:nvSpPr>
          <p:spPr bwMode="auto">
            <a:xfrm>
              <a:off x="1392" y="1536"/>
              <a:ext cx="240" cy="240"/>
            </a:xfrm>
            <a:prstGeom prst="rect">
              <a:avLst/>
            </a:prstGeom>
            <a:solidFill>
              <a:srgbClr val="B2B2B2"/>
            </a:solidFill>
            <a:ln w="9525">
              <a:noFill/>
              <a:miter lim="800000"/>
              <a:headEnd/>
              <a:tailEnd/>
            </a:ln>
          </p:spPr>
          <p:txBody>
            <a:bodyPr wrap="none" anchor="ctr">
              <a:prstTxWarp prst="textNoShape">
                <a:avLst/>
              </a:prstTxWarp>
            </a:bodyPr>
            <a:lstStyle/>
            <a:p>
              <a:endParaRPr lang="en-US"/>
            </a:p>
          </p:txBody>
        </p:sp>
        <p:sp>
          <p:nvSpPr>
            <p:cNvPr id="100384" name="Rectangle 6"/>
            <p:cNvSpPr>
              <a:spLocks noChangeArrowheads="1"/>
            </p:cNvSpPr>
            <p:nvPr/>
          </p:nvSpPr>
          <p:spPr bwMode="auto">
            <a:xfrm>
              <a:off x="1632" y="1536"/>
              <a:ext cx="240" cy="240"/>
            </a:xfrm>
            <a:prstGeom prst="rect">
              <a:avLst/>
            </a:prstGeom>
            <a:solidFill>
              <a:srgbClr val="1C1C1C"/>
            </a:solidFill>
            <a:ln w="9525">
              <a:noFill/>
              <a:miter lim="800000"/>
              <a:headEnd/>
              <a:tailEnd/>
            </a:ln>
          </p:spPr>
          <p:txBody>
            <a:bodyPr wrap="none" anchor="ctr">
              <a:prstTxWarp prst="textNoShape">
                <a:avLst/>
              </a:prstTxWarp>
            </a:bodyPr>
            <a:lstStyle/>
            <a:p>
              <a:pPr algn="ctr"/>
              <a:endParaRPr lang="en-US"/>
            </a:p>
          </p:txBody>
        </p:sp>
        <p:sp>
          <p:nvSpPr>
            <p:cNvPr id="100385" name="Rectangle 7"/>
            <p:cNvSpPr>
              <a:spLocks noChangeArrowheads="1"/>
            </p:cNvSpPr>
            <p:nvPr/>
          </p:nvSpPr>
          <p:spPr bwMode="auto">
            <a:xfrm>
              <a:off x="1392" y="1776"/>
              <a:ext cx="240" cy="240"/>
            </a:xfrm>
            <a:prstGeom prst="rect">
              <a:avLst/>
            </a:prstGeom>
            <a:solidFill>
              <a:srgbClr val="969696"/>
            </a:solidFill>
            <a:ln w="9525">
              <a:noFill/>
              <a:miter lim="800000"/>
              <a:headEnd/>
              <a:tailEnd/>
            </a:ln>
          </p:spPr>
          <p:txBody>
            <a:bodyPr wrap="none" anchor="ctr">
              <a:prstTxWarp prst="textNoShape">
                <a:avLst/>
              </a:prstTxWarp>
            </a:bodyPr>
            <a:lstStyle/>
            <a:p>
              <a:endParaRPr lang="en-US"/>
            </a:p>
          </p:txBody>
        </p:sp>
        <p:sp>
          <p:nvSpPr>
            <p:cNvPr id="100386" name="Rectangle 8"/>
            <p:cNvSpPr>
              <a:spLocks noChangeArrowheads="1"/>
            </p:cNvSpPr>
            <p:nvPr/>
          </p:nvSpPr>
          <p:spPr bwMode="auto">
            <a:xfrm>
              <a:off x="1872" y="1536"/>
              <a:ext cx="240" cy="240"/>
            </a:xfrm>
            <a:prstGeom prst="rect">
              <a:avLst/>
            </a:prstGeom>
            <a:solidFill>
              <a:srgbClr val="EAEAEA"/>
            </a:solidFill>
            <a:ln w="9525">
              <a:noFill/>
              <a:miter lim="800000"/>
              <a:headEnd/>
              <a:tailEnd/>
            </a:ln>
          </p:spPr>
          <p:txBody>
            <a:bodyPr wrap="none" anchor="ctr">
              <a:prstTxWarp prst="textNoShape">
                <a:avLst/>
              </a:prstTxWarp>
            </a:bodyPr>
            <a:lstStyle/>
            <a:p>
              <a:endParaRPr lang="en-US"/>
            </a:p>
          </p:txBody>
        </p:sp>
        <p:sp>
          <p:nvSpPr>
            <p:cNvPr id="100387" name="Rectangle 9"/>
            <p:cNvSpPr>
              <a:spLocks noChangeArrowheads="1"/>
            </p:cNvSpPr>
            <p:nvPr/>
          </p:nvSpPr>
          <p:spPr bwMode="auto">
            <a:xfrm>
              <a:off x="1632" y="2016"/>
              <a:ext cx="240" cy="240"/>
            </a:xfrm>
            <a:prstGeom prst="rect">
              <a:avLst/>
            </a:prstGeom>
            <a:solidFill>
              <a:srgbClr val="292929"/>
            </a:solidFill>
            <a:ln w="9525">
              <a:noFill/>
              <a:miter lim="800000"/>
              <a:headEnd/>
              <a:tailEnd/>
            </a:ln>
          </p:spPr>
          <p:txBody>
            <a:bodyPr wrap="none" anchor="ctr">
              <a:prstTxWarp prst="textNoShape">
                <a:avLst/>
              </a:prstTxWarp>
            </a:bodyPr>
            <a:lstStyle/>
            <a:p>
              <a:pPr algn="ctr"/>
              <a:endParaRPr lang="en-US"/>
            </a:p>
          </p:txBody>
        </p:sp>
        <p:sp>
          <p:nvSpPr>
            <p:cNvPr id="100388" name="Rectangle 10"/>
            <p:cNvSpPr>
              <a:spLocks noChangeArrowheads="1"/>
            </p:cNvSpPr>
            <p:nvPr/>
          </p:nvSpPr>
          <p:spPr bwMode="auto">
            <a:xfrm>
              <a:off x="1392" y="2016"/>
              <a:ext cx="240" cy="240"/>
            </a:xfrm>
            <a:prstGeom prst="rect">
              <a:avLst/>
            </a:prstGeom>
            <a:solidFill>
              <a:srgbClr val="808080"/>
            </a:solidFill>
            <a:ln w="9525">
              <a:noFill/>
              <a:miter lim="800000"/>
              <a:headEnd/>
              <a:tailEnd/>
            </a:ln>
          </p:spPr>
          <p:txBody>
            <a:bodyPr wrap="none" anchor="ctr">
              <a:prstTxWarp prst="textNoShape">
                <a:avLst/>
              </a:prstTxWarp>
            </a:bodyPr>
            <a:lstStyle/>
            <a:p>
              <a:pPr algn="ctr"/>
              <a:endParaRPr lang="en-US"/>
            </a:p>
          </p:txBody>
        </p:sp>
        <p:sp>
          <p:nvSpPr>
            <p:cNvPr id="100389" name="Rectangle 11"/>
            <p:cNvSpPr>
              <a:spLocks noChangeArrowheads="1"/>
            </p:cNvSpPr>
            <p:nvPr/>
          </p:nvSpPr>
          <p:spPr bwMode="auto">
            <a:xfrm>
              <a:off x="1872" y="1776"/>
              <a:ext cx="240" cy="240"/>
            </a:xfrm>
            <a:prstGeom prst="rect">
              <a:avLst/>
            </a:prstGeom>
            <a:solidFill>
              <a:srgbClr val="777777"/>
            </a:solidFill>
            <a:ln w="9525">
              <a:noFill/>
              <a:miter lim="800000"/>
              <a:headEnd/>
              <a:tailEnd/>
            </a:ln>
          </p:spPr>
          <p:txBody>
            <a:bodyPr wrap="none" anchor="ctr">
              <a:prstTxWarp prst="textNoShape">
                <a:avLst/>
              </a:prstTxWarp>
            </a:bodyPr>
            <a:lstStyle/>
            <a:p>
              <a:pPr algn="ctr"/>
              <a:endParaRPr lang="en-US"/>
            </a:p>
          </p:txBody>
        </p:sp>
        <p:sp>
          <p:nvSpPr>
            <p:cNvPr id="100390" name="Rectangle 12"/>
            <p:cNvSpPr>
              <a:spLocks noChangeArrowheads="1"/>
            </p:cNvSpPr>
            <p:nvPr/>
          </p:nvSpPr>
          <p:spPr bwMode="auto">
            <a:xfrm>
              <a:off x="1632" y="1776"/>
              <a:ext cx="240" cy="240"/>
            </a:xfrm>
            <a:prstGeom prst="rect">
              <a:avLst/>
            </a:prstGeom>
            <a:solidFill>
              <a:srgbClr val="DDDDDD"/>
            </a:solidFill>
            <a:ln w="9525">
              <a:noFill/>
              <a:miter lim="800000"/>
              <a:headEnd/>
              <a:tailEnd/>
            </a:ln>
          </p:spPr>
          <p:txBody>
            <a:bodyPr wrap="none" anchor="ctr">
              <a:prstTxWarp prst="textNoShape">
                <a:avLst/>
              </a:prstTxWarp>
            </a:bodyPr>
            <a:lstStyle/>
            <a:p>
              <a:pPr algn="ctr"/>
              <a:endParaRPr lang="en-US"/>
            </a:p>
          </p:txBody>
        </p:sp>
        <p:sp>
          <p:nvSpPr>
            <p:cNvPr id="100391" name="Rectangle 13"/>
            <p:cNvSpPr>
              <a:spLocks noChangeArrowheads="1"/>
            </p:cNvSpPr>
            <p:nvPr/>
          </p:nvSpPr>
          <p:spPr bwMode="auto">
            <a:xfrm>
              <a:off x="1872" y="2016"/>
              <a:ext cx="240" cy="240"/>
            </a:xfrm>
            <a:prstGeom prst="rect">
              <a:avLst/>
            </a:prstGeom>
            <a:solidFill>
              <a:srgbClr val="5F5F5F"/>
            </a:solidFill>
            <a:ln w="9525">
              <a:noFill/>
              <a:miter lim="800000"/>
              <a:headEnd/>
              <a:tailEnd/>
            </a:ln>
          </p:spPr>
          <p:txBody>
            <a:bodyPr wrap="none" anchor="ctr">
              <a:prstTxWarp prst="textNoShape">
                <a:avLst/>
              </a:prstTxWarp>
            </a:bodyPr>
            <a:lstStyle/>
            <a:p>
              <a:pPr algn="ctr"/>
              <a:endParaRPr lang="en-US"/>
            </a:p>
          </p:txBody>
        </p:sp>
      </p:grpSp>
      <p:grpSp>
        <p:nvGrpSpPr>
          <p:cNvPr id="3" name="Group 14"/>
          <p:cNvGrpSpPr>
            <a:grpSpLocks/>
          </p:cNvGrpSpPr>
          <p:nvPr/>
        </p:nvGrpSpPr>
        <p:grpSpPr bwMode="auto">
          <a:xfrm>
            <a:off x="4267200" y="2209800"/>
            <a:ext cx="1143000" cy="1143000"/>
            <a:chOff x="2496" y="1632"/>
            <a:chExt cx="720" cy="720"/>
          </a:xfrm>
        </p:grpSpPr>
        <p:sp>
          <p:nvSpPr>
            <p:cNvPr id="100373" name="Rectangle 15"/>
            <p:cNvSpPr>
              <a:spLocks noChangeArrowheads="1"/>
            </p:cNvSpPr>
            <p:nvPr/>
          </p:nvSpPr>
          <p:spPr bwMode="auto">
            <a:xfrm>
              <a:off x="2496" y="1632"/>
              <a:ext cx="240" cy="240"/>
            </a:xfrm>
            <a:prstGeom prst="rect">
              <a:avLst/>
            </a:prstGeom>
            <a:solidFill>
              <a:srgbClr val="B2B2B2">
                <a:alpha val="50195"/>
              </a:srgbClr>
            </a:solidFill>
            <a:ln w="9525">
              <a:noFill/>
              <a:miter lim="800000"/>
              <a:headEnd/>
              <a:tailEnd/>
            </a:ln>
          </p:spPr>
          <p:txBody>
            <a:bodyPr wrap="none" anchor="ctr">
              <a:prstTxWarp prst="textNoShape">
                <a:avLst/>
              </a:prstTxWarp>
            </a:bodyPr>
            <a:lstStyle/>
            <a:p>
              <a:endParaRPr lang="en-US"/>
            </a:p>
          </p:txBody>
        </p:sp>
        <p:sp>
          <p:nvSpPr>
            <p:cNvPr id="100374" name="Rectangle 16"/>
            <p:cNvSpPr>
              <a:spLocks noChangeArrowheads="1"/>
            </p:cNvSpPr>
            <p:nvPr/>
          </p:nvSpPr>
          <p:spPr bwMode="auto">
            <a:xfrm>
              <a:off x="2736" y="1632"/>
              <a:ext cx="240" cy="240"/>
            </a:xfrm>
            <a:prstGeom prst="rect">
              <a:avLst/>
            </a:prstGeom>
            <a:solidFill>
              <a:srgbClr val="1C1C1C">
                <a:alpha val="50195"/>
              </a:srgbClr>
            </a:solidFill>
            <a:ln w="9525">
              <a:noFill/>
              <a:miter lim="800000"/>
              <a:headEnd/>
              <a:tailEnd/>
            </a:ln>
          </p:spPr>
          <p:txBody>
            <a:bodyPr wrap="none" anchor="ctr">
              <a:prstTxWarp prst="textNoShape">
                <a:avLst/>
              </a:prstTxWarp>
            </a:bodyPr>
            <a:lstStyle/>
            <a:p>
              <a:pPr algn="ctr"/>
              <a:endParaRPr lang="en-US"/>
            </a:p>
          </p:txBody>
        </p:sp>
        <p:sp>
          <p:nvSpPr>
            <p:cNvPr id="100375" name="Rectangle 17"/>
            <p:cNvSpPr>
              <a:spLocks noChangeArrowheads="1"/>
            </p:cNvSpPr>
            <p:nvPr/>
          </p:nvSpPr>
          <p:spPr bwMode="auto">
            <a:xfrm>
              <a:off x="2496" y="1872"/>
              <a:ext cx="240" cy="240"/>
            </a:xfrm>
            <a:prstGeom prst="rect">
              <a:avLst/>
            </a:prstGeom>
            <a:solidFill>
              <a:srgbClr val="969696">
                <a:alpha val="50195"/>
              </a:srgbClr>
            </a:solidFill>
            <a:ln w="9525">
              <a:noFill/>
              <a:miter lim="800000"/>
              <a:headEnd/>
              <a:tailEnd/>
            </a:ln>
          </p:spPr>
          <p:txBody>
            <a:bodyPr wrap="none" anchor="ctr">
              <a:prstTxWarp prst="textNoShape">
                <a:avLst/>
              </a:prstTxWarp>
            </a:bodyPr>
            <a:lstStyle/>
            <a:p>
              <a:endParaRPr lang="en-US"/>
            </a:p>
          </p:txBody>
        </p:sp>
        <p:sp>
          <p:nvSpPr>
            <p:cNvPr id="100376" name="Rectangle 18"/>
            <p:cNvSpPr>
              <a:spLocks noChangeArrowheads="1"/>
            </p:cNvSpPr>
            <p:nvPr/>
          </p:nvSpPr>
          <p:spPr bwMode="auto">
            <a:xfrm>
              <a:off x="2976" y="1632"/>
              <a:ext cx="240" cy="240"/>
            </a:xfrm>
            <a:prstGeom prst="rect">
              <a:avLst/>
            </a:prstGeom>
            <a:solidFill>
              <a:srgbClr val="EAEAEA">
                <a:alpha val="50195"/>
              </a:srgbClr>
            </a:solidFill>
            <a:ln w="9525">
              <a:noFill/>
              <a:miter lim="800000"/>
              <a:headEnd/>
              <a:tailEnd/>
            </a:ln>
          </p:spPr>
          <p:txBody>
            <a:bodyPr wrap="none" anchor="ctr">
              <a:prstTxWarp prst="textNoShape">
                <a:avLst/>
              </a:prstTxWarp>
            </a:bodyPr>
            <a:lstStyle/>
            <a:p>
              <a:endParaRPr lang="en-US"/>
            </a:p>
          </p:txBody>
        </p:sp>
        <p:sp>
          <p:nvSpPr>
            <p:cNvPr id="100377" name="Rectangle 19"/>
            <p:cNvSpPr>
              <a:spLocks noChangeArrowheads="1"/>
            </p:cNvSpPr>
            <p:nvPr/>
          </p:nvSpPr>
          <p:spPr bwMode="auto">
            <a:xfrm>
              <a:off x="2736" y="2112"/>
              <a:ext cx="240" cy="240"/>
            </a:xfrm>
            <a:prstGeom prst="rect">
              <a:avLst/>
            </a:prstGeom>
            <a:solidFill>
              <a:srgbClr val="292929">
                <a:alpha val="50195"/>
              </a:srgbClr>
            </a:solidFill>
            <a:ln w="9525">
              <a:noFill/>
              <a:miter lim="800000"/>
              <a:headEnd/>
              <a:tailEnd/>
            </a:ln>
          </p:spPr>
          <p:txBody>
            <a:bodyPr wrap="none" anchor="ctr">
              <a:prstTxWarp prst="textNoShape">
                <a:avLst/>
              </a:prstTxWarp>
            </a:bodyPr>
            <a:lstStyle/>
            <a:p>
              <a:pPr algn="ctr"/>
              <a:endParaRPr lang="en-US"/>
            </a:p>
          </p:txBody>
        </p:sp>
        <p:sp>
          <p:nvSpPr>
            <p:cNvPr id="100378" name="Rectangle 20"/>
            <p:cNvSpPr>
              <a:spLocks noChangeArrowheads="1"/>
            </p:cNvSpPr>
            <p:nvPr/>
          </p:nvSpPr>
          <p:spPr bwMode="auto">
            <a:xfrm>
              <a:off x="2496" y="2112"/>
              <a:ext cx="240" cy="240"/>
            </a:xfrm>
            <a:prstGeom prst="rect">
              <a:avLst/>
            </a:prstGeom>
            <a:solidFill>
              <a:srgbClr val="808080">
                <a:alpha val="50195"/>
              </a:srgbClr>
            </a:solidFill>
            <a:ln w="9525">
              <a:noFill/>
              <a:miter lim="800000"/>
              <a:headEnd/>
              <a:tailEnd/>
            </a:ln>
          </p:spPr>
          <p:txBody>
            <a:bodyPr wrap="none" anchor="ctr">
              <a:prstTxWarp prst="textNoShape">
                <a:avLst/>
              </a:prstTxWarp>
            </a:bodyPr>
            <a:lstStyle/>
            <a:p>
              <a:pPr algn="ctr"/>
              <a:endParaRPr lang="en-US"/>
            </a:p>
          </p:txBody>
        </p:sp>
        <p:sp>
          <p:nvSpPr>
            <p:cNvPr id="100379" name="Rectangle 21"/>
            <p:cNvSpPr>
              <a:spLocks noChangeArrowheads="1"/>
            </p:cNvSpPr>
            <p:nvPr/>
          </p:nvSpPr>
          <p:spPr bwMode="auto">
            <a:xfrm>
              <a:off x="2976" y="1872"/>
              <a:ext cx="240" cy="240"/>
            </a:xfrm>
            <a:prstGeom prst="rect">
              <a:avLst/>
            </a:prstGeom>
            <a:solidFill>
              <a:srgbClr val="777777">
                <a:alpha val="50195"/>
              </a:srgbClr>
            </a:solidFill>
            <a:ln w="9525">
              <a:noFill/>
              <a:miter lim="800000"/>
              <a:headEnd/>
              <a:tailEnd/>
            </a:ln>
          </p:spPr>
          <p:txBody>
            <a:bodyPr wrap="none" anchor="ctr">
              <a:prstTxWarp prst="textNoShape">
                <a:avLst/>
              </a:prstTxWarp>
            </a:bodyPr>
            <a:lstStyle/>
            <a:p>
              <a:pPr algn="ctr"/>
              <a:endParaRPr lang="en-US"/>
            </a:p>
          </p:txBody>
        </p:sp>
        <p:sp>
          <p:nvSpPr>
            <p:cNvPr id="100380" name="Rectangle 22"/>
            <p:cNvSpPr>
              <a:spLocks noChangeArrowheads="1"/>
            </p:cNvSpPr>
            <p:nvPr/>
          </p:nvSpPr>
          <p:spPr bwMode="auto">
            <a:xfrm>
              <a:off x="2736" y="1872"/>
              <a:ext cx="240" cy="240"/>
            </a:xfrm>
            <a:prstGeom prst="rect">
              <a:avLst/>
            </a:prstGeom>
            <a:solidFill>
              <a:srgbClr val="DDDDDD">
                <a:alpha val="50195"/>
              </a:srgbClr>
            </a:solidFill>
            <a:ln w="9525">
              <a:noFill/>
              <a:miter lim="800000"/>
              <a:headEnd/>
              <a:tailEnd/>
            </a:ln>
          </p:spPr>
          <p:txBody>
            <a:bodyPr wrap="none" anchor="ctr">
              <a:prstTxWarp prst="textNoShape">
                <a:avLst/>
              </a:prstTxWarp>
            </a:bodyPr>
            <a:lstStyle/>
            <a:p>
              <a:pPr algn="ctr"/>
              <a:endParaRPr lang="en-US"/>
            </a:p>
          </p:txBody>
        </p:sp>
        <p:sp>
          <p:nvSpPr>
            <p:cNvPr id="100381" name="Rectangle 23"/>
            <p:cNvSpPr>
              <a:spLocks noChangeArrowheads="1"/>
            </p:cNvSpPr>
            <p:nvPr/>
          </p:nvSpPr>
          <p:spPr bwMode="auto">
            <a:xfrm>
              <a:off x="2976" y="2112"/>
              <a:ext cx="240" cy="240"/>
            </a:xfrm>
            <a:prstGeom prst="rect">
              <a:avLst/>
            </a:prstGeom>
            <a:solidFill>
              <a:srgbClr val="5F5F5F">
                <a:alpha val="50195"/>
              </a:srgbClr>
            </a:solidFill>
            <a:ln w="9525">
              <a:noFill/>
              <a:miter lim="800000"/>
              <a:headEnd/>
              <a:tailEnd/>
            </a:ln>
          </p:spPr>
          <p:txBody>
            <a:bodyPr wrap="none" anchor="ctr">
              <a:prstTxWarp prst="textNoShape">
                <a:avLst/>
              </a:prstTxWarp>
            </a:bodyPr>
            <a:lstStyle/>
            <a:p>
              <a:pPr algn="ctr"/>
              <a:endParaRPr lang="en-US"/>
            </a:p>
          </p:txBody>
        </p:sp>
      </p:grpSp>
      <p:sp>
        <p:nvSpPr>
          <p:cNvPr id="100361" name="Rectangle 24"/>
          <p:cNvSpPr>
            <a:spLocks noChangeArrowheads="1"/>
          </p:cNvSpPr>
          <p:nvPr/>
        </p:nvSpPr>
        <p:spPr bwMode="auto">
          <a:xfrm>
            <a:off x="6172200" y="1905000"/>
            <a:ext cx="2362200" cy="2133600"/>
          </a:xfrm>
          <a:prstGeom prst="rect">
            <a:avLst/>
          </a:prstGeom>
          <a:solidFill>
            <a:srgbClr val="4D4D4D"/>
          </a:solidFill>
          <a:ln w="9525">
            <a:noFill/>
            <a:miter lim="800000"/>
            <a:headEnd/>
            <a:tailEnd/>
          </a:ln>
        </p:spPr>
        <p:txBody>
          <a:bodyPr wrap="none" anchor="ctr">
            <a:prstTxWarp prst="textNoShape">
              <a:avLst/>
            </a:prstTxWarp>
          </a:bodyPr>
          <a:lstStyle/>
          <a:p>
            <a:endParaRPr lang="en-US"/>
          </a:p>
        </p:txBody>
      </p:sp>
      <p:sp>
        <p:nvSpPr>
          <p:cNvPr id="100362" name="Rectangle 25"/>
          <p:cNvSpPr>
            <a:spLocks noChangeArrowheads="1"/>
          </p:cNvSpPr>
          <p:nvPr/>
        </p:nvSpPr>
        <p:spPr bwMode="auto">
          <a:xfrm>
            <a:off x="7086600" y="2514600"/>
            <a:ext cx="381000" cy="381000"/>
          </a:xfrm>
          <a:prstGeom prst="rect">
            <a:avLst/>
          </a:prstGeom>
          <a:solidFill>
            <a:srgbClr val="B2B2B2"/>
          </a:solidFill>
          <a:ln w="9525">
            <a:noFill/>
            <a:miter lim="800000"/>
            <a:headEnd/>
            <a:tailEnd/>
          </a:ln>
        </p:spPr>
        <p:txBody>
          <a:bodyPr wrap="none" anchor="ctr">
            <a:prstTxWarp prst="textNoShape">
              <a:avLst/>
            </a:prstTxWarp>
          </a:bodyPr>
          <a:lstStyle/>
          <a:p>
            <a:endParaRPr lang="en-US"/>
          </a:p>
        </p:txBody>
      </p:sp>
      <p:sp>
        <p:nvSpPr>
          <p:cNvPr id="100363" name="Rectangle 26"/>
          <p:cNvSpPr>
            <a:spLocks noChangeArrowheads="1"/>
          </p:cNvSpPr>
          <p:nvPr/>
        </p:nvSpPr>
        <p:spPr bwMode="auto">
          <a:xfrm>
            <a:off x="7467600" y="2514600"/>
            <a:ext cx="381000" cy="381000"/>
          </a:xfrm>
          <a:prstGeom prst="rect">
            <a:avLst/>
          </a:prstGeom>
          <a:solidFill>
            <a:srgbClr val="1C1C1C"/>
          </a:solidFill>
          <a:ln w="9525">
            <a:noFill/>
            <a:miter lim="800000"/>
            <a:headEnd/>
            <a:tailEnd/>
          </a:ln>
        </p:spPr>
        <p:txBody>
          <a:bodyPr wrap="none" anchor="ctr">
            <a:prstTxWarp prst="textNoShape">
              <a:avLst/>
            </a:prstTxWarp>
          </a:bodyPr>
          <a:lstStyle/>
          <a:p>
            <a:pPr algn="ctr"/>
            <a:endParaRPr lang="en-US"/>
          </a:p>
        </p:txBody>
      </p:sp>
      <p:sp>
        <p:nvSpPr>
          <p:cNvPr id="100364" name="Rectangle 27"/>
          <p:cNvSpPr>
            <a:spLocks noChangeArrowheads="1"/>
          </p:cNvSpPr>
          <p:nvPr/>
        </p:nvSpPr>
        <p:spPr bwMode="auto">
          <a:xfrm>
            <a:off x="7086600" y="2895600"/>
            <a:ext cx="381000" cy="381000"/>
          </a:xfrm>
          <a:prstGeom prst="rect">
            <a:avLst/>
          </a:prstGeom>
          <a:solidFill>
            <a:srgbClr val="969696"/>
          </a:solidFill>
          <a:ln w="9525">
            <a:noFill/>
            <a:miter lim="800000"/>
            <a:headEnd/>
            <a:tailEnd/>
          </a:ln>
        </p:spPr>
        <p:txBody>
          <a:bodyPr wrap="none" anchor="ctr">
            <a:prstTxWarp prst="textNoShape">
              <a:avLst/>
            </a:prstTxWarp>
          </a:bodyPr>
          <a:lstStyle/>
          <a:p>
            <a:endParaRPr lang="en-US"/>
          </a:p>
        </p:txBody>
      </p:sp>
      <p:sp>
        <p:nvSpPr>
          <p:cNvPr id="100365" name="Rectangle 28"/>
          <p:cNvSpPr>
            <a:spLocks noChangeArrowheads="1"/>
          </p:cNvSpPr>
          <p:nvPr/>
        </p:nvSpPr>
        <p:spPr bwMode="auto">
          <a:xfrm>
            <a:off x="7848600" y="2514600"/>
            <a:ext cx="381000" cy="381000"/>
          </a:xfrm>
          <a:prstGeom prst="rect">
            <a:avLst/>
          </a:prstGeom>
          <a:solidFill>
            <a:srgbClr val="EAEAEA"/>
          </a:solidFill>
          <a:ln w="9525">
            <a:noFill/>
            <a:miter lim="800000"/>
            <a:headEnd/>
            <a:tailEnd/>
          </a:ln>
        </p:spPr>
        <p:txBody>
          <a:bodyPr wrap="none" anchor="ctr">
            <a:prstTxWarp prst="textNoShape">
              <a:avLst/>
            </a:prstTxWarp>
          </a:bodyPr>
          <a:lstStyle/>
          <a:p>
            <a:endParaRPr lang="en-US"/>
          </a:p>
        </p:txBody>
      </p:sp>
      <p:sp>
        <p:nvSpPr>
          <p:cNvPr id="100366" name="Rectangle 29"/>
          <p:cNvSpPr>
            <a:spLocks noChangeArrowheads="1"/>
          </p:cNvSpPr>
          <p:nvPr/>
        </p:nvSpPr>
        <p:spPr bwMode="auto">
          <a:xfrm>
            <a:off x="7467600" y="3276600"/>
            <a:ext cx="381000" cy="381000"/>
          </a:xfrm>
          <a:prstGeom prst="rect">
            <a:avLst/>
          </a:prstGeom>
          <a:solidFill>
            <a:srgbClr val="292929"/>
          </a:solidFill>
          <a:ln w="9525">
            <a:noFill/>
            <a:miter lim="800000"/>
            <a:headEnd/>
            <a:tailEnd/>
          </a:ln>
        </p:spPr>
        <p:txBody>
          <a:bodyPr wrap="none" anchor="ctr">
            <a:prstTxWarp prst="textNoShape">
              <a:avLst/>
            </a:prstTxWarp>
          </a:bodyPr>
          <a:lstStyle/>
          <a:p>
            <a:pPr algn="ctr"/>
            <a:endParaRPr lang="en-US"/>
          </a:p>
        </p:txBody>
      </p:sp>
      <p:sp>
        <p:nvSpPr>
          <p:cNvPr id="100367" name="Rectangle 30"/>
          <p:cNvSpPr>
            <a:spLocks noChangeArrowheads="1"/>
          </p:cNvSpPr>
          <p:nvPr/>
        </p:nvSpPr>
        <p:spPr bwMode="auto">
          <a:xfrm>
            <a:off x="7086600" y="3276600"/>
            <a:ext cx="381000" cy="381000"/>
          </a:xfrm>
          <a:prstGeom prst="rect">
            <a:avLst/>
          </a:prstGeom>
          <a:solidFill>
            <a:srgbClr val="808080"/>
          </a:solidFill>
          <a:ln w="9525">
            <a:noFill/>
            <a:miter lim="800000"/>
            <a:headEnd/>
            <a:tailEnd/>
          </a:ln>
        </p:spPr>
        <p:txBody>
          <a:bodyPr wrap="none" anchor="ctr">
            <a:prstTxWarp prst="textNoShape">
              <a:avLst/>
            </a:prstTxWarp>
          </a:bodyPr>
          <a:lstStyle/>
          <a:p>
            <a:pPr algn="ctr"/>
            <a:endParaRPr lang="en-US"/>
          </a:p>
        </p:txBody>
      </p:sp>
      <p:sp>
        <p:nvSpPr>
          <p:cNvPr id="100368" name="Rectangle 31"/>
          <p:cNvSpPr>
            <a:spLocks noChangeArrowheads="1"/>
          </p:cNvSpPr>
          <p:nvPr/>
        </p:nvSpPr>
        <p:spPr bwMode="auto">
          <a:xfrm>
            <a:off x="7848600" y="2895600"/>
            <a:ext cx="381000" cy="381000"/>
          </a:xfrm>
          <a:prstGeom prst="rect">
            <a:avLst/>
          </a:prstGeom>
          <a:solidFill>
            <a:srgbClr val="777777"/>
          </a:solidFill>
          <a:ln w="9525">
            <a:noFill/>
            <a:miter lim="800000"/>
            <a:headEnd/>
            <a:tailEnd/>
          </a:ln>
        </p:spPr>
        <p:txBody>
          <a:bodyPr wrap="none" anchor="ctr">
            <a:prstTxWarp prst="textNoShape">
              <a:avLst/>
            </a:prstTxWarp>
          </a:bodyPr>
          <a:lstStyle/>
          <a:p>
            <a:pPr algn="ctr"/>
            <a:endParaRPr lang="en-US"/>
          </a:p>
        </p:txBody>
      </p:sp>
      <p:sp>
        <p:nvSpPr>
          <p:cNvPr id="100369" name="Rectangle 32"/>
          <p:cNvSpPr>
            <a:spLocks noChangeArrowheads="1"/>
          </p:cNvSpPr>
          <p:nvPr/>
        </p:nvSpPr>
        <p:spPr bwMode="auto">
          <a:xfrm>
            <a:off x="7467600" y="2895600"/>
            <a:ext cx="381000" cy="381000"/>
          </a:xfrm>
          <a:prstGeom prst="rect">
            <a:avLst/>
          </a:prstGeom>
          <a:solidFill>
            <a:srgbClr val="DDDDDD"/>
          </a:solidFill>
          <a:ln w="9525">
            <a:noFill/>
            <a:miter lim="800000"/>
            <a:headEnd/>
            <a:tailEnd/>
          </a:ln>
        </p:spPr>
        <p:txBody>
          <a:bodyPr wrap="none" anchor="ctr">
            <a:prstTxWarp prst="textNoShape">
              <a:avLst/>
            </a:prstTxWarp>
          </a:bodyPr>
          <a:lstStyle/>
          <a:p>
            <a:pPr algn="ctr"/>
            <a:endParaRPr lang="en-US"/>
          </a:p>
        </p:txBody>
      </p:sp>
      <p:sp>
        <p:nvSpPr>
          <p:cNvPr id="100370" name="Rectangle 33"/>
          <p:cNvSpPr>
            <a:spLocks noChangeArrowheads="1"/>
          </p:cNvSpPr>
          <p:nvPr/>
        </p:nvSpPr>
        <p:spPr bwMode="auto">
          <a:xfrm>
            <a:off x="7848600" y="3276600"/>
            <a:ext cx="381000" cy="381000"/>
          </a:xfrm>
          <a:prstGeom prst="rect">
            <a:avLst/>
          </a:prstGeom>
          <a:solidFill>
            <a:srgbClr val="5F5F5F"/>
          </a:solidFill>
          <a:ln w="9525">
            <a:noFill/>
            <a:miter lim="800000"/>
            <a:headEnd/>
            <a:tailEnd/>
          </a:ln>
        </p:spPr>
        <p:txBody>
          <a:bodyPr wrap="none" anchor="ctr">
            <a:prstTxWarp prst="textNoShape">
              <a:avLst/>
            </a:prstTxWarp>
          </a:bodyPr>
          <a:lstStyle/>
          <a:p>
            <a:pPr algn="ctr"/>
            <a:endParaRPr lang="en-US"/>
          </a:p>
        </p:txBody>
      </p:sp>
      <p:sp>
        <p:nvSpPr>
          <p:cNvPr id="100371" name="Rectangle 34"/>
          <p:cNvSpPr>
            <a:spLocks noChangeArrowheads="1"/>
          </p:cNvSpPr>
          <p:nvPr/>
        </p:nvSpPr>
        <p:spPr bwMode="auto">
          <a:xfrm>
            <a:off x="7086600" y="2514600"/>
            <a:ext cx="1143000" cy="1143000"/>
          </a:xfrm>
          <a:prstGeom prst="rect">
            <a:avLst/>
          </a:prstGeom>
          <a:noFill/>
          <a:ln w="28575">
            <a:solidFill>
              <a:srgbClr val="FF0000"/>
            </a:solidFill>
            <a:miter lim="800000"/>
            <a:headEnd/>
            <a:tailEnd/>
          </a:ln>
        </p:spPr>
        <p:txBody>
          <a:bodyPr wrap="none" anchor="ctr">
            <a:prstTxWarp prst="textNoShape">
              <a:avLst/>
            </a:prstTxWarp>
          </a:bodyPr>
          <a:lstStyle/>
          <a:p>
            <a:endParaRPr lang="en-US"/>
          </a:p>
        </p:txBody>
      </p:sp>
      <p:sp>
        <p:nvSpPr>
          <p:cNvPr id="100372" name="Line 35"/>
          <p:cNvSpPr>
            <a:spLocks noChangeShapeType="1"/>
          </p:cNvSpPr>
          <p:nvPr/>
        </p:nvSpPr>
        <p:spPr bwMode="auto">
          <a:xfrm flipH="1" flipV="1">
            <a:off x="5486400" y="2819400"/>
            <a:ext cx="1524000" cy="228600"/>
          </a:xfrm>
          <a:prstGeom prst="line">
            <a:avLst/>
          </a:prstGeom>
          <a:noFill/>
          <a:ln w="28575">
            <a:solidFill>
              <a:srgbClr val="FF0000"/>
            </a:solidFill>
            <a:round/>
            <a:headEnd/>
            <a:tailEnd type="triangle" w="med" len="med"/>
          </a:ln>
        </p:spPr>
        <p:txBody>
          <a:bodyPr>
            <a:prstTxWarp prst="textNoShape">
              <a:avLst/>
            </a:prstTxWarp>
          </a:bodyPr>
          <a:lstStyle/>
          <a:p>
            <a:endParaRPr lang="en-US"/>
          </a:p>
        </p:txBody>
      </p:sp>
      <p:graphicFrame>
        <p:nvGraphicFramePr>
          <p:cNvPr id="100354" name="Object 2"/>
          <p:cNvGraphicFramePr>
            <a:graphicFrameLocks noChangeAspect="1"/>
          </p:cNvGraphicFramePr>
          <p:nvPr/>
        </p:nvGraphicFramePr>
        <p:xfrm>
          <a:off x="1452563" y="1563688"/>
          <a:ext cx="1143000" cy="315912"/>
        </p:xfrm>
        <a:graphic>
          <a:graphicData uri="http://schemas.openxmlformats.org/presentationml/2006/ole">
            <p:oleObj spid="_x0000_s391170" name="Equation" r:id="rId4" imgW="736560" imgH="203040" progId="Equation.3">
              <p:embed/>
            </p:oleObj>
          </a:graphicData>
        </a:graphic>
      </p:graphicFrame>
      <p:graphicFrame>
        <p:nvGraphicFramePr>
          <p:cNvPr id="100355" name="Object 3"/>
          <p:cNvGraphicFramePr>
            <a:graphicFrameLocks noChangeAspect="1"/>
          </p:cNvGraphicFramePr>
          <p:nvPr/>
        </p:nvGraphicFramePr>
        <p:xfrm>
          <a:off x="6319838" y="1563688"/>
          <a:ext cx="847725" cy="315912"/>
        </p:xfrm>
        <a:graphic>
          <a:graphicData uri="http://schemas.openxmlformats.org/presentationml/2006/ole">
            <p:oleObj spid="_x0000_s391171" name="Equation" r:id="rId5" imgW="545760" imgH="203040" progId="Equation.3">
              <p:embed/>
            </p:oleObj>
          </a:graphicData>
        </a:graphic>
      </p:graphicFrame>
      <p:graphicFrame>
        <p:nvGraphicFramePr>
          <p:cNvPr id="1129510" name="Object 4"/>
          <p:cNvGraphicFramePr>
            <a:graphicFrameLocks noChangeAspect="1"/>
          </p:cNvGraphicFramePr>
          <p:nvPr/>
        </p:nvGraphicFramePr>
        <p:xfrm>
          <a:off x="990600" y="4343400"/>
          <a:ext cx="7391400" cy="1162050"/>
        </p:xfrm>
        <a:graphic>
          <a:graphicData uri="http://schemas.openxmlformats.org/presentationml/2006/ole">
            <p:oleObj spid="_x0000_s391172" name="Equation" r:id="rId6" imgW="2908080" imgH="4572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407 -0.03261 C -0.08282 -0.04094 -0.06459 -0.03331 -0.11476 -0.03585 C -0.13021 -0.03654 -0.14514 -0.03978 -0.16042 -0.04233 C -0.18264 -0.05089 -0.20556 -0.05736 -0.22795 -0.06477 C -0.24809 -0.06292 -0.25139 -0.06222 -0.27136 -0.05852 C -0.27865 -0.05528 -0.30348 -0.0495 -0.3099 -0.04395 C -0.31146 -0.04071 -0.3132 -0.03747 -0.31476 -0.03423 C -0.31563 -0.03261 -0.31719 -0.0296 -0.31719 -0.02937 C -0.31684 -0.02683 -0.31702 -0.02382 -0.31598 -0.02151 C -0.31459 -0.01827 -0.30591 -0.01549 -0.30504 -0.01503 C -0.29914 -0.01249 -0.29584 -0.01133 -0.28941 -0.01017 C -0.28177 -0.01364 -0.27327 -0.00786 -0.26407 -0.00717 C -0.25122 -0.00624 -0.25521 -0.00902 -0.24236 -0.00855 C -0.21181 -0.00532 -0.1816 -0.00231 -0.15087 -0.00069 C -0.13993 0.00301 -0.14427 0.00116 -0.13768 0.00417 C -0.13299 0.01342 -0.13455 0.00833 -0.13646 0.02661 C -0.13733 0.0354 -0.14358 0.03632 -0.14844 0.03956 C -0.15851 0.04627 -0.16632 0.04812 -0.17743 0.05066 C -0.21459 0.04581 -0.25834 0.05136 -0.29427 0.05228 C -0.30157 0.05367 -0.30747 0.05506 -0.31354 0.06038 C -0.31771 0.06894 -0.31997 0.07102 -0.32188 0.0812 C -0.32032 0.08744 -0.31945 0.10595 -0.31354 0.10849 C -0.30677 0.1115 -0.30261 0.11266 -0.2967 0.11798 C -0.28959 0.12445 -0.27066 0.11983 -0.26285 0.12122 C -0.24844 0.12029 -0.23455 0.12538 -0.22431 0.11636 C -0.21962 0.10711 -0.22414 0.1034 -0.22309 0.09253 C -0.22466 0.07056 -0.22431 0.0421 -0.22431 0.02013 " pathEditMode="relative" rAng="0" ptsTypes="fffffffffffffffffffffffffff">
                                      <p:cBhvr>
                                        <p:cTn id="6" dur="5000" fill="hold"/>
                                        <p:tgtEl>
                                          <p:spTgt spid="3"/>
                                        </p:tgtEl>
                                        <p:attrNameLst>
                                          <p:attrName>ppt_x</p:attrName>
                                          <p:attrName>ppt_y</p:attrName>
                                        </p:attrNameLst>
                                      </p:cBhvr>
                                      <p:rCtr x="-129" y="6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9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Title 1"/>
          <p:cNvSpPr>
            <a:spLocks noGrp="1"/>
          </p:cNvSpPr>
          <p:nvPr>
            <p:ph type="title"/>
          </p:nvPr>
        </p:nvSpPr>
        <p:spPr>
          <a:xfrm>
            <a:off x="381000" y="609600"/>
            <a:ext cx="8458200" cy="1143000"/>
          </a:xfrm>
        </p:spPr>
        <p:txBody>
          <a:bodyPr/>
          <a:lstStyle/>
          <a:p>
            <a:pPr eaLnBrk="1" hangingPunct="1"/>
            <a:r>
              <a:rPr lang="en-US" smtClean="0"/>
              <a:t>Combination of cues</a:t>
            </a:r>
          </a:p>
        </p:txBody>
      </p:sp>
      <p:sp>
        <p:nvSpPr>
          <p:cNvPr id="80900" name="TextBox 5"/>
          <p:cNvSpPr txBox="1">
            <a:spLocks noChangeArrowheads="1"/>
          </p:cNvSpPr>
          <p:nvPr/>
        </p:nvSpPr>
        <p:spPr bwMode="auto">
          <a:xfrm>
            <a:off x="533400" y="5867400"/>
            <a:ext cx="8382000" cy="646331"/>
          </a:xfrm>
          <a:prstGeom prst="rect">
            <a:avLst/>
          </a:prstGeom>
          <a:noFill/>
          <a:ln w="9525">
            <a:noFill/>
            <a:miter lim="800000"/>
            <a:headEnd/>
            <a:tailEnd/>
          </a:ln>
        </p:spPr>
        <p:txBody>
          <a:bodyPr>
            <a:prstTxWarp prst="textNoShape">
              <a:avLst/>
            </a:prstTxWarp>
            <a:spAutoFit/>
          </a:bodyPr>
          <a:lstStyle/>
          <a:p>
            <a:r>
              <a:rPr lang="en-US" sz="1800" dirty="0"/>
              <a:t>Dan </a:t>
            </a:r>
            <a:r>
              <a:rPr lang="en-US" sz="1800" dirty="0" err="1"/>
              <a:t>Kersten</a:t>
            </a:r>
            <a:r>
              <a:rPr lang="en-US" sz="1800" dirty="0"/>
              <a:t>,</a:t>
            </a:r>
            <a:r>
              <a:rPr lang="en-US" sz="1800" dirty="0" smtClean="0"/>
              <a:t> </a:t>
            </a:r>
          </a:p>
          <a:p>
            <a:r>
              <a:rPr lang="en-US" sz="1800" dirty="0" err="1" smtClean="0"/>
              <a:t>http</a:t>
            </a:r>
            <a:r>
              <a:rPr lang="en-US" sz="1800" dirty="0" err="1"/>
              <a:t>://vision.psych.umn.edu/users/kersten/kersten-lab/shadows.html</a:t>
            </a:r>
            <a:endParaRPr lang="en-US" sz="1800" dirty="0"/>
          </a:p>
        </p:txBody>
      </p:sp>
      <p:pic>
        <p:nvPicPr>
          <p:cNvPr id="80901" name="Picture 5" descr="/Users/black/Teaching/cs143.08/Movies/ballinbox1.mov">
            <a:hlinkClick r:id="" action="ppaction://media"/>
          </p:cNvPr>
          <p:cNvPicPr/>
          <p:nvPr>
            <a:videoFile r:link="rId1"/>
          </p:nvPr>
        </p:nvPicPr>
        <p:blipFill>
          <a:blip r:embed="rId3"/>
          <a:srcRect/>
          <a:stretch>
            <a:fillRect/>
          </a:stretch>
        </p:blipFill>
        <p:spPr bwMode="auto">
          <a:xfrm>
            <a:off x="2133600" y="1676400"/>
            <a:ext cx="4800600" cy="3600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3" fill="hold"/>
                                        <p:tgtEl>
                                          <p:spTgt spid="8090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80901"/>
                </p:tgtEl>
              </p:cMediaNode>
            </p:video>
            <p:seq concurrent="1" nextAc="seek">
              <p:cTn id="8" restart="whenNotActive" fill="hold" evtFilter="cancelBubble" nodeType="interactiveSeq">
                <p:stCondLst>
                  <p:cond evt="onClick" delay="0">
                    <p:tgtEl>
                      <p:spTgt spid="8090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0901"/>
                                        </p:tgtEl>
                                      </p:cBhvr>
                                    </p:cmd>
                                  </p:childTnLst>
                                </p:cTn>
                              </p:par>
                            </p:childTnLst>
                          </p:cTn>
                        </p:par>
                      </p:childTnLst>
                    </p:cTn>
                  </p:par>
                </p:childTnLst>
              </p:cTn>
              <p:nextCondLst>
                <p:cond evt="onClick" delay="0">
                  <p:tgtEl>
                    <p:spTgt spid="80901"/>
                  </p:tgtEl>
                </p:cond>
              </p:nextCondLst>
            </p:seq>
          </p:childTnLst>
        </p:cTn>
      </p:par>
    </p:tnLst>
  </p:timing>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Lots of data</a:t>
            </a:r>
            <a:endParaRPr lang="en-US" dirty="0"/>
          </a:p>
        </p:txBody>
      </p:sp>
      <p:sp>
        <p:nvSpPr>
          <p:cNvPr id="3" name="Content Placeholder 2"/>
          <p:cNvSpPr>
            <a:spLocks noGrp="1"/>
          </p:cNvSpPr>
          <p:nvPr>
            <p:ph idx="1"/>
          </p:nvPr>
        </p:nvSpPr>
        <p:spPr/>
        <p:txBody>
          <a:bodyPr/>
          <a:lstStyle/>
          <a:p>
            <a:r>
              <a:rPr lang="en-US" dirty="0" smtClean="0"/>
              <a:t>For evaluation: Too much to submit over the web easily.</a:t>
            </a:r>
          </a:p>
          <a:p>
            <a:r>
              <a:rPr lang="en-US" dirty="0" smtClean="0"/>
              <a:t>Solution: People submit a sampling of the data (10x reduction).</a:t>
            </a:r>
          </a:p>
          <a:p>
            <a:pPr lvl="1"/>
            <a:r>
              <a:rPr lang="en-US" dirty="0" smtClean="0"/>
              <a:t>We’ve checked that our sampling is representative.</a:t>
            </a:r>
            <a:endParaRPr lang="en-US" dirty="0"/>
          </a:p>
        </p:txBody>
      </p:sp>
    </p:spTree>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Cheating</a:t>
            </a:r>
            <a:endParaRPr lang="en-US" dirty="0"/>
          </a:p>
        </p:txBody>
      </p:sp>
      <p:sp>
        <p:nvSpPr>
          <p:cNvPr id="3" name="Content Placeholder 2"/>
          <p:cNvSpPr>
            <a:spLocks noGrp="1"/>
          </p:cNvSpPr>
          <p:nvPr>
            <p:ph idx="1"/>
          </p:nvPr>
        </p:nvSpPr>
        <p:spPr/>
        <p:txBody>
          <a:bodyPr/>
          <a:lstStyle/>
          <a:p>
            <a:r>
              <a:rPr lang="en-US" dirty="0" err="1" smtClean="0"/>
              <a:t>Sintel</a:t>
            </a:r>
            <a:r>
              <a:rPr lang="en-US" dirty="0" smtClean="0"/>
              <a:t> is public domain</a:t>
            </a:r>
          </a:p>
          <a:p>
            <a:r>
              <a:rPr lang="en-US" dirty="0" smtClean="0"/>
              <a:t>People could compute the flow of the test sequences from the graphics data</a:t>
            </a:r>
          </a:p>
          <a:p>
            <a:r>
              <a:rPr lang="en-US" dirty="0" smtClean="0"/>
              <a:t>As a fraud check, we generate two perturbed sequences</a:t>
            </a:r>
          </a:p>
          <a:p>
            <a:pPr lvl="1"/>
            <a:r>
              <a:rPr lang="en-US" dirty="0" smtClean="0"/>
              <a:t>One where the camera motion is different</a:t>
            </a:r>
          </a:p>
          <a:p>
            <a:pPr lvl="1"/>
            <a:r>
              <a:rPr lang="en-US" dirty="0" smtClean="0"/>
              <a:t>One where the object motions are changed</a:t>
            </a:r>
            <a:endParaRPr lang="en-US" dirty="0"/>
          </a:p>
        </p:txBody>
      </p:sp>
    </p:spTree>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4" name="06-perturbed-sequences.mov">
            <a:hlinkClick r:id="" action="ppaction://media"/>
          </p:cNvPr>
          <p:cNvPicPr/>
          <p:nvPr>
            <a:videoFile r:link="rId1"/>
          </p:nvPr>
        </p:nvPicPr>
        <p:blipFill>
          <a:blip r:embed="rId3"/>
          <a:stretch>
            <a:fillRect/>
          </a:stretch>
        </p:blipFill>
        <p:spPr>
          <a:xfrm>
            <a:off x="0" y="1482328"/>
            <a:ext cx="9144000" cy="389334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Caveats and warnings</a:t>
            </a:r>
            <a:endParaRPr lang="en-US" dirty="0"/>
          </a:p>
        </p:txBody>
      </p:sp>
      <p:sp>
        <p:nvSpPr>
          <p:cNvPr id="3" name="Content Placeholder 2"/>
          <p:cNvSpPr>
            <a:spLocks noGrp="1"/>
          </p:cNvSpPr>
          <p:nvPr>
            <p:ph idx="1"/>
          </p:nvPr>
        </p:nvSpPr>
        <p:spPr/>
        <p:txBody>
          <a:bodyPr/>
          <a:lstStyle/>
          <a:p>
            <a:r>
              <a:rPr lang="en-US" dirty="0" smtClean="0"/>
              <a:t>We thought this would be easy – it wasn’t.</a:t>
            </a:r>
          </a:p>
          <a:p>
            <a:r>
              <a:rPr lang="en-US" dirty="0" smtClean="0"/>
              <a:t>Movies are made for entertainment not science.  </a:t>
            </a:r>
          </a:p>
          <a:p>
            <a:pPr lvl="1"/>
            <a:r>
              <a:rPr lang="en-US" dirty="0" smtClean="0"/>
              <a:t>They just need to look good.</a:t>
            </a:r>
          </a:p>
          <a:p>
            <a:r>
              <a:rPr lang="en-US" dirty="0" smtClean="0"/>
              <a:t>We have gradually been adding more of the movie as we fix Blender bugs.</a:t>
            </a:r>
          </a:p>
          <a:p>
            <a:pPr lvl="1"/>
            <a:r>
              <a:rPr lang="en-US" dirty="0" smtClean="0"/>
              <a:t>We have a TR describing all the changes to Blender that are needed for this.</a:t>
            </a:r>
            <a:endParaRPr lang="en-US" dirty="0"/>
          </a:p>
        </p:txBody>
      </p:sp>
    </p:spTree>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Known issues</a:t>
            </a:r>
            <a:endParaRPr lang="en-US" dirty="0"/>
          </a:p>
        </p:txBody>
      </p:sp>
      <p:sp>
        <p:nvSpPr>
          <p:cNvPr id="3" name="Content Placeholder 2"/>
          <p:cNvSpPr>
            <a:spLocks noGrp="1"/>
          </p:cNvSpPr>
          <p:nvPr>
            <p:ph idx="1"/>
          </p:nvPr>
        </p:nvSpPr>
        <p:spPr/>
        <p:txBody>
          <a:bodyPr/>
          <a:lstStyle/>
          <a:p>
            <a:r>
              <a:rPr lang="en-US" dirty="0" err="1" smtClean="0"/>
              <a:t>Sintel’s</a:t>
            </a:r>
            <a:r>
              <a:rPr lang="en-US" dirty="0" smtClean="0"/>
              <a:t> hair is rendered using a particle system. We made it solid.</a:t>
            </a:r>
          </a:p>
          <a:p>
            <a:r>
              <a:rPr lang="en-US" dirty="0" smtClean="0"/>
              <a:t>Some solid objects interpenetrate.</a:t>
            </a:r>
          </a:p>
          <a:p>
            <a:r>
              <a:rPr lang="en-US" dirty="0" smtClean="0"/>
              <a:t>Lighting not always physically plausible – </a:t>
            </a:r>
            <a:r>
              <a:rPr lang="en-US" dirty="0" err="1" smtClean="0"/>
              <a:t>Sintel’s</a:t>
            </a:r>
            <a:r>
              <a:rPr lang="en-US" dirty="0" smtClean="0"/>
              <a:t> hair has its own lighting.</a:t>
            </a: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395887" y="2443365"/>
            <a:ext cx="1597500" cy="1603047"/>
          </a:xfrm>
          <a:prstGeom prst="rect">
            <a:avLst/>
          </a:prstGeom>
        </p:spPr>
      </p:pic>
      <p:sp>
        <p:nvSpPr>
          <p:cNvPr id="22" name="TextBox 21"/>
          <p:cNvSpPr txBox="1"/>
          <p:nvPr/>
        </p:nvSpPr>
        <p:spPr>
          <a:xfrm>
            <a:off x="457200" y="4192161"/>
            <a:ext cx="1390124" cy="369332"/>
          </a:xfrm>
          <a:prstGeom prst="rect">
            <a:avLst/>
          </a:prstGeom>
          <a:noFill/>
        </p:spPr>
        <p:txBody>
          <a:bodyPr wrap="none" rtlCol="0">
            <a:spAutoFit/>
          </a:bodyPr>
          <a:lstStyle/>
          <a:p>
            <a:r>
              <a:rPr lang="en-US" dirty="0" smtClean="0"/>
              <a:t>Assumptions</a:t>
            </a:r>
            <a:endParaRPr lang="en-US" dirty="0"/>
          </a:p>
        </p:txBody>
      </p:sp>
      <p:sp>
        <p:nvSpPr>
          <p:cNvPr id="24" name="TextBox 23"/>
          <p:cNvSpPr txBox="1"/>
          <p:nvPr/>
        </p:nvSpPr>
        <p:spPr>
          <a:xfrm>
            <a:off x="569308" y="1845595"/>
            <a:ext cx="1226818" cy="584776"/>
          </a:xfrm>
          <a:prstGeom prst="rect">
            <a:avLst/>
          </a:prstGeom>
          <a:noFill/>
        </p:spPr>
        <p:txBody>
          <a:bodyPr wrap="none" rtlCol="0">
            <a:spAutoFit/>
          </a:bodyPr>
          <a:lstStyle/>
          <a:p>
            <a:r>
              <a:rPr lang="en-US" sz="3200" dirty="0" smtClean="0"/>
              <a:t>Step 1</a:t>
            </a:r>
            <a:endParaRPr lang="en-US" sz="3200" dirty="0"/>
          </a:p>
        </p:txBody>
      </p:sp>
      <p:grpSp>
        <p:nvGrpSpPr>
          <p:cNvPr id="2" name="Group 32"/>
          <p:cNvGrpSpPr/>
          <p:nvPr/>
        </p:nvGrpSpPr>
        <p:grpSpPr>
          <a:xfrm>
            <a:off x="2361063" y="1845595"/>
            <a:ext cx="2116126" cy="2992897"/>
            <a:chOff x="2361063" y="1449125"/>
            <a:chExt cx="2116126" cy="2992897"/>
          </a:xfrm>
        </p:grpSpPr>
        <p:pic>
          <p:nvPicPr>
            <p:cNvPr id="10246" name="Picture 5" descr="\\cifs.cs.brown.edu\dfs\home\dqsun\My Documents\My Pictures\objective_lcoal_global.bmp"/>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61063" y="2046894"/>
              <a:ext cx="2116126" cy="100111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0249" name="Rectangle 24"/>
            <p:cNvSpPr>
              <a:spLocks noChangeArrowheads="1"/>
            </p:cNvSpPr>
            <p:nvPr/>
          </p:nvSpPr>
          <p:spPr bwMode="auto">
            <a:xfrm>
              <a:off x="2613353" y="3518692"/>
              <a:ext cx="1785590" cy="92333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p>
              <a:pPr algn="ctr"/>
              <a:r>
                <a:rPr lang="en-US" dirty="0" smtClean="0">
                  <a:solidFill>
                    <a:srgbClr val="FFFFFF"/>
                  </a:solidFill>
                </a:rPr>
                <a:t>Formalization</a:t>
              </a:r>
            </a:p>
            <a:p>
              <a:pPr algn="ctr"/>
              <a:r>
                <a:rPr lang="en-US" dirty="0" smtClean="0">
                  <a:solidFill>
                    <a:srgbClr val="FFFFFF"/>
                  </a:solidFill>
                </a:rPr>
                <a:t>Objective </a:t>
              </a:r>
            </a:p>
            <a:p>
              <a:pPr algn="ctr"/>
              <a:r>
                <a:rPr lang="en-US" dirty="0">
                  <a:solidFill>
                    <a:srgbClr val="FFFFFF"/>
                  </a:solidFill>
                </a:rPr>
                <a:t>function</a:t>
              </a:r>
            </a:p>
          </p:txBody>
        </p:sp>
        <p:sp>
          <p:nvSpPr>
            <p:cNvPr id="27" name="TextBox 26"/>
            <p:cNvSpPr txBox="1"/>
            <p:nvPr/>
          </p:nvSpPr>
          <p:spPr>
            <a:xfrm>
              <a:off x="2805253" y="1449125"/>
              <a:ext cx="1226818" cy="584776"/>
            </a:xfrm>
            <a:prstGeom prst="rect">
              <a:avLst/>
            </a:prstGeom>
            <a:noFill/>
          </p:spPr>
          <p:txBody>
            <a:bodyPr wrap="none" rtlCol="0">
              <a:spAutoFit/>
            </a:bodyPr>
            <a:lstStyle/>
            <a:p>
              <a:r>
                <a:rPr lang="en-US" sz="3200" dirty="0" smtClean="0"/>
                <a:t>Step 2</a:t>
              </a:r>
              <a:endParaRPr lang="en-US" sz="3200" dirty="0"/>
            </a:p>
          </p:txBody>
        </p:sp>
      </p:grpSp>
      <p:pic>
        <p:nvPicPr>
          <p:cNvPr id="35" name="Picture 34"/>
          <p:cNvPicPr>
            <a:picLocks noChangeAspect="1"/>
          </p:cNvPicPr>
          <p:nvPr/>
        </p:nvPicPr>
        <p:blipFill>
          <a:blip r:embed="rId5"/>
          <a:stretch>
            <a:fillRect/>
          </a:stretch>
        </p:blipFill>
        <p:spPr>
          <a:xfrm>
            <a:off x="3686723" y="142038"/>
            <a:ext cx="1580931" cy="1580931"/>
          </a:xfrm>
          <a:prstGeom prst="rect">
            <a:avLst/>
          </a:prstGeom>
        </p:spPr>
      </p:pic>
      <p:sp>
        <p:nvSpPr>
          <p:cNvPr id="38" name="TextBox 37"/>
          <p:cNvSpPr txBox="1"/>
          <p:nvPr/>
        </p:nvSpPr>
        <p:spPr>
          <a:xfrm>
            <a:off x="5416033" y="804326"/>
            <a:ext cx="615561" cy="369332"/>
          </a:xfrm>
          <a:prstGeom prst="rect">
            <a:avLst/>
          </a:prstGeom>
          <a:noFill/>
        </p:spPr>
        <p:txBody>
          <a:bodyPr wrap="none" rtlCol="0">
            <a:spAutoFit/>
          </a:bodyPr>
          <a:lstStyle/>
          <a:p>
            <a:r>
              <a:rPr lang="en-US" dirty="0" smtClean="0"/>
              <a:t>Goal</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didn’t deal with</a:t>
            </a:r>
            <a:endParaRPr lang="en-US" dirty="0"/>
          </a:p>
        </p:txBody>
      </p:sp>
      <p:sp>
        <p:nvSpPr>
          <p:cNvPr id="3" name="Content Placeholder 2"/>
          <p:cNvSpPr>
            <a:spLocks noGrp="1"/>
          </p:cNvSpPr>
          <p:nvPr>
            <p:ph idx="1"/>
          </p:nvPr>
        </p:nvSpPr>
        <p:spPr/>
        <p:txBody>
          <a:bodyPr/>
          <a:lstStyle/>
          <a:p>
            <a:r>
              <a:rPr lang="en-US" dirty="0" smtClean="0"/>
              <a:t>transparency</a:t>
            </a:r>
          </a:p>
          <a:p>
            <a:r>
              <a:rPr lang="en-US" dirty="0" smtClean="0"/>
              <a:t>mixed pixels</a:t>
            </a:r>
          </a:p>
          <a:p>
            <a:r>
              <a:rPr lang="en-US" dirty="0" smtClean="0"/>
              <a:t>glowing objects</a:t>
            </a:r>
          </a:p>
          <a:p>
            <a:r>
              <a:rPr lang="en-US" dirty="0" smtClean="0"/>
              <a:t>emitter particle systems (halos) and texture sprites</a:t>
            </a:r>
          </a:p>
          <a:p>
            <a:pPr>
              <a:buNone/>
            </a:pPr>
            <a:endParaRPr lang="en-US" dirty="0"/>
          </a:p>
        </p:txBody>
      </p:sp>
    </p:spTree>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940"/>
            <a:ext cx="8229600" cy="1143000"/>
          </a:xfrm>
        </p:spPr>
        <p:txBody>
          <a:bodyPr/>
          <a:lstStyle/>
          <a:p>
            <a:r>
              <a:rPr lang="en-US" dirty="0" smtClean="0"/>
              <a:t>Layered Models</a:t>
            </a:r>
            <a:endParaRPr lang="en-US" dirty="0"/>
          </a:p>
        </p:txBody>
      </p:sp>
      <p:pic>
        <p:nvPicPr>
          <p:cNvPr id="15" name="Picture 17" descr="http://t3.gstatic.com/images?q=tbn:ANd9GcRoXK4quqTDRPvOmoM-3khEzDpQn3LjqiTTHKpiKZWPAWQEgiopRw"/>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57958" y="1224940"/>
            <a:ext cx="1239583" cy="16459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 name="Picture 3" descr="C:\research\proposal\images\John_Y_A_Wang.jp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8028" y="1224940"/>
            <a:ext cx="1645920" cy="164592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8" name="Rectangle 17"/>
          <p:cNvSpPr/>
          <p:nvPr/>
        </p:nvSpPr>
        <p:spPr>
          <a:xfrm>
            <a:off x="927184" y="2893865"/>
            <a:ext cx="722524" cy="369332"/>
          </a:xfrm>
          <a:prstGeom prst="rect">
            <a:avLst/>
          </a:prstGeom>
        </p:spPr>
        <p:txBody>
          <a:bodyPr wrap="none">
            <a:spAutoFit/>
          </a:bodyPr>
          <a:lstStyle/>
          <a:p>
            <a:r>
              <a:rPr lang="en-US" dirty="0" smtClean="0">
                <a:solidFill>
                  <a:srgbClr val="FFFFFF"/>
                </a:solidFill>
              </a:rPr>
              <a:t>Wang</a:t>
            </a:r>
            <a:endParaRPr lang="en-US" dirty="0">
              <a:solidFill>
                <a:srgbClr val="FFFFFF"/>
              </a:solidFill>
            </a:endParaRPr>
          </a:p>
        </p:txBody>
      </p:sp>
      <p:sp>
        <p:nvSpPr>
          <p:cNvPr id="22" name="Rectangle 21"/>
          <p:cNvSpPr/>
          <p:nvPr/>
        </p:nvSpPr>
        <p:spPr>
          <a:xfrm>
            <a:off x="2457958" y="2893865"/>
            <a:ext cx="940620" cy="369332"/>
          </a:xfrm>
          <a:prstGeom prst="rect">
            <a:avLst/>
          </a:prstGeom>
        </p:spPr>
        <p:txBody>
          <a:bodyPr wrap="none">
            <a:spAutoFit/>
          </a:bodyPr>
          <a:lstStyle/>
          <a:p>
            <a:r>
              <a:rPr lang="en-US" dirty="0" err="1">
                <a:solidFill>
                  <a:srgbClr val="FFFFFF"/>
                </a:solidFill>
              </a:rPr>
              <a:t>Adelson</a:t>
            </a:r>
            <a:endParaRPr lang="en-US" dirty="0">
              <a:solidFill>
                <a:srgbClr val="FFFFFF"/>
              </a:solidFill>
            </a:endParaRPr>
          </a:p>
        </p:txBody>
      </p:sp>
      <p:pic>
        <p:nvPicPr>
          <p:cNvPr id="25" name="Picture 24"/>
          <p:cNvPicPr>
            <a:picLocks noChangeAspect="1"/>
          </p:cNvPicPr>
          <p:nvPr/>
        </p:nvPicPr>
        <p:blipFill>
          <a:blip r:embed="rId5"/>
          <a:stretch>
            <a:fillRect/>
          </a:stretch>
        </p:blipFill>
        <p:spPr>
          <a:xfrm>
            <a:off x="5772262" y="1224940"/>
            <a:ext cx="1276237" cy="1668925"/>
          </a:xfrm>
          <a:prstGeom prst="rect">
            <a:avLst/>
          </a:prstGeom>
        </p:spPr>
      </p:pic>
      <p:sp>
        <p:nvSpPr>
          <p:cNvPr id="26" name="TextBox 25"/>
          <p:cNvSpPr txBox="1"/>
          <p:nvPr/>
        </p:nvSpPr>
        <p:spPr>
          <a:xfrm>
            <a:off x="594096" y="3432643"/>
            <a:ext cx="3995421" cy="646331"/>
          </a:xfrm>
          <a:prstGeom prst="rect">
            <a:avLst/>
          </a:prstGeom>
          <a:noFill/>
        </p:spPr>
        <p:txBody>
          <a:bodyPr wrap="square" rtlCol="0">
            <a:spAutoFit/>
          </a:bodyPr>
          <a:lstStyle/>
          <a:p>
            <a:r>
              <a:rPr lang="en-US" dirty="0" smtClean="0"/>
              <a:t>CVPR’93: Segmentation into motion layers</a:t>
            </a:r>
            <a:endParaRPr lang="en-US" dirty="0"/>
          </a:p>
        </p:txBody>
      </p:sp>
      <p:pic>
        <p:nvPicPr>
          <p:cNvPr id="30" name="Picture 25" descr="Michael J. Black"/>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76326" y="1224940"/>
            <a:ext cx="1510474" cy="16459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1" name="Rectangle 30"/>
          <p:cNvSpPr/>
          <p:nvPr/>
        </p:nvSpPr>
        <p:spPr>
          <a:xfrm>
            <a:off x="7304066" y="2886100"/>
            <a:ext cx="676312" cy="369332"/>
          </a:xfrm>
          <a:prstGeom prst="rect">
            <a:avLst/>
          </a:prstGeom>
        </p:spPr>
        <p:txBody>
          <a:bodyPr wrap="none">
            <a:spAutoFit/>
          </a:bodyPr>
          <a:lstStyle/>
          <a:p>
            <a:r>
              <a:rPr lang="en-US" altLang="zh-CN" dirty="0" smtClean="0">
                <a:ea typeface="宋体" pitchFamily="2" charset="-122"/>
                <a:cs typeface="Times New Roman" pitchFamily="18" charset="0"/>
              </a:rPr>
              <a:t>Black</a:t>
            </a:r>
            <a:endParaRPr lang="en-US" dirty="0"/>
          </a:p>
        </p:txBody>
      </p:sp>
      <p:sp>
        <p:nvSpPr>
          <p:cNvPr id="32" name="Rectangle 31"/>
          <p:cNvSpPr/>
          <p:nvPr/>
        </p:nvSpPr>
        <p:spPr>
          <a:xfrm>
            <a:off x="6062571" y="2893865"/>
            <a:ext cx="826556" cy="369332"/>
          </a:xfrm>
          <a:prstGeom prst="rect">
            <a:avLst/>
          </a:prstGeom>
        </p:spPr>
        <p:txBody>
          <a:bodyPr wrap="none">
            <a:spAutoFit/>
          </a:bodyPr>
          <a:lstStyle/>
          <a:p>
            <a:r>
              <a:rPr lang="en-US" altLang="zh-CN" dirty="0" smtClean="0">
                <a:ea typeface="宋体" pitchFamily="2" charset="-122"/>
                <a:cs typeface="Times New Roman" pitchFamily="18" charset="0"/>
              </a:rPr>
              <a:t>Jepson</a:t>
            </a:r>
            <a:endParaRPr lang="en-US" dirty="0"/>
          </a:p>
        </p:txBody>
      </p:sp>
      <p:sp>
        <p:nvSpPr>
          <p:cNvPr id="33" name="TextBox 32"/>
          <p:cNvSpPr txBox="1"/>
          <p:nvPr/>
        </p:nvSpPr>
        <p:spPr>
          <a:xfrm>
            <a:off x="5343833" y="3392346"/>
            <a:ext cx="3663608" cy="646331"/>
          </a:xfrm>
          <a:prstGeom prst="rect">
            <a:avLst/>
          </a:prstGeom>
          <a:noFill/>
        </p:spPr>
        <p:txBody>
          <a:bodyPr wrap="none" rtlCol="0">
            <a:spAutoFit/>
          </a:bodyPr>
          <a:lstStyle/>
          <a:p>
            <a:r>
              <a:rPr lang="en-US" dirty="0" smtClean="0"/>
              <a:t>CVPR’93: Probabilistic mixture model</a:t>
            </a:r>
          </a:p>
          <a:p>
            <a:r>
              <a:rPr lang="en-US" dirty="0" smtClean="0"/>
              <a:t>for layered motion</a:t>
            </a:r>
            <a:endParaRPr lang="en-US" dirty="0"/>
          </a:p>
        </p:txBody>
      </p:sp>
      <p:sp>
        <p:nvSpPr>
          <p:cNvPr id="34" name="TextBox 33"/>
          <p:cNvSpPr txBox="1"/>
          <p:nvPr/>
        </p:nvSpPr>
        <p:spPr>
          <a:xfrm>
            <a:off x="1939594" y="4589517"/>
            <a:ext cx="5663179" cy="1569660"/>
          </a:xfrm>
          <a:prstGeom prst="rect">
            <a:avLst/>
          </a:prstGeom>
          <a:noFill/>
        </p:spPr>
        <p:txBody>
          <a:bodyPr wrap="none" rtlCol="0">
            <a:spAutoFit/>
          </a:bodyPr>
          <a:lstStyle/>
          <a:p>
            <a:r>
              <a:rPr lang="en-US" sz="2400" dirty="0" smtClean="0"/>
              <a:t>Until now: no top method has used layers</a:t>
            </a:r>
          </a:p>
          <a:p>
            <a:endParaRPr lang="en-US" sz="2400" dirty="0" smtClean="0"/>
          </a:p>
          <a:p>
            <a:r>
              <a:rPr lang="en-US" sz="2400" dirty="0" smtClean="0"/>
              <a:t>Here: put them together with best practices</a:t>
            </a:r>
          </a:p>
          <a:p>
            <a:r>
              <a:rPr lang="en-US" sz="2400" dirty="0" smtClean="0"/>
              <a:t>from above</a:t>
            </a:r>
            <a:endParaRPr lang="en-US" sz="2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9085688"/>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09"/>
            <a:ext cx="8229600" cy="1143000"/>
          </a:xfrm>
        </p:spPr>
        <p:txBody>
          <a:bodyPr/>
          <a:lstStyle/>
          <a:p>
            <a:r>
              <a:rPr lang="en-US" dirty="0" smtClean="0"/>
              <a:t>Puzzle</a:t>
            </a:r>
            <a:endParaRPr lang="en-US" dirty="0"/>
          </a:p>
        </p:txBody>
      </p:sp>
      <p:pic>
        <p:nvPicPr>
          <p:cNvPr id="512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900" y="990600"/>
            <a:ext cx="8229600" cy="549667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TextBox 5"/>
          <p:cNvSpPr txBox="1"/>
          <p:nvPr/>
        </p:nvSpPr>
        <p:spPr>
          <a:xfrm>
            <a:off x="551785" y="1219200"/>
            <a:ext cx="2267615" cy="707886"/>
          </a:xfrm>
          <a:prstGeom prst="rect">
            <a:avLst/>
          </a:prstGeom>
          <a:noFill/>
        </p:spPr>
        <p:txBody>
          <a:bodyPr wrap="square" rtlCol="0">
            <a:spAutoFit/>
          </a:bodyPr>
          <a:lstStyle/>
          <a:p>
            <a:pPr algn="ctr"/>
            <a:r>
              <a:rPr lang="en-US" sz="2000" dirty="0" smtClean="0">
                <a:solidFill>
                  <a:srgbClr val="FF6600"/>
                </a:solidFill>
              </a:rPr>
              <a:t>How many frames?</a:t>
            </a:r>
            <a:endParaRPr lang="en-US" sz="2000" dirty="0">
              <a:solidFill>
                <a:srgbClr val="FF6600"/>
              </a:solidFill>
            </a:endParaRPr>
          </a:p>
        </p:txBody>
      </p:sp>
      <p:sp>
        <p:nvSpPr>
          <p:cNvPr id="7" name="TextBox 6"/>
          <p:cNvSpPr txBox="1"/>
          <p:nvPr/>
        </p:nvSpPr>
        <p:spPr>
          <a:xfrm>
            <a:off x="6324600" y="3940314"/>
            <a:ext cx="1981200" cy="707886"/>
          </a:xfrm>
          <a:prstGeom prst="rect">
            <a:avLst/>
          </a:prstGeom>
          <a:noFill/>
        </p:spPr>
        <p:txBody>
          <a:bodyPr wrap="square" rtlCol="0">
            <a:spAutoFit/>
          </a:bodyPr>
          <a:lstStyle/>
          <a:p>
            <a:pPr algn="ctr"/>
            <a:r>
              <a:rPr lang="en-US" sz="2000" dirty="0" smtClean="0">
                <a:solidFill>
                  <a:srgbClr val="1F497D"/>
                </a:solidFill>
              </a:rPr>
              <a:t>How to model motion?</a:t>
            </a:r>
            <a:endParaRPr lang="en-US" sz="2000" dirty="0">
              <a:solidFill>
                <a:srgbClr val="1F497D"/>
              </a:solidFill>
            </a:endParaRPr>
          </a:p>
        </p:txBody>
      </p:sp>
      <p:sp>
        <p:nvSpPr>
          <p:cNvPr id="8" name="TextBox 7"/>
          <p:cNvSpPr txBox="1"/>
          <p:nvPr/>
        </p:nvSpPr>
        <p:spPr>
          <a:xfrm>
            <a:off x="3048000" y="4702314"/>
            <a:ext cx="3048000" cy="707886"/>
          </a:xfrm>
          <a:prstGeom prst="rect">
            <a:avLst/>
          </a:prstGeom>
          <a:noFill/>
        </p:spPr>
        <p:txBody>
          <a:bodyPr wrap="square" rtlCol="0">
            <a:spAutoFit/>
          </a:bodyPr>
          <a:lstStyle/>
          <a:p>
            <a:pPr algn="ctr"/>
            <a:r>
              <a:rPr lang="en-US" sz="2000" dirty="0" smtClean="0">
                <a:solidFill>
                  <a:schemeClr val="accent6"/>
                </a:solidFill>
              </a:rPr>
              <a:t>How to propagate information over time?</a:t>
            </a:r>
            <a:endParaRPr lang="en-US" sz="2000" dirty="0">
              <a:solidFill>
                <a:schemeClr val="accent6"/>
              </a:solidFill>
            </a:endParaRPr>
          </a:p>
        </p:txBody>
      </p:sp>
      <p:sp>
        <p:nvSpPr>
          <p:cNvPr id="9" name="TextBox 8"/>
          <p:cNvSpPr txBox="1"/>
          <p:nvPr/>
        </p:nvSpPr>
        <p:spPr>
          <a:xfrm>
            <a:off x="5867400" y="1097340"/>
            <a:ext cx="2705100" cy="707886"/>
          </a:xfrm>
          <a:prstGeom prst="rect">
            <a:avLst/>
          </a:prstGeom>
          <a:noFill/>
        </p:spPr>
        <p:txBody>
          <a:bodyPr wrap="square" rtlCol="0">
            <a:spAutoFit/>
          </a:bodyPr>
          <a:lstStyle/>
          <a:p>
            <a:pPr algn="ctr"/>
            <a:r>
              <a:rPr lang="en-US" sz="2000" dirty="0" smtClean="0">
                <a:solidFill>
                  <a:srgbClr val="7030A0"/>
                </a:solidFill>
              </a:rPr>
              <a:t>How to deal with poor initial values?</a:t>
            </a:r>
            <a:endParaRPr lang="en-US" sz="2000" dirty="0">
              <a:solidFill>
                <a:srgbClr val="7030A0"/>
              </a:solidFill>
            </a:endParaRPr>
          </a:p>
        </p:txBody>
      </p:sp>
      <p:sp>
        <p:nvSpPr>
          <p:cNvPr id="10" name="TextBox 9"/>
          <p:cNvSpPr txBox="1"/>
          <p:nvPr/>
        </p:nvSpPr>
        <p:spPr>
          <a:xfrm>
            <a:off x="457200" y="4038600"/>
            <a:ext cx="1962815" cy="707886"/>
          </a:xfrm>
          <a:prstGeom prst="rect">
            <a:avLst/>
          </a:prstGeom>
          <a:noFill/>
        </p:spPr>
        <p:txBody>
          <a:bodyPr wrap="square" rtlCol="0">
            <a:spAutoFit/>
          </a:bodyPr>
          <a:lstStyle/>
          <a:p>
            <a:pPr algn="ctr"/>
            <a:r>
              <a:rPr lang="en-US" sz="2000" dirty="0" smtClean="0">
                <a:solidFill>
                  <a:srgbClr val="008000"/>
                </a:solidFill>
              </a:rPr>
              <a:t>How to define layers?</a:t>
            </a:r>
            <a:endParaRPr lang="en-US" sz="2000" dirty="0">
              <a:solidFill>
                <a:srgbClr val="008000"/>
              </a:solidFill>
            </a:endParaRPr>
          </a:p>
        </p:txBody>
      </p:sp>
      <p:sp>
        <p:nvSpPr>
          <p:cNvPr id="11" name="TextBox 10"/>
          <p:cNvSpPr txBox="1"/>
          <p:nvPr/>
        </p:nvSpPr>
        <p:spPr>
          <a:xfrm>
            <a:off x="3255818" y="1079212"/>
            <a:ext cx="2209800" cy="707886"/>
          </a:xfrm>
          <a:prstGeom prst="rect">
            <a:avLst/>
          </a:prstGeom>
          <a:noFill/>
        </p:spPr>
        <p:txBody>
          <a:bodyPr wrap="square" rtlCol="0">
            <a:spAutoFit/>
          </a:bodyPr>
          <a:lstStyle/>
          <a:p>
            <a:pPr algn="ctr"/>
            <a:r>
              <a:rPr lang="en-US" sz="2000" dirty="0" smtClean="0">
                <a:solidFill>
                  <a:srgbClr val="804000"/>
                </a:solidFill>
              </a:rPr>
              <a:t>How to do inference?</a:t>
            </a:r>
            <a:endParaRPr lang="en-US" sz="2000" dirty="0">
              <a:solidFill>
                <a:srgbClr val="804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18337403"/>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940"/>
            <a:ext cx="8229600" cy="1143000"/>
          </a:xfrm>
        </p:spPr>
        <p:txBody>
          <a:bodyPr/>
          <a:lstStyle/>
          <a:p>
            <a:r>
              <a:rPr lang="en-US" dirty="0" smtClean="0"/>
              <a:t>Layered Models</a:t>
            </a:r>
            <a:endParaRPr lang="en-US" dirty="0"/>
          </a:p>
        </p:txBody>
      </p:sp>
      <p:pic>
        <p:nvPicPr>
          <p:cNvPr id="20" name="Picture 3" descr="C:\dqsun\Dropbox\NIPS2011\CVPR2012\png\birdapple\sup1_004.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8130" y="3048000"/>
            <a:ext cx="1449481" cy="134064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1" name="Picture 2"/>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70896" y="3106780"/>
            <a:ext cx="761717" cy="62896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6" name="Picture 2" descr="C:\dqsun\Dropbox\NIPS2011\CVPR2012\png\birdapple\im_005.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34200" y="4839263"/>
            <a:ext cx="1479137" cy="136807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7" name="Picture 3" descr="C:\dqsun\Dropbox\NIPS2011\CVPR2012\png\birdapple\im_004.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34200" y="3106780"/>
            <a:ext cx="1479137" cy="136807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8" name="Picture 4" descr="C:\dqsun\Dropbox\NIPS2011\CVPR2012\png\birdapple\cropped_background.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18531" y="1308792"/>
            <a:ext cx="1479137" cy="136807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 name="Picture 2" descr="C:\dqsun\Dropbox\job_app\job_talk\images\layer_model\apple_appearance2.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84182" y="1312911"/>
            <a:ext cx="573918" cy="54473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7" name="Picture 3" descr="C:\dqsun\Dropbox\job_app\job_talk\images\layer_model\bird_appearance2.png"/>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66723" y="1496265"/>
            <a:ext cx="912859" cy="118824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8" name="Picture 5" descr="C:\dqsun\Dropbox\NIPS2011\CVPR2012\png\birdapple\seg004.png"/>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1600" y="3124200"/>
            <a:ext cx="1481328"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9" name="Picture 2" descr="C:\dqsun\Dropbox\NIPS2011\CVPR2012\png\birdapple\seg005.png"/>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1600" y="4839263"/>
            <a:ext cx="1482947"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9" name="Picture 3" descr="C:\dqsun\Dropbox\NIPS2011\CVPR2012\png\birdapple\sup1_004.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14015" y="4800600"/>
            <a:ext cx="1453289" cy="134416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4" name="Picture 2"/>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70896" y="4859381"/>
            <a:ext cx="761717" cy="62896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908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61111E-6 1.48148E-6 L -0.36441 0.00231 " pathEditMode="relative" rAng="0" ptsTypes="AA">
                                      <p:cBhvr>
                                        <p:cTn id="6" dur="1000" fill="hold"/>
                                        <p:tgtEl>
                                          <p:spTgt spid="23"/>
                                        </p:tgtEl>
                                        <p:attrNameLst>
                                          <p:attrName>ppt_x</p:attrName>
                                          <p:attrName>ppt_y</p:attrName>
                                        </p:attrNameLst>
                                      </p:cBhvr>
                                      <p:rCtr x="-18229" y="116"/>
                                    </p:animMotion>
                                  </p:childTnLst>
                                </p:cTn>
                              </p:par>
                              <p:par>
                                <p:cTn id="7" presetID="42" presetClass="path" presetSubtype="0" accel="50000" decel="50000" fill="hold" nodeType="withEffect">
                                  <p:stCondLst>
                                    <p:cond delay="0"/>
                                  </p:stCondLst>
                                  <p:childTnLst>
                                    <p:animMotion origin="layout" path="M 5.55556E-7 -1.11111E-6 L -0.65799 0.00625 " pathEditMode="relative" rAng="0" ptsTypes="AA">
                                      <p:cBhvr>
                                        <p:cTn id="8" dur="1000" fill="hold"/>
                                        <p:tgtEl>
                                          <p:spTgt spid="27"/>
                                        </p:tgtEl>
                                        <p:attrNameLst>
                                          <p:attrName>ppt_x</p:attrName>
                                          <p:attrName>ppt_y</p:attrName>
                                        </p:attrNameLst>
                                      </p:cBhvr>
                                      <p:rCtr x="-32899" y="301"/>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42" presetClass="path" presetSubtype="0" accel="50000" decel="50000" fill="hold" nodeType="withEffect">
                                  <p:stCondLst>
                                    <p:cond delay="0"/>
                                  </p:stCondLst>
                                  <p:childTnLst>
                                    <p:animMotion origin="layout" path="M -0.00434 -0.00231 L -0.05121 1.12344E-6 " pathEditMode="relative" rAng="0" ptsTypes="AA">
                                      <p:cBhvr>
                                        <p:cTn id="28" dur="2000" fill="hold"/>
                                        <p:tgtEl>
                                          <p:spTgt spid="19"/>
                                        </p:tgtEl>
                                        <p:attrNameLst>
                                          <p:attrName>ppt_x</p:attrName>
                                          <p:attrName>ppt_y</p:attrName>
                                        </p:attrNameLst>
                                      </p:cBhvr>
                                      <p:rCtr x="-2344" y="116"/>
                                    </p:animMotion>
                                  </p:childTnLst>
                                </p:cTn>
                              </p:par>
                              <p:par>
                                <p:cTn id="29" presetID="42" presetClass="path" presetSubtype="0" accel="50000" decel="50000" fill="hold" nodeType="withEffect">
                                  <p:stCondLst>
                                    <p:cond delay="0"/>
                                  </p:stCondLst>
                                  <p:childTnLst>
                                    <p:animMotion origin="layout" path="M 4.44444E-6 -0.00116 L 0.04861 -7.16597E-7 " pathEditMode="relative" rAng="0" ptsTypes="AA">
                                      <p:cBhvr>
                                        <p:cTn id="30" dur="2000" fill="hold"/>
                                        <p:tgtEl>
                                          <p:spTgt spid="24"/>
                                        </p:tgtEl>
                                        <p:attrNameLst>
                                          <p:attrName>ppt_x</p:attrName>
                                          <p:attrName>ppt_y</p:attrName>
                                        </p:attrNameLst>
                                      </p:cBhvr>
                                      <p:rCtr x="2431" y="46"/>
                                    </p:animMotion>
                                  </p:childTnLst>
                                </p:cTn>
                              </p:par>
                            </p:childTnLst>
                          </p:cTn>
                        </p:par>
                        <p:par>
                          <p:cTn id="31" fill="hold">
                            <p:stCondLst>
                              <p:cond delay="2000"/>
                            </p:stCondLst>
                            <p:childTnLst>
                              <p:par>
                                <p:cTn id="32" presetID="1"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par>
                          <p:cTn id="34" fill="hold">
                            <p:stCondLst>
                              <p:cond delay="2000"/>
                            </p:stCondLst>
                            <p:childTnLst>
                              <p:par>
                                <p:cTn id="35" presetID="1" presetClass="entr" presetSubtype="0" fill="hold" nodeType="afterEffect">
                                  <p:stCondLst>
                                    <p:cond delay="100"/>
                                  </p:stCondLst>
                                  <p:childTnLst>
                                    <p:set>
                                      <p:cBhvr>
                                        <p:cTn id="3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Occlusion Reasoning</a:t>
            </a:r>
            <a:endParaRPr lang="en-US" dirty="0"/>
          </a:p>
        </p:txBody>
      </p:sp>
      <p:pic>
        <p:nvPicPr>
          <p:cNvPr id="24" name="Picture 7" descr="Y:\home\dqsun\My Documents\My Pictures\for_proposal_talk\data\bird_applecrop_image_4.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38650" y="1917700"/>
            <a:ext cx="1628775" cy="11049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5" name="Picture 8" descr="Y:\home\dqsun\My Documents\My Pictures\for_proposal_talk\data\bird_applecrop_image_5.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7000" y="1943100"/>
            <a:ext cx="1628775" cy="11049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7" name="Picture 2" descr="C:\dqsun\Dropbox\NIPS2011\CVPR2012\png\birdapple\vis2_004.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14800" y="3200400"/>
            <a:ext cx="2743200" cy="253722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8" name="Picture 3" descr="C:\dqsun\Dropbox\NIPS2011\CVPR2012\png\birdapple\vis2_005.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53150" y="3232551"/>
            <a:ext cx="2790825" cy="25812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29" name="Straight Connector 28"/>
          <p:cNvCxnSpPr/>
          <p:nvPr/>
        </p:nvCxnSpPr>
        <p:spPr bwMode="auto">
          <a:xfrm>
            <a:off x="5269706" y="3352800"/>
            <a:ext cx="2233612" cy="0"/>
          </a:xfrm>
          <a:prstGeom prst="line">
            <a:avLst/>
          </a:prstGeom>
          <a:solidFill>
            <a:schemeClr val="accent1"/>
          </a:solidFill>
          <a:ln w="38100" cap="flat" cmpd="sng" algn="ctr">
            <a:solidFill>
              <a:srgbClr val="00FF00"/>
            </a:solidFill>
            <a:prstDash val="solid"/>
            <a:round/>
            <a:headEnd type="none" w="med" len="med"/>
            <a:tailEnd type="arrow"/>
          </a:ln>
          <a:effectLst/>
        </p:spPr>
      </p:cxnSp>
      <p:cxnSp>
        <p:nvCxnSpPr>
          <p:cNvPr id="30" name="Straight Connector 29"/>
          <p:cNvCxnSpPr/>
          <p:nvPr/>
        </p:nvCxnSpPr>
        <p:spPr bwMode="auto">
          <a:xfrm>
            <a:off x="5269706" y="2590800"/>
            <a:ext cx="2233612" cy="0"/>
          </a:xfrm>
          <a:prstGeom prst="line">
            <a:avLst/>
          </a:prstGeom>
          <a:solidFill>
            <a:schemeClr val="accent1"/>
          </a:solidFill>
          <a:ln w="38100" cap="flat" cmpd="sng" algn="ctr">
            <a:solidFill>
              <a:srgbClr val="FF0000"/>
            </a:solidFill>
            <a:prstDash val="solid"/>
            <a:round/>
            <a:headEnd type="none" w="med" len="med"/>
            <a:tailEnd type="arrow"/>
          </a:ln>
          <a:effectLst/>
        </p:spPr>
      </p:cxnSp>
      <p:cxnSp>
        <p:nvCxnSpPr>
          <p:cNvPr id="31" name="Straight Connector 30"/>
          <p:cNvCxnSpPr/>
          <p:nvPr/>
        </p:nvCxnSpPr>
        <p:spPr bwMode="auto">
          <a:xfrm>
            <a:off x="5269706" y="3810000"/>
            <a:ext cx="2233612" cy="0"/>
          </a:xfrm>
          <a:prstGeom prst="line">
            <a:avLst/>
          </a:prstGeom>
          <a:solidFill>
            <a:schemeClr val="accent1"/>
          </a:solidFill>
          <a:ln w="38100" cap="flat" cmpd="sng" algn="ctr">
            <a:solidFill>
              <a:srgbClr val="FF0000"/>
            </a:solidFill>
            <a:prstDash val="solid"/>
            <a:round/>
            <a:headEnd type="none" w="med" len="med"/>
            <a:tailEnd type="arrow"/>
          </a:ln>
          <a:effectLst/>
        </p:spPr>
      </p:cxnSp>
      <p:pic>
        <p:nvPicPr>
          <p:cNvPr id="32" name="Picture 4" descr="\\cifs.cs.brown.edu\dfs\home\dqsun\My Documents\My Pictures\for_proposal_talk\data\bird_apple_4_5.gif"/>
          <p:cNvPicPr>
            <a:picLocks noChangeAspect="1" noChangeArrowheads="1" noCrop="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1905000"/>
            <a:ext cx="3751289" cy="250346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3" name="TextBox 32"/>
          <p:cNvSpPr txBox="1"/>
          <p:nvPr/>
        </p:nvSpPr>
        <p:spPr bwMode="auto">
          <a:xfrm>
            <a:off x="4673475" y="4355068"/>
            <a:ext cx="3479925" cy="369332"/>
          </a:xfrm>
          <a:prstGeom prst="rect">
            <a:avLst/>
          </a:prstGeom>
          <a:noFill/>
          <a:ln w="9525">
            <a:noFill/>
            <a:miter lim="800000"/>
            <a:headEnd/>
            <a:tailEnd/>
          </a:ln>
        </p:spPr>
        <p:txBody>
          <a:bodyPr wrap="square">
            <a:spAutoFit/>
          </a:bodyPr>
          <a:lstStyle/>
          <a:p>
            <a:pPr eaLnBrk="0" hangingPunct="0">
              <a:defRPr/>
            </a:pPr>
            <a:r>
              <a:rPr lang="en-US" sz="1800" dirty="0" smtClean="0">
                <a:solidFill>
                  <a:srgbClr val="FFFFFF"/>
                </a:solidFill>
                <a:latin typeface="+mn-lt"/>
                <a:cs typeface="Arial" pitchFamily="34" charset="0"/>
              </a:rPr>
              <a:t>Visibility mask for apple layer</a:t>
            </a:r>
            <a:endParaRPr lang="en-US" sz="1800" dirty="0">
              <a:solidFill>
                <a:srgbClr val="FFFFFF"/>
              </a:solidFill>
              <a:latin typeface="+mn-lt"/>
              <a:cs typeface="Arial" pitchFamily="34" charset="0"/>
            </a:endParaRPr>
          </a:p>
        </p:txBody>
      </p:sp>
      <p:sp>
        <p:nvSpPr>
          <p:cNvPr id="4" name="Rectangle 3"/>
          <p:cNvSpPr/>
          <p:nvPr/>
        </p:nvSpPr>
        <p:spPr>
          <a:xfrm>
            <a:off x="2057400" y="5403999"/>
            <a:ext cx="2179879" cy="369332"/>
          </a:xfrm>
          <a:prstGeom prst="rect">
            <a:avLst/>
          </a:prstGeom>
        </p:spPr>
        <p:txBody>
          <a:bodyPr wrap="none">
            <a:spAutoFit/>
          </a:bodyPr>
          <a:lstStyle/>
          <a:p>
            <a:r>
              <a:rPr lang="en-US" dirty="0"/>
              <a:t>Brightness Constancy </a:t>
            </a:r>
          </a:p>
        </p:txBody>
      </p:sp>
      <p:sp>
        <p:nvSpPr>
          <p:cNvPr id="22" name="TextBox 21"/>
          <p:cNvSpPr txBox="1"/>
          <p:nvPr/>
        </p:nvSpPr>
        <p:spPr bwMode="auto">
          <a:xfrm>
            <a:off x="5826486" y="5326063"/>
            <a:ext cx="544513" cy="769937"/>
          </a:xfrm>
          <a:prstGeom prst="rect">
            <a:avLst/>
          </a:prstGeom>
          <a:noFill/>
          <a:ln w="9525">
            <a:noFill/>
            <a:miter lim="800000"/>
            <a:headEnd/>
            <a:tailEnd/>
          </a:ln>
        </p:spPr>
        <p:txBody>
          <a:bodyPr wrap="none">
            <a:spAutoFit/>
          </a:bodyPr>
          <a:lstStyle/>
          <a:p>
            <a:pPr eaLnBrk="0" hangingPunct="0">
              <a:defRPr/>
            </a:pPr>
            <a:r>
              <a:rPr lang="en-US" sz="4400" dirty="0">
                <a:solidFill>
                  <a:srgbClr val="FF0000"/>
                </a:solidFill>
                <a:latin typeface="+mn-lt"/>
                <a:sym typeface="Wingdings"/>
              </a:rPr>
              <a:t></a:t>
            </a:r>
            <a:endParaRPr lang="en-US" sz="4400" dirty="0">
              <a:solidFill>
                <a:srgbClr val="FF0000"/>
              </a:solidFill>
              <a:latin typeface="+mn-lt"/>
            </a:endParaRPr>
          </a:p>
        </p:txBody>
      </p:sp>
      <p:sp>
        <p:nvSpPr>
          <p:cNvPr id="23" name="TextBox 22"/>
          <p:cNvSpPr txBox="1"/>
          <p:nvPr/>
        </p:nvSpPr>
        <p:spPr bwMode="auto">
          <a:xfrm>
            <a:off x="5784417" y="5326063"/>
            <a:ext cx="628650" cy="769937"/>
          </a:xfrm>
          <a:prstGeom prst="rect">
            <a:avLst/>
          </a:prstGeom>
          <a:noFill/>
          <a:ln w="9525">
            <a:noFill/>
            <a:miter lim="800000"/>
            <a:headEnd/>
            <a:tailEnd/>
          </a:ln>
        </p:spPr>
        <p:txBody>
          <a:bodyPr wrap="none">
            <a:spAutoFit/>
          </a:bodyPr>
          <a:lstStyle/>
          <a:p>
            <a:pPr eaLnBrk="0" hangingPunct="0">
              <a:defRPr/>
            </a:pPr>
            <a:r>
              <a:rPr lang="en-US" sz="4400" dirty="0">
                <a:solidFill>
                  <a:srgbClr val="00FF00"/>
                </a:solidFill>
                <a:latin typeface="+mn-lt"/>
                <a:sym typeface="Wingdings"/>
              </a:rPr>
              <a:t></a:t>
            </a:r>
            <a:endParaRPr lang="en-US" sz="4400" dirty="0">
              <a:solidFill>
                <a:srgbClr val="00FF00"/>
              </a:solidFill>
              <a:latin typeface="+mn-lt"/>
            </a:endParaRPr>
          </a:p>
        </p:txBody>
      </p:sp>
      <p:cxnSp>
        <p:nvCxnSpPr>
          <p:cNvPr id="36" name="Straight Connector 35"/>
          <p:cNvCxnSpPr/>
          <p:nvPr/>
        </p:nvCxnSpPr>
        <p:spPr bwMode="auto">
          <a:xfrm>
            <a:off x="5269706" y="2133600"/>
            <a:ext cx="2233612" cy="0"/>
          </a:xfrm>
          <a:prstGeom prst="line">
            <a:avLst/>
          </a:prstGeom>
          <a:solidFill>
            <a:schemeClr val="accent1"/>
          </a:solidFill>
          <a:ln w="38100" cap="flat" cmpd="sng" algn="ctr">
            <a:solidFill>
              <a:srgbClr val="00FF00"/>
            </a:solidFill>
            <a:prstDash val="solid"/>
            <a:round/>
            <a:headEnd type="none" w="med" len="med"/>
            <a:tailEnd type="arrow"/>
          </a:ln>
          <a:effectLst/>
        </p:spPr>
      </p:cxnSp>
      <p:sp>
        <p:nvSpPr>
          <p:cNvPr id="17" name="Rectangle 16"/>
          <p:cNvSpPr/>
          <p:nvPr/>
        </p:nvSpPr>
        <p:spPr>
          <a:xfrm>
            <a:off x="6781800" y="1030032"/>
            <a:ext cx="2362200" cy="369332"/>
          </a:xfrm>
          <a:prstGeom prst="rect">
            <a:avLst/>
          </a:prstGeom>
        </p:spPr>
        <p:txBody>
          <a:bodyPr wrap="square">
            <a:spAutoFit/>
          </a:bodyPr>
          <a:lstStyle/>
          <a:p>
            <a:r>
              <a:rPr lang="en-US" sz="1800" dirty="0">
                <a:solidFill>
                  <a:srgbClr val="FFFFFF"/>
                </a:solidFill>
              </a:rPr>
              <a:t>Sun et al. NIPS </a:t>
            </a:r>
            <a:r>
              <a:rPr lang="en-US" sz="1800" dirty="0" smtClean="0">
                <a:solidFill>
                  <a:srgbClr val="FFFFFF"/>
                </a:solidFill>
              </a:rPr>
              <a:t>2010</a:t>
            </a:r>
            <a:endParaRPr lang="en-US" sz="1800" dirty="0">
              <a:solidFill>
                <a:srgbClr val="FFFF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5494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3" grpId="1"/>
    </p:bldLst>
  </p:timing>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09"/>
            <a:ext cx="8229600" cy="1143000"/>
          </a:xfrm>
        </p:spPr>
        <p:txBody>
          <a:bodyPr/>
          <a:lstStyle/>
          <a:p>
            <a:r>
              <a:rPr lang="en-US" dirty="0" smtClean="0"/>
              <a:t>Puzzle</a:t>
            </a:r>
            <a:endParaRPr lang="en-US" dirty="0"/>
          </a:p>
        </p:txBody>
      </p:sp>
      <p:pic>
        <p:nvPicPr>
          <p:cNvPr id="512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900" y="990600"/>
            <a:ext cx="8229600" cy="549667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0" name="TextBox 9"/>
          <p:cNvSpPr txBox="1"/>
          <p:nvPr/>
        </p:nvSpPr>
        <p:spPr>
          <a:xfrm>
            <a:off x="457200" y="4038600"/>
            <a:ext cx="1962815" cy="707886"/>
          </a:xfrm>
          <a:prstGeom prst="rect">
            <a:avLst/>
          </a:prstGeom>
          <a:noFill/>
        </p:spPr>
        <p:txBody>
          <a:bodyPr wrap="square" rtlCol="0">
            <a:spAutoFit/>
          </a:bodyPr>
          <a:lstStyle/>
          <a:p>
            <a:pPr algn="ctr"/>
            <a:r>
              <a:rPr lang="en-US" sz="2000" dirty="0" smtClean="0">
                <a:solidFill>
                  <a:srgbClr val="008000"/>
                </a:solidFill>
              </a:rPr>
              <a:t>How to define layers?</a:t>
            </a:r>
            <a:endParaRPr lang="en-US" sz="2000" dirty="0">
              <a:solidFill>
                <a:srgbClr val="008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50232523"/>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64422"/>
            <a:ext cx="8229600" cy="1143000"/>
          </a:xfrm>
        </p:spPr>
        <p:txBody>
          <a:bodyPr/>
          <a:lstStyle/>
          <a:p>
            <a:r>
              <a:rPr lang="en-US" dirty="0" err="1" smtClean="0"/>
              <a:t>Ising</a:t>
            </a:r>
            <a:r>
              <a:rPr lang="en-US" dirty="0" smtClean="0"/>
              <a:t>/Potts Models</a:t>
            </a:r>
            <a:endParaRPr lang="en-US" dirty="0" smtClean="0">
              <a:latin typeface="Arial" charset="0"/>
              <a:cs typeface="Arial" charset="0"/>
            </a:endParaRPr>
          </a:p>
        </p:txBody>
      </p:sp>
      <p:sp>
        <p:nvSpPr>
          <p:cNvPr id="9" name="Content Placeholder 2"/>
          <p:cNvSpPr txBox="1">
            <a:spLocks/>
          </p:cNvSpPr>
          <p:nvPr/>
        </p:nvSpPr>
        <p:spPr bwMode="auto">
          <a:xfrm>
            <a:off x="304800" y="990600"/>
            <a:ext cx="8610600" cy="990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lnSpc>
                <a:spcPct val="97000"/>
              </a:lnSpc>
              <a:spcBef>
                <a:spcPts val="800"/>
              </a:spcBef>
              <a:spcAft>
                <a:spcPct val="0"/>
              </a:spcAft>
              <a:buClr>
                <a:schemeClr val="bg1"/>
              </a:buClr>
              <a:buSzPct val="100000"/>
              <a:buFont typeface="Arial" pitchFamily="34" charset="0"/>
              <a:buChar char="•"/>
              <a:defRPr sz="2800">
                <a:solidFill>
                  <a:schemeClr val="bg1"/>
                </a:solidFill>
                <a:latin typeface="Arial" pitchFamily="34" charset="0"/>
                <a:ea typeface="+mn-ea"/>
                <a:cs typeface="Arial" pitchFamily="34" charset="0"/>
              </a:defRPr>
            </a:lvl1pPr>
            <a:lvl2pPr marL="741363" indent="-284163" algn="l" defTabSz="457200" rtl="0" eaLnBrk="0" fontAlgn="base" hangingPunct="0">
              <a:lnSpc>
                <a:spcPct val="97000"/>
              </a:lnSpc>
              <a:spcBef>
                <a:spcPts val="700"/>
              </a:spcBef>
              <a:spcAft>
                <a:spcPct val="0"/>
              </a:spcAft>
              <a:buClr>
                <a:schemeClr val="bg1"/>
              </a:buClr>
              <a:buSzPct val="100000"/>
              <a:buFont typeface="Tahoma" pitchFamily="34" charset="0"/>
              <a:buChar char="–"/>
              <a:defRPr sz="2400">
                <a:solidFill>
                  <a:schemeClr val="bg1"/>
                </a:solidFill>
                <a:latin typeface="Arial" pitchFamily="34" charset="0"/>
                <a:cs typeface="Arial" pitchFamily="34" charset="0"/>
              </a:defRPr>
            </a:lvl2pPr>
            <a:lvl3pPr marL="1143000" indent="-228600" algn="l" defTabSz="457200" rtl="0" eaLnBrk="0" fontAlgn="base" hangingPunct="0">
              <a:lnSpc>
                <a:spcPct val="97000"/>
              </a:lnSpc>
              <a:spcBef>
                <a:spcPts val="600"/>
              </a:spcBef>
              <a:spcAft>
                <a:spcPct val="0"/>
              </a:spcAft>
              <a:buClr>
                <a:srgbClr val="000000"/>
              </a:buClr>
              <a:buSzPct val="100000"/>
              <a:buFont typeface="Tahoma" pitchFamily="34" charset="0"/>
              <a:buChar char="•"/>
              <a:defRPr sz="2000">
                <a:solidFill>
                  <a:schemeClr val="bg1"/>
                </a:solidFill>
                <a:latin typeface="Arial" pitchFamily="34" charset="0"/>
                <a:cs typeface="Arial" pitchFamily="34" charset="0"/>
              </a:defRPr>
            </a:lvl3pPr>
            <a:lvl4pPr marL="16002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1800">
                <a:solidFill>
                  <a:schemeClr val="bg1"/>
                </a:solidFill>
                <a:latin typeface="Arial" pitchFamily="34" charset="0"/>
                <a:cs typeface="Arial" pitchFamily="34" charset="0"/>
              </a:defRPr>
            </a:lvl4pPr>
            <a:lvl5pPr marL="20574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1800">
                <a:solidFill>
                  <a:schemeClr val="bg1"/>
                </a:solidFill>
                <a:latin typeface="Arial" pitchFamily="34" charset="0"/>
                <a:cs typeface="Arial" pitchFamily="34" charset="0"/>
              </a:defRPr>
            </a:lvl5pPr>
            <a:lvl6pPr marL="25146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6pPr>
            <a:lvl7pPr marL="29718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7pPr>
            <a:lvl8pPr marL="34290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8pPr>
            <a:lvl9pPr marL="38862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9pPr>
          </a:lstStyle>
          <a:p>
            <a:pPr>
              <a:defRPr/>
            </a:pPr>
            <a:r>
              <a:rPr lang="en-US" kern="0" dirty="0">
                <a:solidFill>
                  <a:srgbClr val="FFFFFF"/>
                </a:solidFill>
              </a:rPr>
              <a:t>Encourage neighboring pixels to have same </a:t>
            </a:r>
            <a:r>
              <a:rPr lang="en-US" kern="0" dirty="0" smtClean="0">
                <a:solidFill>
                  <a:srgbClr val="FFFFFF"/>
                </a:solidFill>
              </a:rPr>
              <a:t>label (</a:t>
            </a:r>
            <a:r>
              <a:rPr lang="en-US" sz="1800" kern="0" dirty="0" err="1" smtClean="0">
                <a:solidFill>
                  <a:srgbClr val="FFFFFF"/>
                </a:solidFill>
              </a:rPr>
              <a:t>Geman</a:t>
            </a:r>
            <a:r>
              <a:rPr lang="en-US" sz="1800" kern="0" dirty="0" smtClean="0">
                <a:solidFill>
                  <a:srgbClr val="FFFFFF"/>
                </a:solidFill>
              </a:rPr>
              <a:t> &amp; </a:t>
            </a:r>
            <a:r>
              <a:rPr lang="en-US" sz="1800" kern="0" dirty="0" err="1" smtClean="0">
                <a:solidFill>
                  <a:srgbClr val="FFFFFF"/>
                </a:solidFill>
              </a:rPr>
              <a:t>Geman</a:t>
            </a:r>
            <a:r>
              <a:rPr lang="en-US" sz="1800" kern="0" dirty="0" smtClean="0">
                <a:solidFill>
                  <a:srgbClr val="FFFFFF"/>
                </a:solidFill>
              </a:rPr>
              <a:t> 1984, Weiss &amp; </a:t>
            </a:r>
            <a:r>
              <a:rPr lang="en-US" sz="1800" kern="0" dirty="0" err="1" smtClean="0">
                <a:solidFill>
                  <a:srgbClr val="FFFFFF"/>
                </a:solidFill>
              </a:rPr>
              <a:t>Adelson</a:t>
            </a:r>
            <a:r>
              <a:rPr lang="en-US" sz="1800" kern="0" dirty="0" smtClean="0">
                <a:solidFill>
                  <a:srgbClr val="FFFFFF"/>
                </a:solidFill>
              </a:rPr>
              <a:t> 1996</a:t>
            </a:r>
            <a:r>
              <a:rPr lang="en-US" kern="0" dirty="0" smtClean="0">
                <a:solidFill>
                  <a:srgbClr val="FFFFFF"/>
                </a:solidFill>
              </a:rPr>
              <a:t>)</a:t>
            </a:r>
            <a:endParaRPr lang="en-US" kern="0" dirty="0">
              <a:solidFill>
                <a:srgbClr val="FFFFFF"/>
              </a:solidFill>
            </a:endParaRPr>
          </a:p>
          <a:p>
            <a:pPr lvl="1">
              <a:defRPr/>
            </a:pPr>
            <a:endParaRPr lang="en-US" dirty="0" smtClean="0">
              <a:solidFill>
                <a:srgbClr val="FFFFFF"/>
              </a:solidFill>
              <a:latin typeface="Arial" charset="0"/>
              <a:cs typeface="Arial" charset="0"/>
            </a:endParaRPr>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64513" name="TextBox 64512"/>
              <p:cNvSpPr txBox="1"/>
              <p:nvPr/>
            </p:nvSpPr>
            <p:spPr bwMode="auto">
              <a:xfrm>
                <a:off x="1295400" y="3031132"/>
                <a:ext cx="4028667" cy="708271"/>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a:ea typeface="Cambria Math"/>
                        </a:rPr>
                        <m:t>𝜙</m:t>
                      </m:r>
                      <m:d>
                        <m:dPr>
                          <m:ctrlPr>
                            <a:rPr lang="en-US" sz="2000" b="0" i="1" smtClean="0">
                              <a:solidFill>
                                <a:schemeClr val="bg1"/>
                              </a:solidFill>
                              <a:latin typeface="Cambria Math"/>
                              <a:ea typeface="Cambria Math"/>
                            </a:rPr>
                          </m:ctrlPr>
                        </m:dPr>
                        <m:e>
                          <m:sSup>
                            <m:sSupPr>
                              <m:ctrlPr>
                                <a:rPr lang="en-US" sz="2000" i="1">
                                  <a:solidFill>
                                    <a:schemeClr val="bg1"/>
                                  </a:solidFill>
                                  <a:latin typeface="Cambria Math"/>
                                  <a:ea typeface="Cambria Math"/>
                                </a:rPr>
                              </m:ctrlPr>
                            </m:sSupPr>
                            <m:e>
                              <m:r>
                                <a:rPr lang="en-US" sz="2000" i="1">
                                  <a:solidFill>
                                    <a:schemeClr val="bg1"/>
                                  </a:solidFill>
                                  <a:latin typeface="Cambria Math"/>
                                  <a:ea typeface="Cambria Math"/>
                                </a:rPr>
                                <m:t>𝑧</m:t>
                              </m:r>
                            </m:e>
                            <m:sup>
                              <m:r>
                                <a:rPr lang="en-US" sz="2000" b="1">
                                  <a:solidFill>
                                    <a:schemeClr val="bg1"/>
                                  </a:solidFill>
                                  <a:latin typeface="Cambria Math"/>
                                  <a:ea typeface="Cambria Math"/>
                                </a:rPr>
                                <m:t>𝐩</m:t>
                              </m:r>
                            </m:sup>
                          </m:sSup>
                          <m:r>
                            <a:rPr lang="en-US" sz="2000" i="1">
                              <a:solidFill>
                                <a:schemeClr val="bg1"/>
                              </a:solidFill>
                              <a:latin typeface="Cambria Math"/>
                              <a:ea typeface="Cambria Math"/>
                            </a:rPr>
                            <m:t>,</m:t>
                          </m:r>
                          <m:sSup>
                            <m:sSupPr>
                              <m:ctrlPr>
                                <a:rPr lang="en-US" sz="2000" i="1">
                                  <a:solidFill>
                                    <a:schemeClr val="bg1"/>
                                  </a:solidFill>
                                  <a:latin typeface="Cambria Math"/>
                                  <a:ea typeface="Cambria Math"/>
                                </a:rPr>
                              </m:ctrlPr>
                            </m:sSupPr>
                            <m:e>
                              <m:r>
                                <a:rPr lang="en-US" sz="2000" i="1">
                                  <a:solidFill>
                                    <a:schemeClr val="bg1"/>
                                  </a:solidFill>
                                  <a:latin typeface="Cambria Math"/>
                                  <a:ea typeface="Cambria Math"/>
                                </a:rPr>
                                <m:t>𝑧</m:t>
                              </m:r>
                            </m:e>
                            <m:sup>
                              <m:r>
                                <a:rPr lang="en-US" sz="2000" b="1">
                                  <a:solidFill>
                                    <a:schemeClr val="bg1"/>
                                  </a:solidFill>
                                  <a:latin typeface="Cambria Math"/>
                                  <a:ea typeface="Cambria Math"/>
                                </a:rPr>
                                <m:t>𝐪</m:t>
                              </m:r>
                            </m:sup>
                          </m:sSup>
                        </m:e>
                      </m:d>
                      <m:r>
                        <a:rPr lang="en-US" sz="2000" b="0" i="1" smtClean="0">
                          <a:solidFill>
                            <a:schemeClr val="bg1"/>
                          </a:solidFill>
                          <a:latin typeface="Cambria Math"/>
                          <a:ea typeface="Cambria Math"/>
                        </a:rPr>
                        <m:t>=</m:t>
                      </m:r>
                      <m:d>
                        <m:dPr>
                          <m:begChr m:val="{"/>
                          <m:endChr m:val=""/>
                          <m:ctrlPr>
                            <a:rPr lang="en-US" sz="2000" b="0" i="1" smtClean="0">
                              <a:solidFill>
                                <a:schemeClr val="bg1"/>
                              </a:solidFill>
                              <a:latin typeface="Cambria Math"/>
                              <a:ea typeface="Cambria Math"/>
                            </a:rPr>
                          </m:ctrlPr>
                        </m:dPr>
                        <m:e>
                          <m:eqArr>
                            <m:eqArrPr>
                              <m:ctrlPr>
                                <a:rPr lang="en-US" sz="2000" i="1">
                                  <a:solidFill>
                                    <a:schemeClr val="bg1"/>
                                  </a:solidFill>
                                  <a:latin typeface="Cambria Math"/>
                                  <a:ea typeface="Cambria Math"/>
                                </a:rPr>
                              </m:ctrlPr>
                            </m:eqArrPr>
                            <m:e>
                              <m:r>
                                <a:rPr lang="en-US" sz="2000" i="1">
                                  <a:solidFill>
                                    <a:schemeClr val="bg1"/>
                                  </a:solidFill>
                                  <a:latin typeface="Cambria Math"/>
                                  <a:ea typeface="Cambria Math"/>
                                </a:rPr>
                                <m:t>0</m:t>
                              </m:r>
                              <m:r>
                                <a:rPr lang="en-US" sz="2000" b="0" i="1" smtClean="0">
                                  <a:solidFill>
                                    <a:schemeClr val="bg1"/>
                                  </a:solidFill>
                                  <a:latin typeface="Cambria Math"/>
                                  <a:ea typeface="Cambria Math"/>
                                </a:rPr>
                                <m:t>                       </m:t>
                              </m:r>
                              <m:sSup>
                                <m:sSupPr>
                                  <m:ctrlPr>
                                    <a:rPr lang="en-US" sz="2000" i="1">
                                      <a:solidFill>
                                        <a:schemeClr val="bg1"/>
                                      </a:solidFill>
                                      <a:latin typeface="Cambria Math"/>
                                      <a:ea typeface="Cambria Math"/>
                                    </a:rPr>
                                  </m:ctrlPr>
                                </m:sSupPr>
                                <m:e>
                                  <m:r>
                                    <a:rPr lang="en-US" sz="2000" i="1">
                                      <a:solidFill>
                                        <a:schemeClr val="bg1"/>
                                      </a:solidFill>
                                      <a:latin typeface="Cambria Math"/>
                                      <a:ea typeface="Cambria Math"/>
                                    </a:rPr>
                                    <m:t>𝑧</m:t>
                                  </m:r>
                                </m:e>
                                <m:sup>
                                  <m:r>
                                    <a:rPr lang="en-US" sz="2000" b="1">
                                      <a:solidFill>
                                        <a:schemeClr val="bg1"/>
                                      </a:solidFill>
                                      <a:latin typeface="Cambria Math"/>
                                      <a:ea typeface="Cambria Math"/>
                                    </a:rPr>
                                    <m:t>𝐩</m:t>
                                  </m:r>
                                </m:sup>
                              </m:sSup>
                              <m:r>
                                <a:rPr lang="en-US" sz="2000" b="0" i="1" smtClean="0">
                                  <a:solidFill>
                                    <a:schemeClr val="bg1"/>
                                  </a:solidFill>
                                  <a:latin typeface="Cambria Math"/>
                                  <a:ea typeface="Cambria Math"/>
                                </a:rPr>
                                <m:t>=</m:t>
                              </m:r>
                              <m:sSup>
                                <m:sSupPr>
                                  <m:ctrlPr>
                                    <a:rPr lang="en-US" sz="2000" i="1">
                                      <a:solidFill>
                                        <a:schemeClr val="bg1"/>
                                      </a:solidFill>
                                      <a:latin typeface="Cambria Math"/>
                                      <a:ea typeface="Cambria Math"/>
                                    </a:rPr>
                                  </m:ctrlPr>
                                </m:sSupPr>
                                <m:e>
                                  <m:r>
                                    <a:rPr lang="en-US" sz="2000" i="1">
                                      <a:solidFill>
                                        <a:schemeClr val="bg1"/>
                                      </a:solidFill>
                                      <a:latin typeface="Cambria Math"/>
                                      <a:ea typeface="Cambria Math"/>
                                    </a:rPr>
                                    <m:t>𝑧</m:t>
                                  </m:r>
                                </m:e>
                                <m:sup>
                                  <m:r>
                                    <a:rPr lang="en-US" sz="2000" b="1">
                                      <a:solidFill>
                                        <a:schemeClr val="bg1"/>
                                      </a:solidFill>
                                      <a:latin typeface="Cambria Math"/>
                                      <a:ea typeface="Cambria Math"/>
                                    </a:rPr>
                                    <m:t>𝐪</m:t>
                                  </m:r>
                                </m:sup>
                              </m:sSup>
                            </m:e>
                            <m:e>
                              <m:sSub>
                                <m:sSubPr>
                                  <m:ctrlPr>
                                    <a:rPr lang="en-US" sz="2000" i="1" smtClean="0">
                                      <a:solidFill>
                                        <a:schemeClr val="bg1"/>
                                      </a:solidFill>
                                      <a:latin typeface="Cambria Math"/>
                                      <a:ea typeface="Cambria Math"/>
                                    </a:rPr>
                                  </m:ctrlPr>
                                </m:sSubPr>
                                <m:e>
                                  <m:r>
                                    <a:rPr lang="en-US" sz="2000" i="1">
                                      <a:solidFill>
                                        <a:schemeClr val="bg1"/>
                                      </a:solidFill>
                                      <a:latin typeface="Cambria Math"/>
                                      <a:ea typeface="Cambria Math"/>
                                    </a:rPr>
                                    <m:t>𝛽</m:t>
                                  </m:r>
                                </m:e>
                                <m:sub>
                                  <m:r>
                                    <a:rPr lang="en-US" sz="2000" b="1" i="0" smtClean="0">
                                      <a:solidFill>
                                        <a:schemeClr val="bg1"/>
                                      </a:solidFill>
                                      <a:latin typeface="Cambria Math"/>
                                      <a:ea typeface="Cambria Math"/>
                                    </a:rPr>
                                    <m:t>𝐩</m:t>
                                  </m:r>
                                  <m:r>
                                    <a:rPr lang="en-US" sz="2000" b="1" i="0">
                                      <a:solidFill>
                                        <a:schemeClr val="bg1"/>
                                      </a:solidFill>
                                      <a:latin typeface="Cambria Math"/>
                                      <a:ea typeface="Cambria Math"/>
                                    </a:rPr>
                                    <m:t>,</m:t>
                                  </m:r>
                                  <m:r>
                                    <a:rPr lang="en-US" sz="2000" b="1" i="0" smtClean="0">
                                      <a:solidFill>
                                        <a:schemeClr val="bg1"/>
                                      </a:solidFill>
                                      <a:latin typeface="Cambria Math"/>
                                      <a:ea typeface="Cambria Math"/>
                                    </a:rPr>
                                    <m:t>𝐪</m:t>
                                  </m:r>
                                </m:sub>
                              </m:sSub>
                              <m:r>
                                <a:rPr lang="en-US" sz="2000" i="1">
                                  <a:solidFill>
                                    <a:schemeClr val="bg1"/>
                                  </a:solidFill>
                                  <a:latin typeface="Cambria Math"/>
                                  <a:ea typeface="Cambria Math"/>
                                </a:rPr>
                                <m:t>&gt;0   </m:t>
                              </m:r>
                              <m:r>
                                <a:rPr lang="en-US" sz="2000" b="0" i="1" smtClean="0">
                                  <a:solidFill>
                                    <a:schemeClr val="bg1"/>
                                  </a:solidFill>
                                  <a:latin typeface="Cambria Math"/>
                                  <a:ea typeface="Cambria Math"/>
                                </a:rPr>
                                <m:t>   </m:t>
                              </m:r>
                              <m:r>
                                <m:rPr>
                                  <m:sty m:val="p"/>
                                </m:rPr>
                                <a:rPr lang="en-US" sz="2000" i="0">
                                  <a:solidFill>
                                    <a:schemeClr val="bg1"/>
                                  </a:solidFill>
                                  <a:latin typeface="Cambria Math"/>
                                  <a:ea typeface="Cambria Math"/>
                                </a:rPr>
                                <m:t>otherwise</m:t>
                              </m:r>
                            </m:e>
                          </m:eqArr>
                        </m:e>
                      </m:d>
                    </m:oMath>
                  </m:oMathPara>
                </a14:m>
                <a:endParaRPr lang="en-US" sz="2000" dirty="0" smtClean="0">
                  <a:solidFill>
                    <a:schemeClr val="bg1"/>
                  </a:solidFill>
                  <a:latin typeface="+mn-lt"/>
                </a:endParaRPr>
              </a:p>
            </p:txBody>
          </p:sp>
        </mc:Choice>
        <mc:Fallback>
          <p:sp>
            <p:nvSpPr>
              <p:cNvPr id="64513" name="TextBox 64512"/>
              <p:cNvSpPr txBox="1">
                <a:spLocks noRot="1" noChangeAspect="1" noMove="1" noResize="1" noEditPoints="1" noAdjustHandles="1" noChangeArrowheads="1" noChangeShapeType="1" noTextEdit="1"/>
              </p:cNvSpPr>
              <p:nvPr/>
            </p:nvSpPr>
            <p:spPr bwMode="auto">
              <a:xfrm>
                <a:off x="1295400" y="3031132"/>
                <a:ext cx="4028667" cy="708271"/>
              </a:xfrm>
              <a:prstGeom prst="rect">
                <a:avLst/>
              </a:prstGeom>
              <a:blipFill rotWithShape="1">
                <a:blip r:embed="rId3"/>
                <a:stretch>
                  <a:fillRect/>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73" name="TextBox 72"/>
              <p:cNvSpPr txBox="1"/>
              <p:nvPr/>
            </p:nvSpPr>
            <p:spPr bwMode="auto">
              <a:xfrm>
                <a:off x="1447800" y="1981200"/>
                <a:ext cx="3524363" cy="878959"/>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r>
                        <a:rPr lang="en-US" sz="2000" b="0" i="1" smtClean="0">
                          <a:solidFill>
                            <a:schemeClr val="bg1"/>
                          </a:solidFill>
                          <a:latin typeface="Cambria Math"/>
                          <a:ea typeface="Cambria Math"/>
                        </a:rPr>
                        <m:t>−</m:t>
                      </m:r>
                      <m:func>
                        <m:funcPr>
                          <m:ctrlPr>
                            <a:rPr lang="en-US" sz="2000" b="0" i="1" smtClean="0">
                              <a:solidFill>
                                <a:schemeClr val="bg1"/>
                              </a:solidFill>
                              <a:latin typeface="Cambria Math"/>
                              <a:ea typeface="Cambria Math"/>
                            </a:rPr>
                          </m:ctrlPr>
                        </m:funcPr>
                        <m:fName>
                          <m:r>
                            <m:rPr>
                              <m:sty m:val="p"/>
                            </m:rPr>
                            <a:rPr lang="en-US" sz="2000" b="0" i="0" smtClean="0">
                              <a:solidFill>
                                <a:schemeClr val="bg1"/>
                              </a:solidFill>
                              <a:latin typeface="Cambria Math"/>
                              <a:ea typeface="Cambria Math"/>
                            </a:rPr>
                            <m:t>log</m:t>
                          </m:r>
                          <m:sSub>
                            <m:sSubPr>
                              <m:ctrlPr>
                                <a:rPr lang="en-US" sz="2000" b="0" i="1" smtClean="0">
                                  <a:solidFill>
                                    <a:schemeClr val="bg1"/>
                                  </a:solidFill>
                                  <a:latin typeface="Cambria Math"/>
                                  <a:ea typeface="Cambria Math"/>
                                </a:rPr>
                              </m:ctrlPr>
                            </m:sSubPr>
                            <m:e>
                              <m:r>
                                <m:rPr>
                                  <m:sty m:val="p"/>
                                </m:rPr>
                                <a:rPr lang="en-US" sz="2000" b="0" i="0" smtClean="0">
                                  <a:solidFill>
                                    <a:schemeClr val="bg1"/>
                                  </a:solidFill>
                                  <a:latin typeface="Cambria Math"/>
                                  <a:ea typeface="Cambria Math"/>
                                </a:rPr>
                                <m:t>P</m:t>
                              </m:r>
                            </m:e>
                            <m:sub>
                              <m:r>
                                <m:rPr>
                                  <m:sty m:val="p"/>
                                </m:rPr>
                                <a:rPr lang="en-US" sz="2000" b="0" i="0" smtClean="0">
                                  <a:solidFill>
                                    <a:schemeClr val="bg1"/>
                                  </a:solidFill>
                                  <a:latin typeface="Cambria Math"/>
                                  <a:ea typeface="Cambria Math"/>
                                </a:rPr>
                                <m:t>r</m:t>
                              </m:r>
                            </m:sub>
                          </m:sSub>
                        </m:fName>
                        <m:e>
                          <m:r>
                            <a:rPr lang="en-US" sz="2000" i="1">
                              <a:solidFill>
                                <a:schemeClr val="bg1"/>
                              </a:solidFill>
                              <a:latin typeface="Cambria Math"/>
                              <a:ea typeface="Cambria Math"/>
                            </a:rPr>
                            <m:t>(</m:t>
                          </m:r>
                          <m:r>
                            <a:rPr lang="en-US" sz="2000" i="1">
                              <a:solidFill>
                                <a:schemeClr val="bg1"/>
                              </a:solidFill>
                              <a:latin typeface="Cambria Math"/>
                              <a:ea typeface="Cambria Math"/>
                            </a:rPr>
                            <m:t>𝑧</m:t>
                          </m:r>
                          <m:r>
                            <a:rPr lang="en-US" sz="2000" i="1">
                              <a:solidFill>
                                <a:schemeClr val="bg1"/>
                              </a:solidFill>
                              <a:latin typeface="Cambria Math"/>
                              <a:ea typeface="Cambria Math"/>
                            </a:rPr>
                            <m:t>)</m:t>
                          </m:r>
                        </m:e>
                      </m:func>
                      <m:r>
                        <a:rPr lang="en-US" sz="2000" i="1" smtClean="0">
                          <a:solidFill>
                            <a:schemeClr val="bg1"/>
                          </a:solidFill>
                          <a:latin typeface="Cambria Math"/>
                          <a:ea typeface="Cambria Math"/>
                        </a:rPr>
                        <m:t>∝</m:t>
                      </m:r>
                      <m:nary>
                        <m:naryPr>
                          <m:chr m:val="∑"/>
                          <m:supHide m:val="on"/>
                          <m:ctrlPr>
                            <a:rPr lang="en-US" sz="2000" i="1" smtClean="0">
                              <a:solidFill>
                                <a:schemeClr val="bg1"/>
                              </a:solidFill>
                              <a:latin typeface="Cambria Math"/>
                              <a:ea typeface="Cambria Math"/>
                            </a:rPr>
                          </m:ctrlPr>
                        </m:naryPr>
                        <m:sub>
                          <m:r>
                            <m:rPr>
                              <m:brk m:alnAt="7"/>
                            </m:rPr>
                            <a:rPr lang="en-US" sz="2000" b="0" i="1" smtClean="0">
                              <a:solidFill>
                                <a:schemeClr val="bg1"/>
                              </a:solidFill>
                              <a:latin typeface="Cambria Math"/>
                              <a:ea typeface="Cambria Math"/>
                            </a:rPr>
                            <m:t>(</m:t>
                          </m:r>
                          <m:r>
                            <a:rPr lang="en-US" sz="2000" b="1" i="0" smtClean="0">
                              <a:solidFill>
                                <a:schemeClr val="bg1"/>
                              </a:solidFill>
                              <a:latin typeface="Cambria Math"/>
                              <a:ea typeface="Cambria Math"/>
                            </a:rPr>
                            <m:t>𝐩</m:t>
                          </m:r>
                          <m:r>
                            <a:rPr lang="en-US" sz="2000" b="1" i="0" smtClean="0">
                              <a:solidFill>
                                <a:schemeClr val="bg1"/>
                              </a:solidFill>
                              <a:latin typeface="Cambria Math"/>
                              <a:ea typeface="Cambria Math"/>
                            </a:rPr>
                            <m:t>,</m:t>
                          </m:r>
                          <m:r>
                            <a:rPr lang="en-US" sz="2000" b="1" i="0" smtClean="0">
                              <a:solidFill>
                                <a:schemeClr val="bg1"/>
                              </a:solidFill>
                              <a:latin typeface="Cambria Math"/>
                              <a:ea typeface="Cambria Math"/>
                            </a:rPr>
                            <m:t>𝐪</m:t>
                          </m:r>
                          <m:r>
                            <a:rPr lang="en-US" sz="2000" b="0" i="1" smtClean="0">
                              <a:solidFill>
                                <a:schemeClr val="bg1"/>
                              </a:solidFill>
                              <a:latin typeface="Cambria Math"/>
                              <a:ea typeface="Cambria Math"/>
                            </a:rPr>
                            <m:t>)∈</m:t>
                          </m:r>
                          <m:r>
                            <a:rPr lang="en-US" sz="2000" b="0" i="1" smtClean="0">
                              <a:solidFill>
                                <a:schemeClr val="bg1"/>
                              </a:solidFill>
                              <a:latin typeface="Cambria Math"/>
                              <a:ea typeface="Cambria Math"/>
                            </a:rPr>
                            <m:t>𝐸</m:t>
                          </m:r>
                        </m:sub>
                        <m:sup/>
                        <m:e>
                          <m:r>
                            <a:rPr lang="en-US" sz="2000" i="1">
                              <a:solidFill>
                                <a:schemeClr val="bg1"/>
                              </a:solidFill>
                              <a:latin typeface="Cambria Math"/>
                              <a:ea typeface="Cambria Math"/>
                            </a:rPr>
                            <m:t>𝜙</m:t>
                          </m:r>
                          <m:d>
                            <m:dPr>
                              <m:ctrlPr>
                                <a:rPr lang="en-US" sz="2000" i="1">
                                  <a:solidFill>
                                    <a:schemeClr val="bg1"/>
                                  </a:solidFill>
                                  <a:latin typeface="Cambria Math"/>
                                  <a:ea typeface="Cambria Math"/>
                                </a:rPr>
                              </m:ctrlPr>
                            </m:dPr>
                            <m:e>
                              <m:sSup>
                                <m:sSupPr>
                                  <m:ctrlPr>
                                    <a:rPr lang="en-US" sz="2000" i="1" smtClean="0">
                                      <a:solidFill>
                                        <a:schemeClr val="bg1"/>
                                      </a:solidFill>
                                      <a:latin typeface="Cambria Math"/>
                                      <a:ea typeface="Cambria Math"/>
                                    </a:rPr>
                                  </m:ctrlPr>
                                </m:sSupPr>
                                <m:e>
                                  <m:r>
                                    <a:rPr lang="en-US" sz="2000" b="0" i="1" smtClean="0">
                                      <a:solidFill>
                                        <a:schemeClr val="bg1"/>
                                      </a:solidFill>
                                      <a:latin typeface="Cambria Math"/>
                                      <a:ea typeface="Cambria Math"/>
                                    </a:rPr>
                                    <m:t>𝑧</m:t>
                                  </m:r>
                                </m:e>
                                <m:sup>
                                  <m:r>
                                    <a:rPr lang="en-US" sz="2000" b="1" i="0" smtClean="0">
                                      <a:solidFill>
                                        <a:schemeClr val="bg1"/>
                                      </a:solidFill>
                                      <a:latin typeface="Cambria Math"/>
                                      <a:ea typeface="Cambria Math"/>
                                    </a:rPr>
                                    <m:t>𝐩</m:t>
                                  </m:r>
                                </m:sup>
                              </m:sSup>
                              <m:r>
                                <a:rPr lang="en-US" sz="2000" i="1">
                                  <a:solidFill>
                                    <a:schemeClr val="bg1"/>
                                  </a:solidFill>
                                  <a:latin typeface="Cambria Math"/>
                                  <a:ea typeface="Cambria Math"/>
                                </a:rPr>
                                <m:t>,</m:t>
                              </m:r>
                              <m:sSup>
                                <m:sSupPr>
                                  <m:ctrlPr>
                                    <a:rPr lang="en-US" sz="2000" i="1">
                                      <a:solidFill>
                                        <a:schemeClr val="bg1"/>
                                      </a:solidFill>
                                      <a:latin typeface="Cambria Math"/>
                                      <a:ea typeface="Cambria Math"/>
                                    </a:rPr>
                                  </m:ctrlPr>
                                </m:sSupPr>
                                <m:e>
                                  <m:r>
                                    <a:rPr lang="en-US" sz="2000" i="1">
                                      <a:solidFill>
                                        <a:schemeClr val="bg1"/>
                                      </a:solidFill>
                                      <a:latin typeface="Cambria Math"/>
                                      <a:ea typeface="Cambria Math"/>
                                    </a:rPr>
                                    <m:t>𝑧</m:t>
                                  </m:r>
                                </m:e>
                                <m:sup>
                                  <m:r>
                                    <a:rPr lang="en-US" sz="2000" b="1" i="0" smtClean="0">
                                      <a:solidFill>
                                        <a:schemeClr val="bg1"/>
                                      </a:solidFill>
                                      <a:latin typeface="Cambria Math"/>
                                      <a:ea typeface="Cambria Math"/>
                                    </a:rPr>
                                    <m:t>𝐪</m:t>
                                  </m:r>
                                </m:sup>
                              </m:sSup>
                            </m:e>
                          </m:d>
                        </m:e>
                      </m:nary>
                    </m:oMath>
                  </m:oMathPara>
                </a14:m>
                <a:endParaRPr lang="en-US" sz="2000" dirty="0" smtClean="0">
                  <a:solidFill>
                    <a:schemeClr val="bg1"/>
                  </a:solidFill>
                  <a:latin typeface="+mn-lt"/>
                </a:endParaRPr>
              </a:p>
            </p:txBody>
          </p:sp>
        </mc:Choice>
        <mc:Fallback>
          <p:sp>
            <p:nvSpPr>
              <p:cNvPr id="73" name="TextBox 72"/>
              <p:cNvSpPr txBox="1">
                <a:spLocks noRot="1" noChangeAspect="1" noMove="1" noResize="1" noEditPoints="1" noAdjustHandles="1" noChangeArrowheads="1" noChangeShapeType="1" noTextEdit="1"/>
              </p:cNvSpPr>
              <p:nvPr/>
            </p:nvSpPr>
            <p:spPr bwMode="auto">
              <a:xfrm>
                <a:off x="1447800" y="1981200"/>
                <a:ext cx="3524363" cy="878959"/>
              </a:xfrm>
              <a:prstGeom prst="rect">
                <a:avLst/>
              </a:prstGeom>
              <a:blipFill rotWithShape="1">
                <a:blip r:embed="rId4"/>
                <a:stretch>
                  <a:fillRect/>
                </a:stretch>
              </a:blipFill>
              <a:ln w="9525">
                <a:noFill/>
                <a:miter lim="800000"/>
                <a:headEnd/>
                <a:tailEnd/>
              </a:ln>
            </p:spPr>
            <p:txBody>
              <a:bodyPr/>
              <a:lstStyle/>
              <a:p>
                <a:r>
                  <a:rPr lang="en-US">
                    <a:noFill/>
                  </a:rPr>
                  <a:t> </a:t>
                </a:r>
              </a:p>
            </p:txBody>
          </p:sp>
        </mc:Fallback>
      </mc:AlternateContent>
      <p:grpSp>
        <p:nvGrpSpPr>
          <p:cNvPr id="2" name="Group 177"/>
          <p:cNvGrpSpPr/>
          <p:nvPr/>
        </p:nvGrpSpPr>
        <p:grpSpPr>
          <a:xfrm>
            <a:off x="6584492" y="2133600"/>
            <a:ext cx="1828800" cy="1828800"/>
            <a:chOff x="6324600" y="3733800"/>
            <a:chExt cx="1828800" cy="1828800"/>
          </a:xfrm>
        </p:grpSpPr>
        <p:cxnSp>
          <p:nvCxnSpPr>
            <p:cNvPr id="179" name="Straight Connector 178"/>
            <p:cNvCxnSpPr/>
            <p:nvPr/>
          </p:nvCxnSpPr>
          <p:spPr bwMode="auto">
            <a:xfrm>
              <a:off x="6553200" y="38481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80" name="Straight Connector 179"/>
            <p:cNvCxnSpPr/>
            <p:nvPr/>
          </p:nvCxnSpPr>
          <p:spPr bwMode="auto">
            <a:xfrm>
              <a:off x="6438900" y="3962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81" name="Straight Connector 180"/>
            <p:cNvCxnSpPr/>
            <p:nvPr/>
          </p:nvCxnSpPr>
          <p:spPr bwMode="auto">
            <a:xfrm>
              <a:off x="6553200" y="4381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82" name="Straight Connector 181"/>
            <p:cNvCxnSpPr/>
            <p:nvPr/>
          </p:nvCxnSpPr>
          <p:spPr bwMode="auto">
            <a:xfrm>
              <a:off x="6972300" y="3962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83" name="Straight Connector 182"/>
            <p:cNvCxnSpPr/>
            <p:nvPr/>
          </p:nvCxnSpPr>
          <p:spPr bwMode="auto">
            <a:xfrm>
              <a:off x="6438900" y="4495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84" name="Straight Connector 183"/>
            <p:cNvCxnSpPr/>
            <p:nvPr/>
          </p:nvCxnSpPr>
          <p:spPr bwMode="auto">
            <a:xfrm>
              <a:off x="6553200" y="4914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85" name="Straight Connector 184"/>
            <p:cNvCxnSpPr/>
            <p:nvPr/>
          </p:nvCxnSpPr>
          <p:spPr bwMode="auto">
            <a:xfrm>
              <a:off x="6972300" y="4495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86" name="Straight Connector 185"/>
            <p:cNvCxnSpPr/>
            <p:nvPr/>
          </p:nvCxnSpPr>
          <p:spPr bwMode="auto">
            <a:xfrm>
              <a:off x="6438900" y="50292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87" name="Straight Connector 186"/>
            <p:cNvCxnSpPr/>
            <p:nvPr/>
          </p:nvCxnSpPr>
          <p:spPr bwMode="auto">
            <a:xfrm>
              <a:off x="6553200" y="54483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88" name="Straight Connector 187"/>
            <p:cNvCxnSpPr/>
            <p:nvPr/>
          </p:nvCxnSpPr>
          <p:spPr bwMode="auto">
            <a:xfrm>
              <a:off x="6972300" y="50292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89" name="Straight Connector 188"/>
            <p:cNvCxnSpPr/>
            <p:nvPr/>
          </p:nvCxnSpPr>
          <p:spPr bwMode="auto">
            <a:xfrm>
              <a:off x="7086600" y="38481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90" name="Straight Connector 189"/>
            <p:cNvCxnSpPr/>
            <p:nvPr/>
          </p:nvCxnSpPr>
          <p:spPr bwMode="auto">
            <a:xfrm>
              <a:off x="7086600" y="4381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91" name="Straight Connector 190"/>
            <p:cNvCxnSpPr/>
            <p:nvPr/>
          </p:nvCxnSpPr>
          <p:spPr bwMode="auto">
            <a:xfrm>
              <a:off x="7505700" y="3962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92" name="Straight Connector 191"/>
            <p:cNvCxnSpPr/>
            <p:nvPr/>
          </p:nvCxnSpPr>
          <p:spPr bwMode="auto">
            <a:xfrm>
              <a:off x="7086600" y="4914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93" name="Straight Connector 192"/>
            <p:cNvCxnSpPr/>
            <p:nvPr/>
          </p:nvCxnSpPr>
          <p:spPr bwMode="auto">
            <a:xfrm>
              <a:off x="7505700" y="4495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94" name="Straight Connector 193"/>
            <p:cNvCxnSpPr/>
            <p:nvPr/>
          </p:nvCxnSpPr>
          <p:spPr bwMode="auto">
            <a:xfrm>
              <a:off x="7086600" y="54483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95" name="Straight Connector 194"/>
            <p:cNvCxnSpPr/>
            <p:nvPr/>
          </p:nvCxnSpPr>
          <p:spPr bwMode="auto">
            <a:xfrm>
              <a:off x="7505700" y="50292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96" name="Straight Connector 195"/>
            <p:cNvCxnSpPr/>
            <p:nvPr/>
          </p:nvCxnSpPr>
          <p:spPr bwMode="auto">
            <a:xfrm>
              <a:off x="7620000" y="38481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97" name="Straight Connector 196"/>
            <p:cNvCxnSpPr/>
            <p:nvPr/>
          </p:nvCxnSpPr>
          <p:spPr bwMode="auto">
            <a:xfrm>
              <a:off x="7620000" y="43815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98" name="Straight Connector 197"/>
            <p:cNvCxnSpPr/>
            <p:nvPr/>
          </p:nvCxnSpPr>
          <p:spPr bwMode="auto">
            <a:xfrm>
              <a:off x="8039100" y="39624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199" name="Straight Connector 198"/>
            <p:cNvCxnSpPr/>
            <p:nvPr/>
          </p:nvCxnSpPr>
          <p:spPr bwMode="auto">
            <a:xfrm>
              <a:off x="7620000" y="49149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00" name="Straight Connector 199"/>
            <p:cNvCxnSpPr/>
            <p:nvPr/>
          </p:nvCxnSpPr>
          <p:spPr bwMode="auto">
            <a:xfrm>
              <a:off x="8039100" y="44958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01" name="Straight Connector 200"/>
            <p:cNvCxnSpPr/>
            <p:nvPr/>
          </p:nvCxnSpPr>
          <p:spPr bwMode="auto">
            <a:xfrm>
              <a:off x="7620000" y="5448300"/>
              <a:ext cx="304800" cy="0"/>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202" name="Straight Connector 201"/>
            <p:cNvCxnSpPr/>
            <p:nvPr/>
          </p:nvCxnSpPr>
          <p:spPr bwMode="auto">
            <a:xfrm>
              <a:off x="8039100" y="5029200"/>
              <a:ext cx="0" cy="304800"/>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03" name="Oval 202"/>
            <p:cNvSpPr/>
            <p:nvPr/>
          </p:nvSpPr>
          <p:spPr bwMode="auto">
            <a:xfrm>
              <a:off x="6324600" y="37338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04" name="Oval 203"/>
            <p:cNvSpPr/>
            <p:nvPr/>
          </p:nvSpPr>
          <p:spPr bwMode="auto">
            <a:xfrm>
              <a:off x="6858000" y="37338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05" name="Oval 204"/>
            <p:cNvSpPr/>
            <p:nvPr/>
          </p:nvSpPr>
          <p:spPr bwMode="auto">
            <a:xfrm>
              <a:off x="6324600" y="4267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06" name="Oval 205"/>
            <p:cNvSpPr/>
            <p:nvPr/>
          </p:nvSpPr>
          <p:spPr bwMode="auto">
            <a:xfrm>
              <a:off x="6858000" y="4267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07" name="Oval 206"/>
            <p:cNvSpPr/>
            <p:nvPr/>
          </p:nvSpPr>
          <p:spPr bwMode="auto">
            <a:xfrm>
              <a:off x="6324600" y="4800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08" name="Oval 207"/>
            <p:cNvSpPr/>
            <p:nvPr/>
          </p:nvSpPr>
          <p:spPr bwMode="auto">
            <a:xfrm>
              <a:off x="6858000" y="4800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09" name="Oval 208"/>
            <p:cNvSpPr/>
            <p:nvPr/>
          </p:nvSpPr>
          <p:spPr bwMode="auto">
            <a:xfrm>
              <a:off x="6324600" y="53340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0" name="Oval 209"/>
            <p:cNvSpPr/>
            <p:nvPr/>
          </p:nvSpPr>
          <p:spPr bwMode="auto">
            <a:xfrm>
              <a:off x="6858000" y="53340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1" name="Oval 210"/>
            <p:cNvSpPr/>
            <p:nvPr/>
          </p:nvSpPr>
          <p:spPr bwMode="auto">
            <a:xfrm>
              <a:off x="7391400" y="37338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2" name="Oval 211"/>
            <p:cNvSpPr/>
            <p:nvPr/>
          </p:nvSpPr>
          <p:spPr bwMode="auto">
            <a:xfrm>
              <a:off x="7391400" y="4267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3" name="Oval 212"/>
            <p:cNvSpPr/>
            <p:nvPr/>
          </p:nvSpPr>
          <p:spPr bwMode="auto">
            <a:xfrm>
              <a:off x="7391400" y="4800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4" name="Oval 213"/>
            <p:cNvSpPr/>
            <p:nvPr/>
          </p:nvSpPr>
          <p:spPr bwMode="auto">
            <a:xfrm>
              <a:off x="7391400" y="53340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5" name="Oval 214"/>
            <p:cNvSpPr/>
            <p:nvPr/>
          </p:nvSpPr>
          <p:spPr bwMode="auto">
            <a:xfrm>
              <a:off x="7924800" y="37338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6" name="Oval 215"/>
            <p:cNvSpPr/>
            <p:nvPr/>
          </p:nvSpPr>
          <p:spPr bwMode="auto">
            <a:xfrm>
              <a:off x="7924800" y="42672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7" name="Oval 216"/>
            <p:cNvSpPr/>
            <p:nvPr/>
          </p:nvSpPr>
          <p:spPr bwMode="auto">
            <a:xfrm>
              <a:off x="7924800" y="48006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218" name="Oval 217"/>
            <p:cNvSpPr/>
            <p:nvPr/>
          </p:nvSpPr>
          <p:spPr bwMode="auto">
            <a:xfrm>
              <a:off x="7924800" y="5334000"/>
              <a:ext cx="228600" cy="228600"/>
            </a:xfrm>
            <a:prstGeom prst="ellipse">
              <a:avLst/>
            </a:prstGeom>
            <a:noFill/>
            <a:ln w="38100" cap="flat" cmpd="sng" algn="ctr">
              <a:solidFill>
                <a:srgbClr val="FFFFFF"/>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gr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19" name="Rectangle 218"/>
              <p:cNvSpPr/>
              <p:nvPr/>
            </p:nvSpPr>
            <p:spPr>
              <a:xfrm>
                <a:off x="6248400" y="2581245"/>
                <a:ext cx="41229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solidFill>
                            <a:schemeClr val="bg1"/>
                          </a:solidFill>
                          <a:latin typeface="Cambria Math"/>
                          <a:ea typeface="Cambria Math"/>
                        </a:rPr>
                        <m:t>𝐪</m:t>
                      </m:r>
                    </m:oMath>
                  </m:oMathPara>
                </a14:m>
                <a:endParaRPr lang="en-US" sz="2000" dirty="0">
                  <a:solidFill>
                    <a:schemeClr val="bg1"/>
                  </a:solidFill>
                </a:endParaRPr>
              </a:p>
            </p:txBody>
          </p:sp>
        </mc:Choice>
        <mc:Fallback>
          <p:sp>
            <p:nvSpPr>
              <p:cNvPr id="219" name="Rectangle 218"/>
              <p:cNvSpPr>
                <a:spLocks noRot="1" noChangeAspect="1" noMove="1" noResize="1" noEditPoints="1" noAdjustHandles="1" noChangeArrowheads="1" noChangeShapeType="1" noTextEdit="1"/>
              </p:cNvSpPr>
              <p:nvPr/>
            </p:nvSpPr>
            <p:spPr>
              <a:xfrm>
                <a:off x="6248400" y="2581245"/>
                <a:ext cx="412292" cy="400110"/>
              </a:xfrm>
              <a:prstGeom prst="rect">
                <a:avLst/>
              </a:prstGeom>
              <a:blipFill rotWithShape="1">
                <a:blip r:embed="rId5"/>
                <a:stretch>
                  <a:fillRect b="-10606"/>
                </a:stretch>
              </a:blipFill>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20" name="Rectangle 219"/>
              <p:cNvSpPr/>
              <p:nvPr/>
            </p:nvSpPr>
            <p:spPr>
              <a:xfrm>
                <a:off x="7239000" y="2724090"/>
                <a:ext cx="41229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smtClean="0">
                          <a:solidFill>
                            <a:schemeClr val="bg1"/>
                          </a:solidFill>
                          <a:latin typeface="Cambria Math"/>
                          <a:ea typeface="Cambria Math"/>
                        </a:rPr>
                        <m:t>𝐩</m:t>
                      </m:r>
                    </m:oMath>
                  </m:oMathPara>
                </a14:m>
                <a:endParaRPr lang="en-US" sz="2000" dirty="0">
                  <a:solidFill>
                    <a:schemeClr val="bg1"/>
                  </a:solidFill>
                </a:endParaRPr>
              </a:p>
            </p:txBody>
          </p:sp>
        </mc:Choice>
        <mc:Fallback>
          <p:sp>
            <p:nvSpPr>
              <p:cNvPr id="220" name="Rectangle 219"/>
              <p:cNvSpPr>
                <a:spLocks noRot="1" noChangeAspect="1" noMove="1" noResize="1" noEditPoints="1" noAdjustHandles="1" noChangeArrowheads="1" noChangeShapeType="1" noTextEdit="1"/>
              </p:cNvSpPr>
              <p:nvPr/>
            </p:nvSpPr>
            <p:spPr>
              <a:xfrm>
                <a:off x="7239000" y="2724090"/>
                <a:ext cx="412292" cy="400110"/>
              </a:xfrm>
              <a:prstGeom prst="rect">
                <a:avLst/>
              </a:prstGeom>
              <a:blipFill rotWithShape="1">
                <a:blip r:embed="rId6"/>
                <a:stretch>
                  <a:fillRect b="-10606"/>
                </a:stretch>
              </a:blipFill>
            </p:spPr>
            <p:txBody>
              <a:bodyPr/>
              <a:lstStyle/>
              <a:p>
                <a:r>
                  <a:rPr lang="en-US">
                    <a:noFill/>
                  </a:rPr>
                  <a:t> </a:t>
                </a:r>
              </a:p>
            </p:txBody>
          </p:sp>
        </mc:Fallback>
      </mc:AlternateContent>
      <p:sp>
        <p:nvSpPr>
          <p:cNvPr id="52" name="Content Placeholder 2"/>
          <p:cNvSpPr txBox="1">
            <a:spLocks/>
          </p:cNvSpPr>
          <p:nvPr/>
        </p:nvSpPr>
        <p:spPr bwMode="auto">
          <a:xfrm>
            <a:off x="304800" y="4038600"/>
            <a:ext cx="8610600" cy="990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lnSpc>
                <a:spcPct val="97000"/>
              </a:lnSpc>
              <a:spcBef>
                <a:spcPts val="800"/>
              </a:spcBef>
              <a:spcAft>
                <a:spcPct val="0"/>
              </a:spcAft>
              <a:buClr>
                <a:schemeClr val="bg1"/>
              </a:buClr>
              <a:buSzPct val="100000"/>
              <a:buFont typeface="Arial" pitchFamily="34" charset="0"/>
              <a:buChar char="•"/>
              <a:defRPr sz="2800">
                <a:solidFill>
                  <a:schemeClr val="bg1"/>
                </a:solidFill>
                <a:latin typeface="Arial" pitchFamily="34" charset="0"/>
                <a:ea typeface="+mn-ea"/>
                <a:cs typeface="Arial" pitchFamily="34" charset="0"/>
              </a:defRPr>
            </a:lvl1pPr>
            <a:lvl2pPr marL="741363" indent="-284163" algn="l" defTabSz="457200" rtl="0" eaLnBrk="0" fontAlgn="base" hangingPunct="0">
              <a:lnSpc>
                <a:spcPct val="97000"/>
              </a:lnSpc>
              <a:spcBef>
                <a:spcPts val="700"/>
              </a:spcBef>
              <a:spcAft>
                <a:spcPct val="0"/>
              </a:spcAft>
              <a:buClr>
                <a:schemeClr val="bg1"/>
              </a:buClr>
              <a:buSzPct val="100000"/>
              <a:buFont typeface="Tahoma" pitchFamily="34" charset="0"/>
              <a:buChar char="–"/>
              <a:defRPr sz="2400">
                <a:solidFill>
                  <a:schemeClr val="bg1"/>
                </a:solidFill>
                <a:latin typeface="Arial" pitchFamily="34" charset="0"/>
                <a:cs typeface="Arial" pitchFamily="34" charset="0"/>
              </a:defRPr>
            </a:lvl2pPr>
            <a:lvl3pPr marL="1143000" indent="-228600" algn="l" defTabSz="457200" rtl="0" eaLnBrk="0" fontAlgn="base" hangingPunct="0">
              <a:lnSpc>
                <a:spcPct val="97000"/>
              </a:lnSpc>
              <a:spcBef>
                <a:spcPts val="600"/>
              </a:spcBef>
              <a:spcAft>
                <a:spcPct val="0"/>
              </a:spcAft>
              <a:buClr>
                <a:srgbClr val="000000"/>
              </a:buClr>
              <a:buSzPct val="100000"/>
              <a:buFont typeface="Tahoma" pitchFamily="34" charset="0"/>
              <a:buChar char="•"/>
              <a:defRPr sz="2000">
                <a:solidFill>
                  <a:schemeClr val="bg1"/>
                </a:solidFill>
                <a:latin typeface="Arial" pitchFamily="34" charset="0"/>
                <a:cs typeface="Arial" pitchFamily="34" charset="0"/>
              </a:defRPr>
            </a:lvl3pPr>
            <a:lvl4pPr marL="16002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1800">
                <a:solidFill>
                  <a:schemeClr val="bg1"/>
                </a:solidFill>
                <a:latin typeface="Arial" pitchFamily="34" charset="0"/>
                <a:cs typeface="Arial" pitchFamily="34" charset="0"/>
              </a:defRPr>
            </a:lvl4pPr>
            <a:lvl5pPr marL="20574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1800">
                <a:solidFill>
                  <a:schemeClr val="bg1"/>
                </a:solidFill>
                <a:latin typeface="Arial" pitchFamily="34" charset="0"/>
                <a:cs typeface="Arial" pitchFamily="34" charset="0"/>
              </a:defRPr>
            </a:lvl5pPr>
            <a:lvl6pPr marL="25146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6pPr>
            <a:lvl7pPr marL="29718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7pPr>
            <a:lvl8pPr marL="34290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8pPr>
            <a:lvl9pPr marL="38862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9pPr>
          </a:lstStyle>
          <a:p>
            <a:pPr>
              <a:defRPr/>
            </a:pPr>
            <a:r>
              <a:rPr lang="en-US" kern="0" dirty="0" smtClean="0">
                <a:solidFill>
                  <a:srgbClr val="FFFFFF"/>
                </a:solidFill>
              </a:rPr>
              <a:t>Do not model depth ordering</a:t>
            </a:r>
            <a:endParaRPr lang="en-US" dirty="0" smtClean="0">
              <a:solidFill>
                <a:srgbClr val="FFFFFF"/>
              </a:solidFill>
              <a:latin typeface="Arial" charset="0"/>
              <a:cs typeface="Arial" charset="0"/>
            </a:endParaRPr>
          </a:p>
        </p:txBody>
      </p:sp>
      <p:pic>
        <p:nvPicPr>
          <p:cNvPr id="8194" name="Picture 2" descr="C:\Users\dqsun\Dropbox\CVPR2012\png\birdapple\im_004.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88473" y="4808141"/>
            <a:ext cx="1828800" cy="169148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196" name="Picture 4" descr="C:\Users\dqsun\Dropbox\CVPR2012\png\birdapple\seg004.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26938" y="4808141"/>
            <a:ext cx="1828800" cy="169148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Rectangle 2"/>
          <p:cNvSpPr/>
          <p:nvPr/>
        </p:nvSpPr>
        <p:spPr>
          <a:xfrm>
            <a:off x="4267200" y="5452646"/>
            <a:ext cx="628698" cy="338554"/>
          </a:xfrm>
          <a:prstGeom prst="rect">
            <a:avLst/>
          </a:prstGeom>
        </p:spPr>
        <p:txBody>
          <a:bodyPr wrap="none">
            <a:spAutoFit/>
          </a:bodyPr>
          <a:lstStyle/>
          <a:p>
            <a:pPr algn="ctr" eaLnBrk="0" hangingPunct="0">
              <a:defRPr/>
            </a:pPr>
            <a:r>
              <a:rPr lang="en-US" sz="1600" dirty="0">
                <a:solidFill>
                  <a:schemeClr val="bg1"/>
                </a:solidFill>
                <a:cs typeface="Arial" pitchFamily="34" charset="0"/>
              </a:rPr>
              <a:t>Near</a:t>
            </a:r>
          </a:p>
        </p:txBody>
      </p:sp>
      <p:sp>
        <p:nvSpPr>
          <p:cNvPr id="60" name="Rectangle 59"/>
          <p:cNvSpPr/>
          <p:nvPr/>
        </p:nvSpPr>
        <p:spPr>
          <a:xfrm>
            <a:off x="3733800" y="5071646"/>
            <a:ext cx="787396" cy="338554"/>
          </a:xfrm>
          <a:prstGeom prst="rect">
            <a:avLst/>
          </a:prstGeom>
        </p:spPr>
        <p:txBody>
          <a:bodyPr wrap="none">
            <a:spAutoFit/>
          </a:bodyPr>
          <a:lstStyle/>
          <a:p>
            <a:pPr algn="ctr" eaLnBrk="0" hangingPunct="0">
              <a:defRPr/>
            </a:pPr>
            <a:r>
              <a:rPr lang="en-US" sz="1600" dirty="0" smtClean="0">
                <a:solidFill>
                  <a:schemeClr val="bg1"/>
                </a:solidFill>
                <a:cs typeface="Arial" pitchFamily="34" charset="0"/>
              </a:rPr>
              <a:t>Middle</a:t>
            </a:r>
            <a:endParaRPr lang="en-US" sz="1600" dirty="0">
              <a:solidFill>
                <a:schemeClr val="bg1"/>
              </a:solidFill>
              <a:cs typeface="Arial" pitchFamily="34" charset="0"/>
            </a:endParaRPr>
          </a:p>
        </p:txBody>
      </p:sp>
      <p:sp>
        <p:nvSpPr>
          <p:cNvPr id="61" name="Rectangle 60"/>
          <p:cNvSpPr/>
          <p:nvPr/>
        </p:nvSpPr>
        <p:spPr>
          <a:xfrm>
            <a:off x="3805077" y="5909846"/>
            <a:ext cx="492443" cy="338554"/>
          </a:xfrm>
          <a:prstGeom prst="rect">
            <a:avLst/>
          </a:prstGeom>
        </p:spPr>
        <p:txBody>
          <a:bodyPr wrap="none">
            <a:spAutoFit/>
          </a:bodyPr>
          <a:lstStyle/>
          <a:p>
            <a:pPr algn="ctr" eaLnBrk="0" hangingPunct="0">
              <a:defRPr/>
            </a:pPr>
            <a:r>
              <a:rPr lang="en-US" sz="1600" dirty="0" smtClean="0">
                <a:solidFill>
                  <a:schemeClr val="bg1"/>
                </a:solidFill>
                <a:cs typeface="Arial" pitchFamily="34" charset="0"/>
              </a:rPr>
              <a:t>Far</a:t>
            </a:r>
            <a:endParaRPr lang="en-US" sz="1600" dirty="0">
              <a:solidFill>
                <a:schemeClr val="bg1"/>
              </a:solidFill>
              <a:cs typeface="Arial" pitchFamily="34" charset="0"/>
            </a:endParaRPr>
          </a:p>
        </p:txBody>
      </p:sp>
      <p:sp>
        <p:nvSpPr>
          <p:cNvPr id="63" name="TextBox 62"/>
          <p:cNvSpPr txBox="1"/>
          <p:nvPr/>
        </p:nvSpPr>
        <p:spPr bwMode="auto">
          <a:xfrm>
            <a:off x="3607198" y="6519654"/>
            <a:ext cx="1803002" cy="338554"/>
          </a:xfrm>
          <a:prstGeom prst="rect">
            <a:avLst/>
          </a:prstGeom>
          <a:noFill/>
          <a:ln w="9525">
            <a:noFill/>
            <a:miter lim="800000"/>
            <a:headEnd/>
            <a:tailEnd/>
          </a:ln>
        </p:spPr>
        <p:txBody>
          <a:bodyPr wrap="square">
            <a:spAutoFit/>
          </a:bodyPr>
          <a:lstStyle/>
          <a:p>
            <a:pPr eaLnBrk="0" hangingPunct="0">
              <a:defRPr/>
            </a:pPr>
            <a:r>
              <a:rPr lang="en-US" sz="1600" dirty="0" smtClean="0">
                <a:solidFill>
                  <a:schemeClr val="bg1"/>
                </a:solidFill>
                <a:latin typeface="+mn-lt"/>
                <a:cs typeface="Arial" pitchFamily="34" charset="0"/>
              </a:rPr>
              <a:t>Segmentation 1</a:t>
            </a:r>
            <a:endParaRPr lang="en-US" sz="1600" dirty="0">
              <a:solidFill>
                <a:schemeClr val="bg1"/>
              </a:solidFill>
              <a:latin typeface="+mn-lt"/>
              <a:cs typeface="Arial" pitchFamily="34" charset="0"/>
            </a:endParaRPr>
          </a:p>
        </p:txBody>
      </p:sp>
      <p:pic>
        <p:nvPicPr>
          <p:cNvPr id="65" name="Picture 2" descr="C:\Users\dqsun\Dropbox\CVPR2012\png\segcolorbar_14.png"/>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173916" y="5033002"/>
            <a:ext cx="263769"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6" name="TextBox 65"/>
          <p:cNvSpPr txBox="1"/>
          <p:nvPr/>
        </p:nvSpPr>
        <p:spPr bwMode="auto">
          <a:xfrm>
            <a:off x="7620000" y="6488668"/>
            <a:ext cx="1371600" cy="369332"/>
          </a:xfrm>
          <a:prstGeom prst="rect">
            <a:avLst/>
          </a:prstGeom>
          <a:noFill/>
          <a:ln w="9525">
            <a:noFill/>
            <a:miter lim="800000"/>
            <a:headEnd/>
            <a:tailEnd/>
          </a:ln>
        </p:spPr>
        <p:txBody>
          <a:bodyPr wrap="square">
            <a:spAutoFit/>
          </a:bodyPr>
          <a:lstStyle/>
          <a:p>
            <a:pPr algn="ctr" eaLnBrk="0" hangingPunct="0">
              <a:defRPr/>
            </a:pPr>
            <a:r>
              <a:rPr lang="en-US" sz="1800" dirty="0" smtClean="0">
                <a:solidFill>
                  <a:srgbClr val="FFFFFF"/>
                </a:solidFill>
                <a:latin typeface="+mn-lt"/>
                <a:cs typeface="Arial" pitchFamily="34" charset="0"/>
              </a:rPr>
              <a:t>Near</a:t>
            </a:r>
            <a:endParaRPr lang="en-US" sz="2000" dirty="0">
              <a:solidFill>
                <a:srgbClr val="FFFFFF"/>
              </a:solidFill>
              <a:latin typeface="+mn-lt"/>
              <a:cs typeface="Arial" pitchFamily="34" charset="0"/>
            </a:endParaRPr>
          </a:p>
        </p:txBody>
      </p:sp>
      <p:sp>
        <p:nvSpPr>
          <p:cNvPr id="67" name="TextBox 66"/>
          <p:cNvSpPr txBox="1"/>
          <p:nvPr/>
        </p:nvSpPr>
        <p:spPr bwMode="auto">
          <a:xfrm>
            <a:off x="7620000" y="4583668"/>
            <a:ext cx="1371600" cy="369332"/>
          </a:xfrm>
          <a:prstGeom prst="rect">
            <a:avLst/>
          </a:prstGeom>
          <a:noFill/>
          <a:ln w="9525">
            <a:noFill/>
            <a:miter lim="800000"/>
            <a:headEnd/>
            <a:tailEnd/>
          </a:ln>
        </p:spPr>
        <p:txBody>
          <a:bodyPr wrap="square">
            <a:spAutoFit/>
          </a:bodyPr>
          <a:lstStyle/>
          <a:p>
            <a:pPr algn="ctr" eaLnBrk="0" hangingPunct="0">
              <a:defRPr/>
            </a:pPr>
            <a:r>
              <a:rPr lang="en-US" sz="1800" dirty="0" smtClean="0">
                <a:solidFill>
                  <a:srgbClr val="FFFFFF"/>
                </a:solidFill>
                <a:latin typeface="+mn-lt"/>
                <a:cs typeface="Arial" pitchFamily="34" charset="0"/>
              </a:rPr>
              <a:t>Far</a:t>
            </a:r>
            <a:endParaRPr lang="en-US" sz="2000" dirty="0">
              <a:solidFill>
                <a:srgbClr val="FFFFFF"/>
              </a:solidFill>
              <a:latin typeface="+mn-lt"/>
              <a:cs typeface="Arial" pitchFamily="34" charset="0"/>
            </a:endParaRPr>
          </a:p>
        </p:txBody>
      </p:sp>
      <p:pic>
        <p:nvPicPr>
          <p:cNvPr id="74" name="Picture 3" descr="C:\Users\dqsun\Dropbox\CVPR2012\png\birdapple\recoded_seg004.png"/>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65402" y="4808141"/>
            <a:ext cx="1828800" cy="169148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5" name="Rectangle 74"/>
          <p:cNvSpPr/>
          <p:nvPr/>
        </p:nvSpPr>
        <p:spPr>
          <a:xfrm>
            <a:off x="6076902" y="5029200"/>
            <a:ext cx="628698" cy="338554"/>
          </a:xfrm>
          <a:prstGeom prst="rect">
            <a:avLst/>
          </a:prstGeom>
        </p:spPr>
        <p:txBody>
          <a:bodyPr wrap="none">
            <a:spAutoFit/>
          </a:bodyPr>
          <a:lstStyle/>
          <a:p>
            <a:pPr algn="ctr" eaLnBrk="0" hangingPunct="0">
              <a:defRPr/>
            </a:pPr>
            <a:r>
              <a:rPr lang="en-US" sz="1600" dirty="0">
                <a:solidFill>
                  <a:schemeClr val="bg1"/>
                </a:solidFill>
                <a:cs typeface="Arial" pitchFamily="34" charset="0"/>
              </a:rPr>
              <a:t>Near</a:t>
            </a:r>
          </a:p>
        </p:txBody>
      </p:sp>
      <p:sp>
        <p:nvSpPr>
          <p:cNvPr id="76" name="Rectangle 75"/>
          <p:cNvSpPr/>
          <p:nvPr/>
        </p:nvSpPr>
        <p:spPr>
          <a:xfrm>
            <a:off x="6451604" y="5452646"/>
            <a:ext cx="787396" cy="338554"/>
          </a:xfrm>
          <a:prstGeom prst="rect">
            <a:avLst/>
          </a:prstGeom>
        </p:spPr>
        <p:txBody>
          <a:bodyPr wrap="none">
            <a:spAutoFit/>
          </a:bodyPr>
          <a:lstStyle/>
          <a:p>
            <a:pPr algn="ctr" eaLnBrk="0" hangingPunct="0">
              <a:defRPr/>
            </a:pPr>
            <a:r>
              <a:rPr lang="en-US" sz="1600" dirty="0" smtClean="0">
                <a:solidFill>
                  <a:schemeClr val="bg1"/>
                </a:solidFill>
                <a:cs typeface="Arial" pitchFamily="34" charset="0"/>
              </a:rPr>
              <a:t>Middle</a:t>
            </a:r>
            <a:endParaRPr lang="en-US" sz="1600" dirty="0">
              <a:solidFill>
                <a:schemeClr val="bg1"/>
              </a:solidFill>
              <a:cs typeface="Arial" pitchFamily="34" charset="0"/>
            </a:endParaRPr>
          </a:p>
        </p:txBody>
      </p:sp>
      <p:sp>
        <p:nvSpPr>
          <p:cNvPr id="77" name="Rectangle 76"/>
          <p:cNvSpPr/>
          <p:nvPr/>
        </p:nvSpPr>
        <p:spPr>
          <a:xfrm>
            <a:off x="5984557" y="5909846"/>
            <a:ext cx="492443" cy="338554"/>
          </a:xfrm>
          <a:prstGeom prst="rect">
            <a:avLst/>
          </a:prstGeom>
        </p:spPr>
        <p:txBody>
          <a:bodyPr wrap="none">
            <a:spAutoFit/>
          </a:bodyPr>
          <a:lstStyle/>
          <a:p>
            <a:pPr algn="ctr" eaLnBrk="0" hangingPunct="0">
              <a:defRPr/>
            </a:pPr>
            <a:r>
              <a:rPr lang="en-US" sz="1600" dirty="0" smtClean="0">
                <a:solidFill>
                  <a:schemeClr val="bg1"/>
                </a:solidFill>
                <a:cs typeface="Arial" pitchFamily="34" charset="0"/>
              </a:rPr>
              <a:t>Far</a:t>
            </a:r>
            <a:endParaRPr lang="en-US" sz="1600" dirty="0">
              <a:solidFill>
                <a:schemeClr val="bg1"/>
              </a:solidFill>
              <a:cs typeface="Arial" pitchFamily="34" charset="0"/>
            </a:endParaRPr>
          </a:p>
        </p:txBody>
      </p:sp>
      <p:sp>
        <p:nvSpPr>
          <p:cNvPr id="78" name="TextBox 77"/>
          <p:cNvSpPr txBox="1"/>
          <p:nvPr/>
        </p:nvSpPr>
        <p:spPr bwMode="auto">
          <a:xfrm>
            <a:off x="5816998" y="6519654"/>
            <a:ext cx="1803002" cy="338554"/>
          </a:xfrm>
          <a:prstGeom prst="rect">
            <a:avLst/>
          </a:prstGeom>
          <a:noFill/>
          <a:ln w="9525">
            <a:noFill/>
            <a:miter lim="800000"/>
            <a:headEnd/>
            <a:tailEnd/>
          </a:ln>
        </p:spPr>
        <p:txBody>
          <a:bodyPr wrap="square">
            <a:spAutoFit/>
          </a:bodyPr>
          <a:lstStyle/>
          <a:p>
            <a:pPr eaLnBrk="0" hangingPunct="0">
              <a:defRPr/>
            </a:pPr>
            <a:r>
              <a:rPr lang="en-US" sz="1600" dirty="0" smtClean="0">
                <a:solidFill>
                  <a:schemeClr val="bg1"/>
                </a:solidFill>
                <a:latin typeface="+mn-lt"/>
                <a:cs typeface="Arial" pitchFamily="34" charset="0"/>
              </a:rPr>
              <a:t>Segmentation 2</a:t>
            </a:r>
            <a:endParaRPr lang="en-US" sz="1600" dirty="0">
              <a:solidFill>
                <a:schemeClr val="bg1"/>
              </a:solidFill>
              <a:latin typeface="+mn-lt"/>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1945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3" grpId="0"/>
      <p:bldP spid="61" grpId="0"/>
      <p:bldP spid="63" grpId="0"/>
      <p:bldP spid="66" grpId="0"/>
      <p:bldP spid="67" grpId="0"/>
      <p:bldP spid="75" grpId="0"/>
      <p:bldP spid="77" grpId="0"/>
      <p:bldP spid="78" grpId="0"/>
    </p:bldLst>
  </p:timing>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lnSpc>
                <a:spcPct val="100000"/>
              </a:lnSpc>
              <a:spcBef>
                <a:spcPct val="30000"/>
              </a:spcBef>
            </a:pPr>
            <a:r>
              <a:rPr lang="en-US" smtClean="0">
                <a:latin typeface="Arial" charset="0"/>
                <a:cs typeface="Arial" charset="0"/>
              </a:rPr>
              <a:t>Continuous Support Functions</a:t>
            </a:r>
            <a:endParaRPr lang="en-US" sz="2800" smtClean="0">
              <a:latin typeface="Arial" charset="0"/>
              <a:cs typeface="Arial" charset="0"/>
            </a:endParaRPr>
          </a:p>
        </p:txBody>
      </p:sp>
      <p:sp>
        <p:nvSpPr>
          <p:cNvPr id="16387" name="Content Placeholder 2"/>
          <p:cNvSpPr>
            <a:spLocks noGrp="1"/>
          </p:cNvSpPr>
          <p:nvPr>
            <p:ph idx="1"/>
          </p:nvPr>
        </p:nvSpPr>
        <p:spPr>
          <a:xfrm>
            <a:off x="457200" y="1442538"/>
            <a:ext cx="8229600" cy="4525963"/>
          </a:xfrm>
        </p:spPr>
        <p:txBody>
          <a:bodyPr>
            <a:normAutofit/>
          </a:bodyPr>
          <a:lstStyle/>
          <a:p>
            <a:pPr>
              <a:buFont typeface="Arial" charset="0"/>
              <a:buChar char="•"/>
            </a:pPr>
            <a:r>
              <a:rPr lang="en-US" sz="2800" dirty="0" smtClean="0">
                <a:latin typeface="Arial" charset="0"/>
                <a:cs typeface="Arial" charset="0"/>
              </a:rPr>
              <a:t>Cut random surfaces with thresholds (as in level set methods)</a:t>
            </a:r>
          </a:p>
        </p:txBody>
      </p:sp>
      <p:sp>
        <p:nvSpPr>
          <p:cNvPr id="22" name="TextBox 21"/>
          <p:cNvSpPr txBox="1"/>
          <p:nvPr/>
        </p:nvSpPr>
        <p:spPr bwMode="auto">
          <a:xfrm>
            <a:off x="1943100" y="5910263"/>
            <a:ext cx="1828800" cy="338137"/>
          </a:xfrm>
          <a:prstGeom prst="rect">
            <a:avLst/>
          </a:prstGeom>
          <a:noFill/>
          <a:ln w="9525">
            <a:noFill/>
            <a:miter lim="800000"/>
            <a:headEnd/>
            <a:tailEnd/>
          </a:ln>
        </p:spPr>
        <p:txBody>
          <a:bodyPr>
            <a:spAutoFit/>
          </a:bodyPr>
          <a:lstStyle/>
          <a:p>
            <a:pPr eaLnBrk="0" hangingPunct="0">
              <a:defRPr/>
            </a:pPr>
            <a:r>
              <a:rPr lang="en-US" sz="1600" dirty="0">
                <a:solidFill>
                  <a:srgbClr val="FFFFFF"/>
                </a:solidFill>
                <a:latin typeface="+mn-lt"/>
                <a:cs typeface="Arial" pitchFamily="34" charset="0"/>
              </a:rPr>
              <a:t>Support functions</a:t>
            </a:r>
          </a:p>
        </p:txBody>
      </p:sp>
      <p:sp>
        <p:nvSpPr>
          <p:cNvPr id="38" name="TextBox 37"/>
          <p:cNvSpPr txBox="1"/>
          <p:nvPr/>
        </p:nvSpPr>
        <p:spPr bwMode="auto">
          <a:xfrm>
            <a:off x="3905250" y="5910263"/>
            <a:ext cx="1600200" cy="338137"/>
          </a:xfrm>
          <a:prstGeom prst="rect">
            <a:avLst/>
          </a:prstGeom>
          <a:noFill/>
          <a:ln w="9525">
            <a:noFill/>
            <a:miter lim="800000"/>
            <a:headEnd/>
            <a:tailEnd/>
          </a:ln>
        </p:spPr>
        <p:txBody>
          <a:bodyPr>
            <a:spAutoFit/>
          </a:bodyPr>
          <a:lstStyle/>
          <a:p>
            <a:pPr algn="ctr" eaLnBrk="0" hangingPunct="0">
              <a:defRPr/>
            </a:pPr>
            <a:r>
              <a:rPr lang="en-US" sz="1600" dirty="0">
                <a:solidFill>
                  <a:srgbClr val="FFFFFF"/>
                </a:solidFill>
                <a:latin typeface="+mn-lt"/>
                <a:cs typeface="Arial" pitchFamily="34" charset="0"/>
              </a:rPr>
              <a:t>Visibility mask</a:t>
            </a:r>
          </a:p>
        </p:txBody>
      </p:sp>
      <p:sp>
        <p:nvSpPr>
          <p:cNvPr id="14" name="TextBox 13"/>
          <p:cNvSpPr txBox="1"/>
          <p:nvPr/>
        </p:nvSpPr>
        <p:spPr bwMode="auto">
          <a:xfrm>
            <a:off x="6172200" y="4899025"/>
            <a:ext cx="1600200" cy="339725"/>
          </a:xfrm>
          <a:prstGeom prst="rect">
            <a:avLst/>
          </a:prstGeom>
          <a:noFill/>
          <a:ln w="9525">
            <a:noFill/>
            <a:miter lim="800000"/>
            <a:headEnd/>
            <a:tailEnd/>
          </a:ln>
        </p:spPr>
        <p:txBody>
          <a:bodyPr>
            <a:spAutoFit/>
          </a:bodyPr>
          <a:lstStyle/>
          <a:p>
            <a:pPr algn="ctr" eaLnBrk="0" hangingPunct="0">
              <a:defRPr/>
            </a:pPr>
            <a:r>
              <a:rPr lang="en-US" sz="1600" dirty="0">
                <a:solidFill>
                  <a:srgbClr val="FFFFFF"/>
                </a:solidFill>
                <a:latin typeface="+mn-lt"/>
                <a:cs typeface="Arial" pitchFamily="34" charset="0"/>
              </a:rPr>
              <a:t>Segmentation</a:t>
            </a:r>
          </a:p>
        </p:txBody>
      </p:sp>
      <p:sp>
        <p:nvSpPr>
          <p:cNvPr id="16391" name="Rectangle 1"/>
          <p:cNvSpPr>
            <a:spLocks noChangeArrowheads="1"/>
          </p:cNvSpPr>
          <p:nvPr/>
        </p:nvSpPr>
        <p:spPr bwMode="auto">
          <a:xfrm>
            <a:off x="6382449" y="1048306"/>
            <a:ext cx="2456246"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sz="1800" dirty="0" err="1"/>
              <a:t>Sudderth</a:t>
            </a:r>
            <a:r>
              <a:rPr lang="en-US" sz="1800" dirty="0"/>
              <a:t> &amp; Jordan 2008</a:t>
            </a:r>
          </a:p>
        </p:txBody>
      </p:sp>
      <p:pic>
        <p:nvPicPr>
          <p:cNvPr id="16393" name="Picture 22" descr="Z:\research\present\BU_talk_29March2011\code\images\syn_support2.png"/>
          <p:cNvPicPr>
            <a:picLocks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57400" y="4510088"/>
            <a:ext cx="13716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6394" name="Picture 3" descr="Z:\research\present\BU_talk_29March2011\code\images\syn2_support1.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57400" y="2536825"/>
            <a:ext cx="13716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7" name="AutoShape 14"/>
          <p:cNvSpPr>
            <a:spLocks noChangeAspect="1" noChangeArrowheads="1"/>
          </p:cNvSpPr>
          <p:nvPr/>
        </p:nvSpPr>
        <p:spPr bwMode="auto">
          <a:xfrm>
            <a:off x="4279900" y="4102100"/>
            <a:ext cx="850900" cy="255588"/>
          </a:xfrm>
          <a:prstGeom prst="flowChartAlternateProcess">
            <a:avLst/>
          </a:prstGeom>
          <a:solidFill>
            <a:srgbClr val="FF7C80"/>
          </a:solidFill>
          <a:ln w="9525">
            <a:solidFill>
              <a:schemeClr val="tx1"/>
            </a:solidFill>
            <a:miter lim="800000"/>
            <a:headEnd/>
            <a:tailEnd/>
          </a:ln>
        </p:spPr>
        <p:txBody>
          <a:bodyPr wrap="none" anchor="ctr"/>
          <a:lstStyle/>
          <a:p>
            <a:pPr algn="ctr" eaLnBrk="0" hangingPunct="0"/>
            <a:r>
              <a:rPr lang="en-US" sz="1800">
                <a:solidFill>
                  <a:srgbClr val="000000"/>
                </a:solidFill>
              </a:rPr>
              <a:t>occlude</a:t>
            </a:r>
          </a:p>
        </p:txBody>
      </p:sp>
      <p:cxnSp>
        <p:nvCxnSpPr>
          <p:cNvPr id="37" name="AutoShape 18"/>
          <p:cNvCxnSpPr>
            <a:cxnSpLocks noChangeShapeType="1"/>
          </p:cNvCxnSpPr>
          <p:nvPr/>
        </p:nvCxnSpPr>
        <p:spPr bwMode="auto">
          <a:xfrm>
            <a:off x="4705350" y="3933825"/>
            <a:ext cx="0" cy="195263"/>
          </a:xfrm>
          <a:prstGeom prst="straightConnector1">
            <a:avLst/>
          </a:prstGeom>
          <a:noFill/>
          <a:ln w="38100">
            <a:solidFill>
              <a:srgbClr val="FF7C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41" name="AutoShape 18"/>
          <p:cNvCxnSpPr>
            <a:cxnSpLocks noChangeShapeType="1"/>
          </p:cNvCxnSpPr>
          <p:nvPr/>
        </p:nvCxnSpPr>
        <p:spPr bwMode="auto">
          <a:xfrm>
            <a:off x="4705350" y="4314825"/>
            <a:ext cx="0" cy="195263"/>
          </a:xfrm>
          <a:prstGeom prst="straightConnector1">
            <a:avLst/>
          </a:prstGeom>
          <a:noFill/>
          <a:ln w="38100">
            <a:solidFill>
              <a:srgbClr val="FF7C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42" name="TextBox 41"/>
          <p:cNvSpPr txBox="1"/>
          <p:nvPr/>
        </p:nvSpPr>
        <p:spPr bwMode="auto">
          <a:xfrm>
            <a:off x="1143000" y="3070225"/>
            <a:ext cx="990600" cy="338138"/>
          </a:xfrm>
          <a:prstGeom prst="rect">
            <a:avLst/>
          </a:prstGeom>
          <a:noFill/>
          <a:ln w="9525">
            <a:noFill/>
            <a:miter lim="800000"/>
            <a:headEnd/>
            <a:tailEnd/>
          </a:ln>
        </p:spPr>
        <p:txBody>
          <a:bodyPr>
            <a:spAutoFit/>
          </a:bodyPr>
          <a:lstStyle/>
          <a:p>
            <a:pPr eaLnBrk="0" hangingPunct="0">
              <a:defRPr/>
            </a:pPr>
            <a:r>
              <a:rPr lang="en-US" sz="1600" dirty="0">
                <a:solidFill>
                  <a:srgbClr val="FFFFFF"/>
                </a:solidFill>
                <a:latin typeface="+mn-lt"/>
                <a:cs typeface="Arial" pitchFamily="34" charset="0"/>
              </a:rPr>
              <a:t>layer 1</a:t>
            </a:r>
          </a:p>
        </p:txBody>
      </p:sp>
      <p:sp>
        <p:nvSpPr>
          <p:cNvPr id="44" name="TextBox 43"/>
          <p:cNvSpPr txBox="1"/>
          <p:nvPr/>
        </p:nvSpPr>
        <p:spPr bwMode="auto">
          <a:xfrm>
            <a:off x="1143000" y="4975225"/>
            <a:ext cx="990600" cy="338138"/>
          </a:xfrm>
          <a:prstGeom prst="rect">
            <a:avLst/>
          </a:prstGeom>
          <a:noFill/>
          <a:ln w="9525">
            <a:noFill/>
            <a:miter lim="800000"/>
            <a:headEnd/>
            <a:tailEnd/>
          </a:ln>
        </p:spPr>
        <p:txBody>
          <a:bodyPr>
            <a:spAutoFit/>
          </a:bodyPr>
          <a:lstStyle/>
          <a:p>
            <a:pPr eaLnBrk="0" hangingPunct="0">
              <a:defRPr/>
            </a:pPr>
            <a:r>
              <a:rPr lang="en-US" sz="1600" dirty="0">
                <a:solidFill>
                  <a:srgbClr val="FFFFFF"/>
                </a:solidFill>
                <a:latin typeface="+mn-lt"/>
                <a:cs typeface="Arial" pitchFamily="34" charset="0"/>
              </a:rPr>
              <a:t>layer 2</a:t>
            </a:r>
          </a:p>
        </p:txBody>
      </p:sp>
      <p:pic>
        <p:nvPicPr>
          <p:cNvPr id="7170" name="Picture 2" descr="Z:\research\present\BU_talk_29March2011\code\g_21_threshold.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19550" y="2536825"/>
            <a:ext cx="1371600" cy="13716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171" name="Picture 3" descr="Z:\research\present\BU_talk_29March2011\code\g_22_threshold.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19550" y="4510088"/>
            <a:ext cx="1371600" cy="1371600"/>
          </a:xfrm>
          <a:prstGeom prst="rect">
            <a:avLst/>
          </a:prstGeom>
          <a:noFill/>
          <a:ln w="9525">
            <a:solidFill>
              <a:srgbClr val="FFFFFF"/>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172" name="Picture 4" descr="Z:\research\present\BU_talk_29March2011\code\g_22_visibility.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19550" y="4510088"/>
            <a:ext cx="1371600" cy="1371600"/>
          </a:xfrm>
          <a:prstGeom prst="rect">
            <a:avLst/>
          </a:prstGeom>
          <a:noFill/>
          <a:ln w="9525">
            <a:solidFill>
              <a:srgbClr val="FFFFFF"/>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 name="Rectangle 1"/>
              <p:cNvSpPr/>
              <p:nvPr/>
            </p:nvSpPr>
            <p:spPr>
              <a:xfrm>
                <a:off x="2651844" y="3274367"/>
                <a:ext cx="54264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rgbClr val="FF0000"/>
                              </a:solidFill>
                              <a:latin typeface="Cambria Math"/>
                              <a:cs typeface="Arial" pitchFamily="34" charset="0"/>
                            </a:rPr>
                          </m:ctrlPr>
                        </m:sSubPr>
                        <m:e>
                          <m:r>
                            <a:rPr lang="en-US" sz="1600" b="1" i="1">
                              <a:solidFill>
                                <a:srgbClr val="FF0000"/>
                              </a:solidFill>
                              <a:latin typeface="Cambria Math"/>
                              <a:cs typeface="Arial" pitchFamily="34" charset="0"/>
                            </a:rPr>
                            <m:t>𝒈</m:t>
                          </m:r>
                        </m:e>
                        <m:sub>
                          <m:r>
                            <a:rPr lang="en-US" sz="1600" b="1" i="1">
                              <a:solidFill>
                                <a:srgbClr val="FF0000"/>
                              </a:solidFill>
                              <a:latin typeface="Cambria Math"/>
                              <a:cs typeface="Arial" pitchFamily="34" charset="0"/>
                            </a:rPr>
                            <m:t>𝒕</m:t>
                          </m:r>
                          <m:r>
                            <a:rPr lang="en-US" sz="1600" b="1" i="1">
                              <a:solidFill>
                                <a:srgbClr val="FF0000"/>
                              </a:solidFill>
                              <a:latin typeface="Cambria Math"/>
                              <a:cs typeface="Arial" pitchFamily="34" charset="0"/>
                            </a:rPr>
                            <m:t>𝟏</m:t>
                          </m:r>
                        </m:sub>
                      </m:sSub>
                    </m:oMath>
                  </m:oMathPara>
                </a14:m>
                <a:endParaRPr lang="en-US" sz="1600" dirty="0">
                  <a:solidFill>
                    <a:srgbClr val="FF0000"/>
                  </a:solidFill>
                </a:endParaRPr>
              </a:p>
            </p:txBody>
          </p:sp>
        </mc:Choice>
        <mc:Fallback>
          <p:sp>
            <p:nvSpPr>
              <p:cNvPr id="2" name="Rectangle 1"/>
              <p:cNvSpPr>
                <a:spLocks noRot="1" noChangeAspect="1" noMove="1" noResize="1" noEditPoints="1" noAdjustHandles="1" noChangeArrowheads="1" noChangeShapeType="1" noTextEdit="1"/>
              </p:cNvSpPr>
              <p:nvPr/>
            </p:nvSpPr>
            <p:spPr>
              <a:xfrm>
                <a:off x="2651844" y="3274367"/>
                <a:ext cx="542648" cy="338554"/>
              </a:xfrm>
              <a:prstGeom prst="rect">
                <a:avLst/>
              </a:prstGeom>
              <a:blipFill rotWithShape="1">
                <a:blip r:embed="rId8"/>
                <a:stretch>
                  <a:fillRect b="-3571"/>
                </a:stretch>
              </a:blipFill>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3" name="Rectangle 22"/>
              <p:cNvSpPr/>
              <p:nvPr/>
            </p:nvSpPr>
            <p:spPr>
              <a:xfrm>
                <a:off x="2590800" y="4876800"/>
                <a:ext cx="54264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rgbClr val="FF0000"/>
                              </a:solidFill>
                              <a:latin typeface="Cambria Math"/>
                              <a:cs typeface="Arial" pitchFamily="34" charset="0"/>
                            </a:rPr>
                          </m:ctrlPr>
                        </m:sSubPr>
                        <m:e>
                          <m:r>
                            <a:rPr lang="en-US" sz="1600" b="1" i="1">
                              <a:solidFill>
                                <a:srgbClr val="FF0000"/>
                              </a:solidFill>
                              <a:latin typeface="Cambria Math"/>
                              <a:cs typeface="Arial" pitchFamily="34" charset="0"/>
                            </a:rPr>
                            <m:t>𝒈</m:t>
                          </m:r>
                        </m:e>
                        <m:sub>
                          <m:r>
                            <a:rPr lang="en-US" sz="1600" b="1" i="1">
                              <a:solidFill>
                                <a:srgbClr val="FF0000"/>
                              </a:solidFill>
                              <a:latin typeface="Cambria Math"/>
                              <a:cs typeface="Arial" pitchFamily="34" charset="0"/>
                            </a:rPr>
                            <m:t>𝒕</m:t>
                          </m:r>
                          <m:r>
                            <a:rPr lang="en-US" sz="1600" b="1" i="1" smtClean="0">
                              <a:solidFill>
                                <a:srgbClr val="FF0000"/>
                              </a:solidFill>
                              <a:latin typeface="Cambria Math"/>
                              <a:cs typeface="Arial" pitchFamily="34" charset="0"/>
                            </a:rPr>
                            <m:t>𝟐</m:t>
                          </m:r>
                        </m:sub>
                      </m:sSub>
                    </m:oMath>
                  </m:oMathPara>
                </a14:m>
                <a:endParaRPr lang="en-US" sz="1600" dirty="0">
                  <a:solidFill>
                    <a:srgbClr val="FF0000"/>
                  </a:solidFill>
                </a:endParaRPr>
              </a:p>
            </p:txBody>
          </p:sp>
        </mc:Choice>
        <mc:Fallback>
          <p:sp>
            <p:nvSpPr>
              <p:cNvPr id="23" name="Rectangle 22"/>
              <p:cNvSpPr>
                <a:spLocks noRot="1" noChangeAspect="1" noMove="1" noResize="1" noEditPoints="1" noAdjustHandles="1" noChangeArrowheads="1" noChangeShapeType="1" noTextEdit="1"/>
              </p:cNvSpPr>
              <p:nvPr/>
            </p:nvSpPr>
            <p:spPr>
              <a:xfrm>
                <a:off x="2590800" y="4876800"/>
                <a:ext cx="542649" cy="338554"/>
              </a:xfrm>
              <a:prstGeom prst="rect">
                <a:avLst/>
              </a:prstGeom>
              <a:blipFill rotWithShape="1">
                <a:blip r:embed="rId9"/>
                <a:stretch>
                  <a:fillRect b="-3571"/>
                </a:stretch>
              </a:blipFill>
            </p:spPr>
            <p:txBody>
              <a:bodyPr/>
              <a:lstStyle/>
              <a:p>
                <a:r>
                  <a:rPr lang="en-US">
                    <a:noFill/>
                  </a:rPr>
                  <a:t> </a:t>
                </a:r>
              </a:p>
            </p:txBody>
          </p:sp>
        </mc:Fallback>
      </mc:AlternateContent>
      <p:pic>
        <p:nvPicPr>
          <p:cNvPr id="28" name="Picture 7" descr="C:\Users\dqsun\Dropbox\thesis\ppt_slides\seg2.png"/>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86500" y="3429000"/>
            <a:ext cx="1371600"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9" name="Picture 2" descr="C:\Users\dqsun\Dropbox\CVPR2012\png\segcolorbar_14.png"/>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02516" y="3421134"/>
            <a:ext cx="263769"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0" name="TextBox 29"/>
          <p:cNvSpPr txBox="1"/>
          <p:nvPr/>
        </p:nvSpPr>
        <p:spPr bwMode="auto">
          <a:xfrm>
            <a:off x="7848600" y="4876800"/>
            <a:ext cx="1371600" cy="369332"/>
          </a:xfrm>
          <a:prstGeom prst="rect">
            <a:avLst/>
          </a:prstGeom>
          <a:noFill/>
          <a:ln w="9525">
            <a:noFill/>
            <a:miter lim="800000"/>
            <a:headEnd/>
            <a:tailEnd/>
          </a:ln>
        </p:spPr>
        <p:txBody>
          <a:bodyPr wrap="square">
            <a:spAutoFit/>
          </a:bodyPr>
          <a:lstStyle/>
          <a:p>
            <a:pPr algn="ctr" eaLnBrk="0" hangingPunct="0">
              <a:defRPr/>
            </a:pPr>
            <a:r>
              <a:rPr lang="en-US" sz="1800" dirty="0" smtClean="0">
                <a:solidFill>
                  <a:srgbClr val="FFFFFF"/>
                </a:solidFill>
                <a:latin typeface="+mn-lt"/>
                <a:cs typeface="Arial" pitchFamily="34" charset="0"/>
              </a:rPr>
              <a:t>Near</a:t>
            </a:r>
            <a:endParaRPr lang="en-US" sz="2000" dirty="0">
              <a:solidFill>
                <a:srgbClr val="FFFFFF"/>
              </a:solidFill>
              <a:latin typeface="+mn-lt"/>
              <a:cs typeface="Arial" pitchFamily="34" charset="0"/>
            </a:endParaRPr>
          </a:p>
        </p:txBody>
      </p:sp>
      <p:sp>
        <p:nvSpPr>
          <p:cNvPr id="31" name="TextBox 30"/>
          <p:cNvSpPr txBox="1"/>
          <p:nvPr/>
        </p:nvSpPr>
        <p:spPr bwMode="auto">
          <a:xfrm>
            <a:off x="7848600" y="2971800"/>
            <a:ext cx="1371600" cy="369332"/>
          </a:xfrm>
          <a:prstGeom prst="rect">
            <a:avLst/>
          </a:prstGeom>
          <a:noFill/>
          <a:ln w="9525">
            <a:noFill/>
            <a:miter lim="800000"/>
            <a:headEnd/>
            <a:tailEnd/>
          </a:ln>
        </p:spPr>
        <p:txBody>
          <a:bodyPr wrap="square">
            <a:spAutoFit/>
          </a:bodyPr>
          <a:lstStyle/>
          <a:p>
            <a:pPr algn="ctr" eaLnBrk="0" hangingPunct="0">
              <a:defRPr/>
            </a:pPr>
            <a:r>
              <a:rPr lang="en-US" sz="1800" dirty="0" smtClean="0">
                <a:solidFill>
                  <a:srgbClr val="FFFFFF"/>
                </a:solidFill>
                <a:latin typeface="+mn-lt"/>
                <a:cs typeface="Arial" pitchFamily="34" charset="0"/>
              </a:rPr>
              <a:t>Far</a:t>
            </a:r>
            <a:endParaRPr lang="en-US" sz="2000" dirty="0">
              <a:solidFill>
                <a:srgbClr val="FFFFFF"/>
              </a:solidFill>
              <a:latin typeface="+mn-lt"/>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59799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4" grpId="0"/>
      <p:bldP spid="27" grpId="0" animBg="1"/>
      <p:bldP spid="30" grpId="0"/>
      <p:bldP spid="31" grpId="0"/>
    </p:bldLst>
  </p:timing>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904"/>
            <a:ext cx="8229600" cy="1143000"/>
          </a:xfrm>
        </p:spPr>
        <p:txBody>
          <a:bodyPr/>
          <a:lstStyle/>
          <a:p>
            <a:r>
              <a:rPr lang="en-US" dirty="0" smtClean="0"/>
              <a:t>Puzzle</a:t>
            </a:r>
            <a:endParaRPr lang="en-US" dirty="0"/>
          </a:p>
        </p:txBody>
      </p:sp>
      <p:pic>
        <p:nvPicPr>
          <p:cNvPr id="512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900" y="990600"/>
            <a:ext cx="8229600" cy="549667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8" name="TextBox 7"/>
          <p:cNvSpPr txBox="1"/>
          <p:nvPr/>
        </p:nvSpPr>
        <p:spPr>
          <a:xfrm>
            <a:off x="3048000" y="4702314"/>
            <a:ext cx="3048000" cy="707886"/>
          </a:xfrm>
          <a:prstGeom prst="rect">
            <a:avLst/>
          </a:prstGeom>
          <a:noFill/>
        </p:spPr>
        <p:txBody>
          <a:bodyPr wrap="square" rtlCol="0">
            <a:spAutoFit/>
          </a:bodyPr>
          <a:lstStyle/>
          <a:p>
            <a:pPr algn="ctr"/>
            <a:r>
              <a:rPr lang="en-US" sz="2000" dirty="0" smtClean="0">
                <a:solidFill>
                  <a:schemeClr val="accent6"/>
                </a:solidFill>
              </a:rPr>
              <a:t>How to propagate information over time?</a:t>
            </a:r>
            <a:endParaRPr lang="en-US" sz="2000" dirty="0">
              <a:solidFill>
                <a:schemeClr val="accent6"/>
              </a:solidFill>
            </a:endParaRPr>
          </a:p>
        </p:txBody>
      </p:sp>
      <p:sp>
        <p:nvSpPr>
          <p:cNvPr id="10" name="TextBox 9"/>
          <p:cNvSpPr txBox="1"/>
          <p:nvPr/>
        </p:nvSpPr>
        <p:spPr>
          <a:xfrm>
            <a:off x="457200" y="4038600"/>
            <a:ext cx="1962815" cy="707886"/>
          </a:xfrm>
          <a:prstGeom prst="rect">
            <a:avLst/>
          </a:prstGeom>
          <a:noFill/>
        </p:spPr>
        <p:txBody>
          <a:bodyPr wrap="square" rtlCol="0">
            <a:spAutoFit/>
          </a:bodyPr>
          <a:lstStyle/>
          <a:p>
            <a:pPr algn="ctr"/>
            <a:r>
              <a:rPr lang="en-US" sz="2000" dirty="0" smtClean="0">
                <a:solidFill>
                  <a:srgbClr val="008000"/>
                </a:solidFill>
              </a:rPr>
              <a:t>How to define layers?</a:t>
            </a:r>
            <a:endParaRPr lang="en-US" sz="2000" dirty="0">
              <a:solidFill>
                <a:srgbClr val="008000"/>
              </a:solidFill>
            </a:endParaRPr>
          </a:p>
        </p:txBody>
      </p:sp>
      <p:sp>
        <p:nvSpPr>
          <p:cNvPr id="16" name="TextBox 15"/>
          <p:cNvSpPr txBox="1"/>
          <p:nvPr/>
        </p:nvSpPr>
        <p:spPr>
          <a:xfrm>
            <a:off x="457802" y="5257800"/>
            <a:ext cx="1962815" cy="1015663"/>
          </a:xfrm>
          <a:prstGeom prst="rect">
            <a:avLst/>
          </a:prstGeom>
          <a:noFill/>
        </p:spPr>
        <p:txBody>
          <a:bodyPr wrap="square" rtlCol="0">
            <a:spAutoFit/>
          </a:bodyPr>
          <a:lstStyle/>
          <a:p>
            <a:pPr algn="ctr"/>
            <a:r>
              <a:rPr lang="en-US" sz="2000" i="1" dirty="0" smtClean="0">
                <a:solidFill>
                  <a:srgbClr val="008000"/>
                </a:solidFill>
              </a:rPr>
              <a:t>Smooth layer support functions</a:t>
            </a:r>
            <a:endParaRPr lang="en-US" sz="2000" i="1" dirty="0">
              <a:solidFill>
                <a:srgbClr val="008000"/>
              </a:solidFill>
            </a:endParaRPr>
          </a:p>
        </p:txBody>
      </p:sp>
      <p:sp>
        <p:nvSpPr>
          <p:cNvPr id="18" name="TextBox 17"/>
          <p:cNvSpPr txBox="1"/>
          <p:nvPr/>
        </p:nvSpPr>
        <p:spPr>
          <a:xfrm>
            <a:off x="457200" y="4038600"/>
            <a:ext cx="1962815" cy="707886"/>
          </a:xfrm>
          <a:prstGeom prst="rect">
            <a:avLst/>
          </a:prstGeom>
          <a:noFill/>
        </p:spPr>
        <p:txBody>
          <a:bodyPr wrap="square" rtlCol="0">
            <a:spAutoFit/>
          </a:bodyPr>
          <a:lstStyle/>
          <a:p>
            <a:pPr algn="ctr"/>
            <a:r>
              <a:rPr lang="en-US" sz="2000" dirty="0" smtClean="0">
                <a:solidFill>
                  <a:schemeClr val="bg1">
                    <a:lumMod val="50000"/>
                  </a:schemeClr>
                </a:solidFill>
              </a:rPr>
              <a:t>How to define layers?</a:t>
            </a:r>
            <a:endParaRPr lang="en-US" sz="2000" dirty="0">
              <a:solidFill>
                <a:schemeClr val="bg1">
                  <a:lumMod val="50000"/>
                </a:schemeClr>
              </a:solidFill>
            </a:endParaRPr>
          </a:p>
        </p:txBody>
      </p:sp>
      <p:sp>
        <p:nvSpPr>
          <p:cNvPr id="19" name="TextBox 18"/>
          <p:cNvSpPr txBox="1"/>
          <p:nvPr/>
        </p:nvSpPr>
        <p:spPr>
          <a:xfrm>
            <a:off x="457802" y="5257800"/>
            <a:ext cx="1962815" cy="1015663"/>
          </a:xfrm>
          <a:prstGeom prst="rect">
            <a:avLst/>
          </a:prstGeom>
          <a:noFill/>
        </p:spPr>
        <p:txBody>
          <a:bodyPr wrap="square" rtlCol="0">
            <a:spAutoFit/>
          </a:bodyPr>
          <a:lstStyle/>
          <a:p>
            <a:pPr algn="ctr"/>
            <a:r>
              <a:rPr lang="en-US" sz="2000" i="1" dirty="0" smtClean="0">
                <a:solidFill>
                  <a:schemeClr val="bg1">
                    <a:lumMod val="50000"/>
                  </a:schemeClr>
                </a:solidFill>
              </a:rPr>
              <a:t>Smooth layer support functions</a:t>
            </a:r>
            <a:endParaRPr lang="en-US" sz="2000" i="1" dirty="0">
              <a:solidFill>
                <a:schemeClr val="bg1">
                  <a:lumMod val="50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549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p:bldLst>
  </p:timing>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5"/>
          <p:cNvPicPr>
            <a:picLocks noChangeAspect="1"/>
          </p:cNvPicPr>
          <p:nvPr/>
        </p:nvPicPr>
        <p:blipFill>
          <a:blip r:embed="rId2"/>
          <a:srcRect/>
          <a:stretch>
            <a:fillRect/>
          </a:stretch>
        </p:blipFill>
        <p:spPr bwMode="auto">
          <a:xfrm>
            <a:off x="5118100" y="1676400"/>
            <a:ext cx="3873500" cy="3962400"/>
          </a:xfrm>
          <a:prstGeom prst="rect">
            <a:avLst/>
          </a:prstGeom>
          <a:noFill/>
          <a:ln w="9525">
            <a:noFill/>
            <a:miter lim="800000"/>
            <a:headEnd/>
            <a:tailEnd/>
          </a:ln>
        </p:spPr>
      </p:pic>
      <p:sp>
        <p:nvSpPr>
          <p:cNvPr id="29699" name="Title 1"/>
          <p:cNvSpPr>
            <a:spLocks noGrp="1"/>
          </p:cNvSpPr>
          <p:nvPr>
            <p:ph type="title"/>
          </p:nvPr>
        </p:nvSpPr>
        <p:spPr/>
        <p:txBody>
          <a:bodyPr/>
          <a:lstStyle/>
          <a:p>
            <a:r>
              <a:rPr lang="en-US" dirty="0" smtClean="0"/>
              <a:t>Temporal Coherence?</a:t>
            </a:r>
          </a:p>
        </p:txBody>
      </p:sp>
      <p:sp>
        <p:nvSpPr>
          <p:cNvPr id="29700" name="Content Placeholder 2"/>
          <p:cNvSpPr>
            <a:spLocks noGrp="1"/>
          </p:cNvSpPr>
          <p:nvPr>
            <p:ph idx="1"/>
          </p:nvPr>
        </p:nvSpPr>
        <p:spPr>
          <a:xfrm>
            <a:off x="457200" y="1645372"/>
            <a:ext cx="4535214" cy="4678362"/>
          </a:xfrm>
        </p:spPr>
        <p:txBody>
          <a:bodyPr/>
          <a:lstStyle/>
          <a:p>
            <a:r>
              <a:rPr lang="en-US" sz="2800" dirty="0" smtClean="0"/>
              <a:t>Murray and Buxton ‘87.</a:t>
            </a:r>
          </a:p>
          <a:p>
            <a:r>
              <a:rPr lang="en-US" sz="2800" dirty="0" smtClean="0"/>
              <a:t>Discrete MRF formulation of optical flow.</a:t>
            </a:r>
          </a:p>
          <a:p>
            <a:r>
              <a:rPr lang="en-US" sz="2800" dirty="0" smtClean="0"/>
              <a:t>First to include a simple temporal model.</a:t>
            </a:r>
          </a:p>
          <a:p>
            <a:endParaRPr lang="en-US" sz="2800" dirty="0" smtClean="0"/>
          </a:p>
          <a:p>
            <a:r>
              <a:rPr lang="en-US" sz="2800" dirty="0" smtClean="0"/>
              <a:t>Black and </a:t>
            </a:r>
            <a:r>
              <a:rPr lang="en-US" sz="2800" dirty="0" err="1" smtClean="0"/>
              <a:t>Anandan</a:t>
            </a:r>
            <a:r>
              <a:rPr lang="en-US" sz="2800" dirty="0" smtClean="0"/>
              <a:t>, ‘91</a:t>
            </a:r>
          </a:p>
          <a:p>
            <a:endParaRPr lang="en-US" sz="2800" dirty="0" smtClean="0"/>
          </a:p>
        </p:txBody>
      </p:sp>
      <p:pic>
        <p:nvPicPr>
          <p:cNvPr id="5" name="Picture 4"/>
          <p:cNvPicPr>
            <a:picLocks noChangeAspect="1"/>
          </p:cNvPicPr>
          <p:nvPr/>
        </p:nvPicPr>
        <p:blipFill>
          <a:blip r:embed="rId3"/>
          <a:stretch>
            <a:fillRect/>
          </a:stretch>
        </p:blipFill>
        <p:spPr>
          <a:xfrm>
            <a:off x="1116286" y="5143500"/>
            <a:ext cx="3022600" cy="4953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 function</a:t>
            </a:r>
            <a:endParaRPr lang="en-US" dirty="0"/>
          </a:p>
        </p:txBody>
      </p:sp>
      <p:sp>
        <p:nvSpPr>
          <p:cNvPr id="9" name="Content Placeholder 2"/>
          <p:cNvSpPr>
            <a:spLocks noGrp="1"/>
          </p:cNvSpPr>
          <p:nvPr>
            <p:ph idx="1"/>
          </p:nvPr>
        </p:nvSpPr>
        <p:spPr>
          <a:xfrm>
            <a:off x="304800" y="1227093"/>
            <a:ext cx="8610600" cy="762000"/>
          </a:xfrm>
        </p:spPr>
        <p:txBody>
          <a:bodyPr/>
          <a:lstStyle/>
          <a:p>
            <a:pPr>
              <a:buNone/>
            </a:pPr>
            <a:r>
              <a:rPr lang="en-US" sz="3200" dirty="0" smtClean="0"/>
              <a:t>Brightness constancy</a:t>
            </a:r>
            <a:endParaRPr lang="en-US" sz="3200" dirty="0"/>
          </a:p>
        </p:txBody>
      </p:sp>
      <p:sp>
        <p:nvSpPr>
          <p:cNvPr id="12" name="Rounded Rectangle 11"/>
          <p:cNvSpPr/>
          <p:nvPr/>
        </p:nvSpPr>
        <p:spPr>
          <a:xfrm>
            <a:off x="457200" y="1989093"/>
            <a:ext cx="8229600" cy="1162050"/>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 name="Object 2"/>
          <p:cNvGraphicFramePr>
            <a:graphicFrameLocks noChangeAspect="1"/>
          </p:cNvGraphicFramePr>
          <p:nvPr/>
        </p:nvGraphicFramePr>
        <p:xfrm>
          <a:off x="1201738" y="2019683"/>
          <a:ext cx="6842125" cy="1036637"/>
        </p:xfrm>
        <a:graphic>
          <a:graphicData uri="http://schemas.openxmlformats.org/presentationml/2006/ole">
            <p:oleObj spid="_x0000_s208899" name="Equation" r:id="rId3" imgW="2933700" imgH="444500" progId="Equation.DSMT4">
              <p:embed/>
            </p:oleObj>
          </a:graphicData>
        </a:graphic>
      </p:graphicFrame>
      <p:sp>
        <p:nvSpPr>
          <p:cNvPr id="14" name="TextBox 13"/>
          <p:cNvSpPr txBox="1"/>
          <p:nvPr/>
        </p:nvSpPr>
        <p:spPr>
          <a:xfrm>
            <a:off x="744470" y="3923862"/>
            <a:ext cx="7662449" cy="954107"/>
          </a:xfrm>
          <a:prstGeom prst="rect">
            <a:avLst/>
          </a:prstGeom>
          <a:noFill/>
        </p:spPr>
        <p:txBody>
          <a:bodyPr wrap="none" rtlCol="0">
            <a:spAutoFit/>
          </a:bodyPr>
          <a:lstStyle/>
          <a:p>
            <a:r>
              <a:rPr lang="en-US" sz="2800" dirty="0" smtClean="0"/>
              <a:t>New assumption:</a:t>
            </a:r>
          </a:p>
          <a:p>
            <a:r>
              <a:rPr lang="en-US" sz="2800" dirty="0" smtClean="0"/>
              <a:t>	Quadratic error function implies Gaussian noise.</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Temporal coherence?</a:t>
            </a:r>
            <a:endParaRPr lang="en-US" dirty="0"/>
          </a:p>
        </p:txBody>
      </p:sp>
      <p:sp>
        <p:nvSpPr>
          <p:cNvPr id="3" name="Content Placeholder 2"/>
          <p:cNvSpPr>
            <a:spLocks noGrp="1"/>
          </p:cNvSpPr>
          <p:nvPr>
            <p:ph idx="1"/>
          </p:nvPr>
        </p:nvSpPr>
        <p:spPr/>
        <p:txBody>
          <a:bodyPr/>
          <a:lstStyle/>
          <a:p>
            <a:r>
              <a:rPr lang="en-US" dirty="0" smtClean="0"/>
              <a:t>Flow is not constant over time.</a:t>
            </a:r>
          </a:p>
          <a:p>
            <a:r>
              <a:rPr lang="en-US" dirty="0" smtClean="0"/>
              <a:t>It can change rapidly (think of a shaky camera).</a:t>
            </a:r>
          </a:p>
          <a:p>
            <a:r>
              <a:rPr lang="en-US" dirty="0" smtClean="0"/>
              <a:t>What is (mostly) constant are the surfaces, their material properties, even the lighting.</a:t>
            </a:r>
          </a:p>
          <a:p>
            <a:r>
              <a:rPr lang="en-US" dirty="0" smtClean="0"/>
              <a:t>We enforce the temporal consistency of the </a:t>
            </a:r>
            <a:r>
              <a:rPr lang="en-US" dirty="0" smtClean="0">
                <a:solidFill>
                  <a:srgbClr val="FFFF00"/>
                </a:solidFill>
              </a:rPr>
              <a:t>layers</a:t>
            </a:r>
            <a:r>
              <a:rPr lang="en-US" dirty="0" smtClean="0"/>
              <a:t>.</a:t>
            </a:r>
            <a:endParaRPr lang="en-US" dirty="0"/>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6562" name="Title 3"/>
          <p:cNvSpPr>
            <a:spLocks noGrp="1"/>
          </p:cNvSpPr>
          <p:nvPr>
            <p:ph type="title"/>
          </p:nvPr>
        </p:nvSpPr>
        <p:spPr/>
        <p:txBody>
          <a:bodyPr/>
          <a:lstStyle/>
          <a:p>
            <a:r>
              <a:rPr lang="en-US" dirty="0" smtClean="0"/>
              <a:t>Temporal Consistency</a:t>
            </a:r>
            <a:endParaRPr lang="en-US" dirty="0" smtClean="0">
              <a:latin typeface="Arial" charset="0"/>
              <a:cs typeface="Arial" charset="0"/>
            </a:endParaRPr>
          </a:p>
        </p:txBody>
      </p:sp>
      <p:sp>
        <p:nvSpPr>
          <p:cNvPr id="66563" name="Content Placeholder 4"/>
          <p:cNvSpPr>
            <a:spLocks noGrp="1"/>
          </p:cNvSpPr>
          <p:nvPr>
            <p:ph idx="1"/>
          </p:nvPr>
        </p:nvSpPr>
        <p:spPr>
          <a:xfrm>
            <a:off x="304800" y="990600"/>
            <a:ext cx="8610600" cy="2590800"/>
          </a:xfrm>
        </p:spPr>
        <p:txBody>
          <a:bodyPr/>
          <a:lstStyle/>
          <a:p>
            <a:pPr>
              <a:buFont typeface="Arial" charset="0"/>
              <a:buChar char="•"/>
            </a:pPr>
            <a:r>
              <a:rPr lang="en-US" dirty="0" err="1" smtClean="0">
                <a:latin typeface="Arial" charset="0"/>
                <a:cs typeface="Arial" charset="0"/>
              </a:rPr>
              <a:t>Ising</a:t>
            </a:r>
            <a:r>
              <a:rPr lang="en-US" dirty="0">
                <a:latin typeface="Arial" charset="0"/>
                <a:cs typeface="Arial" charset="0"/>
              </a:rPr>
              <a:t>/Potts models: </a:t>
            </a:r>
            <a:r>
              <a:rPr lang="en-US" dirty="0" smtClean="0">
                <a:latin typeface="Arial" charset="0"/>
                <a:cs typeface="Arial" charset="0"/>
              </a:rPr>
              <a:t>sub-pixel interpolation?</a:t>
            </a:r>
          </a:p>
          <a:p>
            <a:pPr>
              <a:buFont typeface="Arial" charset="0"/>
              <a:buChar char="•"/>
            </a:pPr>
            <a:r>
              <a:rPr lang="en-US" dirty="0" smtClean="0">
                <a:latin typeface="Arial" charset="0"/>
                <a:cs typeface="Arial" charset="0"/>
              </a:rPr>
              <a:t>Single </a:t>
            </a:r>
            <a:r>
              <a:rPr lang="en-US" dirty="0">
                <a:latin typeface="Arial" charset="0"/>
                <a:cs typeface="Arial" charset="0"/>
              </a:rPr>
              <a:t>center mask warped by simple motion (</a:t>
            </a:r>
            <a:r>
              <a:rPr lang="en-US" sz="1800" dirty="0" err="1"/>
              <a:t>Jojic</a:t>
            </a:r>
            <a:r>
              <a:rPr lang="en-US" sz="1800" dirty="0"/>
              <a:t> &amp; Frey 2001, Jepson et al. 2002, Kumar et al. 2008</a:t>
            </a:r>
            <a:r>
              <a:rPr lang="en-US" dirty="0">
                <a:latin typeface="Arial" charset="0"/>
                <a:cs typeface="Arial" charset="0"/>
              </a:rPr>
              <a:t>)</a:t>
            </a:r>
          </a:p>
          <a:p>
            <a:pPr>
              <a:buFont typeface="Arial" charset="0"/>
              <a:buChar char="•"/>
            </a:pPr>
            <a:r>
              <a:rPr lang="en-US" dirty="0">
                <a:latin typeface="Arial" charset="0"/>
                <a:cs typeface="Arial" charset="0"/>
              </a:rPr>
              <a:t>Post-processing </a:t>
            </a:r>
            <a:r>
              <a:rPr lang="en-US" dirty="0" smtClean="0">
                <a:latin typeface="Arial" charset="0"/>
                <a:cs typeface="Arial" charset="0"/>
              </a:rPr>
              <a:t>for complex video(</a:t>
            </a:r>
            <a:r>
              <a:rPr lang="en-US" sz="1800" dirty="0" smtClean="0"/>
              <a:t>Liu </a:t>
            </a:r>
            <a:r>
              <a:rPr lang="en-US" sz="1800" dirty="0"/>
              <a:t>et al 2005</a:t>
            </a:r>
            <a:r>
              <a:rPr lang="en-US" dirty="0"/>
              <a:t>)</a:t>
            </a:r>
          </a:p>
          <a:p>
            <a:pPr>
              <a:buFont typeface="Arial" charset="0"/>
              <a:buChar char="•"/>
            </a:pPr>
            <a:endParaRPr lang="en-US" dirty="0">
              <a:latin typeface="Arial" charset="0"/>
              <a:cs typeface="Arial" charset="0"/>
            </a:endParaRPr>
          </a:p>
          <a:p>
            <a:pPr>
              <a:buFont typeface="Arial" charset="0"/>
              <a:buChar char="•"/>
            </a:pPr>
            <a:endParaRPr lang="en-US" dirty="0" smtClean="0">
              <a:latin typeface="Arial" charset="0"/>
              <a:cs typeface="Arial" charset="0"/>
            </a:endParaRPr>
          </a:p>
          <a:p>
            <a:pPr>
              <a:buFont typeface="Arial" charset="0"/>
              <a:buChar char="•"/>
            </a:pPr>
            <a:endParaRPr lang="en-US" dirty="0" smtClean="0">
              <a:latin typeface="Arial" charset="0"/>
              <a:cs typeface="Arial" charset="0"/>
            </a:endParaRPr>
          </a:p>
        </p:txBody>
      </p:sp>
      <p:grpSp>
        <p:nvGrpSpPr>
          <p:cNvPr id="2" name="Group 12"/>
          <p:cNvGrpSpPr/>
          <p:nvPr/>
        </p:nvGrpSpPr>
        <p:grpSpPr>
          <a:xfrm>
            <a:off x="2164892" y="3810000"/>
            <a:ext cx="1828800" cy="1828800"/>
            <a:chOff x="6324600" y="3733800"/>
            <a:chExt cx="1828800" cy="1828800"/>
          </a:xfrm>
        </p:grpSpPr>
        <p:cxnSp>
          <p:nvCxnSpPr>
            <p:cNvPr id="14" name="Straight Connector 13"/>
            <p:cNvCxnSpPr/>
            <p:nvPr/>
          </p:nvCxnSpPr>
          <p:spPr bwMode="auto">
            <a:xfrm>
              <a:off x="6553200" y="38481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15" name="Straight Connector 14"/>
            <p:cNvCxnSpPr/>
            <p:nvPr/>
          </p:nvCxnSpPr>
          <p:spPr bwMode="auto">
            <a:xfrm>
              <a:off x="6438900" y="39624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19" name="Straight Connector 18"/>
            <p:cNvCxnSpPr/>
            <p:nvPr/>
          </p:nvCxnSpPr>
          <p:spPr bwMode="auto">
            <a:xfrm>
              <a:off x="6553200" y="43815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a:off x="6972300" y="39624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1" name="Straight Connector 20"/>
            <p:cNvCxnSpPr/>
            <p:nvPr/>
          </p:nvCxnSpPr>
          <p:spPr bwMode="auto">
            <a:xfrm>
              <a:off x="6438900" y="44958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a:off x="6553200" y="49149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3" name="Straight Connector 22"/>
            <p:cNvCxnSpPr/>
            <p:nvPr/>
          </p:nvCxnSpPr>
          <p:spPr bwMode="auto">
            <a:xfrm>
              <a:off x="6972300" y="44958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4" name="Straight Connector 23"/>
            <p:cNvCxnSpPr/>
            <p:nvPr/>
          </p:nvCxnSpPr>
          <p:spPr bwMode="auto">
            <a:xfrm>
              <a:off x="6438900" y="50292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5" name="Straight Connector 24"/>
            <p:cNvCxnSpPr/>
            <p:nvPr/>
          </p:nvCxnSpPr>
          <p:spPr bwMode="auto">
            <a:xfrm>
              <a:off x="6553200" y="54483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6" name="Straight Connector 25"/>
            <p:cNvCxnSpPr/>
            <p:nvPr/>
          </p:nvCxnSpPr>
          <p:spPr bwMode="auto">
            <a:xfrm>
              <a:off x="6972300" y="50292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7" name="Straight Connector 26"/>
            <p:cNvCxnSpPr/>
            <p:nvPr/>
          </p:nvCxnSpPr>
          <p:spPr bwMode="auto">
            <a:xfrm>
              <a:off x="7086600" y="38481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8" name="Straight Connector 27"/>
            <p:cNvCxnSpPr/>
            <p:nvPr/>
          </p:nvCxnSpPr>
          <p:spPr bwMode="auto">
            <a:xfrm>
              <a:off x="7086600" y="43815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9" name="Straight Connector 28"/>
            <p:cNvCxnSpPr/>
            <p:nvPr/>
          </p:nvCxnSpPr>
          <p:spPr bwMode="auto">
            <a:xfrm>
              <a:off x="7505700" y="39624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30" name="Straight Connector 29"/>
            <p:cNvCxnSpPr/>
            <p:nvPr/>
          </p:nvCxnSpPr>
          <p:spPr bwMode="auto">
            <a:xfrm>
              <a:off x="7086600" y="49149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31" name="Straight Connector 30"/>
            <p:cNvCxnSpPr/>
            <p:nvPr/>
          </p:nvCxnSpPr>
          <p:spPr bwMode="auto">
            <a:xfrm>
              <a:off x="7505700" y="44958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32" name="Straight Connector 31"/>
            <p:cNvCxnSpPr/>
            <p:nvPr/>
          </p:nvCxnSpPr>
          <p:spPr bwMode="auto">
            <a:xfrm>
              <a:off x="7086600" y="54483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33" name="Straight Connector 32"/>
            <p:cNvCxnSpPr/>
            <p:nvPr/>
          </p:nvCxnSpPr>
          <p:spPr bwMode="auto">
            <a:xfrm>
              <a:off x="7505700" y="50292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34" name="Straight Connector 33"/>
            <p:cNvCxnSpPr/>
            <p:nvPr/>
          </p:nvCxnSpPr>
          <p:spPr bwMode="auto">
            <a:xfrm>
              <a:off x="7620000" y="38481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35" name="Straight Connector 34"/>
            <p:cNvCxnSpPr/>
            <p:nvPr/>
          </p:nvCxnSpPr>
          <p:spPr bwMode="auto">
            <a:xfrm>
              <a:off x="7620000" y="43815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36" name="Straight Connector 35"/>
            <p:cNvCxnSpPr/>
            <p:nvPr/>
          </p:nvCxnSpPr>
          <p:spPr bwMode="auto">
            <a:xfrm>
              <a:off x="8039100" y="39624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37" name="Straight Connector 36"/>
            <p:cNvCxnSpPr/>
            <p:nvPr/>
          </p:nvCxnSpPr>
          <p:spPr bwMode="auto">
            <a:xfrm>
              <a:off x="7620000" y="49149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38" name="Straight Connector 37"/>
            <p:cNvCxnSpPr/>
            <p:nvPr/>
          </p:nvCxnSpPr>
          <p:spPr bwMode="auto">
            <a:xfrm>
              <a:off x="8039100" y="44958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39" name="Straight Connector 38"/>
            <p:cNvCxnSpPr/>
            <p:nvPr/>
          </p:nvCxnSpPr>
          <p:spPr bwMode="auto">
            <a:xfrm>
              <a:off x="7620000" y="54483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40" name="Straight Connector 39"/>
            <p:cNvCxnSpPr/>
            <p:nvPr/>
          </p:nvCxnSpPr>
          <p:spPr bwMode="auto">
            <a:xfrm>
              <a:off x="8039100" y="50292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41" name="Oval 40"/>
            <p:cNvSpPr/>
            <p:nvPr/>
          </p:nvSpPr>
          <p:spPr bwMode="auto">
            <a:xfrm>
              <a:off x="6324600" y="37338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42" name="Oval 41"/>
            <p:cNvSpPr/>
            <p:nvPr/>
          </p:nvSpPr>
          <p:spPr bwMode="auto">
            <a:xfrm>
              <a:off x="6858000" y="37338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6324600" y="42672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44" name="Oval 43"/>
            <p:cNvSpPr/>
            <p:nvPr/>
          </p:nvSpPr>
          <p:spPr bwMode="auto">
            <a:xfrm>
              <a:off x="6858000" y="4267200"/>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45" name="Oval 44"/>
            <p:cNvSpPr/>
            <p:nvPr/>
          </p:nvSpPr>
          <p:spPr bwMode="auto">
            <a:xfrm>
              <a:off x="6324600" y="48006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46" name="Oval 45"/>
            <p:cNvSpPr/>
            <p:nvPr/>
          </p:nvSpPr>
          <p:spPr bwMode="auto">
            <a:xfrm>
              <a:off x="6858000" y="48006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47" name="Oval 46"/>
            <p:cNvSpPr/>
            <p:nvPr/>
          </p:nvSpPr>
          <p:spPr bwMode="auto">
            <a:xfrm>
              <a:off x="6324600" y="53340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48" name="Oval 47"/>
            <p:cNvSpPr/>
            <p:nvPr/>
          </p:nvSpPr>
          <p:spPr bwMode="auto">
            <a:xfrm>
              <a:off x="6858000" y="53340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49" name="Oval 48"/>
            <p:cNvSpPr/>
            <p:nvPr/>
          </p:nvSpPr>
          <p:spPr bwMode="auto">
            <a:xfrm>
              <a:off x="7391400" y="37338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0" name="Oval 49"/>
            <p:cNvSpPr/>
            <p:nvPr/>
          </p:nvSpPr>
          <p:spPr bwMode="auto">
            <a:xfrm>
              <a:off x="7391400" y="42672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1" name="Oval 50"/>
            <p:cNvSpPr/>
            <p:nvPr/>
          </p:nvSpPr>
          <p:spPr bwMode="auto">
            <a:xfrm>
              <a:off x="7391400" y="48006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2" name="Oval 51"/>
            <p:cNvSpPr/>
            <p:nvPr/>
          </p:nvSpPr>
          <p:spPr bwMode="auto">
            <a:xfrm>
              <a:off x="7391400" y="53340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3" name="Oval 52"/>
            <p:cNvSpPr/>
            <p:nvPr/>
          </p:nvSpPr>
          <p:spPr bwMode="auto">
            <a:xfrm>
              <a:off x="7924800" y="37338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4" name="Oval 53"/>
            <p:cNvSpPr/>
            <p:nvPr/>
          </p:nvSpPr>
          <p:spPr bwMode="auto">
            <a:xfrm>
              <a:off x="7924800" y="42672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5" name="Oval 54"/>
            <p:cNvSpPr/>
            <p:nvPr/>
          </p:nvSpPr>
          <p:spPr bwMode="auto">
            <a:xfrm>
              <a:off x="7924800" y="48006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56" name="Oval 55"/>
            <p:cNvSpPr/>
            <p:nvPr/>
          </p:nvSpPr>
          <p:spPr bwMode="auto">
            <a:xfrm>
              <a:off x="7924800" y="53340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4" name="Group 58"/>
          <p:cNvGrpSpPr/>
          <p:nvPr/>
        </p:nvGrpSpPr>
        <p:grpSpPr>
          <a:xfrm>
            <a:off x="4800600" y="3780418"/>
            <a:ext cx="1828800" cy="1828800"/>
            <a:chOff x="6324600" y="3733800"/>
            <a:chExt cx="1828800" cy="1828800"/>
          </a:xfrm>
        </p:grpSpPr>
        <p:cxnSp>
          <p:nvCxnSpPr>
            <p:cNvPr id="60" name="Straight Connector 59"/>
            <p:cNvCxnSpPr/>
            <p:nvPr/>
          </p:nvCxnSpPr>
          <p:spPr bwMode="auto">
            <a:xfrm>
              <a:off x="6553200" y="38481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1" name="Straight Connector 60"/>
            <p:cNvCxnSpPr/>
            <p:nvPr/>
          </p:nvCxnSpPr>
          <p:spPr bwMode="auto">
            <a:xfrm>
              <a:off x="6438900" y="39624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2" name="Straight Connector 61"/>
            <p:cNvCxnSpPr/>
            <p:nvPr/>
          </p:nvCxnSpPr>
          <p:spPr bwMode="auto">
            <a:xfrm>
              <a:off x="6553200" y="43815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3" name="Straight Connector 62"/>
            <p:cNvCxnSpPr/>
            <p:nvPr/>
          </p:nvCxnSpPr>
          <p:spPr bwMode="auto">
            <a:xfrm>
              <a:off x="6972300" y="39624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4" name="Straight Connector 63"/>
            <p:cNvCxnSpPr/>
            <p:nvPr/>
          </p:nvCxnSpPr>
          <p:spPr bwMode="auto">
            <a:xfrm>
              <a:off x="6438900" y="44958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5" name="Straight Connector 64"/>
            <p:cNvCxnSpPr/>
            <p:nvPr/>
          </p:nvCxnSpPr>
          <p:spPr bwMode="auto">
            <a:xfrm>
              <a:off x="6553200" y="49149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6" name="Straight Connector 65"/>
            <p:cNvCxnSpPr/>
            <p:nvPr/>
          </p:nvCxnSpPr>
          <p:spPr bwMode="auto">
            <a:xfrm>
              <a:off x="6972300" y="44958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7" name="Straight Connector 66"/>
            <p:cNvCxnSpPr/>
            <p:nvPr/>
          </p:nvCxnSpPr>
          <p:spPr bwMode="auto">
            <a:xfrm>
              <a:off x="6438900" y="50292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8" name="Straight Connector 67"/>
            <p:cNvCxnSpPr/>
            <p:nvPr/>
          </p:nvCxnSpPr>
          <p:spPr bwMode="auto">
            <a:xfrm>
              <a:off x="6553200" y="54483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9" name="Straight Connector 68"/>
            <p:cNvCxnSpPr/>
            <p:nvPr/>
          </p:nvCxnSpPr>
          <p:spPr bwMode="auto">
            <a:xfrm>
              <a:off x="6972300" y="50292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70" name="Straight Connector 69"/>
            <p:cNvCxnSpPr/>
            <p:nvPr/>
          </p:nvCxnSpPr>
          <p:spPr bwMode="auto">
            <a:xfrm>
              <a:off x="7086600" y="38481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71" name="Straight Connector 70"/>
            <p:cNvCxnSpPr/>
            <p:nvPr/>
          </p:nvCxnSpPr>
          <p:spPr bwMode="auto">
            <a:xfrm>
              <a:off x="7086600" y="43815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72" name="Straight Connector 71"/>
            <p:cNvCxnSpPr/>
            <p:nvPr/>
          </p:nvCxnSpPr>
          <p:spPr bwMode="auto">
            <a:xfrm>
              <a:off x="7505700" y="39624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73" name="Straight Connector 72"/>
            <p:cNvCxnSpPr/>
            <p:nvPr/>
          </p:nvCxnSpPr>
          <p:spPr bwMode="auto">
            <a:xfrm>
              <a:off x="7086600" y="49149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74" name="Straight Connector 73"/>
            <p:cNvCxnSpPr/>
            <p:nvPr/>
          </p:nvCxnSpPr>
          <p:spPr bwMode="auto">
            <a:xfrm>
              <a:off x="7505700" y="44958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75" name="Straight Connector 74"/>
            <p:cNvCxnSpPr/>
            <p:nvPr/>
          </p:nvCxnSpPr>
          <p:spPr bwMode="auto">
            <a:xfrm>
              <a:off x="7086600" y="54483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7505700" y="50292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7620000" y="38481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78" name="Straight Connector 77"/>
            <p:cNvCxnSpPr/>
            <p:nvPr/>
          </p:nvCxnSpPr>
          <p:spPr bwMode="auto">
            <a:xfrm>
              <a:off x="7620000" y="43815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8039100" y="39624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80" name="Straight Connector 79"/>
            <p:cNvCxnSpPr/>
            <p:nvPr/>
          </p:nvCxnSpPr>
          <p:spPr bwMode="auto">
            <a:xfrm>
              <a:off x="7620000" y="49149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8039100" y="44958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82" name="Straight Connector 81"/>
            <p:cNvCxnSpPr/>
            <p:nvPr/>
          </p:nvCxnSpPr>
          <p:spPr bwMode="auto">
            <a:xfrm>
              <a:off x="7620000" y="5448300"/>
              <a:ext cx="3048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8039100" y="5029200"/>
              <a:ext cx="0" cy="30480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84" name="Oval 83"/>
            <p:cNvSpPr/>
            <p:nvPr/>
          </p:nvSpPr>
          <p:spPr bwMode="auto">
            <a:xfrm>
              <a:off x="6324600" y="37338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85" name="Oval 84"/>
            <p:cNvSpPr/>
            <p:nvPr/>
          </p:nvSpPr>
          <p:spPr bwMode="auto">
            <a:xfrm>
              <a:off x="6858000" y="37338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86" name="Oval 85"/>
            <p:cNvSpPr/>
            <p:nvPr/>
          </p:nvSpPr>
          <p:spPr bwMode="auto">
            <a:xfrm>
              <a:off x="6324600" y="42672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87" name="Oval 86"/>
            <p:cNvSpPr/>
            <p:nvPr/>
          </p:nvSpPr>
          <p:spPr bwMode="auto">
            <a:xfrm>
              <a:off x="6858000" y="42672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88" name="Oval 87"/>
            <p:cNvSpPr/>
            <p:nvPr/>
          </p:nvSpPr>
          <p:spPr bwMode="auto">
            <a:xfrm>
              <a:off x="6324600" y="48006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89" name="Oval 88"/>
            <p:cNvSpPr/>
            <p:nvPr/>
          </p:nvSpPr>
          <p:spPr bwMode="auto">
            <a:xfrm>
              <a:off x="6858000" y="48006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90" name="Oval 89"/>
            <p:cNvSpPr/>
            <p:nvPr/>
          </p:nvSpPr>
          <p:spPr bwMode="auto">
            <a:xfrm>
              <a:off x="6324600" y="53340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91" name="Oval 90"/>
            <p:cNvSpPr/>
            <p:nvPr/>
          </p:nvSpPr>
          <p:spPr bwMode="auto">
            <a:xfrm>
              <a:off x="6858000" y="53340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92" name="Oval 91"/>
            <p:cNvSpPr/>
            <p:nvPr/>
          </p:nvSpPr>
          <p:spPr bwMode="auto">
            <a:xfrm>
              <a:off x="7391400" y="37338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93" name="Oval 92"/>
            <p:cNvSpPr/>
            <p:nvPr/>
          </p:nvSpPr>
          <p:spPr bwMode="auto">
            <a:xfrm>
              <a:off x="7391400" y="42672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94" name="Oval 93"/>
            <p:cNvSpPr/>
            <p:nvPr/>
          </p:nvSpPr>
          <p:spPr bwMode="auto">
            <a:xfrm>
              <a:off x="7391400" y="48006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95" name="Oval 94"/>
            <p:cNvSpPr/>
            <p:nvPr/>
          </p:nvSpPr>
          <p:spPr bwMode="auto">
            <a:xfrm>
              <a:off x="7391400" y="53340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96" name="Oval 95"/>
            <p:cNvSpPr/>
            <p:nvPr/>
          </p:nvSpPr>
          <p:spPr bwMode="auto">
            <a:xfrm>
              <a:off x="7924800" y="37338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97" name="Oval 96"/>
            <p:cNvSpPr/>
            <p:nvPr/>
          </p:nvSpPr>
          <p:spPr bwMode="auto">
            <a:xfrm>
              <a:off x="7924800" y="42672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98" name="Oval 97"/>
            <p:cNvSpPr/>
            <p:nvPr/>
          </p:nvSpPr>
          <p:spPr bwMode="auto">
            <a:xfrm>
              <a:off x="7924800" y="48006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sp>
          <p:nvSpPr>
            <p:cNvPr id="99" name="Oval 98"/>
            <p:cNvSpPr/>
            <p:nvPr/>
          </p:nvSpPr>
          <p:spPr bwMode="auto">
            <a:xfrm>
              <a:off x="7924800" y="5334000"/>
              <a:ext cx="228600" cy="228600"/>
            </a:xfrm>
            <a:prstGeom prst="ellipse">
              <a:avLst/>
            </a:prstGeom>
            <a:noFill/>
            <a:ln w="38100" cap="flat" cmpd="sng" algn="ctr">
              <a:solidFill>
                <a:schemeClr val="bg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p:gr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00" name="TextBox 99"/>
              <p:cNvSpPr txBox="1"/>
              <p:nvPr/>
            </p:nvSpPr>
            <p:spPr bwMode="auto">
              <a:xfrm>
                <a:off x="5029200" y="5671807"/>
                <a:ext cx="1600200" cy="369332"/>
              </a:xfrm>
              <a:prstGeom prst="rect">
                <a:avLst/>
              </a:prstGeom>
              <a:noFill/>
              <a:ln w="9525">
                <a:noFill/>
                <a:miter lim="800000"/>
                <a:headEnd/>
                <a:tailEnd/>
              </a:ln>
            </p:spPr>
            <p:txBody>
              <a:bodyPr wrap="square">
                <a:spAutoFit/>
              </a:bodyPr>
              <a:lstStyle/>
              <a:p>
                <a:pPr eaLnBrk="0" hangingPunct="0">
                  <a:defRPr/>
                </a:pPr>
                <a14:m>
                  <m:oMathPara xmlns:m="http://schemas.openxmlformats.org/officeDocument/2006/math">
                    <m:oMathParaPr>
                      <m:jc m:val="centerGroup"/>
                    </m:oMathParaPr>
                    <m:oMath xmlns:m="http://schemas.openxmlformats.org/officeDocument/2006/math">
                      <m:r>
                        <a:rPr lang="en-US" sz="1800" b="0" i="1" dirty="0" smtClean="0">
                          <a:solidFill>
                            <a:schemeClr val="bg1"/>
                          </a:solidFill>
                          <a:latin typeface="Cambria Math"/>
                          <a:cs typeface="Arial" pitchFamily="34" charset="0"/>
                        </a:rPr>
                        <m:t>𝑡</m:t>
                      </m:r>
                      <m:r>
                        <a:rPr lang="en-US" sz="1800" b="0" i="1" dirty="0" smtClean="0">
                          <a:solidFill>
                            <a:schemeClr val="bg1"/>
                          </a:solidFill>
                          <a:latin typeface="Cambria Math"/>
                          <a:cs typeface="Arial" pitchFamily="34" charset="0"/>
                        </a:rPr>
                        <m:t>+1</m:t>
                      </m:r>
                    </m:oMath>
                  </m:oMathPara>
                </a14:m>
                <a:endParaRPr lang="en-US" sz="1800" dirty="0">
                  <a:solidFill>
                    <a:schemeClr val="bg1"/>
                  </a:solidFill>
                  <a:latin typeface="+mn-lt"/>
                  <a:cs typeface="Arial" pitchFamily="34" charset="0"/>
                </a:endParaRPr>
              </a:p>
            </p:txBody>
          </p:sp>
        </mc:Choice>
        <mc:Fallback>
          <p:sp>
            <p:nvSpPr>
              <p:cNvPr id="100" name="TextBox 99"/>
              <p:cNvSpPr txBox="1">
                <a:spLocks noRot="1" noChangeAspect="1" noMove="1" noResize="1" noEditPoints="1" noAdjustHandles="1" noChangeArrowheads="1" noChangeShapeType="1" noTextEdit="1"/>
              </p:cNvSpPr>
              <p:nvPr/>
            </p:nvSpPr>
            <p:spPr bwMode="auto">
              <a:xfrm>
                <a:off x="5029200" y="5671807"/>
                <a:ext cx="1600200" cy="369332"/>
              </a:xfrm>
              <a:prstGeom prst="rect">
                <a:avLst/>
              </a:prstGeom>
              <a:blipFill rotWithShape="1">
                <a:blip r:embed="rId3"/>
                <a:stretch>
                  <a:fillRect/>
                </a:stretch>
              </a:blipFill>
              <a:ln w="9525">
                <a:noFill/>
                <a:miter lim="800000"/>
                <a:headEnd/>
                <a:tailEnd/>
              </a:ln>
            </p:spPr>
            <p:txBody>
              <a:bodyPr/>
              <a:lstStyle/>
              <a:p>
                <a:r>
                  <a:rPr lang="en-US">
                    <a:noFill/>
                  </a:rPr>
                  <a:t> </a:t>
                </a:r>
              </a:p>
            </p:txBody>
          </p:sp>
        </mc:Fallback>
      </mc:AlternateContent>
      <p:sp>
        <p:nvSpPr>
          <p:cNvPr id="101" name="Oval 100"/>
          <p:cNvSpPr/>
          <p:nvPr/>
        </p:nvSpPr>
        <p:spPr bwMode="auto">
          <a:xfrm>
            <a:off x="5638800" y="4085218"/>
            <a:ext cx="228600" cy="228600"/>
          </a:xfrm>
          <a:prstGeom prst="ellipse">
            <a:avLst/>
          </a:prstGeom>
          <a:noFill/>
          <a:ln w="38100"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tx1"/>
              </a:solidFill>
              <a:effectLst/>
              <a:latin typeface="Arial" charset="0"/>
            </a:endParaRPr>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03" name="TextBox 102"/>
              <p:cNvSpPr txBox="1"/>
              <p:nvPr/>
            </p:nvSpPr>
            <p:spPr bwMode="auto">
              <a:xfrm>
                <a:off x="2275563" y="5671807"/>
                <a:ext cx="1905000" cy="369332"/>
              </a:xfrm>
              <a:prstGeom prst="rect">
                <a:avLst/>
              </a:prstGeom>
              <a:noFill/>
              <a:ln w="9525">
                <a:noFill/>
                <a:miter lim="800000"/>
                <a:headEnd/>
                <a:tailEnd/>
              </a:ln>
            </p:spPr>
            <p:txBody>
              <a:bodyPr wrap="square">
                <a:spAutoFit/>
              </a:bodyPr>
              <a:lstStyle/>
              <a:p>
                <a:pPr eaLnBrk="0" hangingPunct="0">
                  <a:defRPr/>
                </a:pPr>
                <a14:m>
                  <m:oMathPara xmlns:m="http://schemas.openxmlformats.org/officeDocument/2006/math">
                    <m:oMathParaPr>
                      <m:jc m:val="centerGroup"/>
                    </m:oMathParaPr>
                    <m:oMath xmlns:m="http://schemas.openxmlformats.org/officeDocument/2006/math">
                      <m:r>
                        <a:rPr lang="en-US" sz="1800" b="0" i="1" dirty="0" smtClean="0">
                          <a:solidFill>
                            <a:schemeClr val="bg1"/>
                          </a:solidFill>
                          <a:latin typeface="Cambria Math"/>
                          <a:cs typeface="Arial" pitchFamily="34" charset="0"/>
                        </a:rPr>
                        <m:t>𝑡</m:t>
                      </m:r>
                    </m:oMath>
                  </m:oMathPara>
                </a14:m>
                <a:endParaRPr lang="en-US" sz="1800" dirty="0">
                  <a:solidFill>
                    <a:schemeClr val="bg1"/>
                  </a:solidFill>
                  <a:latin typeface="+mn-lt"/>
                  <a:cs typeface="Arial" pitchFamily="34" charset="0"/>
                </a:endParaRPr>
              </a:p>
            </p:txBody>
          </p:sp>
        </mc:Choice>
        <mc:Fallback>
          <p:sp>
            <p:nvSpPr>
              <p:cNvPr id="103" name="TextBox 102"/>
              <p:cNvSpPr txBox="1">
                <a:spLocks noRot="1" noChangeAspect="1" noMove="1" noResize="1" noEditPoints="1" noAdjustHandles="1" noChangeArrowheads="1" noChangeShapeType="1" noTextEdit="1"/>
              </p:cNvSpPr>
              <p:nvPr/>
            </p:nvSpPr>
            <p:spPr bwMode="auto">
              <a:xfrm>
                <a:off x="2275563" y="5671807"/>
                <a:ext cx="1905000" cy="369332"/>
              </a:xfrm>
              <a:prstGeom prst="rect">
                <a:avLst/>
              </a:prstGeom>
              <a:blipFill rotWithShape="1">
                <a:blip r:embed="rId4"/>
                <a:stretch>
                  <a:fillRect/>
                </a:stretch>
              </a:blipFill>
              <a:ln w="9525">
                <a:noFill/>
                <a:miter lim="800000"/>
                <a:headEnd/>
                <a:tailEnd/>
              </a:ln>
            </p:spPr>
            <p:txBody>
              <a:bodyPr/>
              <a:lstStyle/>
              <a:p>
                <a:r>
                  <a:rPr lang="en-US">
                    <a:noFill/>
                  </a:rPr>
                  <a:t> </a:t>
                </a:r>
              </a:p>
            </p:txBody>
          </p:sp>
        </mc:Fallback>
      </mc:AlternateContent>
      <p:cxnSp>
        <p:nvCxnSpPr>
          <p:cNvPr id="3" name="Straight Arrow Connector 2"/>
          <p:cNvCxnSpPr>
            <a:stCxn id="44" idx="7"/>
          </p:cNvCxnSpPr>
          <p:nvPr/>
        </p:nvCxnSpPr>
        <p:spPr bwMode="auto">
          <a:xfrm flipV="1">
            <a:off x="2893414" y="4161418"/>
            <a:ext cx="185878" cy="21546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0487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Title 3"/>
          <p:cNvSpPr>
            <a:spLocks noGrp="1"/>
          </p:cNvSpPr>
          <p:nvPr>
            <p:ph type="title"/>
          </p:nvPr>
        </p:nvSpPr>
        <p:spPr>
          <a:xfrm>
            <a:off x="457200" y="29386"/>
            <a:ext cx="8229600" cy="1143000"/>
          </a:xfrm>
        </p:spPr>
        <p:txBody>
          <a:bodyPr/>
          <a:lstStyle/>
          <a:p>
            <a:r>
              <a:rPr lang="en-US" dirty="0" smtClean="0"/>
              <a:t>Temporal Consistency</a:t>
            </a:r>
            <a:endParaRPr lang="en-US" dirty="0" smtClean="0">
              <a:latin typeface="Arial" charset="0"/>
              <a:cs typeface="Arial" charset="0"/>
            </a:endParaRPr>
          </a:p>
        </p:txBody>
      </p:sp>
      <p:sp>
        <p:nvSpPr>
          <p:cNvPr id="66563" name="Content Placeholder 4"/>
          <p:cNvSpPr>
            <a:spLocks noGrp="1"/>
          </p:cNvSpPr>
          <p:nvPr>
            <p:ph idx="1"/>
          </p:nvPr>
        </p:nvSpPr>
        <p:spPr>
          <a:xfrm>
            <a:off x="304800" y="990600"/>
            <a:ext cx="8610600" cy="609600"/>
          </a:xfrm>
        </p:spPr>
        <p:txBody>
          <a:bodyPr/>
          <a:lstStyle/>
          <a:p>
            <a:pPr>
              <a:buFont typeface="Arial" charset="0"/>
              <a:buChar char="•"/>
            </a:pPr>
            <a:r>
              <a:rPr lang="en-US" dirty="0" smtClean="0">
                <a:latin typeface="Arial" charset="0"/>
                <a:cs typeface="Arial" charset="0"/>
              </a:rPr>
              <a:t>Easy with continuous functions</a:t>
            </a:r>
            <a:endParaRPr lang="en-US" dirty="0">
              <a:latin typeface="Arial" charset="0"/>
              <a:cs typeface="Arial" charset="0"/>
            </a:endParaRPr>
          </a:p>
        </p:txBody>
      </p:sp>
      <p:pic>
        <p:nvPicPr>
          <p:cNvPr id="13" name="Picture 12" descr="D:\Research\Write\nips2010\code\syn_seg_2.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90260" y="4693483"/>
            <a:ext cx="1463040" cy="135709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4" name="Picture 14" descr="D:\Research\Write\nips2010\code\syn_seg_2.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64791" y="4693483"/>
            <a:ext cx="1463040" cy="135709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5" name="Picture 22" descr="Z:\research\present\BU_talk_29March2011\code\images\syn_support2.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64791" y="3214906"/>
            <a:ext cx="1463040" cy="135709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9" name="Picture 3" descr="Z:\research\present\BU_talk_29March2011\code\images\syn2_support1.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64791" y="1752600"/>
            <a:ext cx="1463040" cy="135709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0" name="Picture 22" descr="Z:\research\present\BU_talk_29March2011\code\images\syn_support2.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90260" y="3214906"/>
            <a:ext cx="1463040" cy="135709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 name="Picture 3" descr="Z:\research\present\BU_talk_29March2011\code\g_21.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90260" y="1752600"/>
            <a:ext cx="1463040" cy="135709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2" name="Picture 2" descr="Z:\research\present\BU_talk_29March2011\code\syn_seg_3.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59280" y="4693483"/>
            <a:ext cx="1463040" cy="135709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 name="Picture 3" descr="Z:\research\present\BU_talk_29March2011\code\g_31.png"/>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59280" y="1752600"/>
            <a:ext cx="1463040" cy="135709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4" name="Picture 22" descr="Z:\research\present\BU_talk_29March2011\code\images\syn_support2.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59280" y="3214906"/>
            <a:ext cx="1463040" cy="135709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6" name="TextBox 25"/>
              <p:cNvSpPr txBox="1"/>
              <p:nvPr/>
            </p:nvSpPr>
            <p:spPr bwMode="auto">
              <a:xfrm>
                <a:off x="2171700" y="2231024"/>
                <a:ext cx="762000" cy="381515"/>
              </a:xfrm>
              <a:prstGeom prst="rect">
                <a:avLst/>
              </a:prstGeom>
              <a:noFill/>
              <a:ln w="9525">
                <a:noFill/>
                <a:miter lim="800000"/>
                <a:headEnd/>
                <a:tailEnd/>
              </a:ln>
            </p:spPr>
            <p:txBody>
              <a:bodyPr wrap="square">
                <a:spAutoFit/>
              </a:bodyPr>
              <a:lstStyle/>
              <a:p>
                <a:pPr eaLnBrk="0" hangingPunct="0">
                  <a:defRPr/>
                </a:pPr>
                <a14:m>
                  <m:oMathPara xmlns:m="http://schemas.openxmlformats.org/officeDocument/2006/math">
                    <m:oMathParaPr>
                      <m:jc m:val="centerGroup"/>
                    </m:oMathParaPr>
                    <m:oMath xmlns:m="http://schemas.openxmlformats.org/officeDocument/2006/math">
                      <m:sSub>
                        <m:sSubPr>
                          <m:ctrlPr>
                            <a:rPr lang="en-US" sz="1800" b="1" i="1" smtClean="0">
                              <a:solidFill>
                                <a:srgbClr val="FF0000"/>
                              </a:solidFill>
                              <a:latin typeface="Cambria Math"/>
                              <a:cs typeface="Arial" pitchFamily="34" charset="0"/>
                            </a:rPr>
                          </m:ctrlPr>
                        </m:sSubPr>
                        <m:e>
                          <m:r>
                            <a:rPr lang="en-US" sz="1800" b="1" i="1" smtClean="0">
                              <a:solidFill>
                                <a:srgbClr val="FF0000"/>
                              </a:solidFill>
                              <a:latin typeface="Cambria Math"/>
                              <a:cs typeface="Arial" pitchFamily="34" charset="0"/>
                            </a:rPr>
                            <m:t>𝒈</m:t>
                          </m:r>
                        </m:e>
                        <m:sub>
                          <m:r>
                            <a:rPr lang="en-US" sz="1800" b="1" i="1" smtClean="0">
                              <a:solidFill>
                                <a:srgbClr val="FF0000"/>
                              </a:solidFill>
                              <a:latin typeface="Cambria Math"/>
                              <a:cs typeface="Arial" pitchFamily="34" charset="0"/>
                            </a:rPr>
                            <m:t>𝒕</m:t>
                          </m:r>
                          <m:r>
                            <a:rPr lang="en-US" sz="1800" b="1" i="1" smtClean="0">
                              <a:solidFill>
                                <a:srgbClr val="FF0000"/>
                              </a:solidFill>
                              <a:latin typeface="Cambria Math"/>
                              <a:cs typeface="Arial" pitchFamily="34" charset="0"/>
                            </a:rPr>
                            <m:t>−</m:t>
                          </m:r>
                          <m:r>
                            <a:rPr lang="en-US" sz="1800" b="1" i="1" smtClean="0">
                              <a:solidFill>
                                <a:srgbClr val="FF0000"/>
                              </a:solidFill>
                              <a:latin typeface="Cambria Math"/>
                              <a:cs typeface="Arial" pitchFamily="34" charset="0"/>
                            </a:rPr>
                            <m:t>𝟏</m:t>
                          </m:r>
                          <m:r>
                            <a:rPr lang="en-US" sz="1800" b="1" i="1" smtClean="0">
                              <a:solidFill>
                                <a:srgbClr val="FF0000"/>
                              </a:solidFill>
                              <a:latin typeface="Cambria Math"/>
                              <a:cs typeface="Arial" pitchFamily="34" charset="0"/>
                            </a:rPr>
                            <m:t>,</m:t>
                          </m:r>
                          <m:r>
                            <a:rPr lang="en-US" sz="1800" b="1" i="1" smtClean="0">
                              <a:solidFill>
                                <a:srgbClr val="FF0000"/>
                              </a:solidFill>
                              <a:latin typeface="Cambria Math"/>
                              <a:cs typeface="Arial" pitchFamily="34" charset="0"/>
                            </a:rPr>
                            <m:t>𝟏</m:t>
                          </m:r>
                        </m:sub>
                      </m:sSub>
                    </m:oMath>
                  </m:oMathPara>
                </a14:m>
                <a:endParaRPr lang="en-US" sz="1800" dirty="0">
                  <a:solidFill>
                    <a:srgbClr val="FF0000"/>
                  </a:solidFill>
                  <a:latin typeface="+mn-lt"/>
                  <a:cs typeface="Arial" pitchFamily="34" charset="0"/>
                </a:endParaRPr>
              </a:p>
            </p:txBody>
          </p:sp>
        </mc:Choice>
        <mc:Fallback>
          <p:sp>
            <p:nvSpPr>
              <p:cNvPr id="26" name="TextBox 25"/>
              <p:cNvSpPr txBox="1">
                <a:spLocks noRot="1" noChangeAspect="1" noMove="1" noResize="1" noEditPoints="1" noAdjustHandles="1" noChangeArrowheads="1" noChangeShapeType="1" noTextEdit="1"/>
              </p:cNvSpPr>
              <p:nvPr/>
            </p:nvSpPr>
            <p:spPr bwMode="auto">
              <a:xfrm>
                <a:off x="2171700" y="2231024"/>
                <a:ext cx="762000" cy="381515"/>
              </a:xfrm>
              <a:prstGeom prst="rect">
                <a:avLst/>
              </a:prstGeom>
              <a:blipFill rotWithShape="1">
                <a:blip r:embed="rId10"/>
                <a:stretch>
                  <a:fillRect b="-3175"/>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7" name="TextBox 26"/>
              <p:cNvSpPr txBox="1"/>
              <p:nvPr/>
            </p:nvSpPr>
            <p:spPr bwMode="auto">
              <a:xfrm>
                <a:off x="2133600" y="3799883"/>
                <a:ext cx="838200" cy="381515"/>
              </a:xfrm>
              <a:prstGeom prst="rect">
                <a:avLst/>
              </a:prstGeom>
              <a:noFill/>
              <a:ln w="9525">
                <a:noFill/>
                <a:miter lim="800000"/>
                <a:headEnd/>
                <a:tailEnd/>
              </a:ln>
            </p:spPr>
            <p:txBody>
              <a:bodyPr wrap="square">
                <a:spAutoFit/>
              </a:bodyPr>
              <a:lstStyle/>
              <a:p>
                <a:pPr eaLnBrk="0" hangingPunct="0">
                  <a:defRPr/>
                </a:pPr>
                <a14:m>
                  <m:oMathPara xmlns:m="http://schemas.openxmlformats.org/officeDocument/2006/math">
                    <m:oMathParaPr>
                      <m:jc m:val="centerGroup"/>
                    </m:oMathParaPr>
                    <m:oMath xmlns:m="http://schemas.openxmlformats.org/officeDocument/2006/math">
                      <m:sSub>
                        <m:sSubPr>
                          <m:ctrlPr>
                            <a:rPr lang="en-US" sz="1800" b="1" i="1" smtClean="0">
                              <a:solidFill>
                                <a:srgbClr val="FF0000"/>
                              </a:solidFill>
                              <a:latin typeface="Cambria Math"/>
                              <a:cs typeface="Arial" pitchFamily="34" charset="0"/>
                            </a:rPr>
                          </m:ctrlPr>
                        </m:sSubPr>
                        <m:e>
                          <m:r>
                            <a:rPr lang="en-US" sz="1800" b="1" i="1" smtClean="0">
                              <a:solidFill>
                                <a:srgbClr val="FF0000"/>
                              </a:solidFill>
                              <a:latin typeface="Cambria Math"/>
                              <a:cs typeface="Arial" pitchFamily="34" charset="0"/>
                            </a:rPr>
                            <m:t>𝒈</m:t>
                          </m:r>
                        </m:e>
                        <m:sub>
                          <m:r>
                            <a:rPr lang="en-US" sz="1800" b="1" i="1" smtClean="0">
                              <a:solidFill>
                                <a:srgbClr val="FF0000"/>
                              </a:solidFill>
                              <a:latin typeface="Cambria Math"/>
                              <a:cs typeface="Arial" pitchFamily="34" charset="0"/>
                            </a:rPr>
                            <m:t>𝒕</m:t>
                          </m:r>
                          <m:r>
                            <a:rPr lang="en-US" sz="1800" b="1" i="1" smtClean="0">
                              <a:solidFill>
                                <a:srgbClr val="FF0000"/>
                              </a:solidFill>
                              <a:latin typeface="Cambria Math"/>
                              <a:cs typeface="Arial" pitchFamily="34" charset="0"/>
                            </a:rPr>
                            <m:t>−</m:t>
                          </m:r>
                          <m:r>
                            <a:rPr lang="en-US" sz="1800" b="1" i="1" smtClean="0">
                              <a:solidFill>
                                <a:srgbClr val="FF0000"/>
                              </a:solidFill>
                              <a:latin typeface="Cambria Math"/>
                              <a:cs typeface="Arial" pitchFamily="34" charset="0"/>
                            </a:rPr>
                            <m:t>𝟏</m:t>
                          </m:r>
                          <m:r>
                            <a:rPr lang="en-US" sz="1800" b="1" i="1" smtClean="0">
                              <a:solidFill>
                                <a:srgbClr val="FF0000"/>
                              </a:solidFill>
                              <a:latin typeface="Cambria Math"/>
                              <a:cs typeface="Arial" pitchFamily="34" charset="0"/>
                            </a:rPr>
                            <m:t>,</m:t>
                          </m:r>
                          <m:r>
                            <a:rPr lang="en-US" sz="1800" b="1" i="1" smtClean="0">
                              <a:solidFill>
                                <a:srgbClr val="FF0000"/>
                              </a:solidFill>
                              <a:latin typeface="Cambria Math"/>
                              <a:cs typeface="Arial" pitchFamily="34" charset="0"/>
                            </a:rPr>
                            <m:t>𝟐</m:t>
                          </m:r>
                        </m:sub>
                      </m:sSub>
                    </m:oMath>
                  </m:oMathPara>
                </a14:m>
                <a:endParaRPr lang="en-US" sz="1800" dirty="0">
                  <a:solidFill>
                    <a:srgbClr val="FF0000"/>
                  </a:solidFill>
                  <a:latin typeface="+mn-lt"/>
                  <a:cs typeface="Arial" pitchFamily="34" charset="0"/>
                </a:endParaRPr>
              </a:p>
            </p:txBody>
          </p:sp>
        </mc:Choice>
        <mc:Fallback>
          <p:sp>
            <p:nvSpPr>
              <p:cNvPr id="27" name="TextBox 26"/>
              <p:cNvSpPr txBox="1">
                <a:spLocks noRot="1" noChangeAspect="1" noMove="1" noResize="1" noEditPoints="1" noAdjustHandles="1" noChangeArrowheads="1" noChangeShapeType="1" noTextEdit="1"/>
              </p:cNvSpPr>
              <p:nvPr/>
            </p:nvSpPr>
            <p:spPr bwMode="auto">
              <a:xfrm>
                <a:off x="2133600" y="3799883"/>
                <a:ext cx="838200" cy="381515"/>
              </a:xfrm>
              <a:prstGeom prst="rect">
                <a:avLst/>
              </a:prstGeom>
              <a:blipFill rotWithShape="1">
                <a:blip r:embed="rId11"/>
                <a:stretch>
                  <a:fillRect b="-3175"/>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8" name="TextBox 27"/>
              <p:cNvSpPr txBox="1"/>
              <p:nvPr/>
            </p:nvSpPr>
            <p:spPr bwMode="auto">
              <a:xfrm>
                <a:off x="4229100" y="2236410"/>
                <a:ext cx="762000" cy="369332"/>
              </a:xfrm>
              <a:prstGeom prst="rect">
                <a:avLst/>
              </a:prstGeom>
              <a:noFill/>
              <a:ln w="9525">
                <a:noFill/>
                <a:miter lim="800000"/>
                <a:headEnd/>
                <a:tailEnd/>
              </a:ln>
            </p:spPr>
            <p:txBody>
              <a:bodyPr wrap="square">
                <a:spAutoFit/>
              </a:bodyPr>
              <a:lstStyle/>
              <a:p>
                <a:pPr eaLnBrk="0" hangingPunct="0">
                  <a:defRPr/>
                </a:pPr>
                <a14:m>
                  <m:oMathPara xmlns:m="http://schemas.openxmlformats.org/officeDocument/2006/math">
                    <m:oMathParaPr>
                      <m:jc m:val="centerGroup"/>
                    </m:oMathParaPr>
                    <m:oMath xmlns:m="http://schemas.openxmlformats.org/officeDocument/2006/math">
                      <m:sSub>
                        <m:sSubPr>
                          <m:ctrlPr>
                            <a:rPr lang="en-US" sz="1800" b="1" i="1" smtClean="0">
                              <a:solidFill>
                                <a:srgbClr val="FF0000"/>
                              </a:solidFill>
                              <a:latin typeface="Cambria Math"/>
                              <a:cs typeface="Arial" pitchFamily="34" charset="0"/>
                            </a:rPr>
                          </m:ctrlPr>
                        </m:sSubPr>
                        <m:e>
                          <m:r>
                            <a:rPr lang="en-US" sz="1800" b="1" i="1" smtClean="0">
                              <a:solidFill>
                                <a:srgbClr val="FF0000"/>
                              </a:solidFill>
                              <a:latin typeface="Cambria Math"/>
                              <a:cs typeface="Arial" pitchFamily="34" charset="0"/>
                            </a:rPr>
                            <m:t>𝒈</m:t>
                          </m:r>
                        </m:e>
                        <m:sub>
                          <m:r>
                            <a:rPr lang="en-US" sz="1800" b="1" i="1" smtClean="0">
                              <a:solidFill>
                                <a:srgbClr val="FF0000"/>
                              </a:solidFill>
                              <a:latin typeface="Cambria Math"/>
                              <a:cs typeface="Arial" pitchFamily="34" charset="0"/>
                            </a:rPr>
                            <m:t>𝒕</m:t>
                          </m:r>
                          <m:r>
                            <a:rPr lang="en-US" sz="1800" b="1" i="1" smtClean="0">
                              <a:solidFill>
                                <a:srgbClr val="FF0000"/>
                              </a:solidFill>
                              <a:latin typeface="Cambria Math"/>
                              <a:cs typeface="Arial" pitchFamily="34" charset="0"/>
                            </a:rPr>
                            <m:t>𝟏</m:t>
                          </m:r>
                        </m:sub>
                      </m:sSub>
                    </m:oMath>
                  </m:oMathPara>
                </a14:m>
                <a:endParaRPr lang="en-US" sz="1800" dirty="0">
                  <a:solidFill>
                    <a:srgbClr val="FF0000"/>
                  </a:solidFill>
                  <a:latin typeface="+mn-lt"/>
                  <a:cs typeface="Arial" pitchFamily="34" charset="0"/>
                </a:endParaRPr>
              </a:p>
            </p:txBody>
          </p:sp>
        </mc:Choice>
        <mc:Fallback>
          <p:sp>
            <p:nvSpPr>
              <p:cNvPr id="28" name="TextBox 27"/>
              <p:cNvSpPr txBox="1">
                <a:spLocks noRot="1" noChangeAspect="1" noMove="1" noResize="1" noEditPoints="1" noAdjustHandles="1" noChangeArrowheads="1" noChangeShapeType="1" noTextEdit="1"/>
              </p:cNvSpPr>
              <p:nvPr/>
            </p:nvSpPr>
            <p:spPr bwMode="auto">
              <a:xfrm>
                <a:off x="4229100" y="2236410"/>
                <a:ext cx="762000" cy="369332"/>
              </a:xfrm>
              <a:prstGeom prst="rect">
                <a:avLst/>
              </a:prstGeom>
              <a:blipFill rotWithShape="1">
                <a:blip r:embed="rId12"/>
                <a:stretch>
                  <a:fillRect b="-8333"/>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9" name="TextBox 28"/>
              <p:cNvSpPr txBox="1"/>
              <p:nvPr/>
            </p:nvSpPr>
            <p:spPr bwMode="auto">
              <a:xfrm>
                <a:off x="4191000" y="3805269"/>
                <a:ext cx="838200" cy="369332"/>
              </a:xfrm>
              <a:prstGeom prst="rect">
                <a:avLst/>
              </a:prstGeom>
              <a:noFill/>
              <a:ln w="9525">
                <a:noFill/>
                <a:miter lim="800000"/>
                <a:headEnd/>
                <a:tailEnd/>
              </a:ln>
            </p:spPr>
            <p:txBody>
              <a:bodyPr wrap="square">
                <a:spAutoFit/>
              </a:bodyPr>
              <a:lstStyle/>
              <a:p>
                <a:pPr eaLnBrk="0" hangingPunct="0">
                  <a:defRPr/>
                </a:pPr>
                <a14:m>
                  <m:oMathPara xmlns:m="http://schemas.openxmlformats.org/officeDocument/2006/math">
                    <m:oMathParaPr>
                      <m:jc m:val="centerGroup"/>
                    </m:oMathParaPr>
                    <m:oMath xmlns:m="http://schemas.openxmlformats.org/officeDocument/2006/math">
                      <m:sSub>
                        <m:sSubPr>
                          <m:ctrlPr>
                            <a:rPr lang="en-US" sz="1800" b="1" i="1" smtClean="0">
                              <a:solidFill>
                                <a:srgbClr val="FF0000"/>
                              </a:solidFill>
                              <a:latin typeface="Cambria Math"/>
                              <a:cs typeface="Arial" pitchFamily="34" charset="0"/>
                            </a:rPr>
                          </m:ctrlPr>
                        </m:sSubPr>
                        <m:e>
                          <m:r>
                            <a:rPr lang="en-US" sz="1800" b="1" i="1" smtClean="0">
                              <a:solidFill>
                                <a:srgbClr val="FF0000"/>
                              </a:solidFill>
                              <a:latin typeface="Cambria Math"/>
                              <a:cs typeface="Arial" pitchFamily="34" charset="0"/>
                            </a:rPr>
                            <m:t>𝒈</m:t>
                          </m:r>
                        </m:e>
                        <m:sub>
                          <m:r>
                            <a:rPr lang="en-US" sz="1800" b="1" i="1" smtClean="0">
                              <a:solidFill>
                                <a:srgbClr val="FF0000"/>
                              </a:solidFill>
                              <a:latin typeface="Cambria Math"/>
                              <a:cs typeface="Arial" pitchFamily="34" charset="0"/>
                            </a:rPr>
                            <m:t>𝒕</m:t>
                          </m:r>
                          <m:r>
                            <a:rPr lang="en-US" sz="1800" b="1" i="1" smtClean="0">
                              <a:solidFill>
                                <a:srgbClr val="FF0000"/>
                              </a:solidFill>
                              <a:latin typeface="Cambria Math"/>
                              <a:cs typeface="Arial" pitchFamily="34" charset="0"/>
                            </a:rPr>
                            <m:t>𝟐</m:t>
                          </m:r>
                        </m:sub>
                      </m:sSub>
                    </m:oMath>
                  </m:oMathPara>
                </a14:m>
                <a:endParaRPr lang="en-US" sz="1800" b="1" dirty="0">
                  <a:solidFill>
                    <a:srgbClr val="FF0000"/>
                  </a:solidFill>
                  <a:latin typeface="+mn-lt"/>
                  <a:cs typeface="Arial" pitchFamily="34" charset="0"/>
                </a:endParaRPr>
              </a:p>
            </p:txBody>
          </p:sp>
        </mc:Choice>
        <mc:Fallback>
          <p:sp>
            <p:nvSpPr>
              <p:cNvPr id="29" name="TextBox 28"/>
              <p:cNvSpPr txBox="1">
                <a:spLocks noRot="1" noChangeAspect="1" noMove="1" noResize="1" noEditPoints="1" noAdjustHandles="1" noChangeArrowheads="1" noChangeShapeType="1" noTextEdit="1"/>
              </p:cNvSpPr>
              <p:nvPr/>
            </p:nvSpPr>
            <p:spPr bwMode="auto">
              <a:xfrm>
                <a:off x="4191000" y="3805269"/>
                <a:ext cx="838200" cy="369332"/>
              </a:xfrm>
              <a:prstGeom prst="rect">
                <a:avLst/>
              </a:prstGeom>
              <a:blipFill rotWithShape="1">
                <a:blip r:embed="rId13"/>
                <a:stretch>
                  <a:fillRect b="-6557"/>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30" name="TextBox 29"/>
              <p:cNvSpPr txBox="1"/>
              <p:nvPr/>
            </p:nvSpPr>
            <p:spPr bwMode="auto">
              <a:xfrm>
                <a:off x="6438900" y="2231024"/>
                <a:ext cx="762000" cy="381515"/>
              </a:xfrm>
              <a:prstGeom prst="rect">
                <a:avLst/>
              </a:prstGeom>
              <a:noFill/>
              <a:ln w="9525">
                <a:noFill/>
                <a:miter lim="800000"/>
                <a:headEnd/>
                <a:tailEnd/>
              </a:ln>
            </p:spPr>
            <p:txBody>
              <a:bodyPr wrap="square">
                <a:spAutoFit/>
              </a:bodyPr>
              <a:lstStyle/>
              <a:p>
                <a:pPr eaLnBrk="0" hangingPunct="0">
                  <a:defRPr/>
                </a:pPr>
                <a14:m>
                  <m:oMathPara xmlns:m="http://schemas.openxmlformats.org/officeDocument/2006/math">
                    <m:oMathParaPr>
                      <m:jc m:val="centerGroup"/>
                    </m:oMathParaPr>
                    <m:oMath xmlns:m="http://schemas.openxmlformats.org/officeDocument/2006/math">
                      <m:sSub>
                        <m:sSubPr>
                          <m:ctrlPr>
                            <a:rPr lang="en-US" sz="1800" b="1" i="1" smtClean="0">
                              <a:solidFill>
                                <a:srgbClr val="FF0000"/>
                              </a:solidFill>
                              <a:latin typeface="Cambria Math"/>
                              <a:cs typeface="Arial" pitchFamily="34" charset="0"/>
                            </a:rPr>
                          </m:ctrlPr>
                        </m:sSubPr>
                        <m:e>
                          <m:r>
                            <a:rPr lang="en-US" sz="1800" b="1" i="1" smtClean="0">
                              <a:solidFill>
                                <a:srgbClr val="FF0000"/>
                              </a:solidFill>
                              <a:latin typeface="Cambria Math"/>
                              <a:cs typeface="Arial" pitchFamily="34" charset="0"/>
                            </a:rPr>
                            <m:t>𝒈</m:t>
                          </m:r>
                        </m:e>
                        <m:sub>
                          <m:r>
                            <a:rPr lang="en-US" sz="1800" b="1" i="1" smtClean="0">
                              <a:solidFill>
                                <a:srgbClr val="FF0000"/>
                              </a:solidFill>
                              <a:latin typeface="Cambria Math"/>
                              <a:cs typeface="Arial" pitchFamily="34" charset="0"/>
                            </a:rPr>
                            <m:t>𝒕</m:t>
                          </m:r>
                          <m:r>
                            <a:rPr lang="en-US" sz="1800" b="1" i="1" smtClean="0">
                              <a:solidFill>
                                <a:srgbClr val="FF0000"/>
                              </a:solidFill>
                              <a:latin typeface="Cambria Math"/>
                              <a:cs typeface="Arial" pitchFamily="34" charset="0"/>
                            </a:rPr>
                            <m:t>+</m:t>
                          </m:r>
                          <m:r>
                            <a:rPr lang="en-US" sz="1800" b="1" i="1" smtClean="0">
                              <a:solidFill>
                                <a:srgbClr val="FF0000"/>
                              </a:solidFill>
                              <a:latin typeface="Cambria Math"/>
                              <a:cs typeface="Arial" pitchFamily="34" charset="0"/>
                            </a:rPr>
                            <m:t>𝟏</m:t>
                          </m:r>
                          <m:r>
                            <a:rPr lang="en-US" sz="1800" b="1" i="1" smtClean="0">
                              <a:solidFill>
                                <a:srgbClr val="FF0000"/>
                              </a:solidFill>
                              <a:latin typeface="Cambria Math"/>
                              <a:cs typeface="Arial" pitchFamily="34" charset="0"/>
                            </a:rPr>
                            <m:t>,</m:t>
                          </m:r>
                          <m:r>
                            <a:rPr lang="en-US" sz="1800" b="1" i="1" smtClean="0">
                              <a:solidFill>
                                <a:srgbClr val="FF0000"/>
                              </a:solidFill>
                              <a:latin typeface="Cambria Math"/>
                              <a:cs typeface="Arial" pitchFamily="34" charset="0"/>
                            </a:rPr>
                            <m:t>𝟏</m:t>
                          </m:r>
                        </m:sub>
                      </m:sSub>
                    </m:oMath>
                  </m:oMathPara>
                </a14:m>
                <a:endParaRPr lang="en-US" sz="1800" dirty="0">
                  <a:solidFill>
                    <a:srgbClr val="FF0000"/>
                  </a:solidFill>
                  <a:latin typeface="+mn-lt"/>
                  <a:cs typeface="Arial" pitchFamily="34" charset="0"/>
                </a:endParaRPr>
              </a:p>
            </p:txBody>
          </p:sp>
        </mc:Choice>
        <mc:Fallback>
          <p:sp>
            <p:nvSpPr>
              <p:cNvPr id="30" name="TextBox 29"/>
              <p:cNvSpPr txBox="1">
                <a:spLocks noRot="1" noChangeAspect="1" noMove="1" noResize="1" noEditPoints="1" noAdjustHandles="1" noChangeArrowheads="1" noChangeShapeType="1" noTextEdit="1"/>
              </p:cNvSpPr>
              <p:nvPr/>
            </p:nvSpPr>
            <p:spPr bwMode="auto">
              <a:xfrm>
                <a:off x="6438900" y="2231024"/>
                <a:ext cx="762000" cy="381515"/>
              </a:xfrm>
              <a:prstGeom prst="rect">
                <a:avLst/>
              </a:prstGeom>
              <a:blipFill rotWithShape="1">
                <a:blip r:embed="rId14"/>
                <a:stretch>
                  <a:fillRect b="-3175"/>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31" name="TextBox 30"/>
              <p:cNvSpPr txBox="1"/>
              <p:nvPr/>
            </p:nvSpPr>
            <p:spPr bwMode="auto">
              <a:xfrm>
                <a:off x="6400800" y="3799883"/>
                <a:ext cx="838200" cy="381515"/>
              </a:xfrm>
              <a:prstGeom prst="rect">
                <a:avLst/>
              </a:prstGeom>
              <a:noFill/>
              <a:ln w="9525">
                <a:noFill/>
                <a:miter lim="800000"/>
                <a:headEnd/>
                <a:tailEnd/>
              </a:ln>
            </p:spPr>
            <p:txBody>
              <a:bodyPr wrap="square">
                <a:spAutoFit/>
              </a:bodyPr>
              <a:lstStyle/>
              <a:p>
                <a:pPr eaLnBrk="0" hangingPunct="0">
                  <a:defRPr/>
                </a:pPr>
                <a14:m>
                  <m:oMathPara xmlns:m="http://schemas.openxmlformats.org/officeDocument/2006/math">
                    <m:oMathParaPr>
                      <m:jc m:val="centerGroup"/>
                    </m:oMathParaPr>
                    <m:oMath xmlns:m="http://schemas.openxmlformats.org/officeDocument/2006/math">
                      <m:sSub>
                        <m:sSubPr>
                          <m:ctrlPr>
                            <a:rPr lang="en-US" sz="1800" b="1" i="1" smtClean="0">
                              <a:solidFill>
                                <a:srgbClr val="FF0000"/>
                              </a:solidFill>
                              <a:latin typeface="Cambria Math"/>
                              <a:cs typeface="Arial" pitchFamily="34" charset="0"/>
                            </a:rPr>
                          </m:ctrlPr>
                        </m:sSubPr>
                        <m:e>
                          <m:r>
                            <a:rPr lang="en-US" sz="1800" b="1" i="1" smtClean="0">
                              <a:solidFill>
                                <a:srgbClr val="FF0000"/>
                              </a:solidFill>
                              <a:latin typeface="Cambria Math"/>
                              <a:cs typeface="Arial" pitchFamily="34" charset="0"/>
                            </a:rPr>
                            <m:t>𝒈</m:t>
                          </m:r>
                        </m:e>
                        <m:sub>
                          <m:r>
                            <a:rPr lang="en-US" sz="1800" b="1" i="1" smtClean="0">
                              <a:solidFill>
                                <a:srgbClr val="FF0000"/>
                              </a:solidFill>
                              <a:latin typeface="Cambria Math"/>
                              <a:cs typeface="Arial" pitchFamily="34" charset="0"/>
                            </a:rPr>
                            <m:t>𝒕</m:t>
                          </m:r>
                          <m:r>
                            <a:rPr lang="en-US" sz="1800" b="1" i="1" smtClean="0">
                              <a:solidFill>
                                <a:srgbClr val="FF0000"/>
                              </a:solidFill>
                              <a:latin typeface="Cambria Math"/>
                              <a:cs typeface="Arial" pitchFamily="34" charset="0"/>
                            </a:rPr>
                            <m:t>+</m:t>
                          </m:r>
                          <m:r>
                            <a:rPr lang="en-US" sz="1800" b="1" i="1" smtClean="0">
                              <a:solidFill>
                                <a:srgbClr val="FF0000"/>
                              </a:solidFill>
                              <a:latin typeface="Cambria Math"/>
                              <a:cs typeface="Arial" pitchFamily="34" charset="0"/>
                            </a:rPr>
                            <m:t>𝟏</m:t>
                          </m:r>
                          <m:r>
                            <a:rPr lang="en-US" sz="1800" b="1" i="1" smtClean="0">
                              <a:solidFill>
                                <a:srgbClr val="FF0000"/>
                              </a:solidFill>
                              <a:latin typeface="Cambria Math"/>
                              <a:cs typeface="Arial" pitchFamily="34" charset="0"/>
                            </a:rPr>
                            <m:t>,</m:t>
                          </m:r>
                          <m:r>
                            <a:rPr lang="en-US" sz="1800" b="1" i="1" smtClean="0">
                              <a:solidFill>
                                <a:srgbClr val="FF0000"/>
                              </a:solidFill>
                              <a:latin typeface="Cambria Math"/>
                              <a:cs typeface="Arial" pitchFamily="34" charset="0"/>
                            </a:rPr>
                            <m:t>𝟐</m:t>
                          </m:r>
                        </m:sub>
                      </m:sSub>
                    </m:oMath>
                  </m:oMathPara>
                </a14:m>
                <a:endParaRPr lang="en-US" sz="1800" dirty="0">
                  <a:solidFill>
                    <a:srgbClr val="FF0000"/>
                  </a:solidFill>
                  <a:latin typeface="+mn-lt"/>
                  <a:cs typeface="Arial" pitchFamily="34" charset="0"/>
                </a:endParaRPr>
              </a:p>
            </p:txBody>
          </p:sp>
        </mc:Choice>
        <mc:Fallback>
          <p:sp>
            <p:nvSpPr>
              <p:cNvPr id="31" name="TextBox 30"/>
              <p:cNvSpPr txBox="1">
                <a:spLocks noRot="1" noChangeAspect="1" noMove="1" noResize="1" noEditPoints="1" noAdjustHandles="1" noChangeArrowheads="1" noChangeShapeType="1" noTextEdit="1"/>
              </p:cNvSpPr>
              <p:nvPr/>
            </p:nvSpPr>
            <p:spPr bwMode="auto">
              <a:xfrm>
                <a:off x="6400800" y="3799883"/>
                <a:ext cx="838200" cy="381515"/>
              </a:xfrm>
              <a:prstGeom prst="rect">
                <a:avLst/>
              </a:prstGeom>
              <a:blipFill rotWithShape="1">
                <a:blip r:embed="rId15"/>
                <a:stretch>
                  <a:fillRect b="-3175"/>
                </a:stretch>
              </a:blipFill>
              <a:ln w="9525">
                <a:noFill/>
                <a:miter lim="800000"/>
                <a:headEnd/>
                <a:tailEnd/>
              </a:ln>
            </p:spPr>
            <p:txBody>
              <a:bodyPr/>
              <a:lstStyle/>
              <a:p>
                <a:r>
                  <a:rPr lang="en-US">
                    <a:noFill/>
                  </a:rPr>
                  <a:t> </a:t>
                </a:r>
              </a:p>
            </p:txBody>
          </p:sp>
        </mc:Fallback>
      </mc:AlternateContent>
      <p:cxnSp>
        <p:nvCxnSpPr>
          <p:cNvPr id="32" name="AutoShape 18"/>
          <p:cNvCxnSpPr>
            <a:cxnSpLocks noChangeShapeType="1"/>
          </p:cNvCxnSpPr>
          <p:nvPr/>
        </p:nvCxnSpPr>
        <p:spPr bwMode="auto">
          <a:xfrm>
            <a:off x="3425825" y="2404894"/>
            <a:ext cx="307975" cy="1587"/>
          </a:xfrm>
          <a:prstGeom prst="straightConnector1">
            <a:avLst/>
          </a:prstGeom>
          <a:noFill/>
          <a:ln w="38100">
            <a:solidFill>
              <a:srgbClr val="FF7C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3" name="AutoShape 18"/>
          <p:cNvCxnSpPr>
            <a:cxnSpLocks noChangeShapeType="1"/>
          </p:cNvCxnSpPr>
          <p:nvPr/>
        </p:nvCxnSpPr>
        <p:spPr bwMode="auto">
          <a:xfrm>
            <a:off x="5410200" y="2404894"/>
            <a:ext cx="307975" cy="1587"/>
          </a:xfrm>
          <a:prstGeom prst="straightConnector1">
            <a:avLst/>
          </a:prstGeom>
          <a:noFill/>
          <a:ln w="38100">
            <a:solidFill>
              <a:srgbClr val="FF7C8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34" name="TextBox 33"/>
              <p:cNvSpPr txBox="1"/>
              <p:nvPr/>
            </p:nvSpPr>
            <p:spPr bwMode="auto">
              <a:xfrm>
                <a:off x="5725437" y="6031468"/>
                <a:ext cx="1600200" cy="369332"/>
              </a:xfrm>
              <a:prstGeom prst="rect">
                <a:avLst/>
              </a:prstGeom>
              <a:noFill/>
              <a:ln w="9525">
                <a:noFill/>
                <a:miter lim="800000"/>
                <a:headEnd/>
                <a:tailEnd/>
              </a:ln>
            </p:spPr>
            <p:txBody>
              <a:bodyPr wrap="square">
                <a:spAutoFit/>
              </a:bodyPr>
              <a:lstStyle/>
              <a:p>
                <a:pPr eaLnBrk="0" hangingPunct="0">
                  <a:defRPr/>
                </a:pPr>
                <a14:m>
                  <m:oMathPara xmlns:m="http://schemas.openxmlformats.org/officeDocument/2006/math">
                    <m:oMathParaPr>
                      <m:jc m:val="centerGroup"/>
                    </m:oMathParaPr>
                    <m:oMath xmlns:m="http://schemas.openxmlformats.org/officeDocument/2006/math">
                      <m:r>
                        <a:rPr lang="en-US" sz="1800" b="0" i="1" dirty="0" smtClean="0">
                          <a:solidFill>
                            <a:schemeClr val="bg1"/>
                          </a:solidFill>
                          <a:latin typeface="Cambria Math"/>
                          <a:cs typeface="Arial" pitchFamily="34" charset="0"/>
                        </a:rPr>
                        <m:t>𝑡</m:t>
                      </m:r>
                      <m:r>
                        <a:rPr lang="en-US" sz="1800" b="0" i="1" dirty="0" smtClean="0">
                          <a:solidFill>
                            <a:schemeClr val="bg1"/>
                          </a:solidFill>
                          <a:latin typeface="Cambria Math"/>
                          <a:cs typeface="Arial" pitchFamily="34" charset="0"/>
                        </a:rPr>
                        <m:t>+1</m:t>
                      </m:r>
                    </m:oMath>
                  </m:oMathPara>
                </a14:m>
                <a:endParaRPr lang="en-US" sz="1800" dirty="0">
                  <a:solidFill>
                    <a:schemeClr val="bg1"/>
                  </a:solidFill>
                  <a:latin typeface="+mn-lt"/>
                  <a:cs typeface="Arial" pitchFamily="34" charset="0"/>
                </a:endParaRPr>
              </a:p>
            </p:txBody>
          </p:sp>
        </mc:Choice>
        <mc:Fallback>
          <p:sp>
            <p:nvSpPr>
              <p:cNvPr id="34" name="TextBox 33"/>
              <p:cNvSpPr txBox="1">
                <a:spLocks noRot="1" noChangeAspect="1" noMove="1" noResize="1" noEditPoints="1" noAdjustHandles="1" noChangeArrowheads="1" noChangeShapeType="1" noTextEdit="1"/>
              </p:cNvSpPr>
              <p:nvPr/>
            </p:nvSpPr>
            <p:spPr bwMode="auto">
              <a:xfrm>
                <a:off x="5725437" y="6031468"/>
                <a:ext cx="1600200" cy="369332"/>
              </a:xfrm>
              <a:prstGeom prst="rect">
                <a:avLst/>
              </a:prstGeom>
              <a:blipFill rotWithShape="1">
                <a:blip r:embed="rId16"/>
                <a:stretch>
                  <a:fillRect/>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35" name="TextBox 34"/>
              <p:cNvSpPr txBox="1"/>
              <p:nvPr/>
            </p:nvSpPr>
            <p:spPr bwMode="auto">
              <a:xfrm>
                <a:off x="3657600" y="6031468"/>
                <a:ext cx="1905000" cy="369332"/>
              </a:xfrm>
              <a:prstGeom prst="rect">
                <a:avLst/>
              </a:prstGeom>
              <a:noFill/>
              <a:ln w="9525">
                <a:noFill/>
                <a:miter lim="800000"/>
                <a:headEnd/>
                <a:tailEnd/>
              </a:ln>
            </p:spPr>
            <p:txBody>
              <a:bodyPr wrap="square">
                <a:spAutoFit/>
              </a:bodyPr>
              <a:lstStyle/>
              <a:p>
                <a:pPr eaLnBrk="0" hangingPunct="0">
                  <a:defRPr/>
                </a:pPr>
                <a14:m>
                  <m:oMathPara xmlns:m="http://schemas.openxmlformats.org/officeDocument/2006/math">
                    <m:oMathParaPr>
                      <m:jc m:val="centerGroup"/>
                    </m:oMathParaPr>
                    <m:oMath xmlns:m="http://schemas.openxmlformats.org/officeDocument/2006/math">
                      <m:r>
                        <a:rPr lang="en-US" sz="1800" b="0" i="1" dirty="0" smtClean="0">
                          <a:solidFill>
                            <a:schemeClr val="bg1"/>
                          </a:solidFill>
                          <a:latin typeface="Cambria Math"/>
                          <a:cs typeface="Arial" pitchFamily="34" charset="0"/>
                        </a:rPr>
                        <m:t>𝑡</m:t>
                      </m:r>
                    </m:oMath>
                  </m:oMathPara>
                </a14:m>
                <a:endParaRPr lang="en-US" sz="1800" dirty="0">
                  <a:solidFill>
                    <a:schemeClr val="bg1"/>
                  </a:solidFill>
                  <a:latin typeface="+mn-lt"/>
                  <a:cs typeface="Arial" pitchFamily="34" charset="0"/>
                </a:endParaRPr>
              </a:p>
            </p:txBody>
          </p:sp>
        </mc:Choice>
        <mc:Fallback>
          <p:sp>
            <p:nvSpPr>
              <p:cNvPr id="35" name="TextBox 34"/>
              <p:cNvSpPr txBox="1">
                <a:spLocks noRot="1" noChangeAspect="1" noMove="1" noResize="1" noEditPoints="1" noAdjustHandles="1" noChangeArrowheads="1" noChangeShapeType="1" noTextEdit="1"/>
              </p:cNvSpPr>
              <p:nvPr/>
            </p:nvSpPr>
            <p:spPr bwMode="auto">
              <a:xfrm>
                <a:off x="3657600" y="6031468"/>
                <a:ext cx="1905000" cy="369332"/>
              </a:xfrm>
              <a:prstGeom prst="rect">
                <a:avLst/>
              </a:prstGeom>
              <a:blipFill rotWithShape="1">
                <a:blip r:embed="rId17"/>
                <a:stretch>
                  <a:fillRect/>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36" name="TextBox 35"/>
              <p:cNvSpPr txBox="1"/>
              <p:nvPr/>
            </p:nvSpPr>
            <p:spPr bwMode="auto">
              <a:xfrm>
                <a:off x="1828800" y="6031468"/>
                <a:ext cx="1600200" cy="369332"/>
              </a:xfrm>
              <a:prstGeom prst="rect">
                <a:avLst/>
              </a:prstGeom>
              <a:noFill/>
              <a:ln w="9525">
                <a:noFill/>
                <a:miter lim="800000"/>
                <a:headEnd/>
                <a:tailEnd/>
              </a:ln>
            </p:spPr>
            <p:txBody>
              <a:bodyPr wrap="square">
                <a:spAutoFit/>
              </a:bodyPr>
              <a:lstStyle/>
              <a:p>
                <a:pPr eaLnBrk="0" hangingPunct="0">
                  <a:defRPr/>
                </a:pPr>
                <a14:m>
                  <m:oMathPara xmlns:m="http://schemas.openxmlformats.org/officeDocument/2006/math">
                    <m:oMathParaPr>
                      <m:jc m:val="centerGroup"/>
                    </m:oMathParaPr>
                    <m:oMath xmlns:m="http://schemas.openxmlformats.org/officeDocument/2006/math">
                      <m:r>
                        <a:rPr lang="en-US" sz="1800" b="0" i="1" dirty="0" smtClean="0">
                          <a:solidFill>
                            <a:schemeClr val="bg1"/>
                          </a:solidFill>
                          <a:latin typeface="Cambria Math"/>
                          <a:cs typeface="Arial" pitchFamily="34" charset="0"/>
                        </a:rPr>
                        <m:t>𝑡</m:t>
                      </m:r>
                      <m:r>
                        <a:rPr lang="en-US" sz="1800" b="0" i="1" dirty="0" smtClean="0">
                          <a:solidFill>
                            <a:schemeClr val="bg1"/>
                          </a:solidFill>
                          <a:latin typeface="Cambria Math"/>
                          <a:cs typeface="Arial" pitchFamily="34" charset="0"/>
                        </a:rPr>
                        <m:t>−1</m:t>
                      </m:r>
                    </m:oMath>
                  </m:oMathPara>
                </a14:m>
                <a:endParaRPr lang="en-US" sz="1800" dirty="0">
                  <a:solidFill>
                    <a:schemeClr val="bg1"/>
                  </a:solidFill>
                  <a:latin typeface="+mn-lt"/>
                  <a:cs typeface="Arial" pitchFamily="34" charset="0"/>
                </a:endParaRPr>
              </a:p>
            </p:txBody>
          </p:sp>
        </mc:Choice>
        <mc:Fallback>
          <p:sp>
            <p:nvSpPr>
              <p:cNvPr id="36" name="TextBox 35"/>
              <p:cNvSpPr txBox="1">
                <a:spLocks noRot="1" noChangeAspect="1" noMove="1" noResize="1" noEditPoints="1" noAdjustHandles="1" noChangeArrowheads="1" noChangeShapeType="1" noTextEdit="1"/>
              </p:cNvSpPr>
              <p:nvPr/>
            </p:nvSpPr>
            <p:spPr bwMode="auto">
              <a:xfrm>
                <a:off x="1828800" y="6031468"/>
                <a:ext cx="1600200" cy="369332"/>
              </a:xfrm>
              <a:prstGeom prst="rect">
                <a:avLst/>
              </a:prstGeom>
              <a:blipFill rotWithShape="1">
                <a:blip r:embed="rId18"/>
                <a:stretch>
                  <a:fillRect/>
                </a:stretch>
              </a:blipFill>
              <a:ln w="9525">
                <a:noFill/>
                <a:miter lim="800000"/>
                <a:headEnd/>
                <a:tailEnd/>
              </a:ln>
            </p:spPr>
            <p:txBody>
              <a:bodyPr/>
              <a:lstStyle/>
              <a:p>
                <a:r>
                  <a:rPr lang="en-US">
                    <a:noFill/>
                  </a:rPr>
                  <a:t> </a:t>
                </a:r>
              </a:p>
            </p:txBody>
          </p:sp>
        </mc:Fallback>
      </mc:AlternateContent>
      <p:sp>
        <p:nvSpPr>
          <p:cNvPr id="37" name="TextBox 36"/>
          <p:cNvSpPr txBox="1"/>
          <p:nvPr/>
        </p:nvSpPr>
        <p:spPr bwMode="auto">
          <a:xfrm>
            <a:off x="381000" y="2133601"/>
            <a:ext cx="1295400" cy="646331"/>
          </a:xfrm>
          <a:prstGeom prst="rect">
            <a:avLst/>
          </a:prstGeom>
          <a:noFill/>
          <a:ln w="9525">
            <a:noFill/>
            <a:miter lim="800000"/>
            <a:headEnd/>
            <a:tailEnd/>
          </a:ln>
        </p:spPr>
        <p:txBody>
          <a:bodyPr wrap="square">
            <a:spAutoFit/>
          </a:bodyPr>
          <a:lstStyle/>
          <a:p>
            <a:pPr eaLnBrk="0" hangingPunct="0">
              <a:defRPr/>
            </a:pPr>
            <a:r>
              <a:rPr lang="en-US" sz="1800" dirty="0" smtClean="0">
                <a:solidFill>
                  <a:srgbClr val="FFFFFF"/>
                </a:solidFill>
                <a:latin typeface="+mn-lt"/>
                <a:cs typeface="Arial" pitchFamily="34" charset="0"/>
              </a:rPr>
              <a:t>Support for layer 1</a:t>
            </a:r>
            <a:endParaRPr lang="en-US" sz="1800" dirty="0">
              <a:solidFill>
                <a:srgbClr val="FFFFFF"/>
              </a:solidFill>
              <a:latin typeface="+mn-lt"/>
              <a:cs typeface="Arial" pitchFamily="34" charset="0"/>
            </a:endParaRPr>
          </a:p>
        </p:txBody>
      </p:sp>
      <p:sp>
        <p:nvSpPr>
          <p:cNvPr id="39" name="TextBox 38"/>
          <p:cNvSpPr txBox="1"/>
          <p:nvPr/>
        </p:nvSpPr>
        <p:spPr bwMode="auto">
          <a:xfrm>
            <a:off x="381000" y="3530026"/>
            <a:ext cx="1295400" cy="646331"/>
          </a:xfrm>
          <a:prstGeom prst="rect">
            <a:avLst/>
          </a:prstGeom>
          <a:noFill/>
          <a:ln w="9525">
            <a:noFill/>
            <a:miter lim="800000"/>
            <a:headEnd/>
            <a:tailEnd/>
          </a:ln>
        </p:spPr>
        <p:txBody>
          <a:bodyPr wrap="square">
            <a:spAutoFit/>
          </a:bodyPr>
          <a:lstStyle/>
          <a:p>
            <a:pPr eaLnBrk="0" hangingPunct="0">
              <a:defRPr/>
            </a:pPr>
            <a:r>
              <a:rPr lang="en-US" sz="1800" dirty="0" smtClean="0">
                <a:solidFill>
                  <a:srgbClr val="FFFFFF"/>
                </a:solidFill>
                <a:latin typeface="+mn-lt"/>
                <a:cs typeface="Arial" pitchFamily="34" charset="0"/>
              </a:rPr>
              <a:t>Support for layer 2</a:t>
            </a:r>
            <a:endParaRPr lang="en-US" sz="1800" dirty="0">
              <a:solidFill>
                <a:srgbClr val="FFFFFF"/>
              </a:solidFill>
              <a:latin typeface="+mn-lt"/>
              <a:cs typeface="Arial" pitchFamily="34" charset="0"/>
            </a:endParaRPr>
          </a:p>
        </p:txBody>
      </p:sp>
      <p:sp>
        <p:nvSpPr>
          <p:cNvPr id="40" name="TextBox 39"/>
          <p:cNvSpPr txBox="1"/>
          <p:nvPr/>
        </p:nvSpPr>
        <p:spPr bwMode="auto">
          <a:xfrm>
            <a:off x="228600" y="5212378"/>
            <a:ext cx="1640840" cy="369332"/>
          </a:xfrm>
          <a:prstGeom prst="rect">
            <a:avLst/>
          </a:prstGeom>
          <a:noFill/>
          <a:ln w="9525">
            <a:noFill/>
            <a:miter lim="800000"/>
            <a:headEnd/>
            <a:tailEnd/>
          </a:ln>
        </p:spPr>
        <p:txBody>
          <a:bodyPr wrap="square">
            <a:spAutoFit/>
          </a:bodyPr>
          <a:lstStyle/>
          <a:p>
            <a:pPr eaLnBrk="0" hangingPunct="0">
              <a:defRPr/>
            </a:pPr>
            <a:r>
              <a:rPr lang="en-US" sz="1800" dirty="0" smtClean="0">
                <a:solidFill>
                  <a:srgbClr val="FFFFFF"/>
                </a:solidFill>
                <a:latin typeface="+mn-lt"/>
                <a:cs typeface="Arial" pitchFamily="34" charset="0"/>
              </a:rPr>
              <a:t>Segmentation</a:t>
            </a:r>
            <a:endParaRPr lang="en-US" sz="1800" dirty="0">
              <a:solidFill>
                <a:srgbClr val="FFFFFF"/>
              </a:solidFill>
              <a:latin typeface="+mn-lt"/>
              <a:cs typeface="Arial" pitchFamily="34" charset="0"/>
            </a:endParaRPr>
          </a:p>
        </p:txBody>
      </p:sp>
      <p:sp>
        <p:nvSpPr>
          <p:cNvPr id="41" name="Rectangle 40"/>
          <p:cNvSpPr/>
          <p:nvPr/>
        </p:nvSpPr>
        <p:spPr>
          <a:xfrm>
            <a:off x="6781800" y="863611"/>
            <a:ext cx="2362200" cy="369332"/>
          </a:xfrm>
          <a:prstGeom prst="rect">
            <a:avLst/>
          </a:prstGeom>
        </p:spPr>
        <p:txBody>
          <a:bodyPr wrap="square">
            <a:spAutoFit/>
          </a:bodyPr>
          <a:lstStyle/>
          <a:p>
            <a:r>
              <a:rPr lang="en-US" sz="1800" dirty="0">
                <a:solidFill>
                  <a:srgbClr val="FFFFFF"/>
                </a:solidFill>
              </a:rPr>
              <a:t>Sun et al. NIPS </a:t>
            </a:r>
            <a:r>
              <a:rPr lang="en-US" sz="1800" dirty="0" smtClean="0">
                <a:solidFill>
                  <a:srgbClr val="FFFFFF"/>
                </a:solidFill>
              </a:rPr>
              <a:t>2010</a:t>
            </a:r>
            <a:endParaRPr lang="en-US" sz="1800" dirty="0">
              <a:solidFill>
                <a:srgbClr val="FFFFFF"/>
              </a:solidFill>
            </a:endParaRPr>
          </a:p>
        </p:txBody>
      </p:sp>
      <p:pic>
        <p:nvPicPr>
          <p:cNvPr id="44" name="Picture 5" descr="C:\Users\dqsun\Dropbox\thesis\ppt_slides\seg3.png"/>
          <p:cNvPicPr>
            <a:picLocks noChangeArrowheads="1"/>
          </p:cNvPicPr>
          <p:nvPr/>
        </p:nvPicPr>
        <p:blipFill>
          <a:blip r:embed="rId1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59280" y="4697266"/>
            <a:ext cx="1463040" cy="135331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5" name="Picture 6" descr="C:\Users\dqsun\Dropbox\thesis\ppt_slides\seg1.png"/>
          <p:cNvPicPr>
            <a:picLocks noChangeArrowheads="1"/>
          </p:cNvPicPr>
          <p:nvPr/>
        </p:nvPicPr>
        <p:blipFill>
          <a:blip r:embed="rId2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90260" y="4697266"/>
            <a:ext cx="1463040" cy="135331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6" name="Picture 7" descr="C:\Users\dqsun\Dropbox\thesis\ppt_slides\seg2.png"/>
          <p:cNvPicPr>
            <a:picLocks noChangeArrowheads="1"/>
          </p:cNvPicPr>
          <p:nvPr/>
        </p:nvPicPr>
        <p:blipFill>
          <a:blip r:embed="rId2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64791" y="4697266"/>
            <a:ext cx="1463040" cy="135331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7" name="Picture 2" descr="C:\Users\dqsun\Dropbox\CVPR2012\png\segcolorbar_14.png"/>
          <p:cNvPicPr>
            <a:picLocks noChangeAspect="1" noChangeArrowheads="1"/>
          </p:cNvPicPr>
          <p:nvPr/>
        </p:nvPicPr>
        <p:blipFill>
          <a:blip r:embed="rId2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78716" y="4652002"/>
            <a:ext cx="263769"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8" name="TextBox 47"/>
          <p:cNvSpPr txBox="1"/>
          <p:nvPr/>
        </p:nvSpPr>
        <p:spPr bwMode="auto">
          <a:xfrm>
            <a:off x="7924800" y="6107668"/>
            <a:ext cx="1371600" cy="369332"/>
          </a:xfrm>
          <a:prstGeom prst="rect">
            <a:avLst/>
          </a:prstGeom>
          <a:noFill/>
          <a:ln w="9525">
            <a:noFill/>
            <a:miter lim="800000"/>
            <a:headEnd/>
            <a:tailEnd/>
          </a:ln>
        </p:spPr>
        <p:txBody>
          <a:bodyPr wrap="square">
            <a:spAutoFit/>
          </a:bodyPr>
          <a:lstStyle/>
          <a:p>
            <a:pPr algn="ctr" eaLnBrk="0" hangingPunct="0">
              <a:defRPr/>
            </a:pPr>
            <a:r>
              <a:rPr lang="en-US" sz="1800" dirty="0" smtClean="0">
                <a:solidFill>
                  <a:srgbClr val="FFFFFF"/>
                </a:solidFill>
                <a:latin typeface="+mn-lt"/>
                <a:cs typeface="Arial" pitchFamily="34" charset="0"/>
              </a:rPr>
              <a:t>Near</a:t>
            </a:r>
            <a:endParaRPr lang="en-US" sz="2000" dirty="0">
              <a:solidFill>
                <a:srgbClr val="FFFFFF"/>
              </a:solidFill>
              <a:latin typeface="+mn-lt"/>
              <a:cs typeface="Arial" pitchFamily="34" charset="0"/>
            </a:endParaRPr>
          </a:p>
        </p:txBody>
      </p:sp>
      <p:sp>
        <p:nvSpPr>
          <p:cNvPr id="49" name="TextBox 48"/>
          <p:cNvSpPr txBox="1"/>
          <p:nvPr/>
        </p:nvSpPr>
        <p:spPr bwMode="auto">
          <a:xfrm>
            <a:off x="7924800" y="4202668"/>
            <a:ext cx="1371600" cy="369332"/>
          </a:xfrm>
          <a:prstGeom prst="rect">
            <a:avLst/>
          </a:prstGeom>
          <a:noFill/>
          <a:ln w="9525">
            <a:noFill/>
            <a:miter lim="800000"/>
            <a:headEnd/>
            <a:tailEnd/>
          </a:ln>
        </p:spPr>
        <p:txBody>
          <a:bodyPr wrap="square">
            <a:spAutoFit/>
          </a:bodyPr>
          <a:lstStyle/>
          <a:p>
            <a:pPr algn="ctr" eaLnBrk="0" hangingPunct="0">
              <a:defRPr/>
            </a:pPr>
            <a:r>
              <a:rPr lang="en-US" sz="1800" dirty="0" smtClean="0">
                <a:solidFill>
                  <a:srgbClr val="FFFFFF"/>
                </a:solidFill>
                <a:latin typeface="+mn-lt"/>
                <a:cs typeface="Arial" pitchFamily="34" charset="0"/>
              </a:rPr>
              <a:t>Far</a:t>
            </a:r>
            <a:endParaRPr lang="en-US" sz="2000" dirty="0">
              <a:solidFill>
                <a:srgbClr val="FFFFFF"/>
              </a:solidFill>
              <a:latin typeface="+mn-lt"/>
              <a:cs typeface="Arial" pitchFamily="34" charset="0"/>
            </a:endParaRPr>
          </a:p>
        </p:txBody>
      </p:sp>
      <p:sp>
        <p:nvSpPr>
          <p:cNvPr id="38" name="TextBox 37"/>
          <p:cNvSpPr txBox="1"/>
          <p:nvPr/>
        </p:nvSpPr>
        <p:spPr>
          <a:xfrm>
            <a:off x="2095079" y="6401817"/>
            <a:ext cx="3630358" cy="369332"/>
          </a:xfrm>
          <a:prstGeom prst="rect">
            <a:avLst/>
          </a:prstGeom>
          <a:noFill/>
        </p:spPr>
        <p:txBody>
          <a:bodyPr wrap="none" rtlCol="0">
            <a:spAutoFit/>
          </a:bodyPr>
          <a:lstStyle/>
          <a:p>
            <a:r>
              <a:rPr lang="en-US" dirty="0" smtClean="0"/>
              <a:t>Warp each layer by flow for the layer</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044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4" grpId="0" animBg="1"/>
      <p:bldP spid="35" grpId="0" animBg="1"/>
    </p:bldLst>
  </p:timing>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904"/>
            <a:ext cx="8229600" cy="1143000"/>
          </a:xfrm>
        </p:spPr>
        <p:txBody>
          <a:bodyPr/>
          <a:lstStyle/>
          <a:p>
            <a:r>
              <a:rPr lang="en-US" dirty="0" smtClean="0"/>
              <a:t>Puzzle</a:t>
            </a:r>
            <a:endParaRPr lang="en-US" dirty="0"/>
          </a:p>
        </p:txBody>
      </p:sp>
      <p:pic>
        <p:nvPicPr>
          <p:cNvPr id="512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900" y="990600"/>
            <a:ext cx="8229600" cy="549667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TextBox 6"/>
          <p:cNvSpPr txBox="1"/>
          <p:nvPr/>
        </p:nvSpPr>
        <p:spPr>
          <a:xfrm>
            <a:off x="6324600" y="3940314"/>
            <a:ext cx="1981200" cy="707886"/>
          </a:xfrm>
          <a:prstGeom prst="rect">
            <a:avLst/>
          </a:prstGeom>
          <a:noFill/>
        </p:spPr>
        <p:txBody>
          <a:bodyPr wrap="square" rtlCol="0">
            <a:spAutoFit/>
          </a:bodyPr>
          <a:lstStyle/>
          <a:p>
            <a:pPr algn="ctr"/>
            <a:r>
              <a:rPr lang="en-US" sz="2000" dirty="0" smtClean="0">
                <a:solidFill>
                  <a:srgbClr val="1F497D"/>
                </a:solidFill>
              </a:rPr>
              <a:t>How to model motion?</a:t>
            </a:r>
            <a:endParaRPr lang="en-US" sz="2000" dirty="0">
              <a:solidFill>
                <a:srgbClr val="1F497D"/>
              </a:solidFill>
            </a:endParaRPr>
          </a:p>
        </p:txBody>
      </p:sp>
      <p:sp>
        <p:nvSpPr>
          <p:cNvPr id="8" name="TextBox 7"/>
          <p:cNvSpPr txBox="1"/>
          <p:nvPr/>
        </p:nvSpPr>
        <p:spPr>
          <a:xfrm>
            <a:off x="3048000" y="4702314"/>
            <a:ext cx="3048000" cy="707886"/>
          </a:xfrm>
          <a:prstGeom prst="rect">
            <a:avLst/>
          </a:prstGeom>
          <a:noFill/>
        </p:spPr>
        <p:txBody>
          <a:bodyPr wrap="square" rtlCol="0">
            <a:spAutoFit/>
          </a:bodyPr>
          <a:lstStyle/>
          <a:p>
            <a:pPr algn="ctr"/>
            <a:r>
              <a:rPr lang="en-US" sz="2000" dirty="0" smtClean="0">
                <a:solidFill>
                  <a:schemeClr val="accent6"/>
                </a:solidFill>
              </a:rPr>
              <a:t>How to propagate information over time?</a:t>
            </a:r>
            <a:endParaRPr lang="en-US" sz="2000" dirty="0">
              <a:solidFill>
                <a:schemeClr val="accent6"/>
              </a:solidFill>
            </a:endParaRPr>
          </a:p>
        </p:txBody>
      </p:sp>
      <p:sp>
        <p:nvSpPr>
          <p:cNvPr id="14" name="TextBox 13"/>
          <p:cNvSpPr txBox="1"/>
          <p:nvPr/>
        </p:nvSpPr>
        <p:spPr>
          <a:xfrm>
            <a:off x="3255818" y="5616714"/>
            <a:ext cx="2382982" cy="707886"/>
          </a:xfrm>
          <a:prstGeom prst="rect">
            <a:avLst/>
          </a:prstGeom>
          <a:noFill/>
        </p:spPr>
        <p:txBody>
          <a:bodyPr wrap="square" rtlCol="0">
            <a:spAutoFit/>
          </a:bodyPr>
          <a:lstStyle/>
          <a:p>
            <a:pPr algn="ctr"/>
            <a:r>
              <a:rPr lang="en-US" sz="2000" i="1" dirty="0" smtClean="0">
                <a:solidFill>
                  <a:schemeClr val="accent6"/>
                </a:solidFill>
              </a:rPr>
              <a:t>Temporal continuity of layers</a:t>
            </a:r>
            <a:endParaRPr lang="en-US" sz="2000" i="1" dirty="0">
              <a:solidFill>
                <a:schemeClr val="accent6"/>
              </a:solidFill>
            </a:endParaRPr>
          </a:p>
        </p:txBody>
      </p:sp>
      <p:sp>
        <p:nvSpPr>
          <p:cNvPr id="18" name="TextBox 17"/>
          <p:cNvSpPr txBox="1"/>
          <p:nvPr/>
        </p:nvSpPr>
        <p:spPr>
          <a:xfrm>
            <a:off x="3048000" y="4702314"/>
            <a:ext cx="3048000" cy="707886"/>
          </a:xfrm>
          <a:prstGeom prst="rect">
            <a:avLst/>
          </a:prstGeom>
          <a:noFill/>
        </p:spPr>
        <p:txBody>
          <a:bodyPr wrap="square" rtlCol="0">
            <a:spAutoFit/>
          </a:bodyPr>
          <a:lstStyle/>
          <a:p>
            <a:pPr algn="ctr"/>
            <a:r>
              <a:rPr lang="en-US" sz="2000" dirty="0" smtClean="0">
                <a:solidFill>
                  <a:schemeClr val="bg1">
                    <a:lumMod val="50000"/>
                  </a:schemeClr>
                </a:solidFill>
              </a:rPr>
              <a:t>How to propagate information over time?</a:t>
            </a:r>
            <a:endParaRPr lang="en-US" sz="2000" dirty="0">
              <a:solidFill>
                <a:schemeClr val="bg1">
                  <a:lumMod val="50000"/>
                </a:schemeClr>
              </a:solidFill>
            </a:endParaRPr>
          </a:p>
        </p:txBody>
      </p:sp>
      <p:sp>
        <p:nvSpPr>
          <p:cNvPr id="19" name="TextBox 18"/>
          <p:cNvSpPr txBox="1"/>
          <p:nvPr/>
        </p:nvSpPr>
        <p:spPr>
          <a:xfrm>
            <a:off x="3255818" y="5616714"/>
            <a:ext cx="2382982" cy="707886"/>
          </a:xfrm>
          <a:prstGeom prst="rect">
            <a:avLst/>
          </a:prstGeom>
          <a:noFill/>
        </p:spPr>
        <p:txBody>
          <a:bodyPr wrap="square" rtlCol="0">
            <a:spAutoFit/>
          </a:bodyPr>
          <a:lstStyle/>
          <a:p>
            <a:pPr algn="ctr"/>
            <a:r>
              <a:rPr lang="en-US" sz="2000" i="1" dirty="0" smtClean="0">
                <a:solidFill>
                  <a:schemeClr val="bg1">
                    <a:lumMod val="50000"/>
                  </a:schemeClr>
                </a:solidFill>
              </a:rPr>
              <a:t>Temporal continuity of layers</a:t>
            </a:r>
            <a:endParaRPr lang="en-US" sz="2000" i="1" dirty="0">
              <a:solidFill>
                <a:schemeClr val="bg1">
                  <a:lumMod val="50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107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1"/>
            <a:ext cx="8229600" cy="1143000"/>
          </a:xfrm>
        </p:spPr>
        <p:txBody>
          <a:bodyPr/>
          <a:lstStyle/>
          <a:p>
            <a:r>
              <a:rPr lang="en-US" dirty="0" smtClean="0"/>
              <a:t>Previous Motion Models</a:t>
            </a:r>
            <a:endParaRPr lang="en-US" dirty="0"/>
          </a:p>
        </p:txBody>
      </p:sp>
      <p:sp>
        <p:nvSpPr>
          <p:cNvPr id="3" name="Content Placeholder 2"/>
          <p:cNvSpPr>
            <a:spLocks noGrp="1"/>
          </p:cNvSpPr>
          <p:nvPr>
            <p:ph idx="1"/>
          </p:nvPr>
        </p:nvSpPr>
        <p:spPr>
          <a:xfrm>
            <a:off x="304800" y="990600"/>
            <a:ext cx="8610600" cy="1524000"/>
          </a:xfrm>
        </p:spPr>
        <p:txBody>
          <a:bodyPr>
            <a:normAutofit fontScale="70000" lnSpcReduction="20000"/>
          </a:bodyPr>
          <a:lstStyle/>
          <a:p>
            <a:r>
              <a:rPr lang="en-US" dirty="0"/>
              <a:t>Parametric </a:t>
            </a:r>
            <a:r>
              <a:rPr lang="en-US" dirty="0" smtClean="0"/>
              <a:t>model: globally coherent, locally restrictive (</a:t>
            </a:r>
            <a:r>
              <a:rPr lang="en-US" sz="1800" dirty="0" smtClean="0"/>
              <a:t>Wang </a:t>
            </a:r>
            <a:r>
              <a:rPr lang="en-US" sz="1800" dirty="0"/>
              <a:t>&amp; </a:t>
            </a:r>
            <a:r>
              <a:rPr lang="en-US" sz="1800" dirty="0" err="1"/>
              <a:t>Adelson</a:t>
            </a:r>
            <a:r>
              <a:rPr lang="en-US" sz="1800" dirty="0"/>
              <a:t> 1993, Jepson &amp; Black 1993, Darrell &amp; </a:t>
            </a:r>
            <a:r>
              <a:rPr lang="en-US" sz="1800" dirty="0" err="1"/>
              <a:t>Pentland</a:t>
            </a:r>
            <a:r>
              <a:rPr lang="en-US" sz="1800" dirty="0"/>
              <a:t> 1995, </a:t>
            </a:r>
            <a:r>
              <a:rPr lang="en-US" sz="1800" dirty="0" err="1"/>
              <a:t>Jojic</a:t>
            </a:r>
            <a:r>
              <a:rPr lang="en-US" sz="1800" dirty="0"/>
              <a:t> &amp; Frey 2001, Kumar et al. 2008, </a:t>
            </a:r>
            <a:r>
              <a:rPr lang="en-US" sz="1800" dirty="0" err="1"/>
              <a:t>Thayananthan</a:t>
            </a:r>
            <a:r>
              <a:rPr lang="en-US" sz="1800" dirty="0"/>
              <a:t> et al. 2008</a:t>
            </a:r>
            <a:r>
              <a:rPr lang="en-US" dirty="0"/>
              <a:t>)</a:t>
            </a:r>
            <a:endParaRPr lang="en-US" dirty="0" smtClean="0"/>
          </a:p>
          <a:p>
            <a:r>
              <a:rPr lang="en-US" dirty="0"/>
              <a:t>Gaussian </a:t>
            </a:r>
            <a:r>
              <a:rPr lang="en-US" dirty="0" smtClean="0"/>
              <a:t>MRF: locally smooth, globally </a:t>
            </a:r>
            <a:r>
              <a:rPr lang="en-US" dirty="0"/>
              <a:t>complex </a:t>
            </a:r>
            <a:r>
              <a:rPr lang="en-US" dirty="0" smtClean="0"/>
              <a:t>(</a:t>
            </a:r>
            <a:r>
              <a:rPr lang="en-US" sz="1800" dirty="0" smtClean="0"/>
              <a:t>Weiss </a:t>
            </a:r>
            <a:r>
              <a:rPr lang="en-US" sz="1800" dirty="0"/>
              <a:t>1997, </a:t>
            </a:r>
            <a:r>
              <a:rPr lang="en-US" sz="1800" dirty="0" err="1"/>
              <a:t>Haycin</a:t>
            </a:r>
            <a:r>
              <a:rPr lang="en-US" sz="1800" dirty="0"/>
              <a:t> et al. 2003, </a:t>
            </a:r>
            <a:r>
              <a:rPr lang="en-US" sz="1800" dirty="0" err="1"/>
              <a:t>Schoenemann</a:t>
            </a:r>
            <a:r>
              <a:rPr lang="en-US" sz="1800" dirty="0"/>
              <a:t> &amp; </a:t>
            </a:r>
            <a:r>
              <a:rPr lang="en-US" sz="1800" dirty="0" err="1"/>
              <a:t>Cremers</a:t>
            </a:r>
            <a:r>
              <a:rPr lang="en-US" sz="1800" dirty="0"/>
              <a:t> 2008</a:t>
            </a:r>
            <a:r>
              <a:rPr lang="en-US" dirty="0"/>
              <a:t>)</a:t>
            </a:r>
          </a:p>
          <a:p>
            <a:endParaRPr lang="en-US" dirty="0" smtClean="0"/>
          </a:p>
        </p:txBody>
      </p:sp>
      <p:sp>
        <p:nvSpPr>
          <p:cNvPr id="17" name="TextBox 16"/>
          <p:cNvSpPr txBox="1"/>
          <p:nvPr/>
        </p:nvSpPr>
        <p:spPr bwMode="auto">
          <a:xfrm>
            <a:off x="6781800" y="6096000"/>
            <a:ext cx="19812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mn-lt"/>
                <a:cs typeface="Arial" pitchFamily="34" charset="0"/>
              </a:rPr>
              <a:t>Gaussian MRF</a:t>
            </a:r>
            <a:endParaRPr lang="en-US" sz="2000" dirty="0">
              <a:solidFill>
                <a:srgbClr val="FFFFFF"/>
              </a:solidFill>
              <a:latin typeface="+mn-lt"/>
              <a:cs typeface="Arial" pitchFamily="34" charset="0"/>
            </a:endParaRPr>
          </a:p>
        </p:txBody>
      </p:sp>
      <p:sp>
        <p:nvSpPr>
          <p:cNvPr id="18" name="TextBox 17"/>
          <p:cNvSpPr txBox="1"/>
          <p:nvPr/>
        </p:nvSpPr>
        <p:spPr bwMode="auto">
          <a:xfrm>
            <a:off x="4572000" y="6096000"/>
            <a:ext cx="19812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mn-lt"/>
                <a:cs typeface="Arial" pitchFamily="34" charset="0"/>
              </a:rPr>
              <a:t>Parametric</a:t>
            </a:r>
            <a:endParaRPr lang="en-US" sz="2000" dirty="0">
              <a:solidFill>
                <a:srgbClr val="FFFFFF"/>
              </a:solidFill>
              <a:latin typeface="+mn-lt"/>
              <a:cs typeface="Arial" pitchFamily="34" charset="0"/>
            </a:endParaRPr>
          </a:p>
        </p:txBody>
      </p:sp>
      <p:sp>
        <p:nvSpPr>
          <p:cNvPr id="19" name="TextBox 18"/>
          <p:cNvSpPr txBox="1"/>
          <p:nvPr/>
        </p:nvSpPr>
        <p:spPr bwMode="auto">
          <a:xfrm>
            <a:off x="2514600" y="6096000"/>
            <a:ext cx="19812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mn-lt"/>
                <a:cs typeface="Arial" pitchFamily="34" charset="0"/>
              </a:rPr>
              <a:t>Noisy signal</a:t>
            </a:r>
            <a:endParaRPr lang="en-US" sz="2000" dirty="0">
              <a:solidFill>
                <a:srgbClr val="FFFFFF"/>
              </a:solidFill>
              <a:latin typeface="+mn-lt"/>
              <a:cs typeface="Arial" pitchFamily="34" charset="0"/>
            </a:endParaRPr>
          </a:p>
        </p:txBody>
      </p:sp>
      <p:sp>
        <p:nvSpPr>
          <p:cNvPr id="20" name="TextBox 19"/>
          <p:cNvSpPr txBox="1"/>
          <p:nvPr/>
        </p:nvSpPr>
        <p:spPr bwMode="auto">
          <a:xfrm>
            <a:off x="6781800" y="6096000"/>
            <a:ext cx="19812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mn-lt"/>
                <a:cs typeface="Arial" pitchFamily="34" charset="0"/>
              </a:rPr>
              <a:t>Robust MRF</a:t>
            </a:r>
            <a:endParaRPr lang="en-US" sz="2000" dirty="0">
              <a:solidFill>
                <a:srgbClr val="FFFFFF"/>
              </a:solidFill>
              <a:latin typeface="+mn-lt"/>
              <a:cs typeface="Arial" pitchFamily="34" charset="0"/>
            </a:endParaRPr>
          </a:p>
        </p:txBody>
      </p:sp>
      <p:sp>
        <p:nvSpPr>
          <p:cNvPr id="27" name="TextBox 26"/>
          <p:cNvSpPr txBox="1"/>
          <p:nvPr/>
        </p:nvSpPr>
        <p:spPr bwMode="auto">
          <a:xfrm>
            <a:off x="304800" y="6096000"/>
            <a:ext cx="19812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mn-lt"/>
                <a:cs typeface="Arial" pitchFamily="34" charset="0"/>
              </a:rPr>
              <a:t>Original signal</a:t>
            </a:r>
            <a:endParaRPr lang="en-US" sz="2000" dirty="0">
              <a:solidFill>
                <a:srgbClr val="FFFFFF"/>
              </a:solidFill>
              <a:latin typeface="+mn-lt"/>
              <a:cs typeface="Arial" pitchFamily="34" charset="0"/>
            </a:endParaRPr>
          </a:p>
        </p:txBody>
      </p:sp>
      <p:sp>
        <p:nvSpPr>
          <p:cNvPr id="4" name="TextBox 3"/>
          <p:cNvSpPr txBox="1"/>
          <p:nvPr/>
        </p:nvSpPr>
        <p:spPr bwMode="auto">
          <a:xfrm>
            <a:off x="381000" y="4191000"/>
            <a:ext cx="2057400" cy="400110"/>
          </a:xfrm>
          <a:prstGeom prst="rect">
            <a:avLst/>
          </a:prstGeom>
          <a:noFill/>
          <a:ln w="9525">
            <a:noFill/>
            <a:miter lim="800000"/>
            <a:headEnd/>
            <a:tailEnd/>
          </a:ln>
        </p:spPr>
        <p:txBody>
          <a:bodyPr wrap="square" rtlCol="0">
            <a:spAutoFit/>
          </a:bodyPr>
          <a:lstStyle/>
          <a:p>
            <a:pPr eaLnBrk="0" hangingPunct="0"/>
            <a:r>
              <a:rPr lang="en-US" altLang="zh-CN" sz="2000" dirty="0" smtClean="0">
                <a:solidFill>
                  <a:srgbClr val="FFFFFF"/>
                </a:solidFill>
                <a:latin typeface="+mn-lt"/>
              </a:rPr>
              <a:t>1D example</a:t>
            </a:r>
            <a:endParaRPr lang="zh-CN" altLang="en-US" sz="2000" dirty="0" smtClean="0">
              <a:solidFill>
                <a:srgbClr val="FFFFFF"/>
              </a:solidFill>
              <a:latin typeface="+mn-lt"/>
            </a:endParaRPr>
          </a:p>
        </p:txBody>
      </p:sp>
      <p:pic>
        <p:nvPicPr>
          <p:cNvPr id="9219" name="Picture 3" descr="C:\dqsun\Dropbox\job_app\job_talk\images\layer_model\roughnes\gaussian.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34200" y="4648200"/>
            <a:ext cx="1828800"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221" name="Picture 5" descr="C:\dqsun\Dropbox\job_app\job_talk\images\layer_model\roughnes\org.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2771" y="4648200"/>
            <a:ext cx="1828800"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222" name="Picture 6" descr="C:\dqsun\Dropbox\job_app\job_talk\images\layer_model\roughnes\parametric.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57057" y="4648200"/>
            <a:ext cx="1828800"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223" name="Picture 7" descr="C:\dqsun\Dropbox\job_app\job_talk\images\layer_model\roughnes\robust.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34200" y="4648200"/>
            <a:ext cx="1828800"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1" name="Picture 4" descr="C:\dqsun\Dropbox\job_app\job_talk\images\layer_model\roughnes\noisy.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79914" y="4648200"/>
            <a:ext cx="1828800"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521169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2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9" grpId="0"/>
      <p:bldP spid="20" grpId="0"/>
      <p:bldP spid="27" grpId="0"/>
      <p:bldP spid="4" grpId="0"/>
    </p:bldLst>
  </p:timing>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50"/>
            <a:ext cx="8229600" cy="1143000"/>
          </a:xfrm>
        </p:spPr>
        <p:txBody>
          <a:bodyPr/>
          <a:lstStyle/>
          <a:p>
            <a:r>
              <a:rPr lang="en-US" dirty="0" smtClean="0"/>
              <a:t>Semi-parametric Motion Models</a:t>
            </a:r>
            <a:endParaRPr lang="en-US" dirty="0"/>
          </a:p>
        </p:txBody>
      </p:sp>
      <p:sp>
        <p:nvSpPr>
          <p:cNvPr id="8" name="TextBox 7"/>
          <p:cNvSpPr txBox="1"/>
          <p:nvPr/>
        </p:nvSpPr>
        <p:spPr bwMode="auto">
          <a:xfrm>
            <a:off x="3733800" y="6172200"/>
            <a:ext cx="19812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mn-lt"/>
                <a:cs typeface="Arial" pitchFamily="34" charset="0"/>
              </a:rPr>
              <a:t>Parametric</a:t>
            </a:r>
            <a:endParaRPr lang="en-US" sz="2000" dirty="0">
              <a:solidFill>
                <a:srgbClr val="FFFFFF"/>
              </a:solidFill>
              <a:latin typeface="+mn-lt"/>
              <a:cs typeface="Arial" pitchFamily="34" charset="0"/>
            </a:endParaRPr>
          </a:p>
        </p:txBody>
      </p:sp>
      <p:sp>
        <p:nvSpPr>
          <p:cNvPr id="13" name="TextBox 12"/>
          <p:cNvSpPr txBox="1"/>
          <p:nvPr/>
        </p:nvSpPr>
        <p:spPr bwMode="auto">
          <a:xfrm>
            <a:off x="6324600" y="6172200"/>
            <a:ext cx="25146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mn-lt"/>
                <a:cs typeface="Arial" pitchFamily="34" charset="0"/>
              </a:rPr>
              <a:t>Robust MRF</a:t>
            </a:r>
            <a:endParaRPr lang="en-US" sz="2000" dirty="0">
              <a:solidFill>
                <a:srgbClr val="FFFFFF"/>
              </a:solidFill>
              <a:latin typeface="+mn-lt"/>
              <a:cs typeface="Arial" pitchFamily="34" charset="0"/>
            </a:endParaRPr>
          </a:p>
        </p:txBody>
      </p:sp>
      <p:sp>
        <p:nvSpPr>
          <p:cNvPr id="20" name="TextBox 19"/>
          <p:cNvSpPr txBox="1"/>
          <p:nvPr/>
        </p:nvSpPr>
        <p:spPr bwMode="auto">
          <a:xfrm>
            <a:off x="723900" y="6172200"/>
            <a:ext cx="22098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mn-lt"/>
                <a:cs typeface="Arial" pitchFamily="34" charset="0"/>
              </a:rPr>
              <a:t>Semi-parametric</a:t>
            </a:r>
            <a:endParaRPr lang="en-US" sz="2000" dirty="0">
              <a:solidFill>
                <a:srgbClr val="FFFFFF"/>
              </a:solidFill>
              <a:latin typeface="+mn-lt"/>
              <a:cs typeface="Arial" pitchFamily="34" charset="0"/>
            </a:endParaRPr>
          </a:p>
        </p:txBody>
      </p:sp>
      <p:sp>
        <p:nvSpPr>
          <p:cNvPr id="14" name="TextBox 13"/>
          <p:cNvSpPr txBox="1"/>
          <p:nvPr/>
        </p:nvSpPr>
        <p:spPr bwMode="auto">
          <a:xfrm>
            <a:off x="3733800" y="3886200"/>
            <a:ext cx="19812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mn-lt"/>
                <a:cs typeface="Arial" pitchFamily="34" charset="0"/>
              </a:rPr>
              <a:t>Noisy signal</a:t>
            </a:r>
            <a:endParaRPr lang="en-US" sz="2000" dirty="0">
              <a:solidFill>
                <a:srgbClr val="FFFFFF"/>
              </a:solidFill>
              <a:latin typeface="+mn-lt"/>
              <a:cs typeface="Arial" pitchFamily="34" charset="0"/>
            </a:endParaRPr>
          </a:p>
        </p:txBody>
      </p:sp>
      <p:sp>
        <p:nvSpPr>
          <p:cNvPr id="15" name="TextBox 14"/>
          <p:cNvSpPr txBox="1"/>
          <p:nvPr/>
        </p:nvSpPr>
        <p:spPr bwMode="auto">
          <a:xfrm>
            <a:off x="6400800" y="3886200"/>
            <a:ext cx="23622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mn-lt"/>
                <a:cs typeface="Arial" pitchFamily="34" charset="0"/>
              </a:rPr>
              <a:t>Noisy - parametric</a:t>
            </a:r>
            <a:endParaRPr lang="en-US" sz="2000" dirty="0">
              <a:solidFill>
                <a:srgbClr val="FFFFFF"/>
              </a:solidFill>
              <a:latin typeface="+mn-lt"/>
              <a:cs typeface="Arial" pitchFamily="34" charset="0"/>
            </a:endParaRPr>
          </a:p>
        </p:txBody>
      </p:sp>
      <p:sp>
        <p:nvSpPr>
          <p:cNvPr id="21" name="TextBox 20"/>
          <p:cNvSpPr txBox="1"/>
          <p:nvPr/>
        </p:nvSpPr>
        <p:spPr bwMode="auto">
          <a:xfrm>
            <a:off x="838200" y="3886200"/>
            <a:ext cx="19812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mn-lt"/>
                <a:cs typeface="Arial" pitchFamily="34" charset="0"/>
              </a:rPr>
              <a:t>Original signal</a:t>
            </a:r>
            <a:endParaRPr lang="en-US" sz="2000" dirty="0">
              <a:solidFill>
                <a:srgbClr val="FFFFFF"/>
              </a:solidFill>
              <a:latin typeface="+mn-lt"/>
              <a:cs typeface="Arial" pitchFamily="34" charset="0"/>
            </a:endParaRPr>
          </a:p>
        </p:txBody>
      </p:sp>
      <p:sp>
        <p:nvSpPr>
          <p:cNvPr id="25" name="Content Placeholder 2"/>
          <p:cNvSpPr>
            <a:spLocks noGrp="1"/>
          </p:cNvSpPr>
          <p:nvPr>
            <p:ph idx="1"/>
          </p:nvPr>
        </p:nvSpPr>
        <p:spPr>
          <a:xfrm>
            <a:off x="304800" y="990600"/>
            <a:ext cx="8610600" cy="685800"/>
          </a:xfrm>
        </p:spPr>
        <p:txBody>
          <a:bodyPr>
            <a:normAutofit fontScale="70000" lnSpcReduction="20000"/>
          </a:bodyPr>
          <a:lstStyle/>
          <a:p>
            <a:r>
              <a:rPr lang="en-US" dirty="0" smtClean="0"/>
              <a:t>Inspired </a:t>
            </a:r>
            <a:r>
              <a:rPr lang="en-US" dirty="0"/>
              <a:t>by Plane + parallax for 3D </a:t>
            </a:r>
            <a:r>
              <a:rPr lang="en-US" dirty="0" smtClean="0"/>
              <a:t>reconstruction (</a:t>
            </a:r>
            <a:r>
              <a:rPr lang="en-US" sz="1800" dirty="0" err="1" smtClean="0"/>
              <a:t>Irani</a:t>
            </a:r>
            <a:r>
              <a:rPr lang="en-US" sz="1800" dirty="0" smtClean="0"/>
              <a:t> </a:t>
            </a:r>
            <a:r>
              <a:rPr lang="en-US" sz="1800" dirty="0"/>
              <a:t>et al. 1998, Kumar et al. 1994, </a:t>
            </a:r>
            <a:r>
              <a:rPr lang="en-US" sz="1800" dirty="0" err="1"/>
              <a:t>Sawhney</a:t>
            </a:r>
            <a:r>
              <a:rPr lang="en-US" sz="1800" dirty="0"/>
              <a:t> 1994</a:t>
            </a:r>
            <a:r>
              <a:rPr lang="en-US" dirty="0" smtClean="0"/>
              <a:t>)</a:t>
            </a:r>
          </a:p>
        </p:txBody>
      </p:sp>
      <p:pic>
        <p:nvPicPr>
          <p:cNvPr id="24" name="Picture 5" descr="C:\dqsun\Dropbox\job_app\job_talk\images\layer_model\roughnes\or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 y="2152590"/>
            <a:ext cx="2286000" cy="17145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6" name="Picture 4" descr="C:\dqsun\Dropbox\job_app\job_talk\images\layer_model\roughnes\noisy.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81400" y="2152590"/>
            <a:ext cx="2286000" cy="17145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42" name="Picture 2" descr="C:\dqsun\Dropbox\job_app\job_talk\images\layer_model\roughnes\robust_residual.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38900" y="4419600"/>
            <a:ext cx="2286000" cy="17145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43" name="Picture 3" descr="C:\dqsun\Dropbox\job_app\job_talk\images\layer_model\roughnes\robust_parametric.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 y="4419600"/>
            <a:ext cx="2286000" cy="17145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7" name="Picture 6" descr="C:\dqsun\Dropbox\job_app\job_talk\images\layer_model\roughnes\parametric.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81400" y="4419600"/>
            <a:ext cx="2286000" cy="17145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45" name="Picture 5" descr="C:\dqsun\Dropbox\job_app\job_talk\images\layer_model\roughnes\residual.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38900" y="2152590"/>
            <a:ext cx="2286000" cy="17145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8" name="Rectangle 17"/>
          <p:cNvSpPr/>
          <p:nvPr/>
        </p:nvSpPr>
        <p:spPr>
          <a:xfrm>
            <a:off x="6781800" y="609600"/>
            <a:ext cx="2362200" cy="369332"/>
          </a:xfrm>
          <a:prstGeom prst="rect">
            <a:avLst/>
          </a:prstGeom>
        </p:spPr>
        <p:txBody>
          <a:bodyPr wrap="square">
            <a:spAutoFit/>
          </a:bodyPr>
          <a:lstStyle/>
          <a:p>
            <a:r>
              <a:rPr lang="en-US" sz="1800" dirty="0">
                <a:solidFill>
                  <a:schemeClr val="bg1"/>
                </a:solidFill>
              </a:rPr>
              <a:t>Sun et al. NIPS </a:t>
            </a:r>
            <a:r>
              <a:rPr lang="en-US" sz="1800" dirty="0" smtClean="0">
                <a:solidFill>
                  <a:schemeClr val="bg1"/>
                </a:solidFill>
              </a:rPr>
              <a:t>2010</a:t>
            </a:r>
            <a:endParaRPr lang="en-US" sz="1800" dirty="0">
              <a:solidFill>
                <a:schemeClr val="bg1"/>
              </a:solidFill>
            </a:endParaRPr>
          </a:p>
        </p:txBody>
      </p:sp>
      <p:sp>
        <p:nvSpPr>
          <p:cNvPr id="19" name="TextBox 18"/>
          <p:cNvSpPr txBox="1"/>
          <p:nvPr/>
        </p:nvSpPr>
        <p:spPr>
          <a:xfrm>
            <a:off x="3124200" y="5105400"/>
            <a:ext cx="299631" cy="369332"/>
          </a:xfrm>
          <a:prstGeom prst="rect">
            <a:avLst/>
          </a:prstGeom>
          <a:noFill/>
        </p:spPr>
        <p:txBody>
          <a:bodyPr wrap="none" rtlCol="0">
            <a:spAutoFit/>
          </a:bodyPr>
          <a:lstStyle/>
          <a:p>
            <a:r>
              <a:rPr lang="en-US" dirty="0" smtClean="0"/>
              <a:t>=</a:t>
            </a:r>
            <a:endParaRPr lang="en-US" dirty="0"/>
          </a:p>
        </p:txBody>
      </p:sp>
      <p:sp>
        <p:nvSpPr>
          <p:cNvPr id="22" name="TextBox 21"/>
          <p:cNvSpPr txBox="1"/>
          <p:nvPr/>
        </p:nvSpPr>
        <p:spPr>
          <a:xfrm>
            <a:off x="6024969" y="5152692"/>
            <a:ext cx="300082" cy="369332"/>
          </a:xfrm>
          <a:prstGeom prst="rect">
            <a:avLst/>
          </a:prstGeom>
          <a:noFill/>
        </p:spPr>
        <p:txBody>
          <a:bodyPr wrap="none" rtlCol="0">
            <a:spAutoFit/>
          </a:bodyPr>
          <a:lstStyle/>
          <a:p>
            <a:r>
              <a:rPr lang="en-US" dirty="0"/>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775803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20" grpId="0"/>
      <p:bldP spid="15" grpId="0"/>
    </p:bldLst>
  </p:timing>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09"/>
            <a:ext cx="8229600" cy="1143000"/>
          </a:xfrm>
        </p:spPr>
        <p:txBody>
          <a:bodyPr/>
          <a:lstStyle/>
          <a:p>
            <a:r>
              <a:rPr lang="en-US" dirty="0" smtClean="0"/>
              <a:t>Puzzle</a:t>
            </a:r>
            <a:endParaRPr lang="en-US" dirty="0"/>
          </a:p>
        </p:txBody>
      </p:sp>
      <p:pic>
        <p:nvPicPr>
          <p:cNvPr id="512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900" y="990600"/>
            <a:ext cx="8229600" cy="549667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TextBox 5"/>
          <p:cNvSpPr txBox="1"/>
          <p:nvPr/>
        </p:nvSpPr>
        <p:spPr>
          <a:xfrm>
            <a:off x="551785" y="1219200"/>
            <a:ext cx="2267615" cy="707886"/>
          </a:xfrm>
          <a:prstGeom prst="rect">
            <a:avLst/>
          </a:prstGeom>
          <a:noFill/>
        </p:spPr>
        <p:txBody>
          <a:bodyPr wrap="square" rtlCol="0">
            <a:spAutoFit/>
          </a:bodyPr>
          <a:lstStyle/>
          <a:p>
            <a:pPr algn="ctr"/>
            <a:r>
              <a:rPr lang="en-US" sz="2000" dirty="0" smtClean="0">
                <a:solidFill>
                  <a:srgbClr val="FF6600"/>
                </a:solidFill>
              </a:rPr>
              <a:t>How many frames?</a:t>
            </a:r>
            <a:endParaRPr lang="en-US" sz="2000" dirty="0">
              <a:solidFill>
                <a:srgbClr val="FF6600"/>
              </a:solidFill>
            </a:endParaRPr>
          </a:p>
        </p:txBody>
      </p:sp>
      <p:sp>
        <p:nvSpPr>
          <p:cNvPr id="9" name="TextBox 8"/>
          <p:cNvSpPr txBox="1"/>
          <p:nvPr/>
        </p:nvSpPr>
        <p:spPr>
          <a:xfrm>
            <a:off x="6324600" y="3940314"/>
            <a:ext cx="1981200" cy="707886"/>
          </a:xfrm>
          <a:prstGeom prst="rect">
            <a:avLst/>
          </a:prstGeom>
          <a:noFill/>
        </p:spPr>
        <p:txBody>
          <a:bodyPr wrap="square" rtlCol="0">
            <a:spAutoFit/>
          </a:bodyPr>
          <a:lstStyle/>
          <a:p>
            <a:pPr algn="ctr"/>
            <a:r>
              <a:rPr lang="en-US" sz="2000" dirty="0" smtClean="0">
                <a:solidFill>
                  <a:schemeClr val="bg1">
                    <a:lumMod val="65000"/>
                  </a:schemeClr>
                </a:solidFill>
              </a:rPr>
              <a:t>How to model motion?</a:t>
            </a:r>
            <a:endParaRPr lang="en-US" sz="2000" dirty="0">
              <a:solidFill>
                <a:schemeClr val="bg1">
                  <a:lumMod val="65000"/>
                </a:schemeClr>
              </a:solidFill>
            </a:endParaRPr>
          </a:p>
        </p:txBody>
      </p:sp>
      <p:sp>
        <p:nvSpPr>
          <p:cNvPr id="10" name="TextBox 9"/>
          <p:cNvSpPr txBox="1"/>
          <p:nvPr/>
        </p:nvSpPr>
        <p:spPr>
          <a:xfrm>
            <a:off x="3048000" y="4702314"/>
            <a:ext cx="3048000" cy="707886"/>
          </a:xfrm>
          <a:prstGeom prst="rect">
            <a:avLst/>
          </a:prstGeom>
          <a:noFill/>
        </p:spPr>
        <p:txBody>
          <a:bodyPr wrap="square" rtlCol="0">
            <a:spAutoFit/>
          </a:bodyPr>
          <a:lstStyle/>
          <a:p>
            <a:pPr algn="ctr"/>
            <a:r>
              <a:rPr lang="en-US" sz="2000" dirty="0" smtClean="0">
                <a:solidFill>
                  <a:schemeClr val="bg1">
                    <a:lumMod val="65000"/>
                  </a:schemeClr>
                </a:solidFill>
              </a:rPr>
              <a:t>How to propagate information over time?</a:t>
            </a:r>
            <a:endParaRPr lang="en-US" sz="2000" dirty="0">
              <a:solidFill>
                <a:schemeClr val="bg1">
                  <a:lumMod val="65000"/>
                </a:schemeClr>
              </a:solidFill>
            </a:endParaRPr>
          </a:p>
        </p:txBody>
      </p:sp>
      <p:sp>
        <p:nvSpPr>
          <p:cNvPr id="11" name="TextBox 10"/>
          <p:cNvSpPr txBox="1"/>
          <p:nvPr/>
        </p:nvSpPr>
        <p:spPr>
          <a:xfrm>
            <a:off x="457200" y="4038600"/>
            <a:ext cx="1962815" cy="707886"/>
          </a:xfrm>
          <a:prstGeom prst="rect">
            <a:avLst/>
          </a:prstGeom>
          <a:noFill/>
        </p:spPr>
        <p:txBody>
          <a:bodyPr wrap="square" rtlCol="0">
            <a:spAutoFit/>
          </a:bodyPr>
          <a:lstStyle/>
          <a:p>
            <a:pPr algn="ctr"/>
            <a:r>
              <a:rPr lang="en-US" sz="2000" dirty="0" smtClean="0">
                <a:solidFill>
                  <a:schemeClr val="bg1">
                    <a:lumMod val="65000"/>
                  </a:schemeClr>
                </a:solidFill>
              </a:rPr>
              <a:t>How to define layers?</a:t>
            </a:r>
            <a:endParaRPr lang="en-US" sz="2000" dirty="0">
              <a:solidFill>
                <a:schemeClr val="bg1">
                  <a:lumMod val="65000"/>
                </a:schemeClr>
              </a:solidFill>
            </a:endParaRPr>
          </a:p>
        </p:txBody>
      </p:sp>
      <p:sp>
        <p:nvSpPr>
          <p:cNvPr id="12" name="TextBox 11"/>
          <p:cNvSpPr txBox="1"/>
          <p:nvPr/>
        </p:nvSpPr>
        <p:spPr>
          <a:xfrm>
            <a:off x="6263778" y="4848761"/>
            <a:ext cx="2651622" cy="1015663"/>
          </a:xfrm>
          <a:prstGeom prst="rect">
            <a:avLst/>
          </a:prstGeom>
          <a:noFill/>
        </p:spPr>
        <p:txBody>
          <a:bodyPr wrap="square" rtlCol="0">
            <a:spAutoFit/>
          </a:bodyPr>
          <a:lstStyle/>
          <a:p>
            <a:pPr algn="ctr"/>
            <a:r>
              <a:rPr lang="en-US" sz="2000" i="1" dirty="0" smtClean="0">
                <a:solidFill>
                  <a:schemeClr val="bg1">
                    <a:lumMod val="65000"/>
                  </a:schemeClr>
                </a:solidFill>
              </a:rPr>
              <a:t>Layer flow: </a:t>
            </a:r>
          </a:p>
          <a:p>
            <a:pPr algn="ctr"/>
            <a:r>
              <a:rPr lang="en-US" sz="2000" i="1" dirty="0" smtClean="0">
                <a:solidFill>
                  <a:schemeClr val="bg1">
                    <a:lumMod val="65000"/>
                  </a:schemeClr>
                </a:solidFill>
              </a:rPr>
              <a:t>parametric+</a:t>
            </a:r>
          </a:p>
          <a:p>
            <a:pPr algn="ctr"/>
            <a:r>
              <a:rPr lang="en-US" sz="2000" i="1" dirty="0" smtClean="0">
                <a:solidFill>
                  <a:schemeClr val="bg1">
                    <a:lumMod val="65000"/>
                  </a:schemeClr>
                </a:solidFill>
              </a:rPr>
              <a:t>	  robust    	</a:t>
            </a:r>
            <a:endParaRPr lang="en-US" sz="2000" i="1" dirty="0">
              <a:solidFill>
                <a:schemeClr val="bg1">
                  <a:lumMod val="65000"/>
                </a:schemeClr>
              </a:solidFill>
            </a:endParaRPr>
          </a:p>
        </p:txBody>
      </p:sp>
      <p:sp>
        <p:nvSpPr>
          <p:cNvPr id="14" name="TextBox 13"/>
          <p:cNvSpPr txBox="1"/>
          <p:nvPr/>
        </p:nvSpPr>
        <p:spPr>
          <a:xfrm>
            <a:off x="3255818" y="5616714"/>
            <a:ext cx="2382982" cy="707886"/>
          </a:xfrm>
          <a:prstGeom prst="rect">
            <a:avLst/>
          </a:prstGeom>
          <a:noFill/>
        </p:spPr>
        <p:txBody>
          <a:bodyPr wrap="square" rtlCol="0">
            <a:spAutoFit/>
          </a:bodyPr>
          <a:lstStyle/>
          <a:p>
            <a:pPr algn="ctr"/>
            <a:r>
              <a:rPr lang="en-US" sz="2000" i="1" dirty="0" smtClean="0">
                <a:solidFill>
                  <a:schemeClr val="bg1">
                    <a:lumMod val="65000"/>
                  </a:schemeClr>
                </a:solidFill>
              </a:rPr>
              <a:t>Temporal continuity of layers</a:t>
            </a:r>
            <a:endParaRPr lang="en-US" sz="2000" i="1" dirty="0">
              <a:solidFill>
                <a:schemeClr val="bg1">
                  <a:lumMod val="65000"/>
                </a:schemeClr>
              </a:solidFill>
            </a:endParaRPr>
          </a:p>
        </p:txBody>
      </p:sp>
      <p:sp>
        <p:nvSpPr>
          <p:cNvPr id="15" name="TextBox 14"/>
          <p:cNvSpPr txBox="1"/>
          <p:nvPr/>
        </p:nvSpPr>
        <p:spPr>
          <a:xfrm>
            <a:off x="457802" y="5257800"/>
            <a:ext cx="1962815" cy="1015663"/>
          </a:xfrm>
          <a:prstGeom prst="rect">
            <a:avLst/>
          </a:prstGeom>
          <a:noFill/>
        </p:spPr>
        <p:txBody>
          <a:bodyPr wrap="square" rtlCol="0">
            <a:spAutoFit/>
          </a:bodyPr>
          <a:lstStyle/>
          <a:p>
            <a:pPr algn="ctr"/>
            <a:r>
              <a:rPr lang="en-US" sz="2000" i="1" dirty="0" smtClean="0">
                <a:solidFill>
                  <a:schemeClr val="bg1">
                    <a:lumMod val="65000"/>
                  </a:schemeClr>
                </a:solidFill>
              </a:rPr>
              <a:t>Smooth layer support functions</a:t>
            </a:r>
            <a:endParaRPr lang="en-US" sz="2000" i="1" dirty="0">
              <a:solidFill>
                <a:schemeClr val="bg1">
                  <a:lumMod val="65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59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50"/>
            <a:ext cx="8229600" cy="1143000"/>
          </a:xfrm>
        </p:spPr>
        <p:txBody>
          <a:bodyPr/>
          <a:lstStyle/>
          <a:p>
            <a:r>
              <a:rPr lang="en-US" dirty="0" smtClean="0"/>
              <a:t>Occlusion Reasoning over Time</a:t>
            </a:r>
            <a:endParaRPr lang="en-US" dirty="0"/>
          </a:p>
        </p:txBody>
      </p:sp>
      <p:sp>
        <p:nvSpPr>
          <p:cNvPr id="3" name="Content Placeholder 2"/>
          <p:cNvSpPr>
            <a:spLocks noGrp="1"/>
          </p:cNvSpPr>
          <p:nvPr>
            <p:ph idx="1"/>
          </p:nvPr>
        </p:nvSpPr>
        <p:spPr>
          <a:xfrm>
            <a:off x="304800" y="1113226"/>
            <a:ext cx="8610600" cy="895551"/>
          </a:xfrm>
        </p:spPr>
        <p:txBody>
          <a:bodyPr/>
          <a:lstStyle/>
          <a:p>
            <a:r>
              <a:rPr lang="en-US" dirty="0" smtClean="0"/>
              <a:t>Which surface owns occluded green region?</a:t>
            </a:r>
            <a:endParaRPr lang="en-US" dirty="0"/>
          </a:p>
        </p:txBody>
      </p:sp>
      <p:pic>
        <p:nvPicPr>
          <p:cNvPr id="34" name="Picture 3" descr="C:\dqsun\Dropbox\job_app\job_talk\images\occ_3frame\2frames.gif"/>
          <p:cNvPicPr>
            <a:picLocks noChangeAspect="1" noChangeArrowheads="1" noCrop="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2057400"/>
            <a:ext cx="2000250" cy="19050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5" name="Picture 2" descr="C:\dqsun\Dropbox\job_app\job_talk\images\occ_3frame\3framesB.gif"/>
          <p:cNvPicPr>
            <a:picLocks noChangeAspect="1" noChangeArrowheads="1" noCrop="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24200" y="2057400"/>
            <a:ext cx="2000250" cy="19050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9" name="Picture 4" descr="C:\dqsun\Dropbox\job_app\job_talk\images\occ_3frame\3framesA.gif"/>
          <p:cNvPicPr>
            <a:picLocks noChangeAspect="1" noChangeArrowheads="1" noCrop="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24200" y="4419600"/>
            <a:ext cx="2000250" cy="19050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6" name="TextBox 15"/>
          <p:cNvSpPr txBox="1"/>
          <p:nvPr/>
        </p:nvSpPr>
        <p:spPr bwMode="auto">
          <a:xfrm>
            <a:off x="762000" y="4029045"/>
            <a:ext cx="19812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mn-lt"/>
                <a:cs typeface="Arial" pitchFamily="34" charset="0"/>
              </a:rPr>
              <a:t>2 frames</a:t>
            </a:r>
            <a:endParaRPr lang="en-US" sz="2000" dirty="0">
              <a:solidFill>
                <a:srgbClr val="FFFFFF"/>
              </a:solidFill>
              <a:latin typeface="+mn-lt"/>
              <a:cs typeface="Arial" pitchFamily="34" charset="0"/>
            </a:endParaRPr>
          </a:p>
        </p:txBody>
      </p:sp>
      <p:sp>
        <p:nvSpPr>
          <p:cNvPr id="17" name="TextBox 16"/>
          <p:cNvSpPr txBox="1"/>
          <p:nvPr/>
        </p:nvSpPr>
        <p:spPr bwMode="auto">
          <a:xfrm>
            <a:off x="2971800" y="4029045"/>
            <a:ext cx="19812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mn-lt"/>
                <a:cs typeface="Arial" pitchFamily="34" charset="0"/>
              </a:rPr>
              <a:t>3 frames </a:t>
            </a:r>
            <a:endParaRPr lang="en-US" sz="2000" dirty="0">
              <a:solidFill>
                <a:srgbClr val="FFFFFF"/>
              </a:solidFill>
              <a:latin typeface="+mn-lt"/>
              <a:cs typeface="Arial" pitchFamily="34" charset="0"/>
            </a:endParaRPr>
          </a:p>
        </p:txBody>
      </p:sp>
      <p:sp>
        <p:nvSpPr>
          <p:cNvPr id="18" name="TextBox 17"/>
          <p:cNvSpPr txBox="1"/>
          <p:nvPr/>
        </p:nvSpPr>
        <p:spPr bwMode="auto">
          <a:xfrm>
            <a:off x="2971800" y="6324600"/>
            <a:ext cx="19812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mn-lt"/>
                <a:cs typeface="Arial" pitchFamily="34" charset="0"/>
              </a:rPr>
              <a:t>3 frames II</a:t>
            </a:r>
            <a:endParaRPr lang="en-US" sz="2000" dirty="0">
              <a:solidFill>
                <a:srgbClr val="FFFFFF"/>
              </a:solidFill>
              <a:latin typeface="+mn-lt"/>
              <a:cs typeface="Arial" pitchFamily="34" charset="0"/>
            </a:endParaRPr>
          </a:p>
        </p:txBody>
      </p:sp>
      <p:grpSp>
        <p:nvGrpSpPr>
          <p:cNvPr id="4" name="Group 18"/>
          <p:cNvGrpSpPr/>
          <p:nvPr/>
        </p:nvGrpSpPr>
        <p:grpSpPr>
          <a:xfrm>
            <a:off x="5715000" y="2209800"/>
            <a:ext cx="1524000" cy="1600200"/>
            <a:chOff x="-1524000" y="2057400"/>
            <a:chExt cx="1524000" cy="1600200"/>
          </a:xfrm>
        </p:grpSpPr>
        <p:sp>
          <p:nvSpPr>
            <p:cNvPr id="20" name="Parallelogram 19"/>
            <p:cNvSpPr/>
            <p:nvPr/>
          </p:nvSpPr>
          <p:spPr>
            <a:xfrm>
              <a:off x="-1298448" y="2057400"/>
              <a:ext cx="1298448" cy="1600200"/>
            </a:xfrm>
            <a:prstGeom prst="parallelogram">
              <a:avLst/>
            </a:prstGeom>
            <a:solidFill>
              <a:srgbClr val="00FF00"/>
            </a:solidFill>
          </p:spPr>
          <p:txBody>
            <a:bodyPr rtlCol="0" anchor="ctr">
              <a:spAutoFit/>
            </a:bodyPr>
            <a:lstStyle/>
            <a:p>
              <a:pPr algn="ctr"/>
              <a:endParaRPr lang="en-US" dirty="0">
                <a:solidFill>
                  <a:schemeClr val="bg1"/>
                </a:solidFill>
              </a:endParaRPr>
            </a:p>
          </p:txBody>
        </p:sp>
        <p:sp>
          <p:nvSpPr>
            <p:cNvPr id="21" name="Parallelogram 20"/>
            <p:cNvSpPr/>
            <p:nvPr/>
          </p:nvSpPr>
          <p:spPr>
            <a:xfrm>
              <a:off x="-1524000" y="2057400"/>
              <a:ext cx="1295400" cy="1600200"/>
            </a:xfrm>
            <a:prstGeom prst="parallelogram">
              <a:avLst/>
            </a:prstGeom>
            <a:solidFill>
              <a:srgbClr val="FF0000"/>
            </a:solidFill>
          </p:spPr>
          <p:txBody>
            <a:bodyPr rtlCol="0" anchor="ctr">
              <a:spAutoFit/>
            </a:bodyPr>
            <a:lstStyle/>
            <a:p>
              <a:pPr algn="ctr"/>
              <a:endParaRPr lang="en-US" dirty="0">
                <a:solidFill>
                  <a:schemeClr val="bg1"/>
                </a:solidFill>
              </a:endParaRPr>
            </a:p>
          </p:txBody>
        </p:sp>
      </p:grpSp>
      <p:sp>
        <p:nvSpPr>
          <p:cNvPr id="22" name="Parallelogram 21"/>
          <p:cNvSpPr/>
          <p:nvPr/>
        </p:nvSpPr>
        <p:spPr>
          <a:xfrm>
            <a:off x="7162800" y="1981200"/>
            <a:ext cx="1295400" cy="1600200"/>
          </a:xfrm>
          <a:prstGeom prst="parallelogram">
            <a:avLst/>
          </a:prstGeom>
          <a:solidFill>
            <a:srgbClr val="020DF0"/>
          </a:solidFill>
        </p:spPr>
        <p:txBody>
          <a:bodyPr rtlCol="0" anchor="ctr">
            <a:spAutoFit/>
          </a:bodyPr>
          <a:lstStyle/>
          <a:p>
            <a:pPr algn="ctr"/>
            <a:endParaRPr lang="en-US" dirty="0">
              <a:solidFill>
                <a:schemeClr val="bg1"/>
              </a:solidFill>
            </a:endParaRPr>
          </a:p>
        </p:txBody>
      </p:sp>
      <p:grpSp>
        <p:nvGrpSpPr>
          <p:cNvPr id="5" name="Group 26"/>
          <p:cNvGrpSpPr/>
          <p:nvPr/>
        </p:nvGrpSpPr>
        <p:grpSpPr>
          <a:xfrm>
            <a:off x="6705600" y="4648200"/>
            <a:ext cx="1524000" cy="1600200"/>
            <a:chOff x="2816352" y="4038600"/>
            <a:chExt cx="1524000" cy="1600200"/>
          </a:xfrm>
        </p:grpSpPr>
        <p:sp>
          <p:nvSpPr>
            <p:cNvPr id="28" name="Parallelogram 27"/>
            <p:cNvSpPr/>
            <p:nvPr/>
          </p:nvSpPr>
          <p:spPr>
            <a:xfrm>
              <a:off x="2816352" y="4038600"/>
              <a:ext cx="1298448" cy="1600200"/>
            </a:xfrm>
            <a:prstGeom prst="parallelogram">
              <a:avLst/>
            </a:prstGeom>
            <a:solidFill>
              <a:srgbClr val="00FF00"/>
            </a:solidFill>
          </p:spPr>
          <p:txBody>
            <a:bodyPr rtlCol="0" anchor="ctr">
              <a:spAutoFit/>
            </a:bodyPr>
            <a:lstStyle/>
            <a:p>
              <a:pPr algn="ctr"/>
              <a:endParaRPr lang="en-US" dirty="0">
                <a:solidFill>
                  <a:schemeClr val="bg1"/>
                </a:solidFill>
              </a:endParaRPr>
            </a:p>
          </p:txBody>
        </p:sp>
        <p:sp>
          <p:nvSpPr>
            <p:cNvPr id="29" name="Parallelogram 28"/>
            <p:cNvSpPr/>
            <p:nvPr/>
          </p:nvSpPr>
          <p:spPr>
            <a:xfrm>
              <a:off x="3044952" y="4038600"/>
              <a:ext cx="1295400" cy="1600200"/>
            </a:xfrm>
            <a:prstGeom prst="parallelogram">
              <a:avLst/>
            </a:prstGeom>
            <a:solidFill>
              <a:srgbClr val="020DF0"/>
            </a:solidFill>
          </p:spPr>
          <p:txBody>
            <a:bodyPr rtlCol="0" anchor="ctr">
              <a:spAutoFit/>
            </a:bodyPr>
            <a:lstStyle/>
            <a:p>
              <a:pPr algn="ctr"/>
              <a:endParaRPr lang="en-US" dirty="0">
                <a:solidFill>
                  <a:schemeClr val="bg1"/>
                </a:solidFill>
              </a:endParaRPr>
            </a:p>
          </p:txBody>
        </p:sp>
      </p:grpSp>
      <p:sp>
        <p:nvSpPr>
          <p:cNvPr id="30" name="Parallelogram 29"/>
          <p:cNvSpPr/>
          <p:nvPr/>
        </p:nvSpPr>
        <p:spPr>
          <a:xfrm>
            <a:off x="5486400" y="4419600"/>
            <a:ext cx="1295400" cy="1600200"/>
          </a:xfrm>
          <a:prstGeom prst="parallelogram">
            <a:avLst/>
          </a:prstGeom>
          <a:solidFill>
            <a:srgbClr val="FF0000"/>
          </a:solidFill>
        </p:spPr>
        <p:txBody>
          <a:bodyPr rtlCol="0" anchor="ctr">
            <a:spAutoFit/>
          </a:bodyPr>
          <a:lstStyle/>
          <a:p>
            <a:pPr algn="ctr"/>
            <a:endParaRPr lang="en-US" dirty="0">
              <a:solidFill>
                <a:schemeClr val="bg1"/>
              </a:solidFill>
            </a:endParaRPr>
          </a:p>
        </p:txBody>
      </p:sp>
      <p:sp>
        <p:nvSpPr>
          <p:cNvPr id="31" name="TextBox 30"/>
          <p:cNvSpPr txBox="1"/>
          <p:nvPr/>
        </p:nvSpPr>
        <p:spPr bwMode="auto">
          <a:xfrm>
            <a:off x="6019800" y="4029045"/>
            <a:ext cx="19812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mn-lt"/>
                <a:cs typeface="Arial" pitchFamily="34" charset="0"/>
              </a:rPr>
              <a:t>3D animation</a:t>
            </a:r>
            <a:endParaRPr lang="en-US" sz="2000" dirty="0">
              <a:solidFill>
                <a:srgbClr val="FFFFFF"/>
              </a:solidFill>
              <a:latin typeface="+mn-lt"/>
              <a:cs typeface="Arial" pitchFamily="34" charset="0"/>
            </a:endParaRPr>
          </a:p>
        </p:txBody>
      </p:sp>
      <p:sp>
        <p:nvSpPr>
          <p:cNvPr id="32" name="TextBox 31"/>
          <p:cNvSpPr txBox="1"/>
          <p:nvPr/>
        </p:nvSpPr>
        <p:spPr bwMode="auto">
          <a:xfrm>
            <a:off x="6019800" y="6324600"/>
            <a:ext cx="1981200" cy="400110"/>
          </a:xfrm>
          <a:prstGeom prst="rect">
            <a:avLst/>
          </a:prstGeom>
          <a:noFill/>
          <a:ln w="9525">
            <a:noFill/>
            <a:miter lim="800000"/>
            <a:headEnd/>
            <a:tailEnd/>
          </a:ln>
        </p:spPr>
        <p:txBody>
          <a:bodyPr wrap="square">
            <a:spAutoFit/>
          </a:bodyPr>
          <a:lstStyle/>
          <a:p>
            <a:pPr algn="ctr" eaLnBrk="0" hangingPunct="0">
              <a:defRPr/>
            </a:pPr>
            <a:r>
              <a:rPr lang="en-US" sz="2000" dirty="0" smtClean="0">
                <a:solidFill>
                  <a:srgbClr val="FFFFFF"/>
                </a:solidFill>
                <a:latin typeface="+mn-lt"/>
                <a:cs typeface="Arial" pitchFamily="34" charset="0"/>
              </a:rPr>
              <a:t>3D animation</a:t>
            </a:r>
            <a:endParaRPr lang="en-US" sz="2000" dirty="0">
              <a:solidFill>
                <a:srgbClr val="FFFFFF"/>
              </a:solidFill>
              <a:latin typeface="+mn-lt"/>
              <a:cs typeface="Arial" pitchFamily="34" charset="0"/>
            </a:endParaRPr>
          </a:p>
        </p:txBody>
      </p:sp>
      <p:sp>
        <p:nvSpPr>
          <p:cNvPr id="23" name="Rectangle 22"/>
          <p:cNvSpPr/>
          <p:nvPr/>
        </p:nvSpPr>
        <p:spPr>
          <a:xfrm>
            <a:off x="6629400" y="738354"/>
            <a:ext cx="2517648" cy="369332"/>
          </a:xfrm>
          <a:prstGeom prst="rect">
            <a:avLst/>
          </a:prstGeom>
        </p:spPr>
        <p:txBody>
          <a:bodyPr wrap="square">
            <a:spAutoFit/>
          </a:bodyPr>
          <a:lstStyle/>
          <a:p>
            <a:r>
              <a:rPr lang="en-US" sz="1800" dirty="0">
                <a:solidFill>
                  <a:srgbClr val="FFFFFF"/>
                </a:solidFill>
              </a:rPr>
              <a:t>Sun et al. </a:t>
            </a:r>
            <a:r>
              <a:rPr lang="en-US" sz="1800" dirty="0" smtClean="0">
                <a:solidFill>
                  <a:srgbClr val="FFFFFF"/>
                </a:solidFill>
              </a:rPr>
              <a:t>CVPR 2012</a:t>
            </a:r>
            <a:endParaRPr lang="en-US" sz="1800" dirty="0">
              <a:solidFill>
                <a:srgbClr val="FFFF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1676123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42" presetClass="path" presetSubtype="0" repeatCount="indefinite" accel="50000" decel="50000" fill="hold" grpId="0" nodeType="withEffect">
                                  <p:stCondLst>
                                    <p:cond delay="0"/>
                                  </p:stCondLst>
                                  <p:childTnLst>
                                    <p:animMotion origin="layout" path="M 0 2.22222E-6 L -0.1 2.22222E-6 " pathEditMode="relative" rAng="0" ptsTypes="AA">
                                      <p:cBhvr>
                                        <p:cTn id="16" dur="2000" fill="hold"/>
                                        <p:tgtEl>
                                          <p:spTgt spid="22"/>
                                        </p:tgtEl>
                                        <p:attrNameLst>
                                          <p:attrName>ppt_x</p:attrName>
                                          <p:attrName>ppt_y</p:attrName>
                                        </p:attrNameLst>
                                      </p:cBhvr>
                                      <p:rCtr x="-5000" y="0"/>
                                    </p:animMotion>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42" presetClass="path" presetSubtype="0" repeatCount="indefinite" accel="50000" decel="50000" fill="hold" nodeType="withEffect">
                                  <p:stCondLst>
                                    <p:cond delay="0"/>
                                  </p:stCondLst>
                                  <p:childTnLst>
                                    <p:animMotion origin="layout" path="M -0.0125 -0.00556 L -0.1085 -0.00556 " pathEditMode="relative" rAng="0" ptsTypes="AA">
                                      <p:cBhvr>
                                        <p:cTn id="28" dur="2000" fill="hold"/>
                                        <p:tgtEl>
                                          <p:spTgt spid="5"/>
                                        </p:tgtEl>
                                        <p:attrNameLst>
                                          <p:attrName>ppt_x</p:attrName>
                                          <p:attrName>ppt_y</p:attrName>
                                        </p:attrNameLst>
                                      </p:cBhvr>
                                      <p:rCtr x="-4809" y="0"/>
                                    </p:animMotion>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animBg="1"/>
      <p:bldP spid="22" grpId="1" animBg="1"/>
      <p:bldP spid="30" grpId="0" animBg="1"/>
      <p:bldP spid="31" grpId="0"/>
      <p:bldP spid="32" grpId="0"/>
    </p:bldLst>
  </p:timing>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68"/>
            <a:ext cx="8229600" cy="1143000"/>
          </a:xfrm>
        </p:spPr>
        <p:txBody>
          <a:bodyPr/>
          <a:lstStyle/>
          <a:p>
            <a:r>
              <a:rPr lang="en-US" dirty="0" smtClean="0"/>
              <a:t>Puzzle</a:t>
            </a:r>
            <a:endParaRPr lang="en-US" dirty="0"/>
          </a:p>
        </p:txBody>
      </p:sp>
      <p:pic>
        <p:nvPicPr>
          <p:cNvPr id="512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900" y="990600"/>
            <a:ext cx="8229600" cy="549667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TextBox 5"/>
          <p:cNvSpPr txBox="1"/>
          <p:nvPr/>
        </p:nvSpPr>
        <p:spPr>
          <a:xfrm>
            <a:off x="551785" y="1219200"/>
            <a:ext cx="2267615" cy="707886"/>
          </a:xfrm>
          <a:prstGeom prst="rect">
            <a:avLst/>
          </a:prstGeom>
          <a:noFill/>
        </p:spPr>
        <p:txBody>
          <a:bodyPr wrap="square" rtlCol="0">
            <a:spAutoFit/>
          </a:bodyPr>
          <a:lstStyle/>
          <a:p>
            <a:pPr algn="ctr"/>
            <a:r>
              <a:rPr lang="en-US" sz="2000" dirty="0" smtClean="0">
                <a:solidFill>
                  <a:srgbClr val="FF6600"/>
                </a:solidFill>
              </a:rPr>
              <a:t>How many frames?</a:t>
            </a:r>
            <a:endParaRPr lang="en-US" sz="2000" dirty="0">
              <a:solidFill>
                <a:srgbClr val="FF6600"/>
              </a:solidFill>
            </a:endParaRPr>
          </a:p>
        </p:txBody>
      </p:sp>
      <p:sp>
        <p:nvSpPr>
          <p:cNvPr id="11" name="TextBox 10"/>
          <p:cNvSpPr txBox="1"/>
          <p:nvPr/>
        </p:nvSpPr>
        <p:spPr>
          <a:xfrm>
            <a:off x="3255818" y="1079212"/>
            <a:ext cx="2209800" cy="707886"/>
          </a:xfrm>
          <a:prstGeom prst="rect">
            <a:avLst/>
          </a:prstGeom>
          <a:noFill/>
        </p:spPr>
        <p:txBody>
          <a:bodyPr wrap="square" rtlCol="0">
            <a:spAutoFit/>
          </a:bodyPr>
          <a:lstStyle/>
          <a:p>
            <a:pPr algn="ctr"/>
            <a:r>
              <a:rPr lang="en-US" sz="2000" dirty="0" smtClean="0">
                <a:solidFill>
                  <a:srgbClr val="800000"/>
                </a:solidFill>
              </a:rPr>
              <a:t>How to do inference?</a:t>
            </a:r>
            <a:endParaRPr lang="en-US" sz="2000" dirty="0">
              <a:solidFill>
                <a:srgbClr val="800000"/>
              </a:solidFill>
            </a:endParaRPr>
          </a:p>
        </p:txBody>
      </p:sp>
      <p:sp>
        <p:nvSpPr>
          <p:cNvPr id="12" name="TextBox 11"/>
          <p:cNvSpPr txBox="1"/>
          <p:nvPr/>
        </p:nvSpPr>
        <p:spPr>
          <a:xfrm>
            <a:off x="762000" y="2209800"/>
            <a:ext cx="1962815" cy="707886"/>
          </a:xfrm>
          <a:prstGeom prst="rect">
            <a:avLst/>
          </a:prstGeom>
          <a:noFill/>
        </p:spPr>
        <p:txBody>
          <a:bodyPr wrap="square" rtlCol="0">
            <a:spAutoFit/>
          </a:bodyPr>
          <a:lstStyle/>
          <a:p>
            <a:pPr algn="ctr"/>
            <a:r>
              <a:rPr lang="en-US" sz="2000" i="1" dirty="0" smtClean="0">
                <a:solidFill>
                  <a:srgbClr val="FF6600"/>
                </a:solidFill>
              </a:rPr>
              <a:t>3 or more frames</a:t>
            </a:r>
            <a:endParaRPr lang="en-US" sz="2000" i="1" dirty="0">
              <a:solidFill>
                <a:srgbClr val="FF6600"/>
              </a:solidFill>
            </a:endParaRPr>
          </a:p>
        </p:txBody>
      </p:sp>
      <p:sp>
        <p:nvSpPr>
          <p:cNvPr id="18" name="TextBox 17"/>
          <p:cNvSpPr txBox="1"/>
          <p:nvPr/>
        </p:nvSpPr>
        <p:spPr>
          <a:xfrm>
            <a:off x="551785" y="1219200"/>
            <a:ext cx="2267615" cy="707886"/>
          </a:xfrm>
          <a:prstGeom prst="rect">
            <a:avLst/>
          </a:prstGeom>
          <a:noFill/>
        </p:spPr>
        <p:txBody>
          <a:bodyPr wrap="square" rtlCol="0">
            <a:spAutoFit/>
          </a:bodyPr>
          <a:lstStyle/>
          <a:p>
            <a:pPr algn="ctr"/>
            <a:r>
              <a:rPr lang="en-US" sz="2000" dirty="0" smtClean="0">
                <a:solidFill>
                  <a:schemeClr val="bg1">
                    <a:lumMod val="50000"/>
                  </a:schemeClr>
                </a:solidFill>
              </a:rPr>
              <a:t>How many frames?</a:t>
            </a:r>
            <a:endParaRPr lang="en-US" sz="2000" dirty="0">
              <a:solidFill>
                <a:schemeClr val="bg1">
                  <a:lumMod val="50000"/>
                </a:schemeClr>
              </a:solidFill>
            </a:endParaRPr>
          </a:p>
        </p:txBody>
      </p:sp>
      <p:sp>
        <p:nvSpPr>
          <p:cNvPr id="19" name="TextBox 18"/>
          <p:cNvSpPr txBox="1"/>
          <p:nvPr/>
        </p:nvSpPr>
        <p:spPr>
          <a:xfrm>
            <a:off x="762000" y="2209800"/>
            <a:ext cx="1962815" cy="707886"/>
          </a:xfrm>
          <a:prstGeom prst="rect">
            <a:avLst/>
          </a:prstGeom>
          <a:noFill/>
        </p:spPr>
        <p:txBody>
          <a:bodyPr wrap="square" rtlCol="0">
            <a:spAutoFit/>
          </a:bodyPr>
          <a:lstStyle/>
          <a:p>
            <a:pPr algn="ctr"/>
            <a:r>
              <a:rPr lang="en-US" sz="2000" i="1" dirty="0" smtClean="0">
                <a:solidFill>
                  <a:schemeClr val="bg1">
                    <a:lumMod val="50000"/>
                  </a:schemeClr>
                </a:solidFill>
              </a:rPr>
              <a:t>3 or more frames</a:t>
            </a:r>
            <a:endParaRPr lang="en-US" sz="2000" i="1" dirty="0">
              <a:solidFill>
                <a:schemeClr val="bg1">
                  <a:lumMod val="50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5243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Lst>
  </p:timing>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Oval 1"/>
          <p:cNvSpPr>
            <a:spLocks noRot="1" noChangeAspect="1" noMove="1" noResize="1" noEditPoints="1" noAdjustHandles="1" noChangeArrowheads="1" noChangeShapeType="1" noTextEdit="1"/>
          </p:cNvSpPr>
          <p:nvPr/>
        </p:nvSpPr>
        <p:spPr>
          <a:xfrm>
            <a:off x="2392680" y="4903733"/>
            <a:ext cx="731520" cy="731520"/>
          </a:xfrm>
          <a:prstGeom prst="ellipse">
            <a:avLst/>
          </a:prstGeom>
          <a:blipFill rotWithShape="1">
            <a:blip r:embed="rId3"/>
            <a:stretch>
              <a:fillRect/>
            </a:stretch>
          </a:blipFill>
          <a:ln w="19050">
            <a:solidFill>
              <a:srgbClr val="FFFFFF"/>
            </a:solidFill>
          </a:ln>
        </p:spPr>
        <p:txBody>
          <a:bodyPr/>
          <a:lstStyle/>
          <a:p>
            <a:r>
              <a:rPr lang="en-US">
                <a:noFill/>
              </a:rPr>
              <a:t> </a:t>
            </a:r>
          </a:p>
        </p:txBody>
      </p:sp>
      <p:sp>
        <p:nvSpPr>
          <p:cNvPr id="3" name="Oval 2"/>
          <p:cNvSpPr>
            <a:spLocks noRot="1" noChangeAspect="1" noMove="1" noResize="1" noEditPoints="1" noAdjustHandles="1" noChangeArrowheads="1" noChangeShapeType="1" noTextEdit="1"/>
          </p:cNvSpPr>
          <p:nvPr/>
        </p:nvSpPr>
        <p:spPr>
          <a:xfrm>
            <a:off x="3611880" y="4907280"/>
            <a:ext cx="731520" cy="731520"/>
          </a:xfrm>
          <a:prstGeom prst="ellipse">
            <a:avLst/>
          </a:prstGeom>
          <a:blipFill rotWithShape="1">
            <a:blip r:embed="rId4"/>
            <a:stretch>
              <a:fillRect/>
            </a:stretch>
          </a:blipFill>
          <a:ln w="19050">
            <a:solidFill>
              <a:schemeClr val="bg1"/>
            </a:solidFill>
          </a:ln>
        </p:spPr>
        <p:txBody>
          <a:bodyPr/>
          <a:lstStyle/>
          <a:p>
            <a:r>
              <a:rPr lang="en-US">
                <a:noFill/>
              </a:rPr>
              <a:t> </a:t>
            </a:r>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4" name="Oval 3"/>
              <p:cNvSpPr>
                <a:spLocks noChangeAspect="1"/>
              </p:cNvSpPr>
              <p:nvPr/>
            </p:nvSpPr>
            <p:spPr>
              <a:xfrm>
                <a:off x="674884" y="3048000"/>
                <a:ext cx="731520" cy="73152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1800" b="0" i="1" smtClean="0">
                              <a:latin typeface="Cambria Math"/>
                            </a:rPr>
                          </m:ctrlPr>
                        </m:sSubPr>
                        <m:e>
                          <m:r>
                            <a:rPr lang="en-US" sz="1800" b="1" i="1" smtClean="0">
                              <a:latin typeface="Cambria Math"/>
                            </a:rPr>
                            <m:t>𝒖</m:t>
                          </m:r>
                        </m:e>
                        <m:sub>
                          <m:r>
                            <a:rPr lang="en-US" sz="1800" b="0" i="1" smtClean="0">
                              <a:latin typeface="Cambria Math"/>
                            </a:rPr>
                            <m:t>𝑡𝑘</m:t>
                          </m:r>
                        </m:sub>
                      </m:sSub>
                    </m:oMath>
                  </m:oMathPara>
                </a14:m>
                <a:endParaRPr lang="en-US" sz="1800" dirty="0"/>
              </a:p>
            </p:txBody>
          </p:sp>
        </mc:Choice>
        <mc:Fallback>
          <p:sp>
            <p:nvSpPr>
              <p:cNvPr id="4" name="Oval 3"/>
              <p:cNvSpPr>
                <a:spLocks noRot="1" noChangeAspect="1" noMove="1" noResize="1" noEditPoints="1" noAdjustHandles="1" noChangeArrowheads="1" noChangeShapeType="1" noTextEdit="1"/>
              </p:cNvSpPr>
              <p:nvPr/>
            </p:nvSpPr>
            <p:spPr>
              <a:xfrm>
                <a:off x="674884" y="3048000"/>
                <a:ext cx="731520" cy="731520"/>
              </a:xfrm>
              <a:prstGeom prst="ellipse">
                <a:avLst/>
              </a:prstGeom>
              <a:blipFill rotWithShape="1">
                <a:blip r:embed="rId5"/>
                <a:stretch>
                  <a:fillRect/>
                </a:stretch>
              </a:blipFill>
              <a:ln w="19050">
                <a:solidFill>
                  <a:schemeClr val="bg1"/>
                </a:solidFill>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 name="Oval 4"/>
              <p:cNvSpPr>
                <a:spLocks noChangeAspect="1"/>
              </p:cNvSpPr>
              <p:nvPr/>
            </p:nvSpPr>
            <p:spPr>
              <a:xfrm>
                <a:off x="685799" y="3840480"/>
                <a:ext cx="731520" cy="73152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1800" b="0" i="1" smtClean="0">
                              <a:latin typeface="Cambria Math"/>
                            </a:rPr>
                          </m:ctrlPr>
                        </m:sSubPr>
                        <m:e>
                          <m:r>
                            <a:rPr lang="en-US" sz="1800" b="1" i="1" smtClean="0">
                              <a:latin typeface="Cambria Math"/>
                            </a:rPr>
                            <m:t>𝒗</m:t>
                          </m:r>
                        </m:e>
                        <m:sub>
                          <m:r>
                            <a:rPr lang="en-US" sz="1800" b="0" i="1" smtClean="0">
                              <a:latin typeface="Cambria Math"/>
                            </a:rPr>
                            <m:t>𝑡𝑘</m:t>
                          </m:r>
                        </m:sub>
                      </m:sSub>
                    </m:oMath>
                  </m:oMathPara>
                </a14:m>
                <a:endParaRPr lang="en-US" sz="1800" dirty="0"/>
              </a:p>
            </p:txBody>
          </p:sp>
        </mc:Choice>
        <mc:Fallback>
          <p:sp>
            <p:nvSpPr>
              <p:cNvPr id="5" name="Oval 4"/>
              <p:cNvSpPr>
                <a:spLocks noRot="1" noChangeAspect="1" noMove="1" noResize="1" noEditPoints="1" noAdjustHandles="1" noChangeArrowheads="1" noChangeShapeType="1" noTextEdit="1"/>
              </p:cNvSpPr>
              <p:nvPr/>
            </p:nvSpPr>
            <p:spPr>
              <a:xfrm>
                <a:off x="685799" y="3840480"/>
                <a:ext cx="731520" cy="731520"/>
              </a:xfrm>
              <a:prstGeom prst="ellipse">
                <a:avLst/>
              </a:prstGeom>
              <a:blipFill rotWithShape="1">
                <a:blip r:embed="rId6"/>
                <a:stretch>
                  <a:fillRect/>
                </a:stretch>
              </a:blipFill>
              <a:ln w="19050">
                <a:solidFill>
                  <a:schemeClr val="bg1"/>
                </a:solidFill>
              </a:ln>
            </p:spPr>
            <p:txBody>
              <a:bodyPr/>
              <a:lstStyle/>
              <a:p>
                <a:r>
                  <a:rPr lang="en-US">
                    <a:noFill/>
                  </a:rPr>
                  <a:t> </a:t>
                </a:r>
              </a:p>
            </p:txBody>
          </p:sp>
        </mc:Fallback>
      </mc:AlternateContent>
      <p:sp>
        <p:nvSpPr>
          <p:cNvPr id="6" name="Rectangle 5"/>
          <p:cNvSpPr/>
          <p:nvPr/>
        </p:nvSpPr>
        <p:spPr>
          <a:xfrm>
            <a:off x="533400" y="2895600"/>
            <a:ext cx="1066800" cy="1752600"/>
          </a:xfrm>
          <a:prstGeom prst="rect">
            <a:avLst/>
          </a:prstGeom>
          <a:ln w="12700">
            <a:solidFill>
              <a:schemeClr val="bg1"/>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Oval 6"/>
          <p:cNvSpPr>
            <a:spLocks noRot="1" noChangeAspect="1" noMove="1" noResize="1" noEditPoints="1" noAdjustHandles="1" noChangeArrowheads="1" noChangeShapeType="1" noTextEdit="1"/>
          </p:cNvSpPr>
          <p:nvPr/>
        </p:nvSpPr>
        <p:spPr>
          <a:xfrm>
            <a:off x="3062513" y="3302080"/>
            <a:ext cx="731520" cy="731520"/>
          </a:xfrm>
          <a:prstGeom prst="ellipse">
            <a:avLst/>
          </a:prstGeom>
          <a:blipFill rotWithShape="1">
            <a:blip r:embed="rId7"/>
            <a:stretch>
              <a:fillRect/>
            </a:stretch>
          </a:blipFill>
          <a:ln w="19050">
            <a:solidFill>
              <a:schemeClr val="bg1"/>
            </a:solidFill>
          </a:ln>
        </p:spPr>
        <p:txBody>
          <a:bodyPr/>
          <a:lstStyle/>
          <a:p>
            <a:r>
              <a:rPr lang="en-US">
                <a:noFill/>
              </a:rPr>
              <a:t> </a:t>
            </a:r>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8" name="Oval 7"/>
              <p:cNvSpPr>
                <a:spLocks noChangeAspect="1"/>
              </p:cNvSpPr>
              <p:nvPr/>
            </p:nvSpPr>
            <p:spPr>
              <a:xfrm>
                <a:off x="1982652" y="3302080"/>
                <a:ext cx="731520" cy="73152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1800" b="0" i="1" smtClean="0">
                              <a:latin typeface="Cambria Math"/>
                            </a:rPr>
                          </m:ctrlPr>
                        </m:sSubPr>
                        <m:e>
                          <m:r>
                            <a:rPr lang="en-US" sz="1800" b="1" i="1" smtClean="0">
                              <a:latin typeface="Cambria Math"/>
                            </a:rPr>
                            <m:t>𝒔</m:t>
                          </m:r>
                        </m:e>
                        <m:sub>
                          <m:r>
                            <a:rPr lang="en-US" sz="1800" b="0" i="1" smtClean="0">
                              <a:latin typeface="Cambria Math"/>
                            </a:rPr>
                            <m:t>𝑡𝑘</m:t>
                          </m:r>
                        </m:sub>
                      </m:sSub>
                    </m:oMath>
                  </m:oMathPara>
                </a14:m>
                <a:endParaRPr lang="en-US" sz="1800" dirty="0"/>
              </a:p>
            </p:txBody>
          </p:sp>
        </mc:Choice>
        <mc:Fallback>
          <p:sp>
            <p:nvSpPr>
              <p:cNvPr id="8" name="Oval 7"/>
              <p:cNvSpPr>
                <a:spLocks noRot="1" noChangeAspect="1" noMove="1" noResize="1" noEditPoints="1" noAdjustHandles="1" noChangeArrowheads="1" noChangeShapeType="1" noTextEdit="1"/>
              </p:cNvSpPr>
              <p:nvPr/>
            </p:nvSpPr>
            <p:spPr>
              <a:xfrm>
                <a:off x="1982652" y="3302080"/>
                <a:ext cx="731520" cy="731520"/>
              </a:xfrm>
              <a:prstGeom prst="ellipse">
                <a:avLst/>
              </a:prstGeom>
              <a:blipFill rotWithShape="1">
                <a:blip r:embed="rId8"/>
                <a:stretch>
                  <a:fillRect/>
                </a:stretch>
              </a:blipFill>
              <a:ln w="19050">
                <a:solidFill>
                  <a:schemeClr val="bg1"/>
                </a:solidFill>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1" name="Rectangle 10"/>
              <p:cNvSpPr/>
              <p:nvPr/>
            </p:nvSpPr>
            <p:spPr>
              <a:xfrm>
                <a:off x="1258722" y="4355068"/>
                <a:ext cx="4176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smtClean="0">
                          <a:solidFill>
                            <a:schemeClr val="bg1"/>
                          </a:solidFill>
                          <a:latin typeface="Cambria Math"/>
                          <a:ea typeface="Cambria Math"/>
                        </a:rPr>
                        <m:t>𝐾</m:t>
                      </m:r>
                    </m:oMath>
                  </m:oMathPara>
                </a14:m>
                <a:endParaRPr lang="en-US" sz="1800" dirty="0">
                  <a:solidFill>
                    <a:schemeClr val="bg1"/>
                  </a:solidFill>
                </a:endParaRPr>
              </a:p>
            </p:txBody>
          </p:sp>
        </mc:Choice>
        <mc:Fallback>
          <p:sp>
            <p:nvSpPr>
              <p:cNvPr id="11" name="Rectangle 10"/>
              <p:cNvSpPr>
                <a:spLocks noRot="1" noChangeAspect="1" noMove="1" noResize="1" noEditPoints="1" noAdjustHandles="1" noChangeArrowheads="1" noChangeShapeType="1" noTextEdit="1"/>
              </p:cNvSpPr>
              <p:nvPr/>
            </p:nvSpPr>
            <p:spPr>
              <a:xfrm>
                <a:off x="1258722" y="4355068"/>
                <a:ext cx="417678" cy="369332"/>
              </a:xfrm>
              <a:prstGeom prst="rect">
                <a:avLst/>
              </a:prstGeom>
              <a:blipFill rotWithShape="1">
                <a:blip r:embed="rId9"/>
                <a:stretch>
                  <a:fillRect/>
                </a:stretch>
              </a:blipFill>
            </p:spPr>
            <p:txBody>
              <a:bodyPr/>
              <a:lstStyle/>
              <a:p>
                <a:r>
                  <a:rPr lang="en-US">
                    <a:noFill/>
                  </a:rPr>
                  <a:t> </a:t>
                </a:r>
              </a:p>
            </p:txBody>
          </p:sp>
        </mc:Fallback>
      </mc:AlternateContent>
      <p:sp>
        <p:nvSpPr>
          <p:cNvPr id="12" name="Rectangle 11"/>
          <p:cNvSpPr/>
          <p:nvPr/>
        </p:nvSpPr>
        <p:spPr>
          <a:xfrm>
            <a:off x="1905000" y="3227333"/>
            <a:ext cx="914400" cy="914400"/>
          </a:xfrm>
          <a:prstGeom prst="rect">
            <a:avLst/>
          </a:prstGeom>
          <a:ln w="12700">
            <a:solidFill>
              <a:schemeClr val="bg1"/>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3" name="Rectangle 12"/>
              <p:cNvSpPr/>
              <p:nvPr/>
            </p:nvSpPr>
            <p:spPr>
              <a:xfrm>
                <a:off x="2477922" y="3836933"/>
                <a:ext cx="4176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smtClean="0">
                          <a:solidFill>
                            <a:schemeClr val="bg1"/>
                          </a:solidFill>
                          <a:latin typeface="Cambria Math"/>
                          <a:ea typeface="Cambria Math"/>
                        </a:rPr>
                        <m:t>𝐾</m:t>
                      </m:r>
                    </m:oMath>
                  </m:oMathPara>
                </a14:m>
                <a:endParaRPr lang="en-US" sz="1800" dirty="0">
                  <a:solidFill>
                    <a:schemeClr val="bg1"/>
                  </a:solidFill>
                </a:endParaRPr>
              </a:p>
            </p:txBody>
          </p:sp>
        </mc:Choice>
        <mc:Fallback>
          <p:sp>
            <p:nvSpPr>
              <p:cNvPr id="13" name="Rectangle 12"/>
              <p:cNvSpPr>
                <a:spLocks noRot="1" noChangeAspect="1" noMove="1" noResize="1" noEditPoints="1" noAdjustHandles="1" noChangeArrowheads="1" noChangeShapeType="1" noTextEdit="1"/>
              </p:cNvSpPr>
              <p:nvPr/>
            </p:nvSpPr>
            <p:spPr>
              <a:xfrm>
                <a:off x="2477922" y="3836933"/>
                <a:ext cx="417678" cy="369332"/>
              </a:xfrm>
              <a:prstGeom prst="rect">
                <a:avLst/>
              </a:prstGeom>
              <a:blipFill rotWithShape="1">
                <a:blip r:embed="rId10"/>
                <a:stretch>
                  <a:fillRect/>
                </a:stretch>
              </a:blipFill>
            </p:spPr>
            <p:txBody>
              <a:bodyPr/>
              <a:lstStyle/>
              <a:p>
                <a:r>
                  <a:rPr lang="en-US">
                    <a:noFill/>
                  </a:rPr>
                  <a:t> </a:t>
                </a:r>
              </a:p>
            </p:txBody>
          </p:sp>
        </mc:Fallback>
      </mc:AlternateContent>
      <p:sp>
        <p:nvSpPr>
          <p:cNvPr id="15" name="Rectangle 14"/>
          <p:cNvSpPr/>
          <p:nvPr/>
        </p:nvSpPr>
        <p:spPr>
          <a:xfrm>
            <a:off x="2971800" y="3227333"/>
            <a:ext cx="914400" cy="914400"/>
          </a:xfrm>
          <a:prstGeom prst="rect">
            <a:avLst/>
          </a:prstGeom>
          <a:ln w="12700">
            <a:solidFill>
              <a:schemeClr val="bg1"/>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Rectangle 15"/>
          <p:cNvSpPr>
            <a:spLocks noRot="1" noChangeAspect="1" noMove="1" noResize="1" noEditPoints="1" noAdjustHandles="1" noChangeArrowheads="1" noChangeShapeType="1" noTextEdit="1"/>
          </p:cNvSpPr>
          <p:nvPr/>
        </p:nvSpPr>
        <p:spPr>
          <a:xfrm>
            <a:off x="3544722" y="3836933"/>
            <a:ext cx="417678" cy="369332"/>
          </a:xfrm>
          <a:prstGeom prst="rect">
            <a:avLst/>
          </a:prstGeom>
          <a:blipFill rotWithShape="1">
            <a:blip r:embed="rId10"/>
            <a:stretch>
              <a:fillRect/>
            </a:stretch>
          </a:blipFill>
        </p:spPr>
        <p:txBody>
          <a:bodyPr/>
          <a:lstStyle/>
          <a:p>
            <a:r>
              <a:rPr lang="en-US">
                <a:noFill/>
              </a:rPr>
              <a:t> </a:t>
            </a:r>
          </a:p>
        </p:txBody>
      </p:sp>
      <p:cxnSp>
        <p:nvCxnSpPr>
          <p:cNvPr id="20" name="Straight Arrow Connector 19"/>
          <p:cNvCxnSpPr>
            <a:stCxn id="8" idx="4"/>
            <a:endCxn id="2" idx="0"/>
          </p:cNvCxnSpPr>
          <p:nvPr/>
        </p:nvCxnSpPr>
        <p:spPr>
          <a:xfrm>
            <a:off x="2348412" y="4033600"/>
            <a:ext cx="410028" cy="870133"/>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 idx="4"/>
            <a:endCxn id="2" idx="0"/>
          </p:cNvCxnSpPr>
          <p:nvPr/>
        </p:nvCxnSpPr>
        <p:spPr>
          <a:xfrm flipH="1">
            <a:off x="2758440" y="4033600"/>
            <a:ext cx="669833" cy="870133"/>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 idx="2"/>
            <a:endCxn id="2" idx="6"/>
          </p:cNvCxnSpPr>
          <p:nvPr/>
        </p:nvCxnSpPr>
        <p:spPr>
          <a:xfrm flipH="1" flipV="1">
            <a:off x="3124200" y="5269493"/>
            <a:ext cx="487680" cy="3547"/>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5" idx="6"/>
            <a:endCxn id="2" idx="2"/>
          </p:cNvCxnSpPr>
          <p:nvPr/>
        </p:nvCxnSpPr>
        <p:spPr>
          <a:xfrm>
            <a:off x="1417319" y="4206240"/>
            <a:ext cx="975361" cy="1063253"/>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 idx="6"/>
            <a:endCxn id="2" idx="2"/>
          </p:cNvCxnSpPr>
          <p:nvPr/>
        </p:nvCxnSpPr>
        <p:spPr>
          <a:xfrm>
            <a:off x="1406404" y="3413760"/>
            <a:ext cx="986276" cy="1855733"/>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59" name="Picture 2" descr="C:\dqsun\Dropbox\NIPS2011\CVPR2012\png\birdapple\frames_4_5.gif"/>
          <p:cNvPicPr>
            <a:picLocks noChangeAspect="1" noChangeArrowheads="1" noCrop="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3600" y="5224272"/>
            <a:ext cx="1354425" cy="125272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14" name="Group 22"/>
          <p:cNvGrpSpPr/>
          <p:nvPr/>
        </p:nvGrpSpPr>
        <p:grpSpPr>
          <a:xfrm>
            <a:off x="4444846" y="1143000"/>
            <a:ext cx="1353312" cy="3886808"/>
            <a:chOff x="4444846" y="1143000"/>
            <a:chExt cx="1353312" cy="3886808"/>
          </a:xfrm>
        </p:grpSpPr>
        <p:sp>
          <p:nvSpPr>
            <p:cNvPr id="60" name="Rectangle 59"/>
            <p:cNvSpPr>
              <a:spLocks/>
            </p:cNvSpPr>
            <p:nvPr/>
          </p:nvSpPr>
          <p:spPr>
            <a:xfrm>
              <a:off x="4444846" y="3777080"/>
              <a:ext cx="1353312" cy="1252728"/>
            </a:xfrm>
            <a:prstGeom prst="rect">
              <a:avLst/>
            </a:prstGeom>
            <a:solidFill>
              <a:schemeClr val="bg1"/>
            </a:solidFill>
            <a:ln>
              <a:solidFill>
                <a:srgbClr val="FFFFFF"/>
              </a:solidFill>
            </a:ln>
          </p:spPr>
          <p:txBody>
            <a:bodyPr rtlCol="0" anchor="ctr">
              <a:spAutoFit/>
            </a:bodyPr>
            <a:lstStyle/>
            <a:p>
              <a:pPr algn="ctr"/>
              <a:endParaRPr lang="en-US" dirty="0">
                <a:solidFill>
                  <a:schemeClr val="bg1"/>
                </a:solidFill>
              </a:endParaRPr>
            </a:p>
          </p:txBody>
        </p:sp>
        <p:pic>
          <p:nvPicPr>
            <p:cNvPr id="61" name="Picture 2" descr="C:\dqsun\Dropbox\job_app\job_talk\images\visibility_move\vis_flow2_004.png"/>
            <p:cNvPicPr>
              <a:picLocks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44846" y="2460040"/>
              <a:ext cx="1353312" cy="125272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2" name="Picture 3" descr="C:\dqsun\Dropbox\job_app\job_talk\images\visibility_move\vis_flow1_004.png"/>
            <p:cNvPicPr>
              <a:picLocks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44846" y="1143000"/>
              <a:ext cx="1353312" cy="125272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grpSp>
        <p:nvGrpSpPr>
          <p:cNvPr id="18" name="Group 18"/>
          <p:cNvGrpSpPr/>
          <p:nvPr/>
        </p:nvGrpSpPr>
        <p:grpSpPr>
          <a:xfrm>
            <a:off x="7332374" y="1143000"/>
            <a:ext cx="1354426" cy="3886808"/>
            <a:chOff x="7332374" y="1143000"/>
            <a:chExt cx="1354426" cy="3886808"/>
          </a:xfrm>
        </p:grpSpPr>
        <p:pic>
          <p:nvPicPr>
            <p:cNvPr id="67" name="Picture 3" descr="C:\dqsun\Dropbox\NIPS2011\CVPR2012\png\birdapple\sup1_004.png"/>
            <p:cNvPicPr>
              <a:picLocks noChangeArrowheads="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32374" y="1143000"/>
              <a:ext cx="1354426" cy="1252728"/>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8" name="Picture 3" descr="C:\dqsun\Dropbox\NIPS2011\CVPR2012\png\birdapple\vis2_005.png"/>
            <p:cNvPicPr>
              <a:picLocks noChangeArrowheads="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32375" y="2460040"/>
              <a:ext cx="1354425" cy="1252728"/>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8" name="Picture 4" descr="C:\dqsun\Dropbox\job_app\job_talk\images\birdapple\vis3_005.png"/>
            <p:cNvPicPr>
              <a:picLocks noChangeArrowheads="1"/>
            </p:cNvPicPr>
            <p:nvPr/>
          </p:nvPicPr>
          <p:blipFill>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32375" y="3777080"/>
              <a:ext cx="1354425" cy="1252728"/>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grpSp>
        <p:nvGrpSpPr>
          <p:cNvPr id="19" name="Group 26"/>
          <p:cNvGrpSpPr/>
          <p:nvPr/>
        </p:nvGrpSpPr>
        <p:grpSpPr>
          <a:xfrm>
            <a:off x="5888053" y="1143000"/>
            <a:ext cx="1354425" cy="3886808"/>
            <a:chOff x="5888053" y="1143000"/>
            <a:chExt cx="1354425" cy="3886808"/>
          </a:xfrm>
        </p:grpSpPr>
        <p:pic>
          <p:nvPicPr>
            <p:cNvPr id="65" name="Picture 64" descr="C:\dqsun\Dropbox\NIPS2011\CVPR2012\png\birdapple\sup1_004.png"/>
            <p:cNvPicPr>
              <a:picLocks noChangeArrowheads="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89166" y="1143000"/>
              <a:ext cx="1353312" cy="1252728"/>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9" name="Picture 5" descr="C:\dqsun\Dropbox\job_app\job_talk\images\birdapple\vis3_004.png"/>
            <p:cNvPicPr>
              <a:picLocks noChangeArrowheads="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88053" y="3777080"/>
              <a:ext cx="1354425" cy="1252728"/>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9" name="Picture 2" descr="C:\dqsun\Dropbox\NIPS2011\CVPR2012\png\birdapple\vis2_004.png"/>
            <p:cNvPicPr>
              <a:picLocks noChangeAspect="1" noChangeArrowheads="1"/>
            </p:cNvPicPr>
            <p:nvPr/>
          </p:nvPicPr>
          <p:blipFill>
            <a:blip r:embed="rId1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89166" y="2460040"/>
              <a:ext cx="1353312" cy="1252728"/>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
        <p:nvSpPr>
          <p:cNvPr id="9" name="Title 8"/>
          <p:cNvSpPr>
            <a:spLocks noGrp="1"/>
          </p:cNvSpPr>
          <p:nvPr>
            <p:ph type="title"/>
          </p:nvPr>
        </p:nvSpPr>
        <p:spPr>
          <a:xfrm>
            <a:off x="457200" y="113646"/>
            <a:ext cx="8229600" cy="1143000"/>
          </a:xfrm>
        </p:spPr>
        <p:txBody>
          <a:bodyPr/>
          <a:lstStyle/>
          <a:p>
            <a:r>
              <a:rPr lang="en-US" dirty="0" smtClean="0"/>
              <a:t>Graphical Model</a:t>
            </a:r>
            <a:endParaRPr lang="en-US" dirty="0"/>
          </a:p>
        </p:txBody>
      </p:sp>
      <p:sp>
        <p:nvSpPr>
          <p:cNvPr id="10" name="TextBox 9"/>
          <p:cNvSpPr txBox="1"/>
          <p:nvPr/>
        </p:nvSpPr>
        <p:spPr bwMode="auto">
          <a:xfrm>
            <a:off x="4540096" y="5204460"/>
            <a:ext cx="914400" cy="365760"/>
          </a:xfrm>
          <a:prstGeom prst="rect">
            <a:avLst/>
          </a:prstGeom>
          <a:noFill/>
          <a:ln w="9525">
            <a:noFill/>
            <a:miter lim="800000"/>
            <a:headEnd/>
            <a:tailEnd/>
          </a:ln>
        </p:spPr>
        <p:txBody>
          <a:bodyPr wrap="square" rtlCol="0">
            <a:spAutoFit/>
          </a:bodyPr>
          <a:lstStyle/>
          <a:p>
            <a:pPr algn="ctr" eaLnBrk="0" hangingPunct="0"/>
            <a:r>
              <a:rPr lang="en-US" sz="1800" dirty="0" smtClean="0">
                <a:solidFill>
                  <a:srgbClr val="FFFFFF"/>
                </a:solidFill>
                <a:latin typeface="+mn-lt"/>
                <a:cs typeface="Arial" pitchFamily="34" charset="0"/>
              </a:rPr>
              <a:t>motion</a:t>
            </a:r>
          </a:p>
        </p:txBody>
      </p:sp>
      <p:sp>
        <p:nvSpPr>
          <p:cNvPr id="34" name="TextBox 33"/>
          <p:cNvSpPr txBox="1"/>
          <p:nvPr/>
        </p:nvSpPr>
        <p:spPr bwMode="auto">
          <a:xfrm>
            <a:off x="4550151" y="1524000"/>
            <a:ext cx="914400" cy="365760"/>
          </a:xfrm>
          <a:prstGeom prst="rect">
            <a:avLst/>
          </a:prstGeom>
          <a:noFill/>
          <a:ln w="9525">
            <a:noFill/>
            <a:miter lim="800000"/>
            <a:headEnd/>
            <a:tailEnd/>
          </a:ln>
        </p:spPr>
        <p:txBody>
          <a:bodyPr wrap="square" rtlCol="0">
            <a:spAutoFit/>
          </a:bodyPr>
          <a:lstStyle/>
          <a:p>
            <a:pPr algn="ctr" eaLnBrk="0" hangingPunct="0"/>
            <a:r>
              <a:rPr lang="en-US" sz="1800" dirty="0" smtClean="0">
                <a:solidFill>
                  <a:schemeClr val="tx1"/>
                </a:solidFill>
                <a:latin typeface="+mn-lt"/>
                <a:cs typeface="Arial" pitchFamily="34" charset="0"/>
              </a:rPr>
              <a:t>Layer1 </a:t>
            </a:r>
          </a:p>
        </p:txBody>
      </p:sp>
      <p:sp>
        <p:nvSpPr>
          <p:cNvPr id="35" name="TextBox 34"/>
          <p:cNvSpPr txBox="1"/>
          <p:nvPr/>
        </p:nvSpPr>
        <p:spPr bwMode="auto">
          <a:xfrm>
            <a:off x="492004" y="4806696"/>
            <a:ext cx="914400" cy="365760"/>
          </a:xfrm>
          <a:prstGeom prst="rect">
            <a:avLst/>
          </a:prstGeom>
          <a:noFill/>
          <a:ln w="9525">
            <a:noFill/>
            <a:miter lim="800000"/>
            <a:headEnd/>
            <a:tailEnd/>
          </a:ln>
        </p:spPr>
        <p:txBody>
          <a:bodyPr wrap="square" rtlCol="0">
            <a:spAutoFit/>
          </a:bodyPr>
          <a:lstStyle/>
          <a:p>
            <a:pPr algn="ctr" eaLnBrk="0" hangingPunct="0"/>
            <a:r>
              <a:rPr lang="en-US" sz="1800" dirty="0" smtClean="0">
                <a:solidFill>
                  <a:schemeClr val="bg1"/>
                </a:solidFill>
                <a:latin typeface="+mn-lt"/>
                <a:cs typeface="Arial" pitchFamily="34" charset="0"/>
              </a:rPr>
              <a:t>motion</a:t>
            </a:r>
          </a:p>
        </p:txBody>
      </p:sp>
      <p:sp>
        <p:nvSpPr>
          <p:cNvPr id="36" name="TextBox 35"/>
          <p:cNvSpPr txBox="1"/>
          <p:nvPr/>
        </p:nvSpPr>
        <p:spPr bwMode="auto">
          <a:xfrm>
            <a:off x="4550151" y="2834640"/>
            <a:ext cx="914400" cy="365760"/>
          </a:xfrm>
          <a:prstGeom prst="rect">
            <a:avLst/>
          </a:prstGeom>
          <a:noFill/>
          <a:ln w="9525">
            <a:noFill/>
            <a:miter lim="800000"/>
            <a:headEnd/>
            <a:tailEnd/>
          </a:ln>
        </p:spPr>
        <p:txBody>
          <a:bodyPr wrap="square" rtlCol="0">
            <a:spAutoFit/>
          </a:bodyPr>
          <a:lstStyle/>
          <a:p>
            <a:pPr algn="ctr" eaLnBrk="0" hangingPunct="0"/>
            <a:r>
              <a:rPr lang="en-US" sz="1800" dirty="0" smtClean="0">
                <a:solidFill>
                  <a:schemeClr val="tx1"/>
                </a:solidFill>
                <a:latin typeface="+mn-lt"/>
                <a:cs typeface="Arial" pitchFamily="34" charset="0"/>
              </a:rPr>
              <a:t>Layer2 </a:t>
            </a:r>
          </a:p>
        </p:txBody>
      </p:sp>
      <p:sp>
        <p:nvSpPr>
          <p:cNvPr id="37" name="TextBox 36"/>
          <p:cNvSpPr txBox="1"/>
          <p:nvPr/>
        </p:nvSpPr>
        <p:spPr bwMode="auto">
          <a:xfrm>
            <a:off x="7162800" y="5126736"/>
            <a:ext cx="1901522" cy="369332"/>
          </a:xfrm>
          <a:prstGeom prst="rect">
            <a:avLst/>
          </a:prstGeom>
          <a:noFill/>
          <a:ln w="9525">
            <a:noFill/>
            <a:miter lim="800000"/>
            <a:headEnd/>
            <a:tailEnd/>
          </a:ln>
        </p:spPr>
        <p:txBody>
          <a:bodyPr wrap="square" rtlCol="0">
            <a:spAutoFit/>
          </a:bodyPr>
          <a:lstStyle/>
          <a:p>
            <a:pPr algn="ctr" eaLnBrk="0" hangingPunct="0"/>
            <a:r>
              <a:rPr lang="en-US" sz="1800" dirty="0" smtClean="0">
                <a:solidFill>
                  <a:srgbClr val="FFFFFF"/>
                </a:solidFill>
                <a:latin typeface="+mn-lt"/>
                <a:cs typeface="Arial" pitchFamily="34" charset="0"/>
              </a:rPr>
              <a:t>Visibility mask</a:t>
            </a:r>
          </a:p>
        </p:txBody>
      </p:sp>
      <p:sp>
        <p:nvSpPr>
          <p:cNvPr id="38" name="TextBox 37"/>
          <p:cNvSpPr txBox="1"/>
          <p:nvPr/>
        </p:nvSpPr>
        <p:spPr bwMode="auto">
          <a:xfrm>
            <a:off x="3133578" y="4222832"/>
            <a:ext cx="1209822" cy="646331"/>
          </a:xfrm>
          <a:prstGeom prst="rect">
            <a:avLst/>
          </a:prstGeom>
          <a:noFill/>
          <a:ln w="9525">
            <a:noFill/>
            <a:miter lim="800000"/>
            <a:headEnd/>
            <a:tailEnd/>
          </a:ln>
        </p:spPr>
        <p:txBody>
          <a:bodyPr wrap="square" rtlCol="0">
            <a:spAutoFit/>
          </a:bodyPr>
          <a:lstStyle/>
          <a:p>
            <a:pPr algn="ctr" eaLnBrk="0" hangingPunct="0"/>
            <a:r>
              <a:rPr lang="en-US" sz="1800" dirty="0" smtClean="0">
                <a:solidFill>
                  <a:schemeClr val="bg1"/>
                </a:solidFill>
                <a:latin typeface="+mn-lt"/>
                <a:cs typeface="Arial" pitchFamily="34" charset="0"/>
              </a:rPr>
              <a:t>Visibility mask</a:t>
            </a:r>
          </a:p>
        </p:txBody>
      </p:sp>
      <p:sp>
        <p:nvSpPr>
          <p:cNvPr id="39" name="TextBox 38"/>
          <p:cNvSpPr txBox="1"/>
          <p:nvPr/>
        </p:nvSpPr>
        <p:spPr bwMode="auto">
          <a:xfrm>
            <a:off x="4550151" y="4206240"/>
            <a:ext cx="914400" cy="365760"/>
          </a:xfrm>
          <a:prstGeom prst="rect">
            <a:avLst/>
          </a:prstGeom>
          <a:noFill/>
          <a:ln w="9525">
            <a:noFill/>
            <a:miter lim="800000"/>
            <a:headEnd/>
            <a:tailEnd/>
          </a:ln>
        </p:spPr>
        <p:txBody>
          <a:bodyPr wrap="square" rtlCol="0">
            <a:spAutoFit/>
          </a:bodyPr>
          <a:lstStyle/>
          <a:p>
            <a:pPr algn="ctr" eaLnBrk="0" hangingPunct="0"/>
            <a:r>
              <a:rPr lang="en-US" sz="1800" dirty="0" smtClean="0">
                <a:solidFill>
                  <a:schemeClr val="tx1"/>
                </a:solidFill>
                <a:latin typeface="+mn-lt"/>
                <a:cs typeface="Arial" pitchFamily="34" charset="0"/>
              </a:rPr>
              <a:t>Layer3 </a:t>
            </a:r>
          </a:p>
        </p:txBody>
      </p:sp>
      <p:grpSp>
        <p:nvGrpSpPr>
          <p:cNvPr id="21" name="Group 32"/>
          <p:cNvGrpSpPr/>
          <p:nvPr/>
        </p:nvGrpSpPr>
        <p:grpSpPr>
          <a:xfrm>
            <a:off x="4657344" y="2057400"/>
            <a:ext cx="797152" cy="2042160"/>
            <a:chOff x="4657344" y="2057400"/>
            <a:chExt cx="797152" cy="2042160"/>
          </a:xfrm>
        </p:grpSpPr>
        <p:cxnSp>
          <p:nvCxnSpPr>
            <p:cNvPr id="17" name="Straight Arrow Connector 16"/>
            <p:cNvCxnSpPr/>
            <p:nvPr/>
          </p:nvCxnSpPr>
          <p:spPr bwMode="auto">
            <a:xfrm flipH="1">
              <a:off x="4657344" y="2057400"/>
              <a:ext cx="676656" cy="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25" name="Straight Arrow Connector 24"/>
            <p:cNvCxnSpPr/>
            <p:nvPr/>
          </p:nvCxnSpPr>
          <p:spPr bwMode="auto">
            <a:xfrm>
              <a:off x="4800600" y="3352800"/>
              <a:ext cx="653896" cy="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32" name="Straight Connector 31"/>
            <p:cNvCxnSpPr/>
            <p:nvPr/>
          </p:nvCxnSpPr>
          <p:spPr bwMode="auto">
            <a:xfrm>
              <a:off x="5127548" y="4099560"/>
              <a:ext cx="9144" cy="0"/>
            </a:xfrm>
            <a:prstGeom prst="line">
              <a:avLst/>
            </a:prstGeom>
            <a:solidFill>
              <a:schemeClr val="accent1"/>
            </a:solidFill>
            <a:ln w="38100" cap="flat" cmpd="sng" algn="ctr">
              <a:solidFill>
                <a:schemeClr val="tx1"/>
              </a:solidFill>
              <a:prstDash val="solid"/>
              <a:round/>
              <a:headEnd type="oval" w="med" len="med"/>
              <a:tailEnd type="oval"/>
            </a:ln>
            <a:effectLst/>
          </p:spPr>
        </p:cxn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737157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1" grpId="0" animBg="1"/>
      <p:bldP spid="12" grpId="0" animBg="1"/>
      <p:bldP spid="13" grpId="0" animBg="1"/>
      <p:bldP spid="15" grpId="0" animBg="1"/>
      <p:bldP spid="16" grpId="0" animBg="1"/>
      <p:bldP spid="10" grpId="0"/>
      <p:bldP spid="34" grpId="0"/>
      <p:bldP spid="35" grpId="0"/>
      <p:bldP spid="36" grpId="0"/>
      <p:bldP spid="37" grpId="0"/>
      <p:bldP spid="38" grpId="0"/>
      <p:bldP spid="39"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 function</a:t>
            </a:r>
            <a:endParaRPr lang="en-US" dirty="0"/>
          </a:p>
        </p:txBody>
      </p:sp>
      <p:sp>
        <p:nvSpPr>
          <p:cNvPr id="4" name="Rounded Rectangle 3"/>
          <p:cNvSpPr/>
          <p:nvPr/>
        </p:nvSpPr>
        <p:spPr>
          <a:xfrm>
            <a:off x="1383862" y="1989093"/>
            <a:ext cx="6481379" cy="1162050"/>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10946" name="Object 2"/>
          <p:cNvGraphicFramePr>
            <a:graphicFrameLocks noChangeAspect="1"/>
          </p:cNvGraphicFramePr>
          <p:nvPr/>
        </p:nvGraphicFramePr>
        <p:xfrm>
          <a:off x="1633099" y="2108200"/>
          <a:ext cx="6013451" cy="858838"/>
        </p:xfrm>
        <a:graphic>
          <a:graphicData uri="http://schemas.openxmlformats.org/presentationml/2006/ole">
            <p:oleObj spid="_x0000_s210946" name="Equation" r:id="rId3" imgW="2578100" imgH="368300" progId="Equation.DSMT4">
              <p:embed/>
            </p:oleObj>
          </a:graphicData>
        </a:graphic>
      </p:graphicFrame>
      <p:sp>
        <p:nvSpPr>
          <p:cNvPr id="7" name="TextBox 6"/>
          <p:cNvSpPr txBox="1"/>
          <p:nvPr/>
        </p:nvSpPr>
        <p:spPr>
          <a:xfrm>
            <a:off x="744470" y="3494690"/>
            <a:ext cx="8132505" cy="2677656"/>
          </a:xfrm>
          <a:prstGeom prst="rect">
            <a:avLst/>
          </a:prstGeom>
          <a:noFill/>
        </p:spPr>
        <p:txBody>
          <a:bodyPr wrap="none" rtlCol="0">
            <a:spAutoFit/>
          </a:bodyPr>
          <a:lstStyle/>
          <a:p>
            <a:r>
              <a:rPr lang="en-US" sz="2800" dirty="0" smtClean="0"/>
              <a:t>New assumptions:</a:t>
            </a:r>
          </a:p>
          <a:p>
            <a:r>
              <a:rPr lang="en-US" sz="2800" dirty="0" smtClean="0"/>
              <a:t>	Flow field is smooth</a:t>
            </a:r>
          </a:p>
          <a:p>
            <a:r>
              <a:rPr lang="en-US" sz="2800" dirty="0" smtClean="0"/>
              <a:t>	Deviations from smooth are Gaussian</a:t>
            </a:r>
          </a:p>
          <a:p>
            <a:r>
              <a:rPr lang="en-US" sz="2800" dirty="0" smtClean="0"/>
              <a:t>	First order smoothness is all that matters</a:t>
            </a:r>
          </a:p>
          <a:p>
            <a:r>
              <a:rPr lang="en-US" sz="2800" dirty="0" smtClean="0"/>
              <a:t>	Flow derivative is approximated by first differences.</a:t>
            </a:r>
          </a:p>
          <a:p>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976"/>
            <a:ext cx="8229600" cy="1143000"/>
          </a:xfrm>
        </p:spPr>
        <p:txBody>
          <a:bodyPr/>
          <a:lstStyle/>
          <a:p>
            <a:r>
              <a:rPr lang="en-US" dirty="0"/>
              <a:t>Graphical Model</a:t>
            </a:r>
          </a:p>
        </p:txBody>
      </p:sp>
      <p:pic>
        <p:nvPicPr>
          <p:cNvPr id="21" name="Picture 2" descr="C:\dqsun\Dropbox\NIPS2011\CVPR2012\png\birdapple\frames_4_5.gif"/>
          <p:cNvPicPr>
            <a:picLocks noChangeAspect="1" noChangeArrowheads="1" noCrop="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3600" y="5224272"/>
            <a:ext cx="1354425" cy="125272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3" name="Group 21"/>
          <p:cNvGrpSpPr/>
          <p:nvPr/>
        </p:nvGrpSpPr>
        <p:grpSpPr>
          <a:xfrm>
            <a:off x="4444846" y="1143000"/>
            <a:ext cx="1353312" cy="3886808"/>
            <a:chOff x="4444846" y="1143000"/>
            <a:chExt cx="1353312" cy="3886808"/>
          </a:xfrm>
        </p:grpSpPr>
        <p:sp>
          <p:nvSpPr>
            <p:cNvPr id="23" name="Rectangle 22"/>
            <p:cNvSpPr>
              <a:spLocks/>
            </p:cNvSpPr>
            <p:nvPr/>
          </p:nvSpPr>
          <p:spPr>
            <a:xfrm>
              <a:off x="4444846" y="3777080"/>
              <a:ext cx="1353312" cy="1252728"/>
            </a:xfrm>
            <a:prstGeom prst="rect">
              <a:avLst/>
            </a:prstGeom>
            <a:solidFill>
              <a:schemeClr val="bg1"/>
            </a:solidFill>
            <a:ln>
              <a:solidFill>
                <a:schemeClr val="tx1"/>
              </a:solidFill>
            </a:ln>
          </p:spPr>
          <p:txBody>
            <a:bodyPr rtlCol="0" anchor="ctr">
              <a:spAutoFit/>
            </a:bodyPr>
            <a:lstStyle/>
            <a:p>
              <a:pPr algn="ctr"/>
              <a:endParaRPr lang="en-US" dirty="0">
                <a:solidFill>
                  <a:schemeClr val="bg1"/>
                </a:solidFill>
              </a:endParaRPr>
            </a:p>
          </p:txBody>
        </p:sp>
        <p:pic>
          <p:nvPicPr>
            <p:cNvPr id="24" name="Picture 2" descr="C:\dqsun\Dropbox\job_app\job_talk\images\visibility_move\vis_flow2_004.png"/>
            <p:cNvPicPr>
              <a:picLocks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44846" y="2460040"/>
              <a:ext cx="1353312" cy="125272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5" name="Picture 3" descr="C:\dqsun\Dropbox\job_app\job_talk\images\visibility_move\vis_flow1_004.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44846" y="1143000"/>
              <a:ext cx="1353312" cy="125272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pic>
        <p:nvPicPr>
          <p:cNvPr id="43" name="Picture 3" descr="C:\dqsun\Dropbox\NIPS2011\CVPR2012\png\birdapple\sup1_004.png"/>
          <p:cNvPicPr preferRelativeResize="0">
            <a:picLocks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85688" y="1143000"/>
            <a:ext cx="1353312" cy="1252728"/>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4" name="Picture 4" descr="C:\dqsun\Dropbox\NIPS2011\CVPR2012\png\birdapple\sup2_004.png"/>
          <p:cNvPicPr preferRelativeResize="0">
            <a:picLocks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85688" y="2459736"/>
            <a:ext cx="1353312" cy="1252728"/>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5" name="Picture 2" descr="C:\dqsun\Dropbox\NIPS2011\CVPR2012\png\birdapple\sup2_005.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33488" y="2459736"/>
            <a:ext cx="1353312" cy="1251698"/>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6" name="Picture 45" descr="C:\dqsun\Dropbox\NIPS2011\CVPR2012\png\birdapple\sup1_004.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32374" y="1143000"/>
            <a:ext cx="1354426" cy="1252728"/>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7" name="TextBox 46"/>
          <p:cNvSpPr txBox="1"/>
          <p:nvPr/>
        </p:nvSpPr>
        <p:spPr bwMode="auto">
          <a:xfrm>
            <a:off x="4540096" y="5204460"/>
            <a:ext cx="914400" cy="365760"/>
          </a:xfrm>
          <a:prstGeom prst="rect">
            <a:avLst/>
          </a:prstGeom>
          <a:noFill/>
          <a:ln w="9525">
            <a:noFill/>
            <a:miter lim="800000"/>
            <a:headEnd/>
            <a:tailEnd/>
          </a:ln>
        </p:spPr>
        <p:txBody>
          <a:bodyPr wrap="square" rtlCol="0">
            <a:spAutoFit/>
          </a:bodyPr>
          <a:lstStyle/>
          <a:p>
            <a:pPr algn="ctr" eaLnBrk="0" hangingPunct="0"/>
            <a:r>
              <a:rPr lang="en-US" sz="1800" dirty="0" smtClean="0">
                <a:solidFill>
                  <a:srgbClr val="FFFFFF"/>
                </a:solidFill>
                <a:latin typeface="+mn-lt"/>
                <a:cs typeface="Arial" pitchFamily="34" charset="0"/>
              </a:rPr>
              <a:t>motion</a:t>
            </a:r>
          </a:p>
        </p:txBody>
      </p:sp>
      <p:sp>
        <p:nvSpPr>
          <p:cNvPr id="48" name="TextBox 47"/>
          <p:cNvSpPr txBox="1"/>
          <p:nvPr/>
        </p:nvSpPr>
        <p:spPr bwMode="auto">
          <a:xfrm>
            <a:off x="4550151" y="1524000"/>
            <a:ext cx="914400" cy="365760"/>
          </a:xfrm>
          <a:prstGeom prst="rect">
            <a:avLst/>
          </a:prstGeom>
          <a:noFill/>
          <a:ln w="9525">
            <a:noFill/>
            <a:miter lim="800000"/>
            <a:headEnd/>
            <a:tailEnd/>
          </a:ln>
        </p:spPr>
        <p:txBody>
          <a:bodyPr wrap="square" rtlCol="0">
            <a:spAutoFit/>
          </a:bodyPr>
          <a:lstStyle/>
          <a:p>
            <a:pPr algn="ctr" eaLnBrk="0" hangingPunct="0"/>
            <a:r>
              <a:rPr lang="en-US" sz="1800" dirty="0" smtClean="0">
                <a:solidFill>
                  <a:schemeClr val="tx1"/>
                </a:solidFill>
                <a:latin typeface="+mn-lt"/>
                <a:cs typeface="Arial" pitchFamily="34" charset="0"/>
              </a:rPr>
              <a:t>Layer1 </a:t>
            </a:r>
          </a:p>
        </p:txBody>
      </p:sp>
      <p:sp>
        <p:nvSpPr>
          <p:cNvPr id="50" name="TextBox 49"/>
          <p:cNvSpPr txBox="1"/>
          <p:nvPr/>
        </p:nvSpPr>
        <p:spPr bwMode="auto">
          <a:xfrm>
            <a:off x="4550151" y="2834640"/>
            <a:ext cx="914400" cy="365760"/>
          </a:xfrm>
          <a:prstGeom prst="rect">
            <a:avLst/>
          </a:prstGeom>
          <a:noFill/>
          <a:ln w="9525">
            <a:noFill/>
            <a:miter lim="800000"/>
            <a:headEnd/>
            <a:tailEnd/>
          </a:ln>
        </p:spPr>
        <p:txBody>
          <a:bodyPr wrap="square" rtlCol="0">
            <a:spAutoFit/>
          </a:bodyPr>
          <a:lstStyle/>
          <a:p>
            <a:pPr algn="ctr" eaLnBrk="0" hangingPunct="0"/>
            <a:r>
              <a:rPr lang="en-US" sz="1800" dirty="0" smtClean="0">
                <a:solidFill>
                  <a:schemeClr val="tx1"/>
                </a:solidFill>
                <a:latin typeface="+mn-lt"/>
                <a:cs typeface="Arial" pitchFamily="34" charset="0"/>
              </a:rPr>
              <a:t>Layer2 </a:t>
            </a:r>
          </a:p>
        </p:txBody>
      </p:sp>
      <p:sp>
        <p:nvSpPr>
          <p:cNvPr id="53" name="TextBox 52"/>
          <p:cNvSpPr txBox="1"/>
          <p:nvPr/>
        </p:nvSpPr>
        <p:spPr bwMode="auto">
          <a:xfrm>
            <a:off x="4550151" y="4206240"/>
            <a:ext cx="914400" cy="365760"/>
          </a:xfrm>
          <a:prstGeom prst="rect">
            <a:avLst/>
          </a:prstGeom>
          <a:noFill/>
          <a:ln w="9525">
            <a:noFill/>
            <a:miter lim="800000"/>
            <a:headEnd/>
            <a:tailEnd/>
          </a:ln>
        </p:spPr>
        <p:txBody>
          <a:bodyPr wrap="square" rtlCol="0">
            <a:spAutoFit/>
          </a:bodyPr>
          <a:lstStyle/>
          <a:p>
            <a:pPr algn="ctr" eaLnBrk="0" hangingPunct="0"/>
            <a:r>
              <a:rPr lang="en-US" sz="1800" dirty="0" smtClean="0">
                <a:solidFill>
                  <a:schemeClr val="tx1"/>
                </a:solidFill>
                <a:latin typeface="+mn-lt"/>
                <a:cs typeface="Arial" pitchFamily="34" charset="0"/>
              </a:rPr>
              <a:t>Layer3 </a:t>
            </a:r>
          </a:p>
        </p:txBody>
      </p:sp>
      <p:sp>
        <p:nvSpPr>
          <p:cNvPr id="54" name="TextBox 53"/>
          <p:cNvSpPr txBox="1"/>
          <p:nvPr/>
        </p:nvSpPr>
        <p:spPr bwMode="auto">
          <a:xfrm>
            <a:off x="6858000" y="3792987"/>
            <a:ext cx="1981200" cy="369332"/>
          </a:xfrm>
          <a:prstGeom prst="rect">
            <a:avLst/>
          </a:prstGeom>
          <a:noFill/>
          <a:ln w="9525">
            <a:noFill/>
            <a:miter lim="800000"/>
            <a:headEnd/>
            <a:tailEnd/>
          </a:ln>
        </p:spPr>
        <p:txBody>
          <a:bodyPr wrap="square" rtlCol="0">
            <a:spAutoFit/>
          </a:bodyPr>
          <a:lstStyle/>
          <a:p>
            <a:pPr algn="ctr" eaLnBrk="0" hangingPunct="0"/>
            <a:r>
              <a:rPr lang="en-US" sz="1800" dirty="0" smtClean="0">
                <a:solidFill>
                  <a:srgbClr val="FFFFFF"/>
                </a:solidFill>
                <a:latin typeface="+mn-lt"/>
                <a:cs typeface="Arial" pitchFamily="34" charset="0"/>
              </a:rPr>
              <a:t>Support functions</a:t>
            </a:r>
          </a:p>
        </p:txBody>
      </p:sp>
      <p:grpSp>
        <p:nvGrpSpPr>
          <p:cNvPr id="4" name="Group 50"/>
          <p:cNvGrpSpPr/>
          <p:nvPr/>
        </p:nvGrpSpPr>
        <p:grpSpPr>
          <a:xfrm>
            <a:off x="4657344" y="2057400"/>
            <a:ext cx="797152" cy="2042160"/>
            <a:chOff x="4657344" y="2057400"/>
            <a:chExt cx="797152" cy="2042160"/>
          </a:xfrm>
        </p:grpSpPr>
        <p:cxnSp>
          <p:nvCxnSpPr>
            <p:cNvPr id="56" name="Straight Arrow Connector 55"/>
            <p:cNvCxnSpPr/>
            <p:nvPr/>
          </p:nvCxnSpPr>
          <p:spPr bwMode="auto">
            <a:xfrm flipH="1">
              <a:off x="4657344" y="2057400"/>
              <a:ext cx="676656" cy="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57" name="Straight Arrow Connector 56"/>
            <p:cNvCxnSpPr/>
            <p:nvPr/>
          </p:nvCxnSpPr>
          <p:spPr bwMode="auto">
            <a:xfrm>
              <a:off x="4800600" y="3352800"/>
              <a:ext cx="653896" cy="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58" name="Straight Connector 57"/>
            <p:cNvCxnSpPr/>
            <p:nvPr/>
          </p:nvCxnSpPr>
          <p:spPr bwMode="auto">
            <a:xfrm>
              <a:off x="5127548" y="4099560"/>
              <a:ext cx="9144" cy="0"/>
            </a:xfrm>
            <a:prstGeom prst="line">
              <a:avLst/>
            </a:prstGeom>
            <a:solidFill>
              <a:schemeClr val="accent1"/>
            </a:solidFill>
            <a:ln w="38100" cap="flat" cmpd="sng" algn="ctr">
              <a:solidFill>
                <a:schemeClr val="tx1"/>
              </a:solidFill>
              <a:prstDash val="solid"/>
              <a:round/>
              <a:headEnd type="oval" w="med" len="med"/>
              <a:tailEnd type="oval"/>
            </a:ln>
            <a:effectLst/>
          </p:spPr>
        </p:cxnSp>
      </p:grpSp>
      <p:grpSp>
        <p:nvGrpSpPr>
          <p:cNvPr id="5" name="Group 2"/>
          <p:cNvGrpSpPr/>
          <p:nvPr/>
        </p:nvGrpSpPr>
        <p:grpSpPr>
          <a:xfrm>
            <a:off x="685798" y="1106424"/>
            <a:ext cx="3733802" cy="3112113"/>
            <a:chOff x="685798" y="1066800"/>
            <a:chExt cx="3733802" cy="3112113"/>
          </a:xfrm>
        </p:grpSpPr>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76" name="Oval 75"/>
                <p:cNvSpPr>
                  <a:spLocks noChangeAspect="1"/>
                </p:cNvSpPr>
                <p:nvPr/>
              </p:nvSpPr>
              <p:spPr>
                <a:xfrm>
                  <a:off x="3062513" y="1630285"/>
                  <a:ext cx="731520" cy="731520"/>
                </a:xfrm>
                <a:prstGeom prst="ellipse">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1800" b="0" i="1" smtClean="0">
                                <a:latin typeface="Cambria Math"/>
                              </a:rPr>
                            </m:ctrlPr>
                          </m:sSubPr>
                          <m:e>
                            <m:r>
                              <a:rPr lang="en-US" sz="1800" b="1" i="1" smtClean="0">
                                <a:latin typeface="Cambria Math"/>
                              </a:rPr>
                              <m:t>𝒈</m:t>
                            </m:r>
                          </m:e>
                          <m:sub>
                            <m:r>
                              <a:rPr lang="en-US" sz="1800" b="0" i="1" smtClean="0">
                                <a:latin typeface="Cambria Math"/>
                              </a:rPr>
                              <m:t>𝑡</m:t>
                            </m:r>
                            <m:r>
                              <a:rPr lang="en-US" sz="1800" b="0" i="1" smtClean="0">
                                <a:latin typeface="Cambria Math"/>
                              </a:rPr>
                              <m:t>+1,</m:t>
                            </m:r>
                            <m:r>
                              <a:rPr lang="en-US" sz="1800" b="0" i="1" smtClean="0">
                                <a:latin typeface="Cambria Math"/>
                              </a:rPr>
                              <m:t>𝑘</m:t>
                            </m:r>
                          </m:sub>
                        </m:sSub>
                      </m:oMath>
                    </m:oMathPara>
                  </a14:m>
                  <a:endParaRPr lang="en-US" sz="1800" dirty="0"/>
                </a:p>
              </p:txBody>
            </p:sp>
          </mc:Choice>
          <mc:Fallback>
            <p:sp>
              <p:nvSpPr>
                <p:cNvPr id="76" name="Oval 75"/>
                <p:cNvSpPr>
                  <a:spLocks noRot="1" noChangeAspect="1" noMove="1" noResize="1" noEditPoints="1" noAdjustHandles="1" noChangeArrowheads="1" noChangeShapeType="1" noTextEdit="1"/>
                </p:cNvSpPr>
                <p:nvPr/>
              </p:nvSpPr>
              <p:spPr>
                <a:xfrm>
                  <a:off x="3062513" y="1630285"/>
                  <a:ext cx="731520" cy="731520"/>
                </a:xfrm>
                <a:prstGeom prst="ellipse">
                  <a:avLst/>
                </a:prstGeom>
                <a:blipFill rotWithShape="1">
                  <a:blip r:embed="rId8"/>
                  <a:stretch>
                    <a:fillRect l="-5691"/>
                  </a:stretch>
                </a:blipFill>
                <a:ln w="19050">
                  <a:solidFill>
                    <a:srgbClr val="FFFFFF"/>
                  </a:solidFill>
                  <a:prstDash val="soli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77" name="Oval 76"/>
                <p:cNvSpPr>
                  <a:spLocks noChangeAspect="1"/>
                </p:cNvSpPr>
                <p:nvPr/>
              </p:nvSpPr>
              <p:spPr>
                <a:xfrm>
                  <a:off x="1981199" y="1630285"/>
                  <a:ext cx="731520" cy="731520"/>
                </a:xfrm>
                <a:prstGeom prst="ellipse">
                  <a:avLst/>
                </a:prstGeom>
                <a:no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1800" b="0" i="1" smtClean="0">
                                <a:latin typeface="Cambria Math"/>
                              </a:rPr>
                            </m:ctrlPr>
                          </m:sSubPr>
                          <m:e>
                            <m:r>
                              <a:rPr lang="en-US" sz="1800" b="1" i="1" smtClean="0">
                                <a:latin typeface="Cambria Math"/>
                              </a:rPr>
                              <m:t>𝒈</m:t>
                            </m:r>
                          </m:e>
                          <m:sub>
                            <m:r>
                              <a:rPr lang="en-US" sz="1800" b="0" i="1" smtClean="0">
                                <a:latin typeface="Cambria Math"/>
                              </a:rPr>
                              <m:t>𝑡𝑘</m:t>
                            </m:r>
                          </m:sub>
                        </m:sSub>
                      </m:oMath>
                    </m:oMathPara>
                  </a14:m>
                  <a:endParaRPr lang="en-US" sz="1800" dirty="0"/>
                </a:p>
              </p:txBody>
            </p:sp>
          </mc:Choice>
          <mc:Fallback>
            <p:sp>
              <p:nvSpPr>
                <p:cNvPr id="77" name="Oval 76"/>
                <p:cNvSpPr>
                  <a:spLocks noRot="1" noChangeAspect="1" noMove="1" noResize="1" noEditPoints="1" noAdjustHandles="1" noChangeArrowheads="1" noChangeShapeType="1" noTextEdit="1"/>
                </p:cNvSpPr>
                <p:nvPr/>
              </p:nvSpPr>
              <p:spPr>
                <a:xfrm>
                  <a:off x="1981199" y="1630285"/>
                  <a:ext cx="731520" cy="731520"/>
                </a:xfrm>
                <a:prstGeom prst="ellipse">
                  <a:avLst/>
                </a:prstGeom>
                <a:blipFill rotWithShape="1">
                  <a:blip r:embed="rId9"/>
                  <a:stretch>
                    <a:fillRect/>
                  </a:stretch>
                </a:blipFill>
                <a:ln w="19050">
                  <a:solidFill>
                    <a:srgbClr val="FFFFFF"/>
                  </a:solidFill>
                  <a:prstDash val="solid"/>
                </a:ln>
              </p:spPr>
              <p:txBody>
                <a:bodyPr/>
                <a:lstStyle/>
                <a:p>
                  <a:r>
                    <a:rPr lang="en-US">
                      <a:noFill/>
                    </a:rPr>
                    <a:t> </a:t>
                  </a:r>
                </a:p>
              </p:txBody>
            </p:sp>
          </mc:Fallback>
        </mc:AlternateContent>
        <p:sp>
          <p:nvSpPr>
            <p:cNvPr id="78" name="Rectangle 77"/>
            <p:cNvSpPr/>
            <p:nvPr/>
          </p:nvSpPr>
          <p:spPr>
            <a:xfrm>
              <a:off x="1905000" y="1523605"/>
              <a:ext cx="2438400" cy="914400"/>
            </a:xfrm>
            <a:prstGeom prst="rect">
              <a:avLst/>
            </a:prstGeom>
            <a:ln w="12700">
              <a:solidFill>
                <a:srgbClr val="FFFFFF"/>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 name="Rectangle 78"/>
            <p:cNvSpPr>
              <a:spLocks noRot="1" noChangeAspect="1" noMove="1" noResize="1" noEditPoints="1" noAdjustHandles="1" noChangeArrowheads="1" noChangeShapeType="1" noTextEdit="1"/>
            </p:cNvSpPr>
            <p:nvPr/>
          </p:nvSpPr>
          <p:spPr>
            <a:xfrm>
              <a:off x="3597965" y="2133205"/>
              <a:ext cx="821635" cy="369332"/>
            </a:xfrm>
            <a:prstGeom prst="rect">
              <a:avLst/>
            </a:prstGeom>
            <a:blipFill rotWithShape="1">
              <a:blip r:embed="rId10"/>
              <a:stretch>
                <a:fillRect/>
              </a:stretch>
            </a:blipFill>
            <a:ln>
              <a:noFill/>
            </a:ln>
          </p:spPr>
          <p:txBody>
            <a:bodyPr/>
            <a:lstStyle/>
            <a:p>
              <a:r>
                <a:rPr lang="en-US">
                  <a:noFill/>
                </a:rPr>
                <a:t> </a:t>
              </a:r>
            </a:p>
          </p:txBody>
        </p:sp>
        <p:cxnSp>
          <p:nvCxnSpPr>
            <p:cNvPr id="80" name="Straight Arrow Connector 79"/>
            <p:cNvCxnSpPr>
              <a:stCxn id="77" idx="4"/>
            </p:cNvCxnSpPr>
            <p:nvPr/>
          </p:nvCxnSpPr>
          <p:spPr>
            <a:xfrm>
              <a:off x="2346959" y="2361805"/>
              <a:ext cx="1453" cy="912947"/>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76" idx="4"/>
            </p:cNvCxnSpPr>
            <p:nvPr/>
          </p:nvCxnSpPr>
          <p:spPr>
            <a:xfrm>
              <a:off x="3428273" y="2361805"/>
              <a:ext cx="0" cy="912947"/>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6" idx="2"/>
              <a:endCxn id="77" idx="6"/>
            </p:cNvCxnSpPr>
            <p:nvPr/>
          </p:nvCxnSpPr>
          <p:spPr>
            <a:xfrm flipH="1">
              <a:off x="2712719" y="1996045"/>
              <a:ext cx="349794" cy="0"/>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83" name="Curved Connector 82"/>
            <p:cNvCxnSpPr>
              <a:endCxn id="77" idx="2"/>
            </p:cNvCxnSpPr>
            <p:nvPr/>
          </p:nvCxnSpPr>
          <p:spPr>
            <a:xfrm rot="5400000" flipH="1" flipV="1">
              <a:off x="998608" y="2038082"/>
              <a:ext cx="1024627" cy="940555"/>
            </a:xfrm>
            <a:prstGeom prst="curvedConnector2">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84" name="Curved Connector 83"/>
            <p:cNvCxnSpPr>
              <a:endCxn id="78" idx="1"/>
            </p:cNvCxnSpPr>
            <p:nvPr/>
          </p:nvCxnSpPr>
          <p:spPr>
            <a:xfrm rot="10800000" flipH="1">
              <a:off x="685798" y="1980806"/>
              <a:ext cx="1219201" cy="2198107"/>
            </a:xfrm>
            <a:prstGeom prst="curvedConnector3">
              <a:avLst>
                <a:gd name="adj1" fmla="val -18750"/>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bwMode="auto">
            <a:xfrm>
              <a:off x="2383302" y="1066800"/>
              <a:ext cx="1981200" cy="369332"/>
            </a:xfrm>
            <a:prstGeom prst="rect">
              <a:avLst/>
            </a:prstGeom>
            <a:noFill/>
            <a:ln w="9525">
              <a:noFill/>
              <a:miter lim="800000"/>
              <a:headEnd/>
              <a:tailEnd/>
            </a:ln>
          </p:spPr>
          <p:txBody>
            <a:bodyPr wrap="square" rtlCol="0">
              <a:spAutoFit/>
            </a:bodyPr>
            <a:lstStyle/>
            <a:p>
              <a:pPr algn="ctr" eaLnBrk="0" hangingPunct="0"/>
              <a:r>
                <a:rPr lang="en-US" sz="1800" dirty="0" smtClean="0">
                  <a:solidFill>
                    <a:srgbClr val="FFFFFF"/>
                  </a:solidFill>
                  <a:latin typeface="+mn-lt"/>
                  <a:cs typeface="Arial" pitchFamily="34" charset="0"/>
                </a:rPr>
                <a:t>Support functions</a:t>
              </a:r>
            </a:p>
          </p:txBody>
        </p:sp>
      </p:gr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88" name="Oval 87"/>
              <p:cNvSpPr>
                <a:spLocks noChangeAspect="1"/>
              </p:cNvSpPr>
              <p:nvPr/>
            </p:nvSpPr>
            <p:spPr>
              <a:xfrm>
                <a:off x="2392680" y="4903733"/>
                <a:ext cx="731520" cy="73152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1800" b="0" i="1" smtClean="0">
                              <a:latin typeface="Cambria Math"/>
                            </a:rPr>
                          </m:ctrlPr>
                        </m:sSubPr>
                        <m:e>
                          <m:r>
                            <a:rPr lang="en-US" sz="1800" b="1" i="1" smtClean="0">
                              <a:latin typeface="Cambria Math"/>
                            </a:rPr>
                            <m:t>𝑰</m:t>
                          </m:r>
                        </m:e>
                        <m:sub>
                          <m:r>
                            <a:rPr lang="en-US" sz="1800" b="0" i="1" smtClean="0">
                              <a:latin typeface="Cambria Math"/>
                            </a:rPr>
                            <m:t>𝑡</m:t>
                          </m:r>
                        </m:sub>
                      </m:sSub>
                    </m:oMath>
                  </m:oMathPara>
                </a14:m>
                <a:endParaRPr lang="en-US" sz="1800" dirty="0"/>
              </a:p>
            </p:txBody>
          </p:sp>
        </mc:Choice>
        <mc:Fallback>
          <p:sp>
            <p:nvSpPr>
              <p:cNvPr id="88" name="Oval 87"/>
              <p:cNvSpPr>
                <a:spLocks noRot="1" noChangeAspect="1" noMove="1" noResize="1" noEditPoints="1" noAdjustHandles="1" noChangeArrowheads="1" noChangeShapeType="1" noTextEdit="1"/>
              </p:cNvSpPr>
              <p:nvPr/>
            </p:nvSpPr>
            <p:spPr>
              <a:xfrm>
                <a:off x="2392680" y="4903733"/>
                <a:ext cx="731520" cy="731520"/>
              </a:xfrm>
              <a:prstGeom prst="ellipse">
                <a:avLst/>
              </a:prstGeom>
              <a:blipFill rotWithShape="1">
                <a:blip r:embed="rId11"/>
                <a:stretch>
                  <a:fillRect/>
                </a:stretch>
              </a:blipFill>
              <a:ln w="19050">
                <a:solidFill>
                  <a:schemeClr val="bg1"/>
                </a:solidFill>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89" name="Oval 88"/>
              <p:cNvSpPr>
                <a:spLocks noChangeAspect="1"/>
              </p:cNvSpPr>
              <p:nvPr/>
            </p:nvSpPr>
            <p:spPr>
              <a:xfrm>
                <a:off x="3611880" y="4907280"/>
                <a:ext cx="731520" cy="73152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1800" b="0" i="1" smtClean="0">
                              <a:latin typeface="Cambria Math"/>
                            </a:rPr>
                          </m:ctrlPr>
                        </m:sSubPr>
                        <m:e>
                          <m:r>
                            <a:rPr lang="en-US" sz="1800" b="1" i="1" smtClean="0">
                              <a:latin typeface="Cambria Math"/>
                            </a:rPr>
                            <m:t>𝑰</m:t>
                          </m:r>
                        </m:e>
                        <m:sub>
                          <m:r>
                            <a:rPr lang="en-US" sz="1800" b="0" i="1" smtClean="0">
                              <a:latin typeface="Cambria Math"/>
                            </a:rPr>
                            <m:t>𝑡</m:t>
                          </m:r>
                          <m:r>
                            <a:rPr lang="en-US" sz="1800" b="0" i="1" smtClean="0">
                              <a:latin typeface="Cambria Math"/>
                            </a:rPr>
                            <m:t>+1</m:t>
                          </m:r>
                        </m:sub>
                      </m:sSub>
                    </m:oMath>
                  </m:oMathPara>
                </a14:m>
                <a:endParaRPr lang="en-US" sz="1800" dirty="0"/>
              </a:p>
            </p:txBody>
          </p:sp>
        </mc:Choice>
        <mc:Fallback>
          <p:sp>
            <p:nvSpPr>
              <p:cNvPr id="89" name="Oval 88"/>
              <p:cNvSpPr>
                <a:spLocks noRot="1" noChangeAspect="1" noMove="1" noResize="1" noEditPoints="1" noAdjustHandles="1" noChangeArrowheads="1" noChangeShapeType="1" noTextEdit="1"/>
              </p:cNvSpPr>
              <p:nvPr/>
            </p:nvSpPr>
            <p:spPr>
              <a:xfrm>
                <a:off x="3611880" y="4907280"/>
                <a:ext cx="731520" cy="731520"/>
              </a:xfrm>
              <a:prstGeom prst="ellipse">
                <a:avLst/>
              </a:prstGeom>
              <a:blipFill rotWithShape="1">
                <a:blip r:embed="rId12"/>
                <a:stretch>
                  <a:fillRect/>
                </a:stretch>
              </a:blipFill>
              <a:ln w="19050">
                <a:solidFill>
                  <a:schemeClr val="bg1"/>
                </a:solidFill>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90" name="Oval 89"/>
              <p:cNvSpPr>
                <a:spLocks noChangeAspect="1"/>
              </p:cNvSpPr>
              <p:nvPr/>
            </p:nvSpPr>
            <p:spPr>
              <a:xfrm>
                <a:off x="674884" y="3048000"/>
                <a:ext cx="731520" cy="73152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1800" b="0" i="1" smtClean="0">
                              <a:latin typeface="Cambria Math"/>
                            </a:rPr>
                          </m:ctrlPr>
                        </m:sSubPr>
                        <m:e>
                          <m:r>
                            <a:rPr lang="en-US" sz="1800" b="1" i="1" smtClean="0">
                              <a:latin typeface="Cambria Math"/>
                            </a:rPr>
                            <m:t>𝒖</m:t>
                          </m:r>
                        </m:e>
                        <m:sub>
                          <m:r>
                            <a:rPr lang="en-US" sz="1800" b="0" i="1" smtClean="0">
                              <a:latin typeface="Cambria Math"/>
                            </a:rPr>
                            <m:t>𝑡𝑘</m:t>
                          </m:r>
                        </m:sub>
                      </m:sSub>
                    </m:oMath>
                  </m:oMathPara>
                </a14:m>
                <a:endParaRPr lang="en-US" sz="1800" dirty="0"/>
              </a:p>
            </p:txBody>
          </p:sp>
        </mc:Choice>
        <mc:Fallback>
          <p:sp>
            <p:nvSpPr>
              <p:cNvPr id="90" name="Oval 89"/>
              <p:cNvSpPr>
                <a:spLocks noRot="1" noChangeAspect="1" noMove="1" noResize="1" noEditPoints="1" noAdjustHandles="1" noChangeArrowheads="1" noChangeShapeType="1" noTextEdit="1"/>
              </p:cNvSpPr>
              <p:nvPr/>
            </p:nvSpPr>
            <p:spPr>
              <a:xfrm>
                <a:off x="674884" y="3048000"/>
                <a:ext cx="731520" cy="731520"/>
              </a:xfrm>
              <a:prstGeom prst="ellipse">
                <a:avLst/>
              </a:prstGeom>
              <a:blipFill rotWithShape="1">
                <a:blip r:embed="rId13"/>
                <a:stretch>
                  <a:fillRect/>
                </a:stretch>
              </a:blipFill>
              <a:ln w="19050">
                <a:solidFill>
                  <a:schemeClr val="bg1"/>
                </a:solidFill>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91" name="Oval 90"/>
              <p:cNvSpPr>
                <a:spLocks noChangeAspect="1"/>
              </p:cNvSpPr>
              <p:nvPr/>
            </p:nvSpPr>
            <p:spPr>
              <a:xfrm>
                <a:off x="685799" y="3840480"/>
                <a:ext cx="731520" cy="73152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1800" b="0" i="1" smtClean="0">
                              <a:latin typeface="Cambria Math"/>
                            </a:rPr>
                          </m:ctrlPr>
                        </m:sSubPr>
                        <m:e>
                          <m:r>
                            <a:rPr lang="en-US" sz="1800" b="1" i="1" smtClean="0">
                              <a:latin typeface="Cambria Math"/>
                            </a:rPr>
                            <m:t>𝒗</m:t>
                          </m:r>
                        </m:e>
                        <m:sub>
                          <m:r>
                            <a:rPr lang="en-US" sz="1800" b="0" i="1" smtClean="0">
                              <a:latin typeface="Cambria Math"/>
                            </a:rPr>
                            <m:t>𝑡𝑘</m:t>
                          </m:r>
                        </m:sub>
                      </m:sSub>
                    </m:oMath>
                  </m:oMathPara>
                </a14:m>
                <a:endParaRPr lang="en-US" sz="1800" dirty="0"/>
              </a:p>
            </p:txBody>
          </p:sp>
        </mc:Choice>
        <mc:Fallback>
          <p:sp>
            <p:nvSpPr>
              <p:cNvPr id="91" name="Oval 90"/>
              <p:cNvSpPr>
                <a:spLocks noRot="1" noChangeAspect="1" noMove="1" noResize="1" noEditPoints="1" noAdjustHandles="1" noChangeArrowheads="1" noChangeShapeType="1" noTextEdit="1"/>
              </p:cNvSpPr>
              <p:nvPr/>
            </p:nvSpPr>
            <p:spPr>
              <a:xfrm>
                <a:off x="685799" y="3840480"/>
                <a:ext cx="731520" cy="731520"/>
              </a:xfrm>
              <a:prstGeom prst="ellipse">
                <a:avLst/>
              </a:prstGeom>
              <a:blipFill rotWithShape="1">
                <a:blip r:embed="rId14"/>
                <a:stretch>
                  <a:fillRect/>
                </a:stretch>
              </a:blipFill>
              <a:ln w="19050">
                <a:solidFill>
                  <a:schemeClr val="bg1"/>
                </a:solidFill>
              </a:ln>
            </p:spPr>
            <p:txBody>
              <a:bodyPr/>
              <a:lstStyle/>
              <a:p>
                <a:r>
                  <a:rPr lang="en-US">
                    <a:noFill/>
                  </a:rPr>
                  <a:t> </a:t>
                </a:r>
              </a:p>
            </p:txBody>
          </p:sp>
        </mc:Fallback>
      </mc:AlternateContent>
      <p:sp>
        <p:nvSpPr>
          <p:cNvPr id="92" name="Rectangle 91"/>
          <p:cNvSpPr/>
          <p:nvPr/>
        </p:nvSpPr>
        <p:spPr>
          <a:xfrm>
            <a:off x="533400" y="2895600"/>
            <a:ext cx="1066800" cy="1752600"/>
          </a:xfrm>
          <a:prstGeom prst="rect">
            <a:avLst/>
          </a:prstGeom>
          <a:ln w="12700">
            <a:solidFill>
              <a:schemeClr val="bg1"/>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93" name="Oval 92"/>
              <p:cNvSpPr>
                <a:spLocks noChangeAspect="1"/>
              </p:cNvSpPr>
              <p:nvPr/>
            </p:nvSpPr>
            <p:spPr>
              <a:xfrm>
                <a:off x="3062513" y="3302080"/>
                <a:ext cx="731520" cy="73152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1800" b="0" i="1" smtClean="0">
                              <a:latin typeface="Cambria Math"/>
                            </a:rPr>
                          </m:ctrlPr>
                        </m:sSubPr>
                        <m:e>
                          <m:r>
                            <a:rPr lang="en-US" sz="1800" b="1" i="1" smtClean="0">
                              <a:latin typeface="Cambria Math"/>
                            </a:rPr>
                            <m:t>𝒔</m:t>
                          </m:r>
                        </m:e>
                        <m:sub>
                          <m:r>
                            <a:rPr lang="en-US" sz="1800" b="0" i="1" smtClean="0">
                              <a:latin typeface="Cambria Math"/>
                            </a:rPr>
                            <m:t>𝑡</m:t>
                          </m:r>
                          <m:r>
                            <a:rPr lang="en-US" sz="1800" b="0" i="1" smtClean="0">
                              <a:latin typeface="Cambria Math"/>
                            </a:rPr>
                            <m:t>+1,</m:t>
                          </m:r>
                          <m:r>
                            <a:rPr lang="en-US" sz="1800" b="0" i="1" smtClean="0">
                              <a:latin typeface="Cambria Math"/>
                            </a:rPr>
                            <m:t>𝑘</m:t>
                          </m:r>
                        </m:sub>
                      </m:sSub>
                    </m:oMath>
                  </m:oMathPara>
                </a14:m>
                <a:endParaRPr lang="en-US" sz="1800" dirty="0"/>
              </a:p>
            </p:txBody>
          </p:sp>
        </mc:Choice>
        <mc:Fallback>
          <p:sp>
            <p:nvSpPr>
              <p:cNvPr id="93" name="Oval 92"/>
              <p:cNvSpPr>
                <a:spLocks noRot="1" noChangeAspect="1" noMove="1" noResize="1" noEditPoints="1" noAdjustHandles="1" noChangeArrowheads="1" noChangeShapeType="1" noTextEdit="1"/>
              </p:cNvSpPr>
              <p:nvPr/>
            </p:nvSpPr>
            <p:spPr>
              <a:xfrm>
                <a:off x="3062513" y="3302080"/>
                <a:ext cx="731520" cy="731520"/>
              </a:xfrm>
              <a:prstGeom prst="ellipse">
                <a:avLst/>
              </a:prstGeom>
              <a:blipFill rotWithShape="1">
                <a:blip r:embed="rId15"/>
                <a:stretch>
                  <a:fillRect/>
                </a:stretch>
              </a:blipFill>
              <a:ln w="19050">
                <a:solidFill>
                  <a:schemeClr val="bg1"/>
                </a:solidFill>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94" name="Oval 93"/>
              <p:cNvSpPr>
                <a:spLocks noChangeAspect="1"/>
              </p:cNvSpPr>
              <p:nvPr/>
            </p:nvSpPr>
            <p:spPr>
              <a:xfrm>
                <a:off x="1982652" y="3302080"/>
                <a:ext cx="731520" cy="73152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1800" b="0" i="1" smtClean="0">
                              <a:latin typeface="Cambria Math"/>
                            </a:rPr>
                          </m:ctrlPr>
                        </m:sSubPr>
                        <m:e>
                          <m:r>
                            <a:rPr lang="en-US" sz="1800" b="1" i="1" smtClean="0">
                              <a:latin typeface="Cambria Math"/>
                            </a:rPr>
                            <m:t>𝒔</m:t>
                          </m:r>
                        </m:e>
                        <m:sub>
                          <m:r>
                            <a:rPr lang="en-US" sz="1800" b="0" i="1" smtClean="0">
                              <a:latin typeface="Cambria Math"/>
                            </a:rPr>
                            <m:t>𝑡𝑘</m:t>
                          </m:r>
                        </m:sub>
                      </m:sSub>
                    </m:oMath>
                  </m:oMathPara>
                </a14:m>
                <a:endParaRPr lang="en-US" sz="1800" dirty="0"/>
              </a:p>
            </p:txBody>
          </p:sp>
        </mc:Choice>
        <mc:Fallback>
          <p:sp>
            <p:nvSpPr>
              <p:cNvPr id="94" name="Oval 93"/>
              <p:cNvSpPr>
                <a:spLocks noRot="1" noChangeAspect="1" noMove="1" noResize="1" noEditPoints="1" noAdjustHandles="1" noChangeArrowheads="1" noChangeShapeType="1" noTextEdit="1"/>
              </p:cNvSpPr>
              <p:nvPr/>
            </p:nvSpPr>
            <p:spPr>
              <a:xfrm>
                <a:off x="1982652" y="3302080"/>
                <a:ext cx="731520" cy="731520"/>
              </a:xfrm>
              <a:prstGeom prst="ellipse">
                <a:avLst/>
              </a:prstGeom>
              <a:blipFill rotWithShape="1">
                <a:blip r:embed="rId16"/>
                <a:stretch>
                  <a:fillRect/>
                </a:stretch>
              </a:blipFill>
              <a:ln w="19050">
                <a:solidFill>
                  <a:schemeClr val="bg1"/>
                </a:solidFill>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95" name="Rectangle 94"/>
              <p:cNvSpPr/>
              <p:nvPr/>
            </p:nvSpPr>
            <p:spPr>
              <a:xfrm>
                <a:off x="1258722" y="4355068"/>
                <a:ext cx="4176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smtClean="0">
                          <a:solidFill>
                            <a:schemeClr val="bg1"/>
                          </a:solidFill>
                          <a:latin typeface="Cambria Math"/>
                          <a:ea typeface="Cambria Math"/>
                        </a:rPr>
                        <m:t>𝐾</m:t>
                      </m:r>
                    </m:oMath>
                  </m:oMathPara>
                </a14:m>
                <a:endParaRPr lang="en-US" sz="1800" dirty="0">
                  <a:solidFill>
                    <a:schemeClr val="bg1"/>
                  </a:solidFill>
                </a:endParaRPr>
              </a:p>
            </p:txBody>
          </p:sp>
        </mc:Choice>
        <mc:Fallback>
          <p:sp>
            <p:nvSpPr>
              <p:cNvPr id="95" name="Rectangle 94"/>
              <p:cNvSpPr>
                <a:spLocks noRot="1" noChangeAspect="1" noMove="1" noResize="1" noEditPoints="1" noAdjustHandles="1" noChangeArrowheads="1" noChangeShapeType="1" noTextEdit="1"/>
              </p:cNvSpPr>
              <p:nvPr/>
            </p:nvSpPr>
            <p:spPr>
              <a:xfrm>
                <a:off x="1258722" y="4355068"/>
                <a:ext cx="417678" cy="369332"/>
              </a:xfrm>
              <a:prstGeom prst="rect">
                <a:avLst/>
              </a:prstGeom>
              <a:blipFill rotWithShape="1">
                <a:blip r:embed="rId17"/>
                <a:stretch>
                  <a:fillRect/>
                </a:stretch>
              </a:blipFill>
            </p:spPr>
            <p:txBody>
              <a:bodyPr/>
              <a:lstStyle/>
              <a:p>
                <a:r>
                  <a:rPr lang="en-US">
                    <a:noFill/>
                  </a:rPr>
                  <a:t> </a:t>
                </a:r>
              </a:p>
            </p:txBody>
          </p:sp>
        </mc:Fallback>
      </mc:AlternateContent>
      <p:sp>
        <p:nvSpPr>
          <p:cNvPr id="96" name="Rectangle 95"/>
          <p:cNvSpPr/>
          <p:nvPr/>
        </p:nvSpPr>
        <p:spPr>
          <a:xfrm>
            <a:off x="1905000" y="3227333"/>
            <a:ext cx="914400" cy="914400"/>
          </a:xfrm>
          <a:prstGeom prst="rect">
            <a:avLst/>
          </a:prstGeom>
          <a:ln w="12700">
            <a:solidFill>
              <a:schemeClr val="bg1"/>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97" name="Rectangle 96"/>
              <p:cNvSpPr/>
              <p:nvPr/>
            </p:nvSpPr>
            <p:spPr>
              <a:xfrm>
                <a:off x="2477922" y="3836933"/>
                <a:ext cx="4176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smtClean="0">
                          <a:solidFill>
                            <a:schemeClr val="bg1"/>
                          </a:solidFill>
                          <a:latin typeface="Cambria Math"/>
                          <a:ea typeface="Cambria Math"/>
                        </a:rPr>
                        <m:t>𝐾</m:t>
                      </m:r>
                    </m:oMath>
                  </m:oMathPara>
                </a14:m>
                <a:endParaRPr lang="en-US" sz="1800" dirty="0">
                  <a:solidFill>
                    <a:schemeClr val="bg1"/>
                  </a:solidFill>
                </a:endParaRPr>
              </a:p>
            </p:txBody>
          </p:sp>
        </mc:Choice>
        <mc:Fallback>
          <p:sp>
            <p:nvSpPr>
              <p:cNvPr id="97" name="Rectangle 96"/>
              <p:cNvSpPr>
                <a:spLocks noRot="1" noChangeAspect="1" noMove="1" noResize="1" noEditPoints="1" noAdjustHandles="1" noChangeArrowheads="1" noChangeShapeType="1" noTextEdit="1"/>
              </p:cNvSpPr>
              <p:nvPr/>
            </p:nvSpPr>
            <p:spPr>
              <a:xfrm>
                <a:off x="2477922" y="3836933"/>
                <a:ext cx="417678" cy="369332"/>
              </a:xfrm>
              <a:prstGeom prst="rect">
                <a:avLst/>
              </a:prstGeom>
              <a:blipFill rotWithShape="1">
                <a:blip r:embed="rId18"/>
                <a:stretch>
                  <a:fillRect/>
                </a:stretch>
              </a:blipFill>
            </p:spPr>
            <p:txBody>
              <a:bodyPr/>
              <a:lstStyle/>
              <a:p>
                <a:r>
                  <a:rPr lang="en-US">
                    <a:noFill/>
                  </a:rPr>
                  <a:t> </a:t>
                </a:r>
              </a:p>
            </p:txBody>
          </p:sp>
        </mc:Fallback>
      </mc:AlternateContent>
      <p:sp>
        <p:nvSpPr>
          <p:cNvPr id="98" name="Rectangle 97"/>
          <p:cNvSpPr/>
          <p:nvPr/>
        </p:nvSpPr>
        <p:spPr>
          <a:xfrm>
            <a:off x="2971800" y="3227333"/>
            <a:ext cx="914400" cy="914400"/>
          </a:xfrm>
          <a:prstGeom prst="rect">
            <a:avLst/>
          </a:prstGeom>
          <a:ln w="12700">
            <a:solidFill>
              <a:schemeClr val="bg1"/>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99" name="Rectangle 98"/>
              <p:cNvSpPr/>
              <p:nvPr/>
            </p:nvSpPr>
            <p:spPr>
              <a:xfrm>
                <a:off x="3544722" y="3836933"/>
                <a:ext cx="4176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smtClean="0">
                          <a:solidFill>
                            <a:schemeClr val="bg1"/>
                          </a:solidFill>
                          <a:latin typeface="Cambria Math"/>
                          <a:ea typeface="Cambria Math"/>
                        </a:rPr>
                        <m:t>𝐾</m:t>
                      </m:r>
                    </m:oMath>
                  </m:oMathPara>
                </a14:m>
                <a:endParaRPr lang="en-US" sz="1800" dirty="0">
                  <a:solidFill>
                    <a:schemeClr val="bg1"/>
                  </a:solidFill>
                </a:endParaRPr>
              </a:p>
            </p:txBody>
          </p:sp>
        </mc:Choice>
        <mc:Fallback>
          <p:sp>
            <p:nvSpPr>
              <p:cNvPr id="99" name="Rectangle 98"/>
              <p:cNvSpPr>
                <a:spLocks noRot="1" noChangeAspect="1" noMove="1" noResize="1" noEditPoints="1" noAdjustHandles="1" noChangeArrowheads="1" noChangeShapeType="1" noTextEdit="1"/>
              </p:cNvSpPr>
              <p:nvPr/>
            </p:nvSpPr>
            <p:spPr>
              <a:xfrm>
                <a:off x="3544722" y="3836933"/>
                <a:ext cx="417678" cy="369332"/>
              </a:xfrm>
              <a:prstGeom prst="rect">
                <a:avLst/>
              </a:prstGeom>
              <a:blipFill rotWithShape="1">
                <a:blip r:embed="rId18"/>
                <a:stretch>
                  <a:fillRect/>
                </a:stretch>
              </a:blipFill>
            </p:spPr>
            <p:txBody>
              <a:bodyPr/>
              <a:lstStyle/>
              <a:p>
                <a:r>
                  <a:rPr lang="en-US">
                    <a:noFill/>
                  </a:rPr>
                  <a:t> </a:t>
                </a:r>
              </a:p>
            </p:txBody>
          </p:sp>
        </mc:Fallback>
      </mc:AlternateContent>
      <p:cxnSp>
        <p:nvCxnSpPr>
          <p:cNvPr id="100" name="Straight Arrow Connector 99"/>
          <p:cNvCxnSpPr>
            <a:stCxn id="94" idx="4"/>
            <a:endCxn id="88" idx="0"/>
          </p:cNvCxnSpPr>
          <p:nvPr/>
        </p:nvCxnSpPr>
        <p:spPr>
          <a:xfrm>
            <a:off x="2348412" y="4033600"/>
            <a:ext cx="410028" cy="870133"/>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93" idx="4"/>
            <a:endCxn id="88" idx="0"/>
          </p:cNvCxnSpPr>
          <p:nvPr/>
        </p:nvCxnSpPr>
        <p:spPr>
          <a:xfrm flipH="1">
            <a:off x="2758440" y="4033600"/>
            <a:ext cx="669833" cy="870133"/>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89" idx="2"/>
            <a:endCxn id="88" idx="6"/>
          </p:cNvCxnSpPr>
          <p:nvPr/>
        </p:nvCxnSpPr>
        <p:spPr>
          <a:xfrm flipH="1" flipV="1">
            <a:off x="3124200" y="5269493"/>
            <a:ext cx="487680" cy="3547"/>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91" idx="6"/>
            <a:endCxn id="88" idx="2"/>
          </p:cNvCxnSpPr>
          <p:nvPr/>
        </p:nvCxnSpPr>
        <p:spPr>
          <a:xfrm>
            <a:off x="1417319" y="4206240"/>
            <a:ext cx="975361" cy="1063253"/>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90" idx="6"/>
            <a:endCxn id="88" idx="2"/>
          </p:cNvCxnSpPr>
          <p:nvPr/>
        </p:nvCxnSpPr>
        <p:spPr>
          <a:xfrm>
            <a:off x="1406404" y="3413760"/>
            <a:ext cx="986276" cy="1855733"/>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bwMode="auto">
          <a:xfrm>
            <a:off x="492004" y="4806696"/>
            <a:ext cx="914400" cy="365760"/>
          </a:xfrm>
          <a:prstGeom prst="rect">
            <a:avLst/>
          </a:prstGeom>
          <a:noFill/>
          <a:ln w="9525">
            <a:noFill/>
            <a:miter lim="800000"/>
            <a:headEnd/>
            <a:tailEnd/>
          </a:ln>
        </p:spPr>
        <p:txBody>
          <a:bodyPr wrap="square" rtlCol="0">
            <a:spAutoFit/>
          </a:bodyPr>
          <a:lstStyle/>
          <a:p>
            <a:pPr algn="ctr" eaLnBrk="0" hangingPunct="0"/>
            <a:r>
              <a:rPr lang="en-US" sz="1800" dirty="0" smtClean="0">
                <a:solidFill>
                  <a:schemeClr val="bg1"/>
                </a:solidFill>
                <a:latin typeface="+mn-lt"/>
                <a:cs typeface="Arial" pitchFamily="34" charset="0"/>
              </a:rPr>
              <a:t>motion</a:t>
            </a:r>
          </a:p>
        </p:txBody>
      </p:sp>
      <p:sp>
        <p:nvSpPr>
          <p:cNvPr id="106" name="TextBox 105"/>
          <p:cNvSpPr txBox="1"/>
          <p:nvPr/>
        </p:nvSpPr>
        <p:spPr bwMode="auto">
          <a:xfrm>
            <a:off x="3133578" y="4222832"/>
            <a:ext cx="1209822" cy="646331"/>
          </a:xfrm>
          <a:prstGeom prst="rect">
            <a:avLst/>
          </a:prstGeom>
          <a:noFill/>
          <a:ln w="9525">
            <a:noFill/>
            <a:miter lim="800000"/>
            <a:headEnd/>
            <a:tailEnd/>
          </a:ln>
        </p:spPr>
        <p:txBody>
          <a:bodyPr wrap="square" rtlCol="0">
            <a:spAutoFit/>
          </a:bodyPr>
          <a:lstStyle/>
          <a:p>
            <a:pPr algn="ctr" eaLnBrk="0" hangingPunct="0"/>
            <a:r>
              <a:rPr lang="en-US" sz="1800" dirty="0" smtClean="0">
                <a:solidFill>
                  <a:schemeClr val="bg1"/>
                </a:solidFill>
                <a:latin typeface="+mn-lt"/>
                <a:cs typeface="Arial" pitchFamily="34" charset="0"/>
              </a:rPr>
              <a:t>Visibility mask</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22986693"/>
      </p:ext>
    </p:extLst>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68"/>
            <a:ext cx="8229600" cy="1143000"/>
          </a:xfrm>
        </p:spPr>
        <p:txBody>
          <a:bodyPr/>
          <a:lstStyle/>
          <a:p>
            <a:r>
              <a:rPr lang="en-US" dirty="0" smtClean="0"/>
              <a:t>Objective (Energy) Function</a:t>
            </a:r>
            <a:endParaRPr lang="en-US" dirty="0"/>
          </a:p>
        </p:txBody>
      </p:sp>
      <p:pic>
        <p:nvPicPr>
          <p:cNvPr id="21" name="Picture 2" descr="C:\dqsun\Dropbox\NIPS2011\CVPR2012\png\birdapple\frames_4_5.gif"/>
          <p:cNvPicPr>
            <a:picLocks noChangeAspect="1" noChangeArrowheads="1" noCrop="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3600" y="5224272"/>
            <a:ext cx="1354425" cy="125272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3" name="Group 21"/>
          <p:cNvGrpSpPr/>
          <p:nvPr/>
        </p:nvGrpSpPr>
        <p:grpSpPr>
          <a:xfrm>
            <a:off x="4444846" y="1143000"/>
            <a:ext cx="1353312" cy="3886808"/>
            <a:chOff x="4444846" y="1143000"/>
            <a:chExt cx="1353312" cy="3886808"/>
          </a:xfrm>
        </p:grpSpPr>
        <p:sp>
          <p:nvSpPr>
            <p:cNvPr id="23" name="Rectangle 22"/>
            <p:cNvSpPr>
              <a:spLocks/>
            </p:cNvSpPr>
            <p:nvPr/>
          </p:nvSpPr>
          <p:spPr>
            <a:xfrm>
              <a:off x="4444846" y="3777080"/>
              <a:ext cx="1353312" cy="1252728"/>
            </a:xfrm>
            <a:prstGeom prst="rect">
              <a:avLst/>
            </a:prstGeom>
            <a:solidFill>
              <a:schemeClr val="bg1"/>
            </a:solidFill>
            <a:ln>
              <a:solidFill>
                <a:srgbClr val="FFFFFF"/>
              </a:solidFill>
            </a:ln>
          </p:spPr>
          <p:txBody>
            <a:bodyPr rtlCol="0" anchor="ctr">
              <a:spAutoFit/>
            </a:bodyPr>
            <a:lstStyle/>
            <a:p>
              <a:pPr algn="ctr"/>
              <a:endParaRPr lang="en-US" dirty="0">
                <a:solidFill>
                  <a:schemeClr val="bg1"/>
                </a:solidFill>
              </a:endParaRPr>
            </a:p>
          </p:txBody>
        </p:sp>
        <p:pic>
          <p:nvPicPr>
            <p:cNvPr id="24" name="Picture 2" descr="C:\dqsun\Dropbox\job_app\job_talk\images\visibility_move\vis_flow2_004.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44846" y="2460040"/>
              <a:ext cx="1353312" cy="125272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5" name="Picture 3" descr="C:\dqsun\Dropbox\job_app\job_talk\images\visibility_move\vis_flow1_004.png"/>
            <p:cNvPicPr>
              <a:picLocks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44846" y="1143000"/>
              <a:ext cx="1353312" cy="125272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pic>
        <p:nvPicPr>
          <p:cNvPr id="43" name="Picture 3" descr="C:\dqsun\Dropbox\NIPS2011\CVPR2012\png\birdapple\sup1_004.png"/>
          <p:cNvPicPr preferRelativeResize="0">
            <a:picLocks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85688" y="1143000"/>
            <a:ext cx="1353312" cy="1252728"/>
          </a:xfrm>
          <a:prstGeom prst="rect">
            <a:avLst/>
          </a:prstGeom>
          <a:noFill/>
          <a:ln>
            <a:solidFill>
              <a:srgbClr val="FFFFFF"/>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4" name="Picture 4" descr="C:\dqsun\Dropbox\NIPS2011\CVPR2012\png\birdapple\sup2_004.png"/>
          <p:cNvPicPr preferRelativeResize="0">
            <a:picLocks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85688" y="2459736"/>
            <a:ext cx="1353312" cy="1252728"/>
          </a:xfrm>
          <a:prstGeom prst="rect">
            <a:avLst/>
          </a:prstGeom>
          <a:noFill/>
          <a:ln>
            <a:solidFill>
              <a:srgbClr val="FFFFFF"/>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5" name="Picture 2" descr="C:\dqsun\Dropbox\NIPS2011\CVPR2012\png\birdapple\sup2_005.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33488" y="2459736"/>
            <a:ext cx="1353312" cy="1251698"/>
          </a:xfrm>
          <a:prstGeom prst="rect">
            <a:avLst/>
          </a:prstGeom>
          <a:noFill/>
          <a:ln>
            <a:solidFill>
              <a:srgbClr val="FFFFFF"/>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6" name="Picture 45" descr="C:\dqsun\Dropbox\NIPS2011\CVPR2012\png\birdapple\sup1_004.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32374" y="1143000"/>
            <a:ext cx="1354426" cy="1252728"/>
          </a:xfrm>
          <a:prstGeom prst="rect">
            <a:avLst/>
          </a:prstGeom>
          <a:noFill/>
          <a:ln>
            <a:solidFill>
              <a:srgbClr val="FFFFFF"/>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7" name="TextBox 46"/>
          <p:cNvSpPr txBox="1"/>
          <p:nvPr/>
        </p:nvSpPr>
        <p:spPr bwMode="auto">
          <a:xfrm>
            <a:off x="4540096" y="5204460"/>
            <a:ext cx="914400" cy="365760"/>
          </a:xfrm>
          <a:prstGeom prst="rect">
            <a:avLst/>
          </a:prstGeom>
          <a:noFill/>
          <a:ln w="9525">
            <a:noFill/>
            <a:miter lim="800000"/>
            <a:headEnd/>
            <a:tailEnd/>
          </a:ln>
        </p:spPr>
        <p:txBody>
          <a:bodyPr wrap="square" rtlCol="0">
            <a:spAutoFit/>
          </a:bodyPr>
          <a:lstStyle/>
          <a:p>
            <a:pPr algn="ctr" eaLnBrk="0" hangingPunct="0"/>
            <a:r>
              <a:rPr lang="en-US" sz="1800" dirty="0" smtClean="0">
                <a:solidFill>
                  <a:schemeClr val="bg1"/>
                </a:solidFill>
                <a:latin typeface="+mn-lt"/>
                <a:cs typeface="Arial" pitchFamily="34" charset="0"/>
              </a:rPr>
              <a:t>motion</a:t>
            </a:r>
          </a:p>
        </p:txBody>
      </p:sp>
      <p:sp>
        <p:nvSpPr>
          <p:cNvPr id="48" name="TextBox 47"/>
          <p:cNvSpPr txBox="1"/>
          <p:nvPr/>
        </p:nvSpPr>
        <p:spPr bwMode="auto">
          <a:xfrm>
            <a:off x="4550151" y="1524000"/>
            <a:ext cx="914400" cy="365760"/>
          </a:xfrm>
          <a:prstGeom prst="rect">
            <a:avLst/>
          </a:prstGeom>
          <a:noFill/>
          <a:ln w="9525">
            <a:noFill/>
            <a:miter lim="800000"/>
            <a:headEnd/>
            <a:tailEnd/>
          </a:ln>
        </p:spPr>
        <p:txBody>
          <a:bodyPr wrap="square" rtlCol="0">
            <a:spAutoFit/>
          </a:bodyPr>
          <a:lstStyle/>
          <a:p>
            <a:pPr algn="ctr" eaLnBrk="0" hangingPunct="0"/>
            <a:r>
              <a:rPr lang="en-US" sz="1800" dirty="0" smtClean="0">
                <a:solidFill>
                  <a:schemeClr val="tx1"/>
                </a:solidFill>
                <a:latin typeface="+mn-lt"/>
                <a:cs typeface="Arial" pitchFamily="34" charset="0"/>
              </a:rPr>
              <a:t>Layer1 </a:t>
            </a:r>
          </a:p>
        </p:txBody>
      </p:sp>
      <p:sp>
        <p:nvSpPr>
          <p:cNvPr id="50" name="TextBox 49"/>
          <p:cNvSpPr txBox="1"/>
          <p:nvPr/>
        </p:nvSpPr>
        <p:spPr bwMode="auto">
          <a:xfrm>
            <a:off x="4550151" y="2834640"/>
            <a:ext cx="914400" cy="365760"/>
          </a:xfrm>
          <a:prstGeom prst="rect">
            <a:avLst/>
          </a:prstGeom>
          <a:noFill/>
          <a:ln w="9525">
            <a:noFill/>
            <a:miter lim="800000"/>
            <a:headEnd/>
            <a:tailEnd/>
          </a:ln>
        </p:spPr>
        <p:txBody>
          <a:bodyPr wrap="square" rtlCol="0">
            <a:spAutoFit/>
          </a:bodyPr>
          <a:lstStyle/>
          <a:p>
            <a:pPr algn="ctr" eaLnBrk="0" hangingPunct="0"/>
            <a:r>
              <a:rPr lang="en-US" sz="1800" dirty="0" smtClean="0">
                <a:solidFill>
                  <a:schemeClr val="tx1"/>
                </a:solidFill>
                <a:latin typeface="+mn-lt"/>
                <a:cs typeface="Arial" pitchFamily="34" charset="0"/>
              </a:rPr>
              <a:t>Layer2 </a:t>
            </a:r>
          </a:p>
        </p:txBody>
      </p:sp>
      <p:sp>
        <p:nvSpPr>
          <p:cNvPr id="53" name="TextBox 52"/>
          <p:cNvSpPr txBox="1"/>
          <p:nvPr/>
        </p:nvSpPr>
        <p:spPr bwMode="auto">
          <a:xfrm>
            <a:off x="4550151" y="4206240"/>
            <a:ext cx="914400" cy="365760"/>
          </a:xfrm>
          <a:prstGeom prst="rect">
            <a:avLst/>
          </a:prstGeom>
          <a:noFill/>
          <a:ln w="9525">
            <a:noFill/>
            <a:miter lim="800000"/>
            <a:headEnd/>
            <a:tailEnd/>
          </a:ln>
        </p:spPr>
        <p:txBody>
          <a:bodyPr wrap="square" rtlCol="0">
            <a:spAutoFit/>
          </a:bodyPr>
          <a:lstStyle/>
          <a:p>
            <a:pPr algn="ctr" eaLnBrk="0" hangingPunct="0"/>
            <a:r>
              <a:rPr lang="en-US" sz="1800" dirty="0" smtClean="0">
                <a:solidFill>
                  <a:schemeClr val="tx1"/>
                </a:solidFill>
                <a:latin typeface="+mn-lt"/>
                <a:cs typeface="Arial" pitchFamily="34" charset="0"/>
              </a:rPr>
              <a:t>Layer3 </a:t>
            </a:r>
          </a:p>
        </p:txBody>
      </p:sp>
      <p:sp>
        <p:nvSpPr>
          <p:cNvPr id="54" name="TextBox 53"/>
          <p:cNvSpPr txBox="1"/>
          <p:nvPr/>
        </p:nvSpPr>
        <p:spPr bwMode="auto">
          <a:xfrm>
            <a:off x="6858000" y="3792987"/>
            <a:ext cx="1981200" cy="369332"/>
          </a:xfrm>
          <a:prstGeom prst="rect">
            <a:avLst/>
          </a:prstGeom>
          <a:noFill/>
          <a:ln w="9525">
            <a:noFill/>
            <a:miter lim="800000"/>
            <a:headEnd/>
            <a:tailEnd/>
          </a:ln>
        </p:spPr>
        <p:txBody>
          <a:bodyPr wrap="square" rtlCol="0">
            <a:spAutoFit/>
          </a:bodyPr>
          <a:lstStyle/>
          <a:p>
            <a:pPr algn="ctr" eaLnBrk="0" hangingPunct="0"/>
            <a:r>
              <a:rPr lang="en-US" sz="1800" dirty="0" smtClean="0">
                <a:solidFill>
                  <a:srgbClr val="FFFFFF"/>
                </a:solidFill>
                <a:latin typeface="+mn-lt"/>
                <a:cs typeface="Arial" pitchFamily="34" charset="0"/>
              </a:rPr>
              <a:t>Support functions</a:t>
            </a:r>
          </a:p>
        </p:txBody>
      </p:sp>
      <p:grpSp>
        <p:nvGrpSpPr>
          <p:cNvPr id="4" name="Group 50"/>
          <p:cNvGrpSpPr/>
          <p:nvPr/>
        </p:nvGrpSpPr>
        <p:grpSpPr>
          <a:xfrm>
            <a:off x="4657344" y="2057400"/>
            <a:ext cx="797152" cy="2042160"/>
            <a:chOff x="4657344" y="2057400"/>
            <a:chExt cx="797152" cy="2042160"/>
          </a:xfrm>
        </p:grpSpPr>
        <p:cxnSp>
          <p:nvCxnSpPr>
            <p:cNvPr id="56" name="Straight Arrow Connector 55"/>
            <p:cNvCxnSpPr/>
            <p:nvPr/>
          </p:nvCxnSpPr>
          <p:spPr bwMode="auto">
            <a:xfrm flipH="1">
              <a:off x="4657344" y="2057400"/>
              <a:ext cx="676656" cy="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57" name="Straight Arrow Connector 56"/>
            <p:cNvCxnSpPr/>
            <p:nvPr/>
          </p:nvCxnSpPr>
          <p:spPr bwMode="auto">
            <a:xfrm>
              <a:off x="4800600" y="3352800"/>
              <a:ext cx="653896" cy="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58" name="Straight Connector 57"/>
            <p:cNvCxnSpPr/>
            <p:nvPr/>
          </p:nvCxnSpPr>
          <p:spPr bwMode="auto">
            <a:xfrm>
              <a:off x="5127548" y="4099560"/>
              <a:ext cx="9144" cy="0"/>
            </a:xfrm>
            <a:prstGeom prst="line">
              <a:avLst/>
            </a:prstGeom>
            <a:solidFill>
              <a:schemeClr val="accent1"/>
            </a:solidFill>
            <a:ln w="38100" cap="flat" cmpd="sng" algn="ctr">
              <a:solidFill>
                <a:schemeClr val="tx1"/>
              </a:solidFill>
              <a:prstDash val="solid"/>
              <a:round/>
              <a:headEnd type="oval" w="med" len="med"/>
              <a:tailEnd type="oval"/>
            </a:ln>
            <a:effectLst/>
          </p:spPr>
        </p:cxnSp>
      </p:gr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9" name="TextBox 58"/>
              <p:cNvSpPr txBox="1"/>
              <p:nvPr/>
            </p:nvSpPr>
            <p:spPr bwMode="auto">
              <a:xfrm>
                <a:off x="87284" y="5796430"/>
                <a:ext cx="4925609" cy="664669"/>
              </a:xfrm>
              <a:prstGeom prst="rect">
                <a:avLst/>
              </a:prstGeom>
              <a:noFill/>
              <a:ln w="9525">
                <a:noFill/>
                <a:miter lim="800000"/>
                <a:headEnd/>
                <a:tailEnd/>
              </a:ln>
            </p:spPr>
            <p:txBody>
              <a:bodyPr wrap="square" rtlCol="0">
                <a:spAutoFit/>
              </a:bodyPr>
              <a:lstStyle/>
              <a:p>
                <a:pPr algn="ctr" eaLnBrk="0" hangingPunct="0"/>
                <a14:m>
                  <m:oMathPara xmlns:m="http://schemas.openxmlformats.org/officeDocument/2006/math">
                    <m:oMathParaPr>
                      <m:jc m:val="left"/>
                    </m:oMathParaPr>
                    <m:oMath xmlns:m="http://schemas.openxmlformats.org/officeDocument/2006/math">
                      <m:r>
                        <m:rPr>
                          <m:sty m:val="p"/>
                        </m:rPr>
                        <a:rPr lang="en-US" sz="1800" b="0" i="0" smtClean="0">
                          <a:solidFill>
                            <a:schemeClr val="bg1"/>
                          </a:solidFill>
                          <a:latin typeface="Cambria Math"/>
                        </a:rPr>
                        <m:t>E</m:t>
                      </m:r>
                      <m:d>
                        <m:dPr>
                          <m:ctrlPr>
                            <a:rPr lang="en-US" sz="1800" b="0" i="1" smtClean="0">
                              <a:solidFill>
                                <a:schemeClr val="bg1"/>
                              </a:solidFill>
                              <a:latin typeface="Cambria Math"/>
                            </a:rPr>
                          </m:ctrlPr>
                        </m:dPr>
                        <m:e>
                          <m:r>
                            <m:rPr>
                              <m:sty m:val="p"/>
                            </m:rPr>
                            <a:rPr lang="en-US" sz="1800" b="0" i="0" smtClean="0">
                              <a:solidFill>
                                <a:srgbClr val="FF0000"/>
                              </a:solidFill>
                              <a:latin typeface="Cambria Math"/>
                            </a:rPr>
                            <m:t>motion</m:t>
                          </m:r>
                          <m:r>
                            <a:rPr lang="en-US" sz="1800" b="0" i="0" smtClean="0">
                              <a:solidFill>
                                <a:srgbClr val="FF0000"/>
                              </a:solidFill>
                              <a:latin typeface="Cambria Math"/>
                            </a:rPr>
                            <m:t>, </m:t>
                          </m:r>
                          <m:r>
                            <m:rPr>
                              <m:sty m:val="p"/>
                            </m:rPr>
                            <a:rPr lang="en-US" sz="1800" b="0" i="0" smtClean="0">
                              <a:solidFill>
                                <a:srgbClr val="FF0000"/>
                              </a:solidFill>
                              <a:latin typeface="Cambria Math"/>
                            </a:rPr>
                            <m:t>support</m:t>
                          </m:r>
                          <m:r>
                            <a:rPr lang="en-US" sz="1800" b="0" i="0" smtClean="0">
                              <a:solidFill>
                                <a:srgbClr val="FF0000"/>
                              </a:solidFill>
                              <a:latin typeface="Cambria Math"/>
                            </a:rPr>
                            <m:t>, </m:t>
                          </m:r>
                          <m:r>
                            <m:rPr>
                              <m:sty m:val="p"/>
                            </m:rPr>
                            <a:rPr lang="en-US" sz="1800" b="0" i="0" smtClean="0">
                              <a:solidFill>
                                <a:srgbClr val="FF0000"/>
                              </a:solidFill>
                              <a:latin typeface="Cambria Math"/>
                            </a:rPr>
                            <m:t>depth</m:t>
                          </m:r>
                          <m:r>
                            <a:rPr lang="en-US" sz="1800" b="0" i="0" smtClean="0">
                              <a:solidFill>
                                <a:srgbClr val="FF0000"/>
                              </a:solidFill>
                              <a:latin typeface="Cambria Math"/>
                            </a:rPr>
                            <m:t> </m:t>
                          </m:r>
                          <m:r>
                            <m:rPr>
                              <m:sty m:val="p"/>
                            </m:rPr>
                            <a:rPr lang="en-US" sz="1800" b="0" i="0" smtClean="0">
                              <a:solidFill>
                                <a:srgbClr val="FF0000"/>
                              </a:solidFill>
                              <a:latin typeface="Cambria Math"/>
                            </a:rPr>
                            <m:t>ordering</m:t>
                          </m:r>
                          <m:r>
                            <a:rPr lang="en-US" sz="1800" b="0" i="0" smtClean="0">
                              <a:solidFill>
                                <a:srgbClr val="FF0000"/>
                              </a:solidFill>
                              <a:latin typeface="Cambria Math"/>
                            </a:rPr>
                            <m:t>, </m:t>
                          </m:r>
                          <m:r>
                            <m:rPr>
                              <m:sty m:val="p"/>
                            </m:rPr>
                            <a:rPr lang="en-US" sz="1800" b="0" i="0" smtClean="0">
                              <a:solidFill>
                                <a:srgbClr val="FF0000"/>
                              </a:solidFill>
                              <a:latin typeface="Cambria Math"/>
                            </a:rPr>
                            <m:t>layer</m:t>
                          </m:r>
                          <m:r>
                            <a:rPr lang="en-US" sz="1800" b="0" i="0" smtClean="0">
                              <a:solidFill>
                                <a:srgbClr val="FF0000"/>
                              </a:solidFill>
                              <a:latin typeface="Cambria Math"/>
                            </a:rPr>
                            <m:t> </m:t>
                          </m:r>
                          <m:r>
                            <m:rPr>
                              <m:sty m:val="p"/>
                            </m:rPr>
                            <a:rPr lang="en-US" sz="1800" b="0" i="0" smtClean="0">
                              <a:solidFill>
                                <a:srgbClr val="FF0000"/>
                              </a:solidFill>
                              <a:latin typeface="Cambria Math"/>
                            </a:rPr>
                            <m:t>number</m:t>
                          </m:r>
                        </m:e>
                      </m:d>
                      <m:r>
                        <a:rPr lang="en-US" sz="1800" b="0" i="0" smtClean="0">
                          <a:solidFill>
                            <a:schemeClr val="bg1"/>
                          </a:solidFill>
                          <a:latin typeface="Cambria Math"/>
                        </a:rPr>
                        <m:t>=</m:t>
                      </m:r>
                      <m:sSub>
                        <m:sSubPr>
                          <m:ctrlPr>
                            <a:rPr lang="en-US" sz="1800" b="0" i="1" smtClean="0">
                              <a:solidFill>
                                <a:schemeClr val="bg1"/>
                              </a:solidFill>
                              <a:latin typeface="Cambria Math"/>
                            </a:rPr>
                          </m:ctrlPr>
                        </m:sSubPr>
                        <m:e>
                          <m:r>
                            <m:rPr>
                              <m:sty m:val="p"/>
                            </m:rPr>
                            <a:rPr lang="en-US" sz="1800" b="0" i="0" smtClean="0">
                              <a:solidFill>
                                <a:schemeClr val="bg1"/>
                              </a:solidFill>
                              <a:latin typeface="Cambria Math"/>
                            </a:rPr>
                            <m:t>E</m:t>
                          </m:r>
                        </m:e>
                        <m:sub>
                          <m:r>
                            <m:rPr>
                              <m:sty m:val="p"/>
                            </m:rPr>
                            <a:rPr lang="en-US" sz="1800" b="0" i="0" smtClean="0">
                              <a:solidFill>
                                <a:schemeClr val="bg1"/>
                              </a:solidFill>
                              <a:latin typeface="Cambria Math"/>
                            </a:rPr>
                            <m:t>data</m:t>
                          </m:r>
                        </m:sub>
                      </m:sSub>
                      <m:r>
                        <a:rPr lang="en-US" sz="1800" b="0" i="0" smtClean="0">
                          <a:solidFill>
                            <a:schemeClr val="bg1"/>
                          </a:solidFill>
                          <a:latin typeface="Cambria Math"/>
                        </a:rPr>
                        <m:t>+</m:t>
                      </m:r>
                      <m:sSub>
                        <m:sSubPr>
                          <m:ctrlPr>
                            <a:rPr lang="en-US" sz="1800" b="0" i="1" smtClean="0">
                              <a:solidFill>
                                <a:schemeClr val="bg1"/>
                              </a:solidFill>
                              <a:latin typeface="Cambria Math"/>
                            </a:rPr>
                          </m:ctrlPr>
                        </m:sSubPr>
                        <m:e>
                          <m:r>
                            <m:rPr>
                              <m:sty m:val="p"/>
                            </m:rPr>
                            <a:rPr lang="en-US" sz="1800" b="0" i="0" smtClean="0">
                              <a:solidFill>
                                <a:schemeClr val="bg1"/>
                              </a:solidFill>
                              <a:latin typeface="Cambria Math"/>
                            </a:rPr>
                            <m:t>E</m:t>
                          </m:r>
                        </m:e>
                        <m:sub>
                          <m:r>
                            <m:rPr>
                              <m:sty m:val="p"/>
                            </m:rPr>
                            <a:rPr lang="en-US" sz="1800" b="0" i="0" smtClean="0">
                              <a:solidFill>
                                <a:schemeClr val="bg1"/>
                              </a:solidFill>
                              <a:latin typeface="Cambria Math"/>
                            </a:rPr>
                            <m:t>affine</m:t>
                          </m:r>
                        </m:sub>
                      </m:sSub>
                      <m:r>
                        <a:rPr lang="en-US" sz="1800" b="0" i="0" smtClean="0">
                          <a:solidFill>
                            <a:schemeClr val="bg1"/>
                          </a:solidFill>
                          <a:latin typeface="Cambria Math"/>
                        </a:rPr>
                        <m:t>+</m:t>
                      </m:r>
                      <m:sSub>
                        <m:sSubPr>
                          <m:ctrlPr>
                            <a:rPr lang="en-US" sz="1800" b="0" i="1" smtClean="0">
                              <a:solidFill>
                                <a:schemeClr val="bg1"/>
                              </a:solidFill>
                              <a:latin typeface="Cambria Math"/>
                            </a:rPr>
                          </m:ctrlPr>
                        </m:sSubPr>
                        <m:e>
                          <m:r>
                            <m:rPr>
                              <m:sty m:val="p"/>
                            </m:rPr>
                            <a:rPr lang="en-US" sz="1800" b="0" i="0" smtClean="0">
                              <a:solidFill>
                                <a:schemeClr val="bg1"/>
                              </a:solidFill>
                              <a:latin typeface="Cambria Math"/>
                            </a:rPr>
                            <m:t>E</m:t>
                          </m:r>
                        </m:e>
                        <m:sub>
                          <m:r>
                            <m:rPr>
                              <m:sty m:val="p"/>
                            </m:rPr>
                            <a:rPr lang="en-US" sz="1800" b="0" i="0" smtClean="0">
                              <a:solidFill>
                                <a:schemeClr val="bg1"/>
                              </a:solidFill>
                              <a:latin typeface="Cambria Math"/>
                            </a:rPr>
                            <m:t>space</m:t>
                          </m:r>
                        </m:sub>
                      </m:sSub>
                      <m:r>
                        <a:rPr lang="en-US" sz="1800" b="0" i="0" smtClean="0">
                          <a:solidFill>
                            <a:schemeClr val="bg1"/>
                          </a:solidFill>
                          <a:latin typeface="Cambria Math"/>
                        </a:rPr>
                        <m:t>+</m:t>
                      </m:r>
                      <m:sSub>
                        <m:sSubPr>
                          <m:ctrlPr>
                            <a:rPr lang="en-US" sz="1800" b="0" i="1" smtClean="0">
                              <a:solidFill>
                                <a:schemeClr val="bg1"/>
                              </a:solidFill>
                              <a:latin typeface="Cambria Math"/>
                            </a:rPr>
                          </m:ctrlPr>
                        </m:sSubPr>
                        <m:e>
                          <m:r>
                            <m:rPr>
                              <m:sty m:val="p"/>
                            </m:rPr>
                            <a:rPr lang="en-US" sz="1800" b="0" i="0" smtClean="0">
                              <a:solidFill>
                                <a:schemeClr val="bg1"/>
                              </a:solidFill>
                              <a:latin typeface="Cambria Math"/>
                            </a:rPr>
                            <m:t>E</m:t>
                          </m:r>
                        </m:e>
                        <m:sub>
                          <m:r>
                            <m:rPr>
                              <m:sty m:val="p"/>
                            </m:rPr>
                            <a:rPr lang="en-US" sz="1800" b="0" i="0" smtClean="0">
                              <a:solidFill>
                                <a:schemeClr val="bg1"/>
                              </a:solidFill>
                              <a:latin typeface="Cambria Math"/>
                            </a:rPr>
                            <m:t>time</m:t>
                          </m:r>
                        </m:sub>
                      </m:sSub>
                    </m:oMath>
                  </m:oMathPara>
                </a14:m>
                <a:endParaRPr lang="en-US" sz="1800" dirty="0" smtClean="0">
                  <a:solidFill>
                    <a:schemeClr val="bg1"/>
                  </a:solidFill>
                  <a:latin typeface="+mn-lt"/>
                </a:endParaRPr>
              </a:p>
            </p:txBody>
          </p:sp>
        </mc:Choice>
        <mc:Fallback>
          <p:sp>
            <p:nvSpPr>
              <p:cNvPr id="59" name="TextBox 58"/>
              <p:cNvSpPr txBox="1">
                <a:spLocks noRot="1" noChangeAspect="1" noMove="1" noResize="1" noEditPoints="1" noAdjustHandles="1" noChangeArrowheads="1" noChangeShapeType="1" noTextEdit="1"/>
              </p:cNvSpPr>
              <p:nvPr/>
            </p:nvSpPr>
            <p:spPr bwMode="auto">
              <a:xfrm>
                <a:off x="87284" y="5796430"/>
                <a:ext cx="4925609" cy="664669"/>
              </a:xfrm>
              <a:prstGeom prst="rect">
                <a:avLst/>
              </a:prstGeom>
              <a:blipFill rotWithShape="1">
                <a:blip r:embed="rId9"/>
                <a:stretch>
                  <a:fillRect r="-248" b="-2752"/>
                </a:stretch>
              </a:blipFill>
              <a:ln w="9525">
                <a:noFill/>
                <a:miter lim="800000"/>
                <a:headEnd/>
                <a:tailEnd/>
              </a:ln>
            </p:spPr>
            <p:txBody>
              <a:bodyPr/>
              <a:lstStyle/>
              <a:p>
                <a:r>
                  <a:rPr lang="en-US">
                    <a:noFill/>
                  </a:rPr>
                  <a:t> </a:t>
                </a:r>
              </a:p>
            </p:txBody>
          </p:sp>
        </mc:Fallback>
      </mc:AlternateContent>
      <p:sp>
        <p:nvSpPr>
          <p:cNvPr id="90" name="Oval 89"/>
          <p:cNvSpPr>
            <a:spLocks noRot="1" noChangeAspect="1" noMove="1" noResize="1" noEditPoints="1" noAdjustHandles="1" noChangeArrowheads="1" noChangeShapeType="1" noTextEdit="1"/>
          </p:cNvSpPr>
          <p:nvPr/>
        </p:nvSpPr>
        <p:spPr>
          <a:xfrm>
            <a:off x="3062513" y="1669909"/>
            <a:ext cx="731520" cy="731520"/>
          </a:xfrm>
          <a:prstGeom prst="ellipse">
            <a:avLst/>
          </a:prstGeom>
          <a:blipFill rotWithShape="1">
            <a:blip r:embed="rId10"/>
            <a:stretch>
              <a:fillRect l="-5691"/>
            </a:stretch>
          </a:blipFill>
          <a:ln w="19050">
            <a:noFill/>
            <a:prstDash val="solid"/>
          </a:ln>
        </p:spPr>
        <p:txBody>
          <a:bodyPr/>
          <a:lstStyle/>
          <a:p>
            <a:r>
              <a:rPr lang="en-US">
                <a:noFill/>
              </a:rPr>
              <a:t> </a:t>
            </a:r>
          </a:p>
        </p:txBody>
      </p:sp>
      <p:sp>
        <p:nvSpPr>
          <p:cNvPr id="91" name="Oval 90"/>
          <p:cNvSpPr>
            <a:spLocks noRot="1" noChangeAspect="1" noMove="1" noResize="1" noEditPoints="1" noAdjustHandles="1" noChangeArrowheads="1" noChangeShapeType="1" noTextEdit="1"/>
          </p:cNvSpPr>
          <p:nvPr/>
        </p:nvSpPr>
        <p:spPr>
          <a:xfrm>
            <a:off x="1981199" y="1669909"/>
            <a:ext cx="731520" cy="731520"/>
          </a:xfrm>
          <a:prstGeom prst="ellipse">
            <a:avLst/>
          </a:prstGeom>
          <a:blipFill rotWithShape="1">
            <a:blip r:embed="rId11"/>
            <a:stretch>
              <a:fillRect/>
            </a:stretch>
          </a:blipFill>
          <a:ln w="19050">
            <a:noFill/>
            <a:prstDash val="solid"/>
          </a:ln>
        </p:spPr>
        <p:txBody>
          <a:bodyPr/>
          <a:lstStyle/>
          <a:p>
            <a:r>
              <a:rPr lang="en-US">
                <a:noFill/>
              </a:rPr>
              <a:t> </a:t>
            </a:r>
          </a:p>
        </p:txBody>
      </p:sp>
      <p:sp>
        <p:nvSpPr>
          <p:cNvPr id="92" name="Rectangle 91"/>
          <p:cNvSpPr/>
          <p:nvPr/>
        </p:nvSpPr>
        <p:spPr>
          <a:xfrm>
            <a:off x="1905000" y="1563229"/>
            <a:ext cx="2438400" cy="914400"/>
          </a:xfrm>
          <a:prstGeom prst="rect">
            <a:avLst/>
          </a:prstGeom>
          <a:ln w="12700">
            <a:solidFill>
              <a:srgbClr val="FFFFFF"/>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3" name="Rectangle 92"/>
          <p:cNvSpPr>
            <a:spLocks noRot="1" noChangeAspect="1" noMove="1" noResize="1" noEditPoints="1" noAdjustHandles="1" noChangeArrowheads="1" noChangeShapeType="1" noTextEdit="1"/>
          </p:cNvSpPr>
          <p:nvPr/>
        </p:nvSpPr>
        <p:spPr>
          <a:xfrm>
            <a:off x="3597965" y="2172829"/>
            <a:ext cx="821635" cy="369332"/>
          </a:xfrm>
          <a:prstGeom prst="rect">
            <a:avLst/>
          </a:prstGeom>
          <a:blipFill rotWithShape="1">
            <a:blip r:embed="rId12"/>
            <a:stretch>
              <a:fillRect/>
            </a:stretch>
          </a:blipFill>
          <a:ln>
            <a:noFill/>
          </a:ln>
        </p:spPr>
        <p:txBody>
          <a:bodyPr/>
          <a:lstStyle/>
          <a:p>
            <a:r>
              <a:rPr lang="en-US">
                <a:noFill/>
              </a:rPr>
              <a:t> </a:t>
            </a:r>
          </a:p>
        </p:txBody>
      </p:sp>
      <p:cxnSp>
        <p:nvCxnSpPr>
          <p:cNvPr id="94" name="Straight Arrow Connector 93"/>
          <p:cNvCxnSpPr>
            <a:stCxn id="91" idx="4"/>
          </p:cNvCxnSpPr>
          <p:nvPr/>
        </p:nvCxnSpPr>
        <p:spPr>
          <a:xfrm>
            <a:off x="2346959" y="2401429"/>
            <a:ext cx="1453" cy="912947"/>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90" idx="4"/>
          </p:cNvCxnSpPr>
          <p:nvPr/>
        </p:nvCxnSpPr>
        <p:spPr>
          <a:xfrm>
            <a:off x="3428273" y="2401429"/>
            <a:ext cx="0" cy="912947"/>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90" idx="2"/>
            <a:endCxn id="91" idx="6"/>
          </p:cNvCxnSpPr>
          <p:nvPr/>
        </p:nvCxnSpPr>
        <p:spPr>
          <a:xfrm flipH="1">
            <a:off x="2712719" y="2035669"/>
            <a:ext cx="349794" cy="0"/>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97" name="Curved Connector 96"/>
          <p:cNvCxnSpPr>
            <a:endCxn id="91" idx="2"/>
          </p:cNvCxnSpPr>
          <p:nvPr/>
        </p:nvCxnSpPr>
        <p:spPr>
          <a:xfrm rot="5400000" flipH="1" flipV="1">
            <a:off x="998608" y="2077706"/>
            <a:ext cx="1024627" cy="940555"/>
          </a:xfrm>
          <a:prstGeom prst="curvedConnector2">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98" name="Curved Connector 97"/>
          <p:cNvCxnSpPr>
            <a:endCxn id="92" idx="1"/>
          </p:cNvCxnSpPr>
          <p:nvPr/>
        </p:nvCxnSpPr>
        <p:spPr>
          <a:xfrm rot="10800000" flipH="1">
            <a:off x="685798" y="2020430"/>
            <a:ext cx="1219201" cy="2198107"/>
          </a:xfrm>
          <a:prstGeom prst="curvedConnector3">
            <a:avLst>
              <a:gd name="adj1" fmla="val -18750"/>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bwMode="auto">
          <a:xfrm>
            <a:off x="2383302" y="1106424"/>
            <a:ext cx="1981200" cy="369332"/>
          </a:xfrm>
          <a:prstGeom prst="rect">
            <a:avLst/>
          </a:prstGeom>
          <a:noFill/>
          <a:ln w="9525">
            <a:noFill/>
            <a:miter lim="800000"/>
            <a:headEnd/>
            <a:tailEnd/>
          </a:ln>
        </p:spPr>
        <p:txBody>
          <a:bodyPr wrap="square" rtlCol="0">
            <a:spAutoFit/>
          </a:bodyPr>
          <a:lstStyle/>
          <a:p>
            <a:pPr algn="ctr" eaLnBrk="0" hangingPunct="0"/>
            <a:r>
              <a:rPr lang="en-US" sz="1800" dirty="0" smtClean="0">
                <a:solidFill>
                  <a:srgbClr val="FFFFFF"/>
                </a:solidFill>
                <a:latin typeface="+mn-lt"/>
                <a:cs typeface="Arial" pitchFamily="34" charset="0"/>
              </a:rPr>
              <a:t>Support functions</a:t>
            </a:r>
          </a:p>
        </p:txBody>
      </p:sp>
      <p:sp>
        <p:nvSpPr>
          <p:cNvPr id="100" name="Oval 99"/>
          <p:cNvSpPr>
            <a:spLocks noRot="1" noChangeAspect="1" noMove="1" noResize="1" noEditPoints="1" noAdjustHandles="1" noChangeArrowheads="1" noChangeShapeType="1" noTextEdit="1"/>
          </p:cNvSpPr>
          <p:nvPr/>
        </p:nvSpPr>
        <p:spPr>
          <a:xfrm>
            <a:off x="2392680" y="4903733"/>
            <a:ext cx="731520" cy="731520"/>
          </a:xfrm>
          <a:prstGeom prst="ellipse">
            <a:avLst/>
          </a:prstGeom>
          <a:blipFill rotWithShape="1">
            <a:blip r:embed="rId13"/>
            <a:stretch>
              <a:fillRect/>
            </a:stretch>
          </a:blipFill>
          <a:ln w="19050">
            <a:solidFill>
              <a:srgbClr val="FFFFFF"/>
            </a:solidFill>
          </a:ln>
        </p:spPr>
        <p:txBody>
          <a:bodyPr/>
          <a:lstStyle/>
          <a:p>
            <a:r>
              <a:rPr lang="en-US">
                <a:noFill/>
              </a:rPr>
              <a:t> </a:t>
            </a:r>
          </a:p>
        </p:txBody>
      </p:sp>
      <p:sp>
        <p:nvSpPr>
          <p:cNvPr id="101" name="Oval 100"/>
          <p:cNvSpPr>
            <a:spLocks noRot="1" noChangeAspect="1" noMove="1" noResize="1" noEditPoints="1" noAdjustHandles="1" noChangeArrowheads="1" noChangeShapeType="1" noTextEdit="1"/>
          </p:cNvSpPr>
          <p:nvPr/>
        </p:nvSpPr>
        <p:spPr>
          <a:xfrm>
            <a:off x="3611880" y="4907280"/>
            <a:ext cx="731520" cy="731520"/>
          </a:xfrm>
          <a:prstGeom prst="ellipse">
            <a:avLst/>
          </a:prstGeom>
          <a:blipFill rotWithShape="1">
            <a:blip r:embed="rId14"/>
            <a:stretch>
              <a:fillRect/>
            </a:stretch>
          </a:blipFill>
          <a:ln w="19050">
            <a:solidFill>
              <a:srgbClr val="FFFFFF"/>
            </a:solidFill>
          </a:ln>
        </p:spPr>
        <p:txBody>
          <a:bodyPr/>
          <a:lstStyle/>
          <a:p>
            <a:r>
              <a:rPr lang="en-US">
                <a:noFill/>
              </a:rPr>
              <a:t> </a:t>
            </a:r>
          </a:p>
        </p:txBody>
      </p:sp>
      <p:sp>
        <p:nvSpPr>
          <p:cNvPr id="102" name="Oval 101"/>
          <p:cNvSpPr>
            <a:spLocks noRot="1" noChangeAspect="1" noMove="1" noResize="1" noEditPoints="1" noAdjustHandles="1" noChangeArrowheads="1" noChangeShapeType="1" noTextEdit="1"/>
          </p:cNvSpPr>
          <p:nvPr/>
        </p:nvSpPr>
        <p:spPr>
          <a:xfrm>
            <a:off x="674884" y="3048000"/>
            <a:ext cx="731520" cy="731520"/>
          </a:xfrm>
          <a:prstGeom prst="ellipse">
            <a:avLst/>
          </a:prstGeom>
          <a:blipFill rotWithShape="1">
            <a:blip r:embed="rId15"/>
            <a:stretch>
              <a:fillRect/>
            </a:stretch>
          </a:blipFill>
          <a:ln w="19050">
            <a:solidFill>
              <a:srgbClr val="FFFFFF"/>
            </a:solidFill>
          </a:ln>
        </p:spPr>
        <p:txBody>
          <a:bodyPr/>
          <a:lstStyle/>
          <a:p>
            <a:r>
              <a:rPr lang="en-US">
                <a:noFill/>
              </a:rPr>
              <a:t> </a:t>
            </a:r>
          </a:p>
        </p:txBody>
      </p:sp>
      <p:sp>
        <p:nvSpPr>
          <p:cNvPr id="103" name="Oval 102"/>
          <p:cNvSpPr>
            <a:spLocks noRot="1" noChangeAspect="1" noMove="1" noResize="1" noEditPoints="1" noAdjustHandles="1" noChangeArrowheads="1" noChangeShapeType="1" noTextEdit="1"/>
          </p:cNvSpPr>
          <p:nvPr/>
        </p:nvSpPr>
        <p:spPr>
          <a:xfrm>
            <a:off x="685799" y="3840480"/>
            <a:ext cx="731520" cy="731520"/>
          </a:xfrm>
          <a:prstGeom prst="ellipse">
            <a:avLst/>
          </a:prstGeom>
          <a:blipFill rotWithShape="1">
            <a:blip r:embed="rId16"/>
            <a:stretch>
              <a:fillRect/>
            </a:stretch>
          </a:blipFill>
          <a:ln w="19050">
            <a:solidFill>
              <a:srgbClr val="FFFFFF"/>
            </a:solidFill>
          </a:ln>
        </p:spPr>
        <p:txBody>
          <a:bodyPr/>
          <a:lstStyle/>
          <a:p>
            <a:r>
              <a:rPr lang="en-US">
                <a:noFill/>
              </a:rPr>
              <a:t> </a:t>
            </a:r>
          </a:p>
        </p:txBody>
      </p:sp>
      <p:sp>
        <p:nvSpPr>
          <p:cNvPr id="104" name="Rectangle 103"/>
          <p:cNvSpPr/>
          <p:nvPr/>
        </p:nvSpPr>
        <p:spPr>
          <a:xfrm>
            <a:off x="533400" y="2895600"/>
            <a:ext cx="1066800" cy="1752600"/>
          </a:xfrm>
          <a:prstGeom prst="rect">
            <a:avLst/>
          </a:prstGeom>
          <a:ln w="12700">
            <a:solidFill>
              <a:srgbClr val="FFFFFF"/>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5" name="Oval 104"/>
          <p:cNvSpPr>
            <a:spLocks noRot="1" noChangeAspect="1" noMove="1" noResize="1" noEditPoints="1" noAdjustHandles="1" noChangeArrowheads="1" noChangeShapeType="1" noTextEdit="1"/>
          </p:cNvSpPr>
          <p:nvPr/>
        </p:nvSpPr>
        <p:spPr>
          <a:xfrm>
            <a:off x="3062513" y="3302080"/>
            <a:ext cx="731520" cy="731520"/>
          </a:xfrm>
          <a:prstGeom prst="ellipse">
            <a:avLst/>
          </a:prstGeom>
          <a:blipFill rotWithShape="1">
            <a:blip r:embed="rId17"/>
            <a:stretch>
              <a:fillRect/>
            </a:stretch>
          </a:blipFill>
          <a:ln w="19050">
            <a:solidFill>
              <a:srgbClr val="FFFFFF"/>
            </a:solidFill>
          </a:ln>
        </p:spPr>
        <p:txBody>
          <a:bodyPr/>
          <a:lstStyle/>
          <a:p>
            <a:r>
              <a:rPr lang="en-US">
                <a:noFill/>
              </a:rPr>
              <a:t> </a:t>
            </a:r>
          </a:p>
        </p:txBody>
      </p:sp>
      <p:sp>
        <p:nvSpPr>
          <p:cNvPr id="106" name="Oval 105"/>
          <p:cNvSpPr>
            <a:spLocks noRot="1" noChangeAspect="1" noMove="1" noResize="1" noEditPoints="1" noAdjustHandles="1" noChangeArrowheads="1" noChangeShapeType="1" noTextEdit="1"/>
          </p:cNvSpPr>
          <p:nvPr/>
        </p:nvSpPr>
        <p:spPr>
          <a:xfrm>
            <a:off x="1982652" y="3302080"/>
            <a:ext cx="731520" cy="731520"/>
          </a:xfrm>
          <a:prstGeom prst="ellipse">
            <a:avLst/>
          </a:prstGeom>
          <a:blipFill rotWithShape="1">
            <a:blip r:embed="rId18"/>
            <a:stretch>
              <a:fillRect/>
            </a:stretch>
          </a:blipFill>
          <a:ln w="19050">
            <a:solidFill>
              <a:srgbClr val="FFFFFF"/>
            </a:solidFill>
          </a:ln>
        </p:spPr>
        <p:txBody>
          <a:bodyPr/>
          <a:lstStyle/>
          <a:p>
            <a:r>
              <a:rPr lang="en-US">
                <a:noFill/>
              </a:rPr>
              <a:t> </a:t>
            </a:r>
          </a:p>
        </p:txBody>
      </p:sp>
      <p:sp>
        <p:nvSpPr>
          <p:cNvPr id="107" name="Rectangle 106"/>
          <p:cNvSpPr>
            <a:spLocks noRot="1" noChangeAspect="1" noMove="1" noResize="1" noEditPoints="1" noAdjustHandles="1" noChangeArrowheads="1" noChangeShapeType="1" noTextEdit="1"/>
          </p:cNvSpPr>
          <p:nvPr/>
        </p:nvSpPr>
        <p:spPr>
          <a:xfrm>
            <a:off x="1258722" y="4355068"/>
            <a:ext cx="417678" cy="369332"/>
          </a:xfrm>
          <a:prstGeom prst="rect">
            <a:avLst/>
          </a:prstGeom>
          <a:blipFill rotWithShape="1">
            <a:blip r:embed="rId19"/>
            <a:stretch>
              <a:fillRect/>
            </a:stretch>
          </a:blipFill>
          <a:ln>
            <a:noFill/>
          </a:ln>
        </p:spPr>
        <p:txBody>
          <a:bodyPr/>
          <a:lstStyle/>
          <a:p>
            <a:r>
              <a:rPr lang="en-US">
                <a:noFill/>
              </a:rPr>
              <a:t> </a:t>
            </a:r>
          </a:p>
        </p:txBody>
      </p:sp>
      <p:sp>
        <p:nvSpPr>
          <p:cNvPr id="108" name="Rectangle 107"/>
          <p:cNvSpPr/>
          <p:nvPr/>
        </p:nvSpPr>
        <p:spPr>
          <a:xfrm>
            <a:off x="1905000" y="3227333"/>
            <a:ext cx="914400" cy="914400"/>
          </a:xfrm>
          <a:prstGeom prst="rect">
            <a:avLst/>
          </a:prstGeom>
          <a:ln w="12700">
            <a:solidFill>
              <a:srgbClr val="FFFFFF"/>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9" name="Rectangle 108"/>
          <p:cNvSpPr>
            <a:spLocks noRot="1" noChangeAspect="1" noMove="1" noResize="1" noEditPoints="1" noAdjustHandles="1" noChangeArrowheads="1" noChangeShapeType="1" noTextEdit="1"/>
          </p:cNvSpPr>
          <p:nvPr/>
        </p:nvSpPr>
        <p:spPr>
          <a:xfrm>
            <a:off x="2477922" y="3836933"/>
            <a:ext cx="417678" cy="369332"/>
          </a:xfrm>
          <a:prstGeom prst="rect">
            <a:avLst/>
          </a:prstGeom>
          <a:blipFill rotWithShape="1">
            <a:blip r:embed="rId20"/>
            <a:stretch>
              <a:fillRect/>
            </a:stretch>
          </a:blipFill>
          <a:ln>
            <a:noFill/>
          </a:ln>
        </p:spPr>
        <p:txBody>
          <a:bodyPr/>
          <a:lstStyle/>
          <a:p>
            <a:r>
              <a:rPr lang="en-US">
                <a:noFill/>
              </a:rPr>
              <a:t> </a:t>
            </a:r>
          </a:p>
        </p:txBody>
      </p:sp>
      <p:sp>
        <p:nvSpPr>
          <p:cNvPr id="110" name="Rectangle 109"/>
          <p:cNvSpPr/>
          <p:nvPr/>
        </p:nvSpPr>
        <p:spPr>
          <a:xfrm>
            <a:off x="2971800" y="3227333"/>
            <a:ext cx="914400" cy="914400"/>
          </a:xfrm>
          <a:prstGeom prst="rect">
            <a:avLst/>
          </a:prstGeom>
          <a:ln w="12700">
            <a:solidFill>
              <a:srgbClr val="FFFFFF"/>
            </a:solidFill>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1" name="Rectangle 110"/>
          <p:cNvSpPr>
            <a:spLocks noRot="1" noChangeAspect="1" noMove="1" noResize="1" noEditPoints="1" noAdjustHandles="1" noChangeArrowheads="1" noChangeShapeType="1" noTextEdit="1"/>
          </p:cNvSpPr>
          <p:nvPr/>
        </p:nvSpPr>
        <p:spPr>
          <a:xfrm>
            <a:off x="3544722" y="3836933"/>
            <a:ext cx="417678" cy="369332"/>
          </a:xfrm>
          <a:prstGeom prst="rect">
            <a:avLst/>
          </a:prstGeom>
          <a:blipFill rotWithShape="1">
            <a:blip r:embed="rId20"/>
            <a:stretch>
              <a:fillRect/>
            </a:stretch>
          </a:blipFill>
          <a:ln>
            <a:noFill/>
          </a:ln>
        </p:spPr>
        <p:txBody>
          <a:bodyPr/>
          <a:lstStyle/>
          <a:p>
            <a:r>
              <a:rPr lang="en-US">
                <a:noFill/>
              </a:rPr>
              <a:t> </a:t>
            </a:r>
          </a:p>
        </p:txBody>
      </p:sp>
      <p:cxnSp>
        <p:nvCxnSpPr>
          <p:cNvPr id="112" name="Straight Arrow Connector 111"/>
          <p:cNvCxnSpPr>
            <a:stCxn id="106" idx="4"/>
            <a:endCxn id="100" idx="0"/>
          </p:cNvCxnSpPr>
          <p:nvPr/>
        </p:nvCxnSpPr>
        <p:spPr>
          <a:xfrm>
            <a:off x="2348412" y="4033600"/>
            <a:ext cx="410028" cy="870133"/>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105" idx="4"/>
            <a:endCxn id="100" idx="0"/>
          </p:cNvCxnSpPr>
          <p:nvPr/>
        </p:nvCxnSpPr>
        <p:spPr>
          <a:xfrm flipH="1">
            <a:off x="2758440" y="4033600"/>
            <a:ext cx="669833" cy="870133"/>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101" idx="2"/>
            <a:endCxn id="100" idx="6"/>
          </p:cNvCxnSpPr>
          <p:nvPr/>
        </p:nvCxnSpPr>
        <p:spPr>
          <a:xfrm flipH="1" flipV="1">
            <a:off x="3124200" y="5269493"/>
            <a:ext cx="487680" cy="3547"/>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103" idx="6"/>
            <a:endCxn id="100" idx="2"/>
          </p:cNvCxnSpPr>
          <p:nvPr/>
        </p:nvCxnSpPr>
        <p:spPr>
          <a:xfrm>
            <a:off x="1417319" y="4206240"/>
            <a:ext cx="975361" cy="1063253"/>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102" idx="6"/>
            <a:endCxn id="100" idx="2"/>
          </p:cNvCxnSpPr>
          <p:nvPr/>
        </p:nvCxnSpPr>
        <p:spPr>
          <a:xfrm>
            <a:off x="1406404" y="3413760"/>
            <a:ext cx="986276" cy="1855733"/>
          </a:xfrm>
          <a:prstGeom prst="straightConnector1">
            <a:avLst/>
          </a:prstGeom>
          <a:ln w="127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bwMode="auto">
          <a:xfrm>
            <a:off x="492004" y="4806696"/>
            <a:ext cx="914400" cy="365760"/>
          </a:xfrm>
          <a:prstGeom prst="rect">
            <a:avLst/>
          </a:prstGeom>
          <a:noFill/>
          <a:ln w="9525">
            <a:noFill/>
            <a:miter lim="800000"/>
            <a:headEnd/>
            <a:tailEnd/>
          </a:ln>
        </p:spPr>
        <p:txBody>
          <a:bodyPr wrap="square" rtlCol="0">
            <a:spAutoFit/>
          </a:bodyPr>
          <a:lstStyle/>
          <a:p>
            <a:pPr algn="ctr" eaLnBrk="0" hangingPunct="0"/>
            <a:r>
              <a:rPr lang="en-US" sz="1800" dirty="0" smtClean="0">
                <a:solidFill>
                  <a:srgbClr val="FFFFFF"/>
                </a:solidFill>
                <a:latin typeface="+mn-lt"/>
                <a:cs typeface="Arial" pitchFamily="34" charset="0"/>
              </a:rPr>
              <a:t>motion</a:t>
            </a:r>
          </a:p>
        </p:txBody>
      </p:sp>
      <p:sp>
        <p:nvSpPr>
          <p:cNvPr id="118" name="TextBox 117"/>
          <p:cNvSpPr txBox="1"/>
          <p:nvPr/>
        </p:nvSpPr>
        <p:spPr bwMode="auto">
          <a:xfrm>
            <a:off x="3133578" y="4222832"/>
            <a:ext cx="1209822" cy="646331"/>
          </a:xfrm>
          <a:prstGeom prst="rect">
            <a:avLst/>
          </a:prstGeom>
          <a:noFill/>
          <a:ln w="9525">
            <a:noFill/>
            <a:miter lim="800000"/>
            <a:headEnd/>
            <a:tailEnd/>
          </a:ln>
        </p:spPr>
        <p:txBody>
          <a:bodyPr wrap="square" rtlCol="0">
            <a:spAutoFit/>
          </a:bodyPr>
          <a:lstStyle/>
          <a:p>
            <a:pPr algn="ctr" eaLnBrk="0" hangingPunct="0"/>
            <a:r>
              <a:rPr lang="en-US" sz="1800" dirty="0" smtClean="0">
                <a:latin typeface="+mn-lt"/>
                <a:cs typeface="Arial" pitchFamily="34" charset="0"/>
              </a:rPr>
              <a:t>Visibility mask</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03245629"/>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latin typeface="Arial" charset="0"/>
                <a:cs typeface="Arial" charset="0"/>
              </a:rPr>
              <a:t>Layers++</a:t>
            </a:r>
          </a:p>
        </p:txBody>
      </p:sp>
      <p:sp>
        <p:nvSpPr>
          <p:cNvPr id="25603" name="Content Placeholder 2"/>
          <p:cNvSpPr>
            <a:spLocks noGrp="1"/>
          </p:cNvSpPr>
          <p:nvPr>
            <p:ph idx="1"/>
          </p:nvPr>
        </p:nvSpPr>
        <p:spPr/>
        <p:txBody>
          <a:bodyPr/>
          <a:lstStyle/>
          <a:p>
            <a:pPr>
              <a:buFont typeface="Arial" charset="0"/>
              <a:buChar char="•"/>
            </a:pPr>
            <a:endParaRPr lang="en-US" dirty="0" smtClean="0">
              <a:latin typeface="Arial" charset="0"/>
              <a:cs typeface="Arial" charset="0"/>
            </a:endParaRPr>
          </a:p>
        </p:txBody>
      </p:sp>
      <p:pic>
        <p:nvPicPr>
          <p:cNvPr id="25604" name="Picture 5" descr="Y:\home\dqsun\research\program\flow_ECCV\result\images4ppt\train_001.gif"/>
          <p:cNvPicPr>
            <a:picLocks noChangeAspect="1" noChangeArrowheads="1" noCrop="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1905000"/>
            <a:ext cx="1828800" cy="16541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128" name="Picture 8" descr="\\cifs.cs.brown.edu\dfs\home\dqsun\My Documents\My Pictures\for_proposal_talk\result\venus\kmeans\layers++_f2s_4_2.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90800" y="1905000"/>
            <a:ext cx="1828800" cy="16541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129" name="Picture 9" descr="\\cifs.cs.brown.edu\dfs\home\dqsun\My Documents\My Pictures\for_proposal_talk\result\venus\kmeans\layers++_f2s_4_3.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90800" y="4648200"/>
            <a:ext cx="1828800" cy="16541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9" name="Picture 3" descr="Y:\home\dqsun\research\program\nips10_flow\result\train_image2\layer4-sep28-lambdad9-8nn-lambdab10-20warps\layer4-sep28-lambdad9-8nn-lambdab10-20warps_3.00e+00_001_010.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67487" y="4648200"/>
            <a:ext cx="1828800" cy="16557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0" name="Picture 4" descr="Y:\home\dqsun\research\program\nips10_flow\result\train_image2\layer4-sep28-lambdad9-8nn-lambdab10-20warps-f2s\layer4-sep28-lambdad9-8nn-lambdab10-20warps-f2s_3.00e+00_001_010.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67487" y="1939925"/>
            <a:ext cx="1828800" cy="16557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43" name="TextBox 8"/>
          <p:cNvSpPr txBox="1">
            <a:spLocks noChangeArrowheads="1"/>
          </p:cNvSpPr>
          <p:nvPr/>
        </p:nvSpPr>
        <p:spPr bwMode="auto">
          <a:xfrm>
            <a:off x="4635500" y="6345238"/>
            <a:ext cx="3614737" cy="3603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pPr algn="ctr" eaLnBrk="1" hangingPunct="1">
              <a:lnSpc>
                <a:spcPct val="97000"/>
              </a:lnSpc>
              <a:spcBef>
                <a:spcPct val="50000"/>
              </a:spcBef>
              <a:buClr>
                <a:srgbClr val="000000"/>
              </a:buClr>
              <a:buSzPct val="100000"/>
              <a:buFont typeface="Tahoma" pitchFamily="34" charset="0"/>
              <a:buNone/>
            </a:pPr>
            <a:r>
              <a:rPr lang="en-US" sz="1800" dirty="0">
                <a:solidFill>
                  <a:schemeClr val="bg1"/>
                </a:solidFill>
              </a:rPr>
              <a:t>Energy: </a:t>
            </a:r>
            <a:r>
              <a:rPr lang="en-US" sz="1800" dirty="0">
                <a:solidFill>
                  <a:schemeClr val="bg1"/>
                </a:solidFill>
                <a:latin typeface="Times New Roman" pitchFamily="18" charset="0"/>
                <a:cs typeface="Times New Roman" pitchFamily="18" charset="0"/>
              </a:rPr>
              <a:t>-1.808×10</a:t>
            </a:r>
            <a:r>
              <a:rPr lang="en-US" sz="1800" baseline="30000" dirty="0">
                <a:solidFill>
                  <a:schemeClr val="bg1"/>
                </a:solidFill>
                <a:latin typeface="Times New Roman" pitchFamily="18" charset="0"/>
                <a:cs typeface="Times New Roman" pitchFamily="18" charset="0"/>
              </a:rPr>
              <a:t>6</a:t>
            </a:r>
            <a:r>
              <a:rPr lang="en-US" sz="1800" dirty="0">
                <a:solidFill>
                  <a:schemeClr val="bg1"/>
                </a:solidFill>
              </a:rPr>
              <a:t>, EPE: </a:t>
            </a:r>
            <a:r>
              <a:rPr lang="en-US" sz="1800" dirty="0">
                <a:solidFill>
                  <a:schemeClr val="bg1"/>
                </a:solidFill>
                <a:latin typeface="Times New Roman" pitchFamily="18" charset="0"/>
                <a:cs typeface="Times New Roman" pitchFamily="18" charset="0"/>
              </a:rPr>
              <a:t>0.195</a:t>
            </a:r>
            <a:endParaRPr lang="en-US" sz="1800" baseline="30000" dirty="0">
              <a:solidFill>
                <a:schemeClr val="bg1"/>
              </a:solidFill>
              <a:latin typeface="Times New Roman" pitchFamily="18" charset="0"/>
              <a:cs typeface="Times New Roman" pitchFamily="18" charset="0"/>
            </a:endParaRPr>
          </a:p>
        </p:txBody>
      </p:sp>
      <p:sp>
        <p:nvSpPr>
          <p:cNvPr id="44" name="TextBox 20"/>
          <p:cNvSpPr txBox="1">
            <a:spLocks noChangeArrowheads="1"/>
          </p:cNvSpPr>
          <p:nvPr/>
        </p:nvSpPr>
        <p:spPr bwMode="auto">
          <a:xfrm>
            <a:off x="4635500" y="3614738"/>
            <a:ext cx="3760787" cy="6302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pPr eaLnBrk="1" hangingPunct="1">
              <a:lnSpc>
                <a:spcPct val="97000"/>
              </a:lnSpc>
              <a:spcBef>
                <a:spcPct val="50000"/>
              </a:spcBef>
              <a:buClr>
                <a:srgbClr val="000000"/>
              </a:buClr>
              <a:buSzPct val="100000"/>
            </a:pPr>
            <a:r>
              <a:rPr lang="en-US" sz="1800" dirty="0">
                <a:solidFill>
                  <a:schemeClr val="bg1"/>
                </a:solidFill>
              </a:rPr>
              <a:t>Energy: </a:t>
            </a:r>
            <a:r>
              <a:rPr lang="en-US" sz="1800" dirty="0">
                <a:solidFill>
                  <a:schemeClr val="bg1"/>
                </a:solidFill>
                <a:latin typeface="Times New Roman" pitchFamily="18" charset="0"/>
                <a:cs typeface="Times New Roman" pitchFamily="18" charset="0"/>
              </a:rPr>
              <a:t>-1.786×10</a:t>
            </a:r>
            <a:r>
              <a:rPr lang="en-US" sz="1800" baseline="30000" dirty="0">
                <a:solidFill>
                  <a:schemeClr val="bg1"/>
                </a:solidFill>
                <a:latin typeface="Times New Roman" pitchFamily="18" charset="0"/>
                <a:cs typeface="Times New Roman" pitchFamily="18" charset="0"/>
              </a:rPr>
              <a:t>6</a:t>
            </a:r>
            <a:r>
              <a:rPr lang="en-US" sz="1800" dirty="0">
                <a:solidFill>
                  <a:schemeClr val="bg1"/>
                </a:solidFill>
                <a:latin typeface="Times New Roman" pitchFamily="18" charset="0"/>
                <a:cs typeface="Times New Roman" pitchFamily="18" charset="0"/>
              </a:rPr>
              <a:t>,</a:t>
            </a:r>
            <a:r>
              <a:rPr lang="en-US" sz="1800" dirty="0">
                <a:solidFill>
                  <a:schemeClr val="bg1"/>
                </a:solidFill>
              </a:rPr>
              <a:t> end-point error (EPE): </a:t>
            </a:r>
            <a:r>
              <a:rPr lang="en-US" sz="1800" dirty="0">
                <a:solidFill>
                  <a:schemeClr val="bg1"/>
                </a:solidFill>
                <a:latin typeface="Times New Roman" pitchFamily="18" charset="0"/>
                <a:cs typeface="Times New Roman" pitchFamily="18" charset="0"/>
              </a:rPr>
              <a:t>0.252</a:t>
            </a:r>
            <a:endParaRPr lang="en-US" sz="1800" baseline="30000" dirty="0">
              <a:solidFill>
                <a:schemeClr val="bg1"/>
              </a:solidFill>
              <a:latin typeface="Times New Roman" pitchFamily="18" charset="0"/>
              <a:cs typeface="Times New Roman" pitchFamily="18" charset="0"/>
            </a:endParaRPr>
          </a:p>
        </p:txBody>
      </p:sp>
      <p:sp>
        <p:nvSpPr>
          <p:cNvPr id="50" name="TextBox 49"/>
          <p:cNvSpPr txBox="1">
            <a:spLocks noChangeArrowheads="1"/>
          </p:cNvSpPr>
          <p:nvPr/>
        </p:nvSpPr>
        <p:spPr bwMode="auto">
          <a:xfrm>
            <a:off x="2605087" y="1905000"/>
            <a:ext cx="1828800" cy="9233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r>
              <a:rPr lang="en-US" sz="1800" dirty="0">
                <a:solidFill>
                  <a:schemeClr val="tx1"/>
                </a:solidFill>
              </a:rPr>
              <a:t>Initial flow by </a:t>
            </a:r>
            <a:r>
              <a:rPr lang="en-US" sz="1800" dirty="0" err="1" smtClean="0">
                <a:solidFill>
                  <a:schemeClr val="tx1"/>
                </a:solidFill>
              </a:rPr>
              <a:t>Classic+NL</a:t>
            </a:r>
            <a:r>
              <a:rPr lang="en-US" sz="1800" dirty="0" smtClean="0">
                <a:solidFill>
                  <a:schemeClr val="tx1"/>
                </a:solidFill>
              </a:rPr>
              <a:t> (</a:t>
            </a:r>
            <a:r>
              <a:rPr lang="en-US" sz="1400" dirty="0">
                <a:solidFill>
                  <a:schemeClr val="tx1"/>
                </a:solidFill>
              </a:rPr>
              <a:t>Sun et al. CVPR 2010</a:t>
            </a:r>
            <a:r>
              <a:rPr lang="en-US" sz="1800" dirty="0" smtClean="0">
                <a:solidFill>
                  <a:schemeClr val="tx1"/>
                </a:solidFill>
              </a:rPr>
              <a:t>)</a:t>
            </a:r>
            <a:endParaRPr lang="en-US" sz="1800" dirty="0">
              <a:solidFill>
                <a:schemeClr val="tx1"/>
              </a:solidFill>
            </a:endParaRPr>
          </a:p>
        </p:txBody>
      </p:sp>
      <p:sp>
        <p:nvSpPr>
          <p:cNvPr id="51" name="TextBox 50"/>
          <p:cNvSpPr txBox="1">
            <a:spLocks noChangeArrowheads="1"/>
          </p:cNvSpPr>
          <p:nvPr/>
        </p:nvSpPr>
        <p:spPr bwMode="auto">
          <a:xfrm>
            <a:off x="2590800" y="4648200"/>
            <a:ext cx="1828800"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r>
              <a:rPr lang="en-US" sz="1800">
                <a:solidFill>
                  <a:schemeClr val="tx1"/>
                </a:solidFill>
              </a:rPr>
              <a:t>K-means clustering</a:t>
            </a:r>
          </a:p>
        </p:txBody>
      </p:sp>
      <p:cxnSp>
        <p:nvCxnSpPr>
          <p:cNvPr id="4" name="Straight Connector 3"/>
          <p:cNvCxnSpPr>
            <a:cxnSpLocks noChangeShapeType="1"/>
            <a:stCxn id="25604" idx="3"/>
            <a:endCxn id="5128" idx="1"/>
          </p:cNvCxnSpPr>
          <p:nvPr/>
        </p:nvCxnSpPr>
        <p:spPr bwMode="auto">
          <a:xfrm>
            <a:off x="2133600" y="2732088"/>
            <a:ext cx="457200" cy="0"/>
          </a:xfrm>
          <a:prstGeom prst="line">
            <a:avLst/>
          </a:prstGeom>
          <a:noFill/>
          <a:ln w="38100" algn="ctr">
            <a:solidFill>
              <a:schemeClr val="bg1"/>
            </a:solidFill>
            <a:round/>
            <a:headEnd/>
            <a:tailEnd type="arrow" w="med" len="med"/>
          </a:ln>
        </p:spPr>
      </p:cxnSp>
      <p:cxnSp>
        <p:nvCxnSpPr>
          <p:cNvPr id="6" name="Straight Connector 5"/>
          <p:cNvCxnSpPr>
            <a:cxnSpLocks noChangeShapeType="1"/>
            <a:stCxn id="5128" idx="2"/>
            <a:endCxn id="5129" idx="0"/>
          </p:cNvCxnSpPr>
          <p:nvPr/>
        </p:nvCxnSpPr>
        <p:spPr bwMode="auto">
          <a:xfrm>
            <a:off x="3505200" y="3559175"/>
            <a:ext cx="0" cy="1089025"/>
          </a:xfrm>
          <a:prstGeom prst="line">
            <a:avLst/>
          </a:prstGeom>
          <a:noFill/>
          <a:ln w="38100" algn="ctr">
            <a:solidFill>
              <a:schemeClr val="bg1"/>
            </a:solidFill>
            <a:round/>
            <a:headEnd/>
            <a:tailEnd type="arrow" w="med" len="med"/>
          </a:ln>
        </p:spPr>
      </p:cxnSp>
      <p:pic>
        <p:nvPicPr>
          <p:cNvPr id="25" name="Picture 25" descr="D:\Research\Write\nips2010\spotlight\images\layer4_f2s\f2s_err.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67487" y="1939925"/>
            <a:ext cx="1828800" cy="16557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6" name="Picture 26" descr="D:\Research\Write\nips2010\spotlight\images\layer4_f2s\s2f_err.png"/>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67487" y="4651375"/>
            <a:ext cx="1828800" cy="16557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9" name="TextBox 20"/>
          <p:cNvSpPr txBox="1">
            <a:spLocks noChangeArrowheads="1"/>
          </p:cNvSpPr>
          <p:nvPr/>
        </p:nvSpPr>
        <p:spPr bwMode="auto">
          <a:xfrm>
            <a:off x="106363" y="4648200"/>
            <a:ext cx="2027237" cy="6296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pPr eaLnBrk="1" hangingPunct="1">
              <a:lnSpc>
                <a:spcPct val="97000"/>
              </a:lnSpc>
              <a:spcBef>
                <a:spcPct val="50000"/>
              </a:spcBef>
              <a:buClr>
                <a:srgbClr val="000000"/>
              </a:buClr>
              <a:buSzPct val="100000"/>
              <a:buFont typeface="Tahoma" pitchFamily="34" charset="0"/>
              <a:buNone/>
            </a:pPr>
            <a:r>
              <a:rPr lang="en-US" sz="1800" dirty="0">
                <a:solidFill>
                  <a:schemeClr val="bg1"/>
                </a:solidFill>
              </a:rPr>
              <a:t>Fixed set of depth orderings</a:t>
            </a:r>
          </a:p>
        </p:txBody>
      </p:sp>
      <p:sp>
        <p:nvSpPr>
          <p:cNvPr id="30" name="TextBox 20"/>
          <p:cNvSpPr txBox="1">
            <a:spLocks noChangeArrowheads="1"/>
          </p:cNvSpPr>
          <p:nvPr/>
        </p:nvSpPr>
        <p:spPr bwMode="auto">
          <a:xfrm>
            <a:off x="76200" y="4210050"/>
            <a:ext cx="2667000" cy="360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pPr eaLnBrk="1" hangingPunct="1">
              <a:lnSpc>
                <a:spcPct val="97000"/>
              </a:lnSpc>
              <a:spcBef>
                <a:spcPct val="50000"/>
              </a:spcBef>
              <a:buClr>
                <a:srgbClr val="000000"/>
              </a:buClr>
              <a:buSzPct val="100000"/>
              <a:buFont typeface="Tahoma" pitchFamily="34" charset="0"/>
              <a:buNone/>
            </a:pPr>
            <a:r>
              <a:rPr lang="en-US" sz="1800" dirty="0">
                <a:solidFill>
                  <a:schemeClr val="bg1"/>
                </a:solidFill>
              </a:rPr>
              <a:t>Number of layers fixed</a:t>
            </a:r>
          </a:p>
        </p:txBody>
      </p:sp>
      <p:sp>
        <p:nvSpPr>
          <p:cNvPr id="35" name="Rectangle 34"/>
          <p:cNvSpPr>
            <a:spLocks noChangeArrowheads="1"/>
          </p:cNvSpPr>
          <p:nvPr/>
        </p:nvSpPr>
        <p:spPr bwMode="auto">
          <a:xfrm>
            <a:off x="6491287" y="4267200"/>
            <a:ext cx="214630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sz="1800" dirty="0">
                <a:solidFill>
                  <a:schemeClr val="bg1"/>
                </a:solidFill>
              </a:rPr>
              <a:t>Darker: larger error</a:t>
            </a:r>
            <a:endParaRPr lang="en-US" sz="1800" dirty="0"/>
          </a:p>
        </p:txBody>
      </p:sp>
      <p:sp>
        <p:nvSpPr>
          <p:cNvPr id="27" name="TextBox 20"/>
          <p:cNvSpPr txBox="1">
            <a:spLocks noChangeArrowheads="1"/>
          </p:cNvSpPr>
          <p:nvPr/>
        </p:nvSpPr>
        <p:spPr bwMode="auto">
          <a:xfrm>
            <a:off x="0" y="3830637"/>
            <a:ext cx="2667000" cy="360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pPr eaLnBrk="1" hangingPunct="1">
              <a:lnSpc>
                <a:spcPct val="97000"/>
              </a:lnSpc>
              <a:spcBef>
                <a:spcPct val="50000"/>
              </a:spcBef>
              <a:buClr>
                <a:srgbClr val="000000"/>
              </a:buClr>
              <a:buSzPct val="100000"/>
              <a:buFont typeface="Tahoma" pitchFamily="34" charset="0"/>
              <a:buNone/>
            </a:pPr>
            <a:r>
              <a:rPr lang="en-US" sz="1800" dirty="0" smtClean="0">
                <a:solidFill>
                  <a:srgbClr val="FFFF00"/>
                </a:solidFill>
              </a:rPr>
              <a:t>Assumptions:</a:t>
            </a:r>
            <a:endParaRPr lang="en-US" sz="1800" dirty="0">
              <a:solidFill>
                <a:srgbClr val="FFFF00"/>
              </a:solidFill>
            </a:endParaRPr>
          </a:p>
        </p:txBody>
      </p:sp>
      <p:sp>
        <p:nvSpPr>
          <p:cNvPr id="31" name="Rectangle 30"/>
          <p:cNvSpPr/>
          <p:nvPr/>
        </p:nvSpPr>
        <p:spPr>
          <a:xfrm>
            <a:off x="6781800" y="609600"/>
            <a:ext cx="2362200" cy="369332"/>
          </a:xfrm>
          <a:prstGeom prst="rect">
            <a:avLst/>
          </a:prstGeom>
        </p:spPr>
        <p:txBody>
          <a:bodyPr wrap="square">
            <a:spAutoFit/>
          </a:bodyPr>
          <a:lstStyle/>
          <a:p>
            <a:r>
              <a:rPr lang="en-US" sz="1800" dirty="0">
                <a:solidFill>
                  <a:schemeClr val="bg1"/>
                </a:solidFill>
              </a:rPr>
              <a:t>Sun et al. NIPS </a:t>
            </a:r>
            <a:r>
              <a:rPr lang="en-US" sz="1800" dirty="0" smtClean="0">
                <a:solidFill>
                  <a:schemeClr val="bg1"/>
                </a:solidFill>
              </a:rPr>
              <a:t>2010</a:t>
            </a:r>
            <a:endParaRPr lang="en-US" sz="1800" dirty="0">
              <a:solidFill>
                <a:schemeClr val="bg1"/>
              </a:solidFill>
            </a:endParaRPr>
          </a:p>
        </p:txBody>
      </p:sp>
      <p:pic>
        <p:nvPicPr>
          <p:cNvPr id="48" name="Picture 5" descr="C:\Users\dqsun\Dropbox\thesis\ppt_slides\fast2slow_seg.png"/>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5500" y="1919288"/>
            <a:ext cx="1828800" cy="165462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9" name="TextBox 48"/>
          <p:cNvSpPr txBox="1"/>
          <p:nvPr/>
        </p:nvSpPr>
        <p:spPr bwMode="auto">
          <a:xfrm>
            <a:off x="5334289" y="1905000"/>
            <a:ext cx="544513" cy="769937"/>
          </a:xfrm>
          <a:prstGeom prst="rect">
            <a:avLst/>
          </a:prstGeom>
          <a:noFill/>
          <a:ln w="9525">
            <a:noFill/>
            <a:miter lim="800000"/>
            <a:headEnd/>
            <a:tailEnd/>
          </a:ln>
        </p:spPr>
        <p:txBody>
          <a:bodyPr wrap="none">
            <a:spAutoFit/>
          </a:bodyPr>
          <a:lstStyle/>
          <a:p>
            <a:pPr eaLnBrk="0" hangingPunct="0">
              <a:defRPr/>
            </a:pPr>
            <a:r>
              <a:rPr lang="en-US" sz="4400" dirty="0">
                <a:solidFill>
                  <a:srgbClr val="FF0000"/>
                </a:solidFill>
                <a:latin typeface="+mn-lt"/>
                <a:sym typeface="Wingdings"/>
              </a:rPr>
              <a:t></a:t>
            </a:r>
            <a:endParaRPr lang="en-US" sz="4400" dirty="0">
              <a:solidFill>
                <a:srgbClr val="FF0000"/>
              </a:solidFill>
              <a:latin typeface="+mn-lt"/>
            </a:endParaRPr>
          </a:p>
        </p:txBody>
      </p:sp>
      <p:sp>
        <p:nvSpPr>
          <p:cNvPr id="52" name="Rectangle 51"/>
          <p:cNvSpPr/>
          <p:nvPr/>
        </p:nvSpPr>
        <p:spPr>
          <a:xfrm>
            <a:off x="4662487" y="1905000"/>
            <a:ext cx="595035" cy="338554"/>
          </a:xfrm>
          <a:prstGeom prst="rect">
            <a:avLst/>
          </a:prstGeom>
        </p:spPr>
        <p:txBody>
          <a:bodyPr wrap="none">
            <a:spAutoFit/>
          </a:bodyPr>
          <a:lstStyle/>
          <a:p>
            <a:r>
              <a:rPr lang="en-US" sz="1600" dirty="0">
                <a:solidFill>
                  <a:schemeClr val="bg1"/>
                </a:solidFill>
              </a:rPr>
              <a:t>near</a:t>
            </a:r>
          </a:p>
        </p:txBody>
      </p:sp>
      <p:sp>
        <p:nvSpPr>
          <p:cNvPr id="53" name="Rectangle 52"/>
          <p:cNvSpPr/>
          <p:nvPr/>
        </p:nvSpPr>
        <p:spPr>
          <a:xfrm>
            <a:off x="6066171" y="3231089"/>
            <a:ext cx="425116" cy="338554"/>
          </a:xfrm>
          <a:prstGeom prst="rect">
            <a:avLst/>
          </a:prstGeom>
        </p:spPr>
        <p:txBody>
          <a:bodyPr wrap="none">
            <a:spAutoFit/>
          </a:bodyPr>
          <a:lstStyle/>
          <a:p>
            <a:r>
              <a:rPr lang="en-US" sz="1600" dirty="0" smtClean="0">
                <a:solidFill>
                  <a:schemeClr val="bg1"/>
                </a:solidFill>
              </a:rPr>
              <a:t>far</a:t>
            </a:r>
            <a:endParaRPr lang="en-US" sz="1600" dirty="0">
              <a:solidFill>
                <a:schemeClr val="bg1"/>
              </a:solidFill>
            </a:endParaRPr>
          </a:p>
        </p:txBody>
      </p:sp>
      <p:pic>
        <p:nvPicPr>
          <p:cNvPr id="54" name="Picture 4" descr="C:\Users\dqsun\Dropbox\thesis\ppt_slides\slow2fast_seg.png"/>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5500" y="4648200"/>
            <a:ext cx="1828800" cy="165462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5" name="TextBox 54"/>
          <p:cNvSpPr txBox="1"/>
          <p:nvPr/>
        </p:nvSpPr>
        <p:spPr bwMode="auto">
          <a:xfrm>
            <a:off x="4800600" y="4724400"/>
            <a:ext cx="628650" cy="769937"/>
          </a:xfrm>
          <a:prstGeom prst="rect">
            <a:avLst/>
          </a:prstGeom>
          <a:noFill/>
          <a:ln w="9525">
            <a:noFill/>
            <a:miter lim="800000"/>
            <a:headEnd/>
            <a:tailEnd/>
          </a:ln>
        </p:spPr>
        <p:txBody>
          <a:bodyPr wrap="none">
            <a:spAutoFit/>
          </a:bodyPr>
          <a:lstStyle/>
          <a:p>
            <a:pPr eaLnBrk="0" hangingPunct="0">
              <a:defRPr/>
            </a:pPr>
            <a:r>
              <a:rPr lang="en-US" sz="4400" dirty="0">
                <a:solidFill>
                  <a:srgbClr val="00FF00"/>
                </a:solidFill>
                <a:latin typeface="+mn-lt"/>
                <a:sym typeface="Wingdings"/>
              </a:rPr>
              <a:t></a:t>
            </a:r>
            <a:endParaRPr lang="en-US" sz="4400" dirty="0">
              <a:solidFill>
                <a:srgbClr val="00FF00"/>
              </a:solidFill>
              <a:latin typeface="+mn-lt"/>
            </a:endParaRPr>
          </a:p>
        </p:txBody>
      </p:sp>
      <p:sp>
        <p:nvSpPr>
          <p:cNvPr id="56" name="Rectangle 55"/>
          <p:cNvSpPr/>
          <p:nvPr/>
        </p:nvSpPr>
        <p:spPr>
          <a:xfrm>
            <a:off x="5896252" y="5943600"/>
            <a:ext cx="595035" cy="338554"/>
          </a:xfrm>
          <a:prstGeom prst="rect">
            <a:avLst/>
          </a:prstGeom>
        </p:spPr>
        <p:txBody>
          <a:bodyPr wrap="none">
            <a:spAutoFit/>
          </a:bodyPr>
          <a:lstStyle/>
          <a:p>
            <a:r>
              <a:rPr lang="en-US" sz="1600" dirty="0">
                <a:solidFill>
                  <a:schemeClr val="bg1"/>
                </a:solidFill>
              </a:rPr>
              <a:t>near</a:t>
            </a:r>
          </a:p>
        </p:txBody>
      </p:sp>
      <p:sp>
        <p:nvSpPr>
          <p:cNvPr id="57" name="Rectangle 56"/>
          <p:cNvSpPr/>
          <p:nvPr/>
        </p:nvSpPr>
        <p:spPr>
          <a:xfrm>
            <a:off x="4618371" y="4614446"/>
            <a:ext cx="425116" cy="338554"/>
          </a:xfrm>
          <a:prstGeom prst="rect">
            <a:avLst/>
          </a:prstGeom>
        </p:spPr>
        <p:txBody>
          <a:bodyPr wrap="none">
            <a:spAutoFit/>
          </a:bodyPr>
          <a:lstStyle/>
          <a:p>
            <a:r>
              <a:rPr lang="en-US" sz="1600" dirty="0" smtClean="0">
                <a:solidFill>
                  <a:schemeClr val="bg1"/>
                </a:solidFill>
              </a:rPr>
              <a:t>far</a:t>
            </a:r>
            <a:endParaRPr lang="en-US" sz="1600" dirty="0">
              <a:solidFill>
                <a:schemeClr val="bg1"/>
              </a:solidFill>
            </a:endParaRPr>
          </a:p>
        </p:txBody>
      </p:sp>
      <p:grpSp>
        <p:nvGrpSpPr>
          <p:cNvPr id="2" name="Group 4"/>
          <p:cNvGrpSpPr/>
          <p:nvPr/>
        </p:nvGrpSpPr>
        <p:grpSpPr>
          <a:xfrm>
            <a:off x="8402515" y="1664643"/>
            <a:ext cx="817685" cy="2286089"/>
            <a:chOff x="8402515" y="1664643"/>
            <a:chExt cx="817685" cy="2286089"/>
          </a:xfrm>
        </p:grpSpPr>
        <p:pic>
          <p:nvPicPr>
            <p:cNvPr id="58" name="Picture 2" descr="C:\Users\dqsun\Dropbox\CVPR2012\png\segcolorbar_14.png"/>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679473" y="2125734"/>
              <a:ext cx="263769"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9" name="TextBox 58"/>
            <p:cNvSpPr txBox="1"/>
            <p:nvPr/>
          </p:nvSpPr>
          <p:spPr bwMode="auto">
            <a:xfrm>
              <a:off x="8402515" y="3569643"/>
              <a:ext cx="817685" cy="381089"/>
            </a:xfrm>
            <a:prstGeom prst="rect">
              <a:avLst/>
            </a:prstGeom>
            <a:noFill/>
            <a:ln w="9525">
              <a:noFill/>
              <a:miter lim="800000"/>
              <a:headEnd/>
              <a:tailEnd/>
            </a:ln>
          </p:spPr>
          <p:txBody>
            <a:bodyPr wrap="square">
              <a:spAutoFit/>
            </a:bodyPr>
            <a:lstStyle/>
            <a:p>
              <a:pPr algn="ctr" eaLnBrk="0" hangingPunct="0">
                <a:defRPr/>
              </a:pPr>
              <a:r>
                <a:rPr lang="en-US" sz="1800" dirty="0" smtClean="0">
                  <a:solidFill>
                    <a:schemeClr val="bg1"/>
                  </a:solidFill>
                  <a:latin typeface="+mn-lt"/>
                  <a:cs typeface="Arial" pitchFamily="34" charset="0"/>
                </a:rPr>
                <a:t>Near</a:t>
              </a:r>
              <a:endParaRPr lang="en-US" sz="2000" dirty="0">
                <a:solidFill>
                  <a:schemeClr val="bg1"/>
                </a:solidFill>
                <a:latin typeface="+mn-lt"/>
                <a:cs typeface="Arial" pitchFamily="34" charset="0"/>
              </a:endParaRPr>
            </a:p>
          </p:txBody>
        </p:sp>
        <p:sp>
          <p:nvSpPr>
            <p:cNvPr id="60" name="TextBox 59"/>
            <p:cNvSpPr txBox="1"/>
            <p:nvPr/>
          </p:nvSpPr>
          <p:spPr bwMode="auto">
            <a:xfrm>
              <a:off x="8402515" y="1664643"/>
              <a:ext cx="817685" cy="381089"/>
            </a:xfrm>
            <a:prstGeom prst="rect">
              <a:avLst/>
            </a:prstGeom>
            <a:noFill/>
            <a:ln w="9525">
              <a:noFill/>
              <a:miter lim="800000"/>
              <a:headEnd/>
              <a:tailEnd/>
            </a:ln>
          </p:spPr>
          <p:txBody>
            <a:bodyPr wrap="square">
              <a:spAutoFit/>
            </a:bodyPr>
            <a:lstStyle/>
            <a:p>
              <a:pPr algn="ctr" eaLnBrk="0" hangingPunct="0">
                <a:defRPr/>
              </a:pPr>
              <a:r>
                <a:rPr lang="en-US" sz="1800" dirty="0" smtClean="0">
                  <a:solidFill>
                    <a:schemeClr val="bg1"/>
                  </a:solidFill>
                  <a:latin typeface="+mn-lt"/>
                  <a:cs typeface="Arial" pitchFamily="34" charset="0"/>
                </a:rPr>
                <a:t>Far</a:t>
              </a:r>
              <a:endParaRPr lang="en-US" sz="2000" dirty="0">
                <a:solidFill>
                  <a:schemeClr val="bg1"/>
                </a:solidFill>
                <a:latin typeface="+mn-lt"/>
                <a:cs typeface="Arial" pitchFamily="34" charset="0"/>
              </a:endParaRP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677756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50" grpId="0"/>
      <p:bldP spid="51" grpId="0"/>
      <p:bldP spid="29" grpId="0"/>
      <p:bldP spid="30" grpId="0"/>
      <p:bldP spid="35" grpId="0"/>
      <p:bldP spid="27" grpId="0"/>
      <p:bldP spid="49" grpId="0"/>
      <p:bldP spid="52" grpId="0"/>
      <p:bldP spid="53" grpId="0"/>
      <p:bldP spid="55" grpId="0"/>
      <p:bldP spid="56" grpId="0"/>
      <p:bldP spid="57" grpId="0"/>
    </p:bldLst>
  </p:timing>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6082" name="Rectangle 17"/>
          <p:cNvSpPr>
            <a:spLocks noChangeArrowheads="1"/>
          </p:cNvSpPr>
          <p:nvPr/>
        </p:nvSpPr>
        <p:spPr bwMode="auto">
          <a:xfrm>
            <a:off x="76200" y="1219200"/>
            <a:ext cx="6019800"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algn="ctr"/>
            <a:r>
              <a:rPr lang="en-US" altLang="zh-CN" sz="2000" dirty="0">
                <a:solidFill>
                  <a:schemeClr val="bg1"/>
                </a:solidFill>
                <a:ea typeface="宋体" pitchFamily="2" charset="-122"/>
              </a:rPr>
              <a:t>Middlebury evaluation, </a:t>
            </a:r>
            <a:r>
              <a:rPr lang="en-US" altLang="zh-CN" sz="2000" dirty="0" smtClean="0">
                <a:solidFill>
                  <a:schemeClr val="bg1"/>
                </a:solidFill>
                <a:ea typeface="宋体" pitchFamily="2" charset="-122"/>
              </a:rPr>
              <a:t>June 2012</a:t>
            </a:r>
            <a:r>
              <a:rPr lang="en-US" altLang="zh-CN" sz="2000" dirty="0">
                <a:solidFill>
                  <a:schemeClr val="bg1"/>
                </a:solidFill>
                <a:ea typeface="宋体" pitchFamily="2" charset="-122"/>
              </a:rPr>
              <a:t>, </a:t>
            </a:r>
            <a:r>
              <a:rPr lang="en-US" altLang="zh-CN" sz="2000" dirty="0" smtClean="0">
                <a:solidFill>
                  <a:schemeClr val="bg1"/>
                </a:solidFill>
                <a:ea typeface="宋体" pitchFamily="2" charset="-122"/>
              </a:rPr>
              <a:t>71 </a:t>
            </a:r>
            <a:r>
              <a:rPr lang="en-US" altLang="zh-CN" sz="2000" dirty="0">
                <a:solidFill>
                  <a:schemeClr val="bg1"/>
                </a:solidFill>
                <a:ea typeface="宋体" pitchFamily="2" charset="-122"/>
              </a:rPr>
              <a:t>methods</a:t>
            </a:r>
            <a:endParaRPr lang="en-US" sz="2000" dirty="0">
              <a:solidFill>
                <a:schemeClr val="bg1"/>
              </a:solidFill>
              <a:ea typeface="宋体" pitchFamily="2" charset="-122"/>
              <a:cs typeface="宋体" pitchFamily="2" charset="-122"/>
            </a:endParaRPr>
          </a:p>
        </p:txBody>
      </p:sp>
      <p:sp>
        <p:nvSpPr>
          <p:cNvPr id="46083" name="Title 5"/>
          <p:cNvSpPr>
            <a:spLocks noGrp="1"/>
          </p:cNvSpPr>
          <p:nvPr>
            <p:ph type="title"/>
          </p:nvPr>
        </p:nvSpPr>
        <p:spPr/>
        <p:txBody>
          <a:bodyPr/>
          <a:lstStyle/>
          <a:p>
            <a:r>
              <a:rPr lang="en-US" smtClean="0">
                <a:latin typeface="Arial" charset="0"/>
                <a:cs typeface="Arial" charset="0"/>
              </a:rPr>
              <a:t>Layered Models Competitive</a:t>
            </a:r>
          </a:p>
        </p:txBody>
      </p:sp>
      <p:sp>
        <p:nvSpPr>
          <p:cNvPr id="46084" name="Rectangle 11"/>
          <p:cNvSpPr>
            <a:spLocks noChangeArrowheads="1"/>
          </p:cNvSpPr>
          <p:nvPr/>
        </p:nvSpPr>
        <p:spPr bwMode="auto">
          <a:xfrm>
            <a:off x="6172200" y="3011349"/>
            <a:ext cx="2362200"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eaLnBrk="0" hangingPunct="0">
              <a:spcBef>
                <a:spcPct val="30000"/>
              </a:spcBef>
              <a:buClr>
                <a:srgbClr val="000000"/>
              </a:buClr>
              <a:buSzPct val="100000"/>
            </a:pPr>
            <a:r>
              <a:rPr lang="en-US" sz="1600" dirty="0" smtClean="0">
                <a:solidFill>
                  <a:srgbClr val="FF0000"/>
                </a:solidFill>
              </a:rPr>
              <a:t>Sun </a:t>
            </a:r>
            <a:r>
              <a:rPr lang="en-US" sz="1600" dirty="0">
                <a:solidFill>
                  <a:srgbClr val="FF0000"/>
                </a:solidFill>
              </a:rPr>
              <a:t>et al. NIPS 2010</a:t>
            </a:r>
          </a:p>
        </p:txBody>
      </p:sp>
      <p:pic>
        <p:nvPicPr>
          <p:cNvPr id="1024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9717" y="1777936"/>
            <a:ext cx="2514600" cy="401774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64147" y="1777936"/>
            <a:ext cx="2514600" cy="402618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7" name="Rectangle 16"/>
          <p:cNvSpPr>
            <a:spLocks noChangeArrowheads="1"/>
          </p:cNvSpPr>
          <p:nvPr/>
        </p:nvSpPr>
        <p:spPr bwMode="auto">
          <a:xfrm>
            <a:off x="169717" y="3035808"/>
            <a:ext cx="2514600" cy="237744"/>
          </a:xfrm>
          <a:prstGeom prst="rect">
            <a:avLst/>
          </a:prstGeom>
          <a:noFill/>
          <a:ln w="38100">
            <a:solidFill>
              <a:srgbClr val="FF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nchor="ctr">
            <a:spAutoFit/>
          </a:bodyPr>
          <a:lstStyle/>
          <a:p>
            <a:pPr algn="ctr"/>
            <a:endParaRPr lang="en-US">
              <a:solidFill>
                <a:schemeClr val="bg1"/>
              </a:solidFill>
            </a:endParaRPr>
          </a:p>
        </p:txBody>
      </p:sp>
      <p:sp>
        <p:nvSpPr>
          <p:cNvPr id="18" name="Rectangle 17"/>
          <p:cNvSpPr>
            <a:spLocks noChangeArrowheads="1"/>
          </p:cNvSpPr>
          <p:nvPr/>
        </p:nvSpPr>
        <p:spPr bwMode="auto">
          <a:xfrm>
            <a:off x="3464147" y="3048000"/>
            <a:ext cx="2514600" cy="237744"/>
          </a:xfrm>
          <a:prstGeom prst="rect">
            <a:avLst/>
          </a:prstGeom>
          <a:noFill/>
          <a:ln w="38100">
            <a:solidFill>
              <a:srgbClr val="FF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nchor="ctr">
            <a:spAutoFit/>
          </a:bodyPr>
          <a:lstStyle/>
          <a:p>
            <a:pPr algn="ctr"/>
            <a:endParaRPr lang="en-US">
              <a:solidFill>
                <a:schemeClr val="bg1"/>
              </a:solidFill>
            </a:endParaRPr>
          </a:p>
        </p:txBody>
      </p:sp>
      <p:grpSp>
        <p:nvGrpSpPr>
          <p:cNvPr id="2" name="Group 11"/>
          <p:cNvGrpSpPr/>
          <p:nvPr/>
        </p:nvGrpSpPr>
        <p:grpSpPr>
          <a:xfrm>
            <a:off x="169717" y="6161368"/>
            <a:ext cx="5809030" cy="636079"/>
            <a:chOff x="169717" y="6161368"/>
            <a:chExt cx="5809030" cy="636079"/>
          </a:xfrm>
        </p:grpSpPr>
        <p:pic>
          <p:nvPicPr>
            <p:cNvPr id="10243" name="Picture 3"/>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9717" y="6172199"/>
              <a:ext cx="2514600" cy="28253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64147" y="6161368"/>
              <a:ext cx="2514600" cy="29337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9" name="Rectangle 12"/>
            <p:cNvSpPr>
              <a:spLocks noChangeArrowheads="1"/>
            </p:cNvSpPr>
            <p:nvPr/>
          </p:nvSpPr>
          <p:spPr bwMode="auto">
            <a:xfrm>
              <a:off x="997413" y="6458893"/>
              <a:ext cx="4488987"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r>
                <a:rPr lang="en-US" sz="1600" dirty="0" smtClean="0">
                  <a:solidFill>
                    <a:schemeClr val="bg1"/>
                  </a:solidFill>
                </a:rPr>
                <a:t>Lei &amp; Yang ICCV 2009 (segmentation for flow)</a:t>
              </a:r>
              <a:endParaRPr lang="en-US" sz="1600" dirty="0">
                <a:solidFill>
                  <a:schemeClr val="bg1"/>
                </a:solidFill>
              </a:endParaRPr>
            </a:p>
          </p:txBody>
        </p:sp>
      </p:grpSp>
      <p:grpSp>
        <p:nvGrpSpPr>
          <p:cNvPr id="4" name="Group 9"/>
          <p:cNvGrpSpPr/>
          <p:nvPr/>
        </p:nvGrpSpPr>
        <p:grpSpPr>
          <a:xfrm>
            <a:off x="6008943" y="4267200"/>
            <a:ext cx="2920265" cy="1177743"/>
            <a:chOff x="6008943" y="4267200"/>
            <a:chExt cx="2920265" cy="1177743"/>
          </a:xfrm>
        </p:grpSpPr>
        <p:cxnSp>
          <p:nvCxnSpPr>
            <p:cNvPr id="20" name="Straight Arrow Connector 19"/>
            <p:cNvCxnSpPr/>
            <p:nvPr/>
          </p:nvCxnSpPr>
          <p:spPr>
            <a:xfrm flipV="1">
              <a:off x="7384010" y="4267200"/>
              <a:ext cx="0" cy="114300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384010" y="4953000"/>
              <a:ext cx="733983" cy="457200"/>
            </a:xfrm>
            <a:prstGeom prst="straightConnector1">
              <a:avLst/>
            </a:prstGeom>
            <a:ln w="25400">
              <a:solidFill>
                <a:schemeClr val="accent1">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008943" y="4309646"/>
              <a:ext cx="1338828" cy="338554"/>
            </a:xfrm>
            <a:prstGeom prst="rect">
              <a:avLst/>
            </a:prstGeom>
            <a:noFill/>
          </p:spPr>
          <p:txBody>
            <a:bodyPr wrap="none" rtlCol="0">
              <a:spAutoFit/>
            </a:bodyPr>
            <a:lstStyle/>
            <a:p>
              <a:r>
                <a:rPr lang="en-US" sz="1600" dirty="0" smtClean="0">
                  <a:solidFill>
                    <a:srgbClr val="FFC000"/>
                  </a:solidFill>
                </a:rPr>
                <a:t>Ground truth</a:t>
              </a:r>
              <a:endParaRPr lang="en-US" sz="1600" dirty="0">
                <a:solidFill>
                  <a:srgbClr val="FFC000"/>
                </a:solidFill>
              </a:endParaRPr>
            </a:p>
          </p:txBody>
        </p:sp>
        <p:sp>
          <p:nvSpPr>
            <p:cNvPr id="23" name="TextBox 22"/>
            <p:cNvSpPr txBox="1"/>
            <p:nvPr/>
          </p:nvSpPr>
          <p:spPr>
            <a:xfrm>
              <a:off x="7968689" y="5106389"/>
              <a:ext cx="960519" cy="338554"/>
            </a:xfrm>
            <a:prstGeom prst="rect">
              <a:avLst/>
            </a:prstGeom>
            <a:noFill/>
          </p:spPr>
          <p:txBody>
            <a:bodyPr wrap="none" rtlCol="0">
              <a:spAutoFit/>
            </a:bodyPr>
            <a:lstStyle/>
            <a:p>
              <a:r>
                <a:rPr lang="en-US" sz="1600" dirty="0" smtClean="0">
                  <a:solidFill>
                    <a:schemeClr val="accent1">
                      <a:lumMod val="40000"/>
                      <a:lumOff val="60000"/>
                    </a:schemeClr>
                  </a:solidFill>
                </a:rPr>
                <a:t>estimate</a:t>
              </a:r>
              <a:endParaRPr lang="en-US" sz="1600" dirty="0">
                <a:solidFill>
                  <a:schemeClr val="accent1">
                    <a:lumMod val="40000"/>
                    <a:lumOff val="60000"/>
                  </a:schemeClr>
                </a:solidFill>
              </a:endParaRPr>
            </a:p>
          </p:txBody>
        </p:sp>
      </p:grpSp>
      <p:grpSp>
        <p:nvGrpSpPr>
          <p:cNvPr id="5" name="Group 10"/>
          <p:cNvGrpSpPr/>
          <p:nvPr/>
        </p:nvGrpSpPr>
        <p:grpSpPr>
          <a:xfrm>
            <a:off x="7395124" y="4267200"/>
            <a:ext cx="1825076" cy="685800"/>
            <a:chOff x="7395124" y="4267200"/>
            <a:chExt cx="1825076" cy="685800"/>
          </a:xfrm>
        </p:grpSpPr>
        <p:cxnSp>
          <p:nvCxnSpPr>
            <p:cNvPr id="24" name="Straight Connector 23"/>
            <p:cNvCxnSpPr/>
            <p:nvPr/>
          </p:nvCxnSpPr>
          <p:spPr>
            <a:xfrm>
              <a:off x="7395124" y="4309646"/>
              <a:ext cx="680749" cy="64335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735498" y="4267200"/>
              <a:ext cx="1484702" cy="338554"/>
            </a:xfrm>
            <a:prstGeom prst="rect">
              <a:avLst/>
            </a:prstGeom>
            <a:noFill/>
          </p:spPr>
          <p:txBody>
            <a:bodyPr wrap="none" rtlCol="0">
              <a:spAutoFit/>
            </a:bodyPr>
            <a:lstStyle/>
            <a:p>
              <a:r>
                <a:rPr lang="en-US" sz="1600" dirty="0" smtClean="0">
                  <a:solidFill>
                    <a:schemeClr val="bg1"/>
                  </a:solidFill>
                </a:rPr>
                <a:t>Endpoint error</a:t>
              </a:r>
              <a:endParaRPr lang="en-US" sz="1600" dirty="0">
                <a:solidFill>
                  <a:schemeClr val="bg1"/>
                </a:solidFill>
              </a:endParaRPr>
            </a:p>
          </p:txBody>
        </p:sp>
      </p:grpSp>
      <p:sp>
        <p:nvSpPr>
          <p:cNvPr id="3" name="Arc 2"/>
          <p:cNvSpPr/>
          <p:nvPr/>
        </p:nvSpPr>
        <p:spPr bwMode="auto">
          <a:xfrm>
            <a:off x="6962288" y="4648200"/>
            <a:ext cx="865673" cy="990600"/>
          </a:xfrm>
          <a:prstGeom prst="arc">
            <a:avLst/>
          </a:prstGeom>
          <a:noFill/>
          <a:ln w="25400" cap="flat" cmpd="sng" algn="ctr">
            <a:solidFill>
              <a:srgbClr val="00FF00"/>
            </a:solidFill>
            <a:prstDash val="sysDot"/>
            <a:round/>
            <a:headEnd type="none" w="med" len="med"/>
            <a:tailEnd type="none"/>
          </a:ln>
          <a:effectLst/>
        </p:spPr>
        <p:txBody>
          <a:bodyPr rtlCol="0" anchor="ctr"/>
          <a:lstStyle/>
          <a:p>
            <a:pPr algn="ctr"/>
            <a:endParaRPr lang="en-US"/>
          </a:p>
        </p:txBody>
      </p:sp>
      <p:sp>
        <p:nvSpPr>
          <p:cNvPr id="34" name="TextBox 33"/>
          <p:cNvSpPr txBox="1"/>
          <p:nvPr/>
        </p:nvSpPr>
        <p:spPr>
          <a:xfrm>
            <a:off x="6989761" y="5681246"/>
            <a:ext cx="1382110" cy="338554"/>
          </a:xfrm>
          <a:prstGeom prst="rect">
            <a:avLst/>
          </a:prstGeom>
          <a:noFill/>
        </p:spPr>
        <p:txBody>
          <a:bodyPr wrap="none" rtlCol="0">
            <a:spAutoFit/>
          </a:bodyPr>
          <a:lstStyle/>
          <a:p>
            <a:r>
              <a:rPr lang="en-US" sz="1600" dirty="0" smtClean="0">
                <a:solidFill>
                  <a:srgbClr val="00FF00"/>
                </a:solidFill>
              </a:rPr>
              <a:t>Angular error</a:t>
            </a:r>
            <a:endParaRPr lang="en-US" sz="1600" dirty="0">
              <a:solidFill>
                <a:srgbClr val="00FF00"/>
              </a:solidFill>
            </a:endParaRPr>
          </a:p>
        </p:txBody>
      </p:sp>
      <p:sp>
        <p:nvSpPr>
          <p:cNvPr id="26" name="Rectangle 20"/>
          <p:cNvSpPr>
            <a:spLocks noChangeArrowheads="1"/>
          </p:cNvSpPr>
          <p:nvPr/>
        </p:nvSpPr>
        <p:spPr bwMode="auto">
          <a:xfrm>
            <a:off x="3429000" y="5757446"/>
            <a:ext cx="2473547"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algn="ctr"/>
            <a:r>
              <a:rPr lang="en-US" sz="1600" dirty="0" smtClean="0">
                <a:solidFill>
                  <a:schemeClr val="bg1"/>
                </a:solidFill>
              </a:rPr>
              <a:t>…</a:t>
            </a:r>
            <a:endParaRPr lang="en-US" sz="1600" dirty="0">
              <a:solidFill>
                <a:schemeClr val="bg1"/>
              </a:solidFill>
            </a:endParaRPr>
          </a:p>
        </p:txBody>
      </p:sp>
      <p:sp>
        <p:nvSpPr>
          <p:cNvPr id="27" name="Rectangle 20"/>
          <p:cNvSpPr>
            <a:spLocks noChangeArrowheads="1"/>
          </p:cNvSpPr>
          <p:nvPr/>
        </p:nvSpPr>
        <p:spPr bwMode="auto">
          <a:xfrm>
            <a:off x="117253" y="5757446"/>
            <a:ext cx="2473547"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algn="ctr"/>
            <a:r>
              <a:rPr lang="en-US" sz="1600" dirty="0" smtClean="0">
                <a:solidFill>
                  <a:schemeClr val="bg1"/>
                </a:solidFill>
              </a:rPr>
              <a:t>…</a:t>
            </a:r>
            <a:endParaRPr lang="en-US" sz="1600" dirty="0">
              <a:solidFill>
                <a:schemeClr val="bg1"/>
              </a:solidFill>
            </a:endParaRPr>
          </a:p>
        </p:txBody>
      </p:sp>
      <p:sp>
        <p:nvSpPr>
          <p:cNvPr id="28" name="Rectangle 24"/>
          <p:cNvSpPr>
            <a:spLocks noChangeArrowheads="1"/>
          </p:cNvSpPr>
          <p:nvPr/>
        </p:nvSpPr>
        <p:spPr bwMode="auto">
          <a:xfrm>
            <a:off x="6172200" y="2743200"/>
            <a:ext cx="2305555"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eaLnBrk="0" hangingPunct="0">
              <a:spcBef>
                <a:spcPct val="30000"/>
              </a:spcBef>
              <a:buClr>
                <a:srgbClr val="000000"/>
              </a:buClr>
              <a:buSzPct val="100000"/>
            </a:pPr>
            <a:r>
              <a:rPr lang="en-US" sz="1600" dirty="0" smtClean="0">
                <a:solidFill>
                  <a:schemeClr val="bg1"/>
                </a:solidFill>
              </a:rPr>
              <a:t>Sun et al. CVPR 2012 </a:t>
            </a:r>
            <a:endParaRPr lang="en-US" sz="1600"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8547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0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P spid="17" grpId="0" animBg="1"/>
      <p:bldP spid="18" grpId="0" animBg="1"/>
      <p:bldP spid="3" grpId="0" animBg="1"/>
      <p:bldP spid="34" grpId="0"/>
      <p:bldP spid="26" grpId="0"/>
      <p:bldP spid="27" grpId="0"/>
      <p:bldP spid="28" grpId="0"/>
    </p:bldLst>
  </p:timing>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2" name="Picture 4" descr="C:\dqsun\Dropbox\job_app\job_talk\images\middle_flow_test\cropped\003_Layers++.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7316" y="2327464"/>
            <a:ext cx="1371600" cy="119921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6" name="Picture 12" descr="C:\dqsun\Dropbox\job_app\job_talk\images\middle_flow_test\cropped\005_Layers++.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7316" y="5126877"/>
            <a:ext cx="1371600" cy="138207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 name="Picture 51" descr="Y:\home\dqsun\research\program\flow_ECCV\result\images4ppt\test_003.gif"/>
          <p:cNvPicPr>
            <a:picLocks noChangeAspect="1" noChangeArrowheads="1" noCrop="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0629" y="1295400"/>
            <a:ext cx="1371600" cy="9113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 name="Picture 53" descr="Y:\home\dqsun\research\program\nips10_flow\result\middle_image2\layer3-best-lambdad9-8nn-lambdab10-20warps\layer3-best-lambdad9-8nn-lambdab10-20warps_3.00e+00_3.00e+00_03.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7316" y="1295400"/>
            <a:ext cx="1371600" cy="9113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 name="Picture 5" descr="Schefflera_GT"/>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41774" y="1295400"/>
            <a:ext cx="1371600" cy="9101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0" name="Rectangle 29"/>
          <p:cNvSpPr/>
          <p:nvPr/>
        </p:nvSpPr>
        <p:spPr>
          <a:xfrm>
            <a:off x="5577840" y="1295400"/>
            <a:ext cx="429768" cy="39319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pic>
        <p:nvPicPr>
          <p:cNvPr id="17" name="Picture 10" descr="D:\Research\Write\nips2010\spotlight\images\test_20warping_steps\small-weight\flow_005_.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7316" y="3976792"/>
            <a:ext cx="1371600" cy="10290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8" name="Picture 21" descr="test_005"/>
          <p:cNvPicPr>
            <a:picLocks noChangeAspect="1" noChangeArrowheads="1" noCrop="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0629" y="3976792"/>
            <a:ext cx="1371600" cy="10290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0" name="Picture 17" descr="Grove_GT"/>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41774" y="3977088"/>
            <a:ext cx="1371600" cy="102898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6" name="Rectangle 35"/>
          <p:cNvSpPr>
            <a:spLocks noChangeAspect="1"/>
          </p:cNvSpPr>
          <p:nvPr/>
        </p:nvSpPr>
        <p:spPr>
          <a:xfrm>
            <a:off x="5486400" y="4373667"/>
            <a:ext cx="274321" cy="27563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grpSp>
        <p:nvGrpSpPr>
          <p:cNvPr id="7" name="Group 7"/>
          <p:cNvGrpSpPr/>
          <p:nvPr/>
        </p:nvGrpSpPr>
        <p:grpSpPr>
          <a:xfrm>
            <a:off x="130629" y="1295400"/>
            <a:ext cx="8882745" cy="5213547"/>
            <a:chOff x="130629" y="1295400"/>
            <a:chExt cx="8882745" cy="5213547"/>
          </a:xfrm>
        </p:grpSpPr>
        <p:pic>
          <p:nvPicPr>
            <p:cNvPr id="11" name="Picture 3" descr="C:\dqsun\Dropbox\job_app\job_talk\images\middle_flow_test\cropped\003_GT.png"/>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41774" y="2327464"/>
              <a:ext cx="1371600" cy="119921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 name="Picture 7" descr="C:\dqsun\Dropbox\job_app\job_talk\images\middle_flow_test\cropped\003_images.gif"/>
            <p:cNvPicPr>
              <a:picLocks noChangeAspect="1" noChangeArrowheads="1" noCrop="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0629" y="2327464"/>
              <a:ext cx="1371600" cy="119921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4" name="Picture 10" descr="C:\dqsun\Dropbox\job_app\job_talk\images\middle_flow_test\cropped\005_GT.png"/>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41774" y="5126877"/>
              <a:ext cx="1371600" cy="138207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5" name="Picture 11" descr="C:\dqsun\Dropbox\job_app\job_talk\images\middle_flow_test\cropped\005_images.gif"/>
            <p:cNvPicPr>
              <a:picLocks noChangeAspect="1" noChangeArrowheads="1" noCrop="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0629" y="5126877"/>
              <a:ext cx="1371600" cy="138207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8" name="Rectangle 27"/>
            <p:cNvSpPr/>
            <p:nvPr/>
          </p:nvSpPr>
          <p:spPr>
            <a:xfrm>
              <a:off x="8577072" y="1295400"/>
              <a:ext cx="429768" cy="39319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33" name="Rectangle 32"/>
            <p:cNvSpPr/>
            <p:nvPr/>
          </p:nvSpPr>
          <p:spPr>
            <a:xfrm>
              <a:off x="1072461" y="1295400"/>
              <a:ext cx="429768" cy="39319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34" name="Rectangle 33"/>
            <p:cNvSpPr>
              <a:spLocks noChangeAspect="1"/>
            </p:cNvSpPr>
            <p:nvPr/>
          </p:nvSpPr>
          <p:spPr>
            <a:xfrm>
              <a:off x="8488679" y="4373667"/>
              <a:ext cx="274321" cy="27563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39" name="Rectangle 38"/>
            <p:cNvSpPr>
              <a:spLocks noChangeAspect="1"/>
            </p:cNvSpPr>
            <p:nvPr/>
          </p:nvSpPr>
          <p:spPr>
            <a:xfrm>
              <a:off x="990600" y="4373667"/>
              <a:ext cx="274321" cy="27563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grpSp>
      <p:sp>
        <p:nvSpPr>
          <p:cNvPr id="54" name="TextBox 53"/>
          <p:cNvSpPr txBox="1"/>
          <p:nvPr/>
        </p:nvSpPr>
        <p:spPr bwMode="auto">
          <a:xfrm>
            <a:off x="5410200" y="799980"/>
            <a:ext cx="1295400" cy="400050"/>
          </a:xfrm>
          <a:prstGeom prst="rect">
            <a:avLst/>
          </a:prstGeom>
          <a:noFill/>
          <a:ln w="9525">
            <a:noFill/>
            <a:miter lim="800000"/>
            <a:headEnd/>
            <a:tailEnd/>
          </a:ln>
        </p:spPr>
        <p:txBody>
          <a:bodyPr>
            <a:spAutoFit/>
          </a:bodyPr>
          <a:lstStyle/>
          <a:p>
            <a:pPr eaLnBrk="0" hangingPunct="0">
              <a:defRPr/>
            </a:pPr>
            <a:r>
              <a:rPr lang="en-US" sz="2000" dirty="0">
                <a:solidFill>
                  <a:srgbClr val="FFFFFF"/>
                </a:solidFill>
                <a:latin typeface="+mn-lt"/>
                <a:cs typeface="Arial" pitchFamily="34" charset="0"/>
              </a:rPr>
              <a:t>Layers++</a:t>
            </a:r>
          </a:p>
        </p:txBody>
      </p:sp>
      <p:sp>
        <p:nvSpPr>
          <p:cNvPr id="56" name="TextBox 55"/>
          <p:cNvSpPr txBox="1"/>
          <p:nvPr/>
        </p:nvSpPr>
        <p:spPr bwMode="auto">
          <a:xfrm>
            <a:off x="7467600" y="799980"/>
            <a:ext cx="1676400" cy="400110"/>
          </a:xfrm>
          <a:prstGeom prst="rect">
            <a:avLst/>
          </a:prstGeom>
          <a:noFill/>
          <a:ln w="9525">
            <a:noFill/>
            <a:miter lim="800000"/>
            <a:headEnd/>
            <a:tailEnd/>
          </a:ln>
        </p:spPr>
        <p:txBody>
          <a:bodyPr wrap="square">
            <a:spAutoFit/>
          </a:bodyPr>
          <a:lstStyle/>
          <a:p>
            <a:pPr eaLnBrk="0" hangingPunct="0">
              <a:defRPr/>
            </a:pPr>
            <a:r>
              <a:rPr lang="en-US" sz="2000" dirty="0" smtClean="0">
                <a:solidFill>
                  <a:srgbClr val="FFFFFF"/>
                </a:solidFill>
                <a:latin typeface="+mn-lt"/>
                <a:cs typeface="Arial" pitchFamily="34" charset="0"/>
              </a:rPr>
              <a:t>Ground truth</a:t>
            </a:r>
            <a:endParaRPr lang="en-US" sz="2000" dirty="0">
              <a:solidFill>
                <a:srgbClr val="FFFFFF"/>
              </a:solidFill>
              <a:latin typeface="+mn-lt"/>
              <a:cs typeface="Arial" pitchFamily="34" charset="0"/>
            </a:endParaRPr>
          </a:p>
        </p:txBody>
      </p:sp>
      <p:sp>
        <p:nvSpPr>
          <p:cNvPr id="61" name="Rectangle 60"/>
          <p:cNvSpPr/>
          <p:nvPr/>
        </p:nvSpPr>
        <p:spPr>
          <a:xfrm>
            <a:off x="4685628" y="3581095"/>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rgbClr val="FFFFFF"/>
                </a:solidFill>
              </a:rPr>
              <a:t>0.2</a:t>
            </a:r>
          </a:p>
        </p:txBody>
      </p:sp>
      <p:sp>
        <p:nvSpPr>
          <p:cNvPr id="62" name="Rectangle 61"/>
          <p:cNvSpPr/>
          <p:nvPr/>
        </p:nvSpPr>
        <p:spPr>
          <a:xfrm>
            <a:off x="7390658" y="3585263"/>
            <a:ext cx="1667719" cy="362407"/>
          </a:xfrm>
          <a:prstGeom prst="rect">
            <a:avLst/>
          </a:prstGeom>
        </p:spPr>
        <p:txBody>
          <a:bodyPr wrap="none">
            <a:spAutoFit/>
          </a:bodyPr>
          <a:lstStyle/>
          <a:p>
            <a:pPr algn="ctr" defTabSz="914400" eaLnBrk="1" hangingPunct="1">
              <a:lnSpc>
                <a:spcPct val="97000"/>
              </a:lnSpc>
              <a:spcBef>
                <a:spcPct val="50000"/>
              </a:spcBef>
              <a:buClr>
                <a:srgbClr val="000000"/>
              </a:buClr>
              <a:buSzPct val="100000"/>
            </a:pPr>
            <a:r>
              <a:rPr lang="en-US" altLang="zh-CN" sz="1800" dirty="0" smtClean="0">
                <a:solidFill>
                  <a:srgbClr val="FFFFFF"/>
                </a:solidFill>
                <a:ea typeface="宋体" pitchFamily="2" charset="-122"/>
              </a:rPr>
              <a:t>Black: occlusion</a:t>
            </a:r>
            <a:endParaRPr lang="en-US" altLang="zh-CN" sz="1800" dirty="0">
              <a:solidFill>
                <a:srgbClr val="FFFFFF"/>
              </a:solidFill>
              <a:ea typeface="宋体" pitchFamily="2" charset="-122"/>
            </a:endParaRPr>
          </a:p>
        </p:txBody>
      </p:sp>
      <p:grpSp>
        <p:nvGrpSpPr>
          <p:cNvPr id="8" name="Group 39"/>
          <p:cNvGrpSpPr/>
          <p:nvPr/>
        </p:nvGrpSpPr>
        <p:grpSpPr>
          <a:xfrm>
            <a:off x="0" y="799980"/>
            <a:ext cx="3048000" cy="6108592"/>
            <a:chOff x="0" y="799980"/>
            <a:chExt cx="3048000" cy="6108592"/>
          </a:xfrm>
        </p:grpSpPr>
        <p:sp>
          <p:nvSpPr>
            <p:cNvPr id="58" name="Rectangle 57"/>
            <p:cNvSpPr/>
            <p:nvPr/>
          </p:nvSpPr>
          <p:spPr>
            <a:xfrm>
              <a:off x="0" y="3581095"/>
              <a:ext cx="1711645" cy="369332"/>
            </a:xfrm>
            <a:prstGeom prst="rect">
              <a:avLst/>
            </a:prstGeom>
          </p:spPr>
          <p:txBody>
            <a:bodyPr wrap="square">
              <a:spAutoFit/>
            </a:bodyPr>
            <a:lstStyle/>
            <a:p>
              <a:pPr eaLnBrk="0" hangingPunct="0">
                <a:spcBef>
                  <a:spcPct val="30000"/>
                </a:spcBef>
                <a:buClr>
                  <a:srgbClr val="000000"/>
                </a:buClr>
                <a:buSzPct val="100000"/>
                <a:defRPr/>
              </a:pPr>
              <a:r>
                <a:rPr lang="en-US" sz="1800" dirty="0" smtClean="0">
                  <a:solidFill>
                    <a:srgbClr val="FFFFFF"/>
                  </a:solidFill>
                </a:rPr>
                <a:t>Endpoint error</a:t>
              </a:r>
            </a:p>
          </p:txBody>
        </p:sp>
        <p:sp>
          <p:nvSpPr>
            <p:cNvPr id="63" name="Rectangle 62"/>
            <p:cNvSpPr/>
            <p:nvPr/>
          </p:nvSpPr>
          <p:spPr>
            <a:xfrm>
              <a:off x="0" y="6539240"/>
              <a:ext cx="1711645" cy="369332"/>
            </a:xfrm>
            <a:prstGeom prst="rect">
              <a:avLst/>
            </a:prstGeom>
          </p:spPr>
          <p:txBody>
            <a:bodyPr wrap="square">
              <a:spAutoFit/>
            </a:bodyPr>
            <a:lstStyle/>
            <a:p>
              <a:pPr eaLnBrk="0" hangingPunct="0">
                <a:spcBef>
                  <a:spcPct val="30000"/>
                </a:spcBef>
                <a:buClr>
                  <a:srgbClr val="000000"/>
                </a:buClr>
                <a:buSzPct val="100000"/>
                <a:defRPr/>
              </a:pPr>
              <a:r>
                <a:rPr lang="en-US" sz="1800" dirty="0" smtClean="0">
                  <a:solidFill>
                    <a:srgbClr val="FFFFFF"/>
                  </a:solidFill>
                </a:rPr>
                <a:t>Endpoint error</a:t>
              </a:r>
            </a:p>
          </p:txBody>
        </p:sp>
        <p:grpSp>
          <p:nvGrpSpPr>
            <p:cNvPr id="9" name="Group 8"/>
            <p:cNvGrpSpPr/>
            <p:nvPr/>
          </p:nvGrpSpPr>
          <p:grpSpPr>
            <a:xfrm>
              <a:off x="1524000" y="799980"/>
              <a:ext cx="1524000" cy="6108592"/>
              <a:chOff x="1524000" y="799980"/>
              <a:chExt cx="1524000" cy="6108592"/>
            </a:xfrm>
          </p:grpSpPr>
          <p:pic>
            <p:nvPicPr>
              <p:cNvPr id="10" name="Picture 2" descr="C:\dqsun\Dropbox\job_app\job_talk\images\middle_flow_test\cropped\003_Classic+NL.png"/>
              <p:cNvPicPr>
                <a:picLocks noChangeAspect="1" noChangeArrowheads="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32858" y="2327464"/>
                <a:ext cx="1371600" cy="119921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 name="Picture 9" descr="C:\dqsun\Dropbox\job_app\job_talk\images\middle_flow_test\cropped\005_Classic+NL.png"/>
              <p:cNvPicPr>
                <a:picLocks noChangeAspect="1" noChangeArrowheads="1"/>
              </p:cNvPicPr>
              <p:nvPr/>
            </p:nvPicPr>
            <p:blipFill>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32858" y="5126877"/>
                <a:ext cx="1371600" cy="138207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 name="Picture 122" descr="classic-gc-WA-wa-hsz7-si7-color-weight-lab-eq-scale0255_3.00e+00_3.00e+00_03.png"/>
              <p:cNvPicPr>
                <a:picLocks noChangeAspect="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32858" y="1295400"/>
                <a:ext cx="1371600" cy="9113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2" name="Rectangle 31"/>
              <p:cNvSpPr/>
              <p:nvPr/>
            </p:nvSpPr>
            <p:spPr>
              <a:xfrm>
                <a:off x="2574690" y="1295400"/>
                <a:ext cx="429768" cy="39319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pic>
            <p:nvPicPr>
              <p:cNvPr id="16" name="Picture 119" descr="classic-gc-WA-wa-hsz7-si7-color-weight-lab-eq-scale0255_3.00e+00_3.00e+00_05.png"/>
              <p:cNvPicPr>
                <a:picLocks noChangeAspect="1"/>
              </p:cNvPicPr>
              <p:nvPr/>
            </p:nvPicPr>
            <p:blipFill>
              <a:blip r:embed="rId1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32858" y="3976792"/>
                <a:ext cx="1371600" cy="10290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8" name="Rectangle 37"/>
              <p:cNvSpPr>
                <a:spLocks noChangeAspect="1"/>
              </p:cNvSpPr>
              <p:nvPr/>
            </p:nvSpPr>
            <p:spPr>
              <a:xfrm>
                <a:off x="2468879" y="4373667"/>
                <a:ext cx="274321" cy="27563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53" name="TextBox 52"/>
              <p:cNvSpPr txBox="1"/>
              <p:nvPr/>
            </p:nvSpPr>
            <p:spPr bwMode="auto">
              <a:xfrm>
                <a:off x="1524000" y="799980"/>
                <a:ext cx="1524000" cy="400050"/>
              </a:xfrm>
              <a:prstGeom prst="rect">
                <a:avLst/>
              </a:prstGeom>
              <a:noFill/>
              <a:ln w="9525">
                <a:noFill/>
                <a:miter lim="800000"/>
                <a:headEnd/>
                <a:tailEnd/>
              </a:ln>
            </p:spPr>
            <p:txBody>
              <a:bodyPr>
                <a:spAutoFit/>
              </a:bodyPr>
              <a:lstStyle/>
              <a:p>
                <a:pPr eaLnBrk="0" hangingPunct="0">
                  <a:defRPr/>
                </a:pPr>
                <a:r>
                  <a:rPr lang="en-US" sz="2000" dirty="0" err="1">
                    <a:solidFill>
                      <a:srgbClr val="FFFFFF"/>
                    </a:solidFill>
                    <a:latin typeface="+mn-lt"/>
                    <a:cs typeface="Arial" pitchFamily="34" charset="0"/>
                  </a:rPr>
                  <a:t>Classic+NL</a:t>
                </a:r>
                <a:endParaRPr lang="en-US" sz="2800" dirty="0">
                  <a:solidFill>
                    <a:srgbClr val="FFFFFF"/>
                  </a:solidFill>
                  <a:latin typeface="+mn-lt"/>
                  <a:cs typeface="Arial" pitchFamily="34" charset="0"/>
                </a:endParaRPr>
              </a:p>
            </p:txBody>
          </p:sp>
          <p:sp>
            <p:nvSpPr>
              <p:cNvPr id="59" name="Rectangle 58"/>
              <p:cNvSpPr/>
              <p:nvPr/>
            </p:nvSpPr>
            <p:spPr>
              <a:xfrm>
                <a:off x="1713828" y="3581095"/>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rgbClr val="FFFFFF"/>
                    </a:solidFill>
                  </a:rPr>
                  <a:t>0.29</a:t>
                </a:r>
              </a:p>
            </p:txBody>
          </p:sp>
          <p:sp>
            <p:nvSpPr>
              <p:cNvPr id="64" name="Rectangle 63"/>
              <p:cNvSpPr/>
              <p:nvPr/>
            </p:nvSpPr>
            <p:spPr>
              <a:xfrm>
                <a:off x="1676400" y="6539240"/>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rgbClr val="FFFFFF"/>
                    </a:solidFill>
                  </a:rPr>
                  <a:t>0.64</a:t>
                </a:r>
              </a:p>
            </p:txBody>
          </p:sp>
        </p:grpSp>
      </p:grpSp>
      <p:grpSp>
        <p:nvGrpSpPr>
          <p:cNvPr id="15" name="Group 40"/>
          <p:cNvGrpSpPr/>
          <p:nvPr/>
        </p:nvGrpSpPr>
        <p:grpSpPr>
          <a:xfrm>
            <a:off x="3113088" y="799980"/>
            <a:ext cx="1611312" cy="6108592"/>
            <a:chOff x="3113088" y="799980"/>
            <a:chExt cx="1611312" cy="6108592"/>
          </a:xfrm>
        </p:grpSpPr>
        <p:pic>
          <p:nvPicPr>
            <p:cNvPr id="13" name="Picture 5" descr="C:\dqsun\Dropbox\job_app\job_talk\images\middle_flow_test\cropped\003_MDF-flow2.png"/>
            <p:cNvPicPr>
              <a:picLocks noChangeAspect="1" noChangeArrowheads="1"/>
            </p:cNvPicPr>
            <p:nvPr/>
          </p:nvPicPr>
          <p:blipFill>
            <a:blip r:embed="rId1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35087" y="2327464"/>
              <a:ext cx="1371600" cy="119921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2" name="Picture 8" descr="C:\dqsun\Dropbox\job_app\job_talk\images\middle_flow_test\cropped\005_MDF-flow2.png"/>
            <p:cNvPicPr>
              <a:picLocks noChangeAspect="1" noChangeArrowheads="1"/>
            </p:cNvPicPr>
            <p:nvPr/>
          </p:nvPicPr>
          <p:blipFill>
            <a:blip r:embed="rId2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35087" y="5126877"/>
              <a:ext cx="1371600" cy="138207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 name="Picture 7" descr="C:\Users\t-desun\Pictures\MDP2-003.jpg"/>
            <p:cNvPicPr>
              <a:picLocks noChangeAspect="1" noChangeArrowheads="1"/>
            </p:cNvPicPr>
            <p:nvPr/>
          </p:nvPicPr>
          <p:blipFill>
            <a:blip r:embed="rId2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35087" y="1295400"/>
              <a:ext cx="1371600" cy="91048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1" name="Rectangle 30"/>
            <p:cNvSpPr/>
            <p:nvPr/>
          </p:nvSpPr>
          <p:spPr>
            <a:xfrm>
              <a:off x="4066032" y="1295400"/>
              <a:ext cx="429768" cy="39319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pic>
          <p:nvPicPr>
            <p:cNvPr id="19" name="Picture 8" descr="C:\Users\t-desun\Pictures\MDP2-005.jpg"/>
            <p:cNvPicPr>
              <a:picLocks noChangeAspect="1" noChangeArrowheads="1"/>
            </p:cNvPicPr>
            <p:nvPr/>
          </p:nvPicPr>
          <p:blipFill>
            <a:blip r:embed="rId2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35087" y="3977427"/>
              <a:ext cx="1371600" cy="10287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7" name="Rectangle 36"/>
            <p:cNvSpPr>
              <a:spLocks noChangeAspect="1"/>
            </p:cNvSpPr>
            <p:nvPr/>
          </p:nvSpPr>
          <p:spPr>
            <a:xfrm>
              <a:off x="3962400" y="4373667"/>
              <a:ext cx="274321" cy="27563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55" name="TextBox 54"/>
            <p:cNvSpPr txBox="1"/>
            <p:nvPr/>
          </p:nvSpPr>
          <p:spPr bwMode="auto">
            <a:xfrm>
              <a:off x="3113088" y="799980"/>
              <a:ext cx="1611312" cy="400110"/>
            </a:xfrm>
            <a:prstGeom prst="rect">
              <a:avLst/>
            </a:prstGeom>
            <a:noFill/>
            <a:ln w="9525">
              <a:noFill/>
              <a:miter lim="800000"/>
              <a:headEnd/>
              <a:tailEnd/>
            </a:ln>
          </p:spPr>
          <p:txBody>
            <a:bodyPr wrap="square" rtlCol="0">
              <a:prstTxWarp prst="textNoShape">
                <a:avLst/>
              </a:prstTxWarp>
              <a:spAutoFit/>
            </a:bodyPr>
            <a:lstStyle/>
            <a:p>
              <a:pPr algn="ctr" eaLnBrk="0" hangingPunct="0"/>
              <a:r>
                <a:rPr lang="en-US" sz="2000" dirty="0" smtClean="0">
                  <a:solidFill>
                    <a:srgbClr val="FFFFFF"/>
                  </a:solidFill>
                  <a:latin typeface="Helvetica" pitchFamily="34" charset="0"/>
                </a:rPr>
                <a:t>MDP-Flow2</a:t>
              </a:r>
              <a:endParaRPr lang="en-US" sz="2800" dirty="0" smtClean="0">
                <a:solidFill>
                  <a:srgbClr val="FFFFFF"/>
                </a:solidFill>
                <a:latin typeface="Helvetica" pitchFamily="34" charset="0"/>
              </a:endParaRPr>
            </a:p>
          </p:txBody>
        </p:sp>
        <p:sp>
          <p:nvSpPr>
            <p:cNvPr id="60" name="Rectangle 59"/>
            <p:cNvSpPr/>
            <p:nvPr/>
          </p:nvSpPr>
          <p:spPr>
            <a:xfrm>
              <a:off x="3200400" y="3581095"/>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rgbClr val="FFFFFF"/>
                  </a:solidFill>
                </a:rPr>
                <a:t>0.25</a:t>
              </a:r>
            </a:p>
          </p:txBody>
        </p:sp>
        <p:sp>
          <p:nvSpPr>
            <p:cNvPr id="65" name="Rectangle 64"/>
            <p:cNvSpPr/>
            <p:nvPr/>
          </p:nvSpPr>
          <p:spPr>
            <a:xfrm>
              <a:off x="3200400" y="6539240"/>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rgbClr val="FFFFFF"/>
                  </a:solidFill>
                </a:rPr>
                <a:t>0.65</a:t>
              </a:r>
            </a:p>
          </p:txBody>
        </p:sp>
      </p:grpSp>
      <p:sp>
        <p:nvSpPr>
          <p:cNvPr id="66" name="Rectangle 65"/>
          <p:cNvSpPr/>
          <p:nvPr/>
        </p:nvSpPr>
        <p:spPr>
          <a:xfrm>
            <a:off x="4724400" y="6539240"/>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rgbClr val="FFFFFF"/>
                </a:solidFill>
              </a:rPr>
              <a:t>0.48</a:t>
            </a:r>
          </a:p>
        </p:txBody>
      </p:sp>
      <p:sp>
        <p:nvSpPr>
          <p:cNvPr id="67" name="Title 66"/>
          <p:cNvSpPr>
            <a:spLocks noGrp="1"/>
          </p:cNvSpPr>
          <p:nvPr>
            <p:ph type="title"/>
          </p:nvPr>
        </p:nvSpPr>
        <p:spPr>
          <a:xfrm>
            <a:off x="457200" y="-172071"/>
            <a:ext cx="8229600" cy="1143000"/>
          </a:xfrm>
        </p:spPr>
        <p:txBody>
          <a:bodyPr/>
          <a:lstStyle/>
          <a:p>
            <a:r>
              <a:rPr lang="en-US" dirty="0">
                <a:latin typeface="Arial" charset="0"/>
                <a:cs typeface="Arial" charset="0"/>
              </a:rPr>
              <a:t>Visual Comparison</a:t>
            </a:r>
            <a:endParaRPr lang="en-US" dirty="0"/>
          </a:p>
        </p:txBody>
      </p:sp>
      <p:sp>
        <p:nvSpPr>
          <p:cNvPr id="68" name="TextBox 67"/>
          <p:cNvSpPr txBox="1"/>
          <p:nvPr/>
        </p:nvSpPr>
        <p:spPr bwMode="auto">
          <a:xfrm>
            <a:off x="5713938" y="6539240"/>
            <a:ext cx="2026028" cy="369332"/>
          </a:xfrm>
          <a:prstGeom prst="rect">
            <a:avLst/>
          </a:prstGeom>
          <a:noFill/>
          <a:ln w="9525">
            <a:noFill/>
            <a:miter lim="800000"/>
            <a:headEnd/>
            <a:tailEnd/>
          </a:ln>
        </p:spPr>
        <p:txBody>
          <a:bodyPr wrap="none" rtlCol="0">
            <a:spAutoFit/>
          </a:bodyPr>
          <a:lstStyle/>
          <a:p>
            <a:pPr eaLnBrk="0" hangingPunct="0"/>
            <a:r>
              <a:rPr lang="en-US" altLang="zh-CN" sz="1800" dirty="0">
                <a:solidFill>
                  <a:srgbClr val="FFFFFF"/>
                </a:solidFill>
                <a:ea typeface="宋体" pitchFamily="2" charset="-122"/>
              </a:rPr>
              <a:t>Layer </a:t>
            </a:r>
            <a:r>
              <a:rPr lang="en-US" sz="1800" dirty="0" smtClean="0">
                <a:solidFill>
                  <a:srgbClr val="FFFFFF"/>
                </a:solidFill>
                <a:latin typeface="+mn-lt"/>
              </a:rPr>
              <a:t>segmentation</a:t>
            </a:r>
          </a:p>
        </p:txBody>
      </p:sp>
      <p:pic>
        <p:nvPicPr>
          <p:cNvPr id="71" name="Picture 3" descr="C:\Users\dqsun\Dropbox\job_app\job_talk\images\middle_flow_test\layers++_seg\seg_003_.png"/>
          <p:cNvPicPr>
            <a:picLocks noChangeAspect="1" noChangeArrowheads="1"/>
          </p:cNvPicPr>
          <p:nvPr/>
        </p:nvPicPr>
        <p:blipFill>
          <a:blip r:embed="rId2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39545" y="1295400"/>
            <a:ext cx="1371600" cy="91126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2" name="Picture 9" descr="C:\Users\dqsun\Dropbox\job_app\job_talk\images\middle_flow_test\cropped\003_layers++_seg.png"/>
          <p:cNvPicPr>
            <a:picLocks noChangeAspect="1" noChangeArrowheads="1"/>
          </p:cNvPicPr>
          <p:nvPr/>
        </p:nvPicPr>
        <p:blipFill>
          <a:blip r:embed="rId2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39545" y="2327464"/>
            <a:ext cx="1371600" cy="119921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3" name="Rectangle 72"/>
          <p:cNvSpPr/>
          <p:nvPr/>
        </p:nvSpPr>
        <p:spPr>
          <a:xfrm>
            <a:off x="7086600" y="1295400"/>
            <a:ext cx="429768" cy="39319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pic>
        <p:nvPicPr>
          <p:cNvPr id="76" name="Picture 4" descr="C:\Users\dqsun\Dropbox\job_app\job_talk\images\middle_flow_test\layers++_seg\seg_005_.png"/>
          <p:cNvPicPr>
            <a:picLocks noChangeAspect="1" noChangeArrowheads="1"/>
          </p:cNvPicPr>
          <p:nvPr/>
        </p:nvPicPr>
        <p:blipFill>
          <a:blip r:embed="rId2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39545" y="3977427"/>
            <a:ext cx="1371600" cy="10287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7" name="Picture 5" descr="C:\Users\dqsun\Dropbox\job_app\job_talk\images\middle_flow_test\cropped\005_layers++_seg.png"/>
          <p:cNvPicPr>
            <a:picLocks noChangeAspect="1" noChangeArrowheads="1"/>
          </p:cNvPicPr>
          <p:nvPr/>
        </p:nvPicPr>
        <p:blipFill>
          <a:blip r:embed="rId2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39545" y="5126877"/>
            <a:ext cx="1371600" cy="138207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8" name="Rectangle 77"/>
          <p:cNvSpPr>
            <a:spLocks noChangeAspect="1"/>
          </p:cNvSpPr>
          <p:nvPr/>
        </p:nvSpPr>
        <p:spPr>
          <a:xfrm>
            <a:off x="7010400" y="4373667"/>
            <a:ext cx="274321" cy="275632"/>
          </a:xfrm>
          <a:prstGeom prst="rect">
            <a:avLst/>
          </a:prstGeom>
          <a:noFill/>
          <a:ln w="19050">
            <a:solidFill>
              <a:schemeClr val="bg1"/>
            </a:solidFill>
            <a:prstDash val="sysDash"/>
          </a:ln>
        </p:spPr>
        <p:txBody>
          <a:bodyPr wrap="square" rtlCol="0" anchor="ctr">
            <a:spAutoFit/>
          </a:bodyPr>
          <a:lstStyle/>
          <a:p>
            <a:pPr algn="ctr"/>
            <a:endParaRPr lang="en-US"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57142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animBg="1"/>
      <p:bldP spid="54" grpId="0"/>
      <p:bldP spid="61" grpId="0"/>
      <p:bldP spid="66" grpId="0"/>
      <p:bldP spid="68" grpId="0"/>
      <p:bldP spid="73" grpId="0" animBg="1"/>
      <p:bldP spid="78" grpId="0" animBg="1"/>
    </p:bldLst>
  </p:timing>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794"/>
            <a:ext cx="8229600" cy="1143000"/>
          </a:xfrm>
        </p:spPr>
        <p:txBody>
          <a:bodyPr/>
          <a:lstStyle/>
          <a:p>
            <a:r>
              <a:rPr lang="en-US" dirty="0">
                <a:latin typeface="Arial" charset="0"/>
                <a:cs typeface="Arial" charset="0"/>
              </a:rPr>
              <a:t>Visual Comparison</a:t>
            </a:r>
            <a:endParaRPr lang="en-US" dirty="0"/>
          </a:p>
        </p:txBody>
      </p:sp>
      <p:pic>
        <p:nvPicPr>
          <p:cNvPr id="23" name="Picture 10" descr="test_002"/>
          <p:cNvPicPr>
            <a:picLocks noChangeAspect="1" noChangeArrowheads="1" noCrop="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0629" y="1497728"/>
            <a:ext cx="1371600" cy="91131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5" name="Picture 4" descr="Mequon_GT"/>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41774" y="1497728"/>
            <a:ext cx="1371600" cy="9101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7" name="Rectangle 26"/>
          <p:cNvSpPr/>
          <p:nvPr/>
        </p:nvSpPr>
        <p:spPr>
          <a:xfrm>
            <a:off x="685800" y="1828800"/>
            <a:ext cx="289560" cy="274320"/>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pic>
        <p:nvPicPr>
          <p:cNvPr id="42" name="Picture 19" descr="C:\dqsun\Dropbox\job_app\job_talk\images\middle_flow_test\cropped\002_GT.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41774" y="2667000"/>
            <a:ext cx="1371600" cy="1209600"/>
          </a:xfrm>
          <a:prstGeom prst="rect">
            <a:avLst/>
          </a:prstGeom>
          <a:noFill/>
          <a:ln>
            <a:noFill/>
            <a:prstDash val="sysDash"/>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3" name="Picture 20" descr="C:\dqsun\Dropbox\job_app\job_talk\images\middle_flow_test\cropped\002_images.gif"/>
          <p:cNvPicPr>
            <a:picLocks noChangeAspect="1" noChangeArrowheads="1" noCrop="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0629" y="2667000"/>
            <a:ext cx="1371600" cy="1209600"/>
          </a:xfrm>
          <a:prstGeom prst="rect">
            <a:avLst/>
          </a:prstGeom>
          <a:noFill/>
          <a:ln>
            <a:noFill/>
            <a:prstDash val="sysDash"/>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7" name="Rectangle 46"/>
          <p:cNvSpPr/>
          <p:nvPr/>
        </p:nvSpPr>
        <p:spPr>
          <a:xfrm>
            <a:off x="1088136" y="1591056"/>
            <a:ext cx="228600" cy="228600"/>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sp>
        <p:nvSpPr>
          <p:cNvPr id="34" name="Rectangle 33"/>
          <p:cNvSpPr/>
          <p:nvPr/>
        </p:nvSpPr>
        <p:spPr>
          <a:xfrm>
            <a:off x="0" y="5486400"/>
            <a:ext cx="1711645" cy="369332"/>
          </a:xfrm>
          <a:prstGeom prst="rect">
            <a:avLst/>
          </a:prstGeom>
        </p:spPr>
        <p:txBody>
          <a:bodyPr wrap="square">
            <a:spAutoFit/>
          </a:bodyPr>
          <a:lstStyle/>
          <a:p>
            <a:pPr eaLnBrk="0" hangingPunct="0">
              <a:spcBef>
                <a:spcPct val="30000"/>
              </a:spcBef>
              <a:buClr>
                <a:srgbClr val="000000"/>
              </a:buClr>
              <a:buSzPct val="100000"/>
              <a:defRPr/>
            </a:pPr>
            <a:r>
              <a:rPr lang="en-US" sz="1800" dirty="0" smtClean="0">
                <a:solidFill>
                  <a:srgbClr val="FFFFFF"/>
                </a:solidFill>
              </a:rPr>
              <a:t>Endpoint error</a:t>
            </a:r>
          </a:p>
        </p:txBody>
      </p:sp>
      <p:sp>
        <p:nvSpPr>
          <p:cNvPr id="53" name="Rectangle 52"/>
          <p:cNvSpPr/>
          <p:nvPr/>
        </p:nvSpPr>
        <p:spPr>
          <a:xfrm>
            <a:off x="7467600" y="5486400"/>
            <a:ext cx="1752600" cy="1166986"/>
          </a:xfrm>
          <a:prstGeom prst="rect">
            <a:avLst/>
          </a:prstGeom>
        </p:spPr>
        <p:txBody>
          <a:bodyPr wrap="square">
            <a:spAutoFit/>
          </a:bodyPr>
          <a:lstStyle/>
          <a:p>
            <a:pPr algn="ctr" defTabSz="914400" eaLnBrk="1" hangingPunct="1">
              <a:lnSpc>
                <a:spcPct val="97000"/>
              </a:lnSpc>
              <a:spcBef>
                <a:spcPct val="50000"/>
              </a:spcBef>
              <a:buClr>
                <a:srgbClr val="000000"/>
              </a:buClr>
              <a:buSzPct val="100000"/>
            </a:pPr>
            <a:r>
              <a:rPr lang="en-US" altLang="zh-CN" sz="1800" dirty="0" smtClean="0">
                <a:solidFill>
                  <a:srgbClr val="FFFFFF"/>
                </a:solidFill>
                <a:ea typeface="宋体" pitchFamily="2" charset="-122"/>
              </a:rPr>
              <a:t>Occluded regions in black, error not measured</a:t>
            </a:r>
            <a:endParaRPr lang="en-US" altLang="zh-CN" sz="1800" dirty="0">
              <a:solidFill>
                <a:srgbClr val="FFFFFF"/>
              </a:solidFill>
              <a:ea typeface="宋体" pitchFamily="2" charset="-122"/>
            </a:endParaRPr>
          </a:p>
        </p:txBody>
      </p:sp>
      <p:pic>
        <p:nvPicPr>
          <p:cNvPr id="6148" name="Picture 4" descr="C:\dqsun\Dropbox\job_app\job_talk\images\middle_flow_test\cropped\002_GT.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96200" y="4148154"/>
            <a:ext cx="1371600" cy="13550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149" name="Picture 5" descr="C:\dqsun\Dropbox\job_app\job_talk\images\middle_flow_test\cropped\002_images.gif"/>
          <p:cNvPicPr>
            <a:picLocks noChangeAspect="1" noChangeArrowheads="1" noCrop="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4148154"/>
            <a:ext cx="1371600" cy="13550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0" name="TextBox 59"/>
          <p:cNvSpPr txBox="1"/>
          <p:nvPr/>
        </p:nvSpPr>
        <p:spPr bwMode="auto">
          <a:xfrm>
            <a:off x="7467600" y="799980"/>
            <a:ext cx="1676400" cy="400110"/>
          </a:xfrm>
          <a:prstGeom prst="rect">
            <a:avLst/>
          </a:prstGeom>
          <a:noFill/>
          <a:ln w="9525">
            <a:noFill/>
            <a:miter lim="800000"/>
            <a:headEnd/>
            <a:tailEnd/>
          </a:ln>
        </p:spPr>
        <p:txBody>
          <a:bodyPr wrap="square">
            <a:spAutoFit/>
          </a:bodyPr>
          <a:lstStyle/>
          <a:p>
            <a:pPr eaLnBrk="0" hangingPunct="0">
              <a:defRPr/>
            </a:pPr>
            <a:r>
              <a:rPr lang="en-US" sz="2000" dirty="0" smtClean="0">
                <a:solidFill>
                  <a:srgbClr val="FFFFFF"/>
                </a:solidFill>
                <a:latin typeface="+mn-lt"/>
                <a:cs typeface="Arial" pitchFamily="34" charset="0"/>
              </a:rPr>
              <a:t>Ground truth</a:t>
            </a:r>
            <a:endParaRPr lang="en-US" sz="2000" dirty="0">
              <a:solidFill>
                <a:srgbClr val="FFFFFF"/>
              </a:solidFill>
              <a:latin typeface="+mn-lt"/>
              <a:cs typeface="Arial" pitchFamily="34" charset="0"/>
            </a:endParaRPr>
          </a:p>
        </p:txBody>
      </p:sp>
      <p:sp>
        <p:nvSpPr>
          <p:cNvPr id="65" name="Rectangle 64"/>
          <p:cNvSpPr/>
          <p:nvPr/>
        </p:nvSpPr>
        <p:spPr>
          <a:xfrm>
            <a:off x="8168640" y="1828800"/>
            <a:ext cx="289560" cy="274320"/>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grpSp>
        <p:nvGrpSpPr>
          <p:cNvPr id="3" name="Group 2"/>
          <p:cNvGrpSpPr/>
          <p:nvPr/>
        </p:nvGrpSpPr>
        <p:grpSpPr>
          <a:xfrm>
            <a:off x="1524000" y="799980"/>
            <a:ext cx="3200400" cy="6010484"/>
            <a:chOff x="1524000" y="799980"/>
            <a:chExt cx="3200400" cy="6010484"/>
          </a:xfrm>
        </p:grpSpPr>
        <p:pic>
          <p:nvPicPr>
            <p:cNvPr id="21" name="Picture 121" descr="classic-gc-WA-wa-hsz7-si7-color-weight-lab-eq-scale0255_3.00e+00_3.00e+00_02.png"/>
            <p:cNvPicPr>
              <a:picLocks noChangeAspect="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32858" y="1497728"/>
              <a:ext cx="1371600" cy="91131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4" name="Picture 6" descr="C:\Users\t-desun\Pictures\MDP2-002.jpg"/>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35087" y="1497728"/>
              <a:ext cx="1371600" cy="91048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1" name="Picture 18" descr="C:\dqsun\Dropbox\job_app\job_talk\images\middle_flow_test\cropped\002_Classic+NL.png"/>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32858" y="2667000"/>
              <a:ext cx="1371600" cy="1209600"/>
            </a:xfrm>
            <a:prstGeom prst="rect">
              <a:avLst/>
            </a:prstGeom>
            <a:noFill/>
            <a:ln>
              <a:noFill/>
              <a:prstDash val="sysDash"/>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5" name="Picture 22" descr="C:\dqsun\Dropbox\job_app\job_talk\images\middle_flow_test\cropped\002_MDF-flow2.png"/>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35087" y="2667000"/>
              <a:ext cx="1371600" cy="1209600"/>
            </a:xfrm>
            <a:prstGeom prst="rect">
              <a:avLst/>
            </a:prstGeom>
            <a:noFill/>
            <a:ln>
              <a:noFill/>
              <a:prstDash val="sysDash"/>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3" name="Rectangle 32"/>
            <p:cNvSpPr/>
            <p:nvPr/>
          </p:nvSpPr>
          <p:spPr>
            <a:xfrm>
              <a:off x="1600200" y="5887134"/>
              <a:ext cx="1484788" cy="646331"/>
            </a:xfrm>
            <a:prstGeom prst="rect">
              <a:avLst/>
            </a:prstGeom>
          </p:spPr>
          <p:txBody>
            <a:bodyPr wrap="square">
              <a:spAutoFit/>
            </a:bodyPr>
            <a:lstStyle/>
            <a:p>
              <a:r>
                <a:rPr lang="en-US" sz="1800" dirty="0" smtClean="0">
                  <a:solidFill>
                    <a:srgbClr val="FFFFFF"/>
                  </a:solidFill>
                </a:rPr>
                <a:t>Sun </a:t>
              </a:r>
              <a:r>
                <a:rPr lang="en-US" sz="1800" dirty="0">
                  <a:solidFill>
                    <a:srgbClr val="FFFFFF"/>
                  </a:solidFill>
                </a:rPr>
                <a:t>et al. CVPR 2010</a:t>
              </a:r>
            </a:p>
          </p:txBody>
        </p:sp>
        <p:sp>
          <p:nvSpPr>
            <p:cNvPr id="35" name="Rectangle 34"/>
            <p:cNvSpPr/>
            <p:nvPr/>
          </p:nvSpPr>
          <p:spPr>
            <a:xfrm>
              <a:off x="1600200" y="5486400"/>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chemeClr val="bg1"/>
                  </a:solidFill>
                </a:rPr>
                <a:t>0.22</a:t>
              </a:r>
            </a:p>
          </p:txBody>
        </p:sp>
        <p:sp>
          <p:nvSpPr>
            <p:cNvPr id="36" name="Rectangle 35"/>
            <p:cNvSpPr/>
            <p:nvPr/>
          </p:nvSpPr>
          <p:spPr>
            <a:xfrm>
              <a:off x="3237828" y="5486400"/>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chemeClr val="bg1"/>
                  </a:solidFill>
                </a:rPr>
                <a:t>0.16</a:t>
              </a:r>
            </a:p>
          </p:txBody>
        </p:sp>
        <p:sp>
          <p:nvSpPr>
            <p:cNvPr id="52" name="Rectangle 51"/>
            <p:cNvSpPr/>
            <p:nvPr/>
          </p:nvSpPr>
          <p:spPr>
            <a:xfrm>
              <a:off x="3200400" y="5887134"/>
              <a:ext cx="1251871" cy="923330"/>
            </a:xfrm>
            <a:prstGeom prst="rect">
              <a:avLst/>
            </a:prstGeom>
          </p:spPr>
          <p:txBody>
            <a:bodyPr wrap="square">
              <a:spAutoFit/>
            </a:bodyPr>
            <a:lstStyle/>
            <a:p>
              <a:r>
                <a:rPr lang="en-US" sz="1800" dirty="0" err="1" smtClean="0">
                  <a:solidFill>
                    <a:srgbClr val="FFFFFF"/>
                  </a:solidFill>
                </a:rPr>
                <a:t>Xu</a:t>
              </a:r>
              <a:r>
                <a:rPr lang="en-US" sz="1800" dirty="0" smtClean="0">
                  <a:solidFill>
                    <a:srgbClr val="FFFFFF"/>
                  </a:solidFill>
                </a:rPr>
                <a:t> et al. TPAMI,  accepted</a:t>
              </a:r>
              <a:endParaRPr lang="en-US" sz="1800" dirty="0">
                <a:solidFill>
                  <a:srgbClr val="FFFFFF"/>
                </a:solidFill>
              </a:endParaRPr>
            </a:p>
          </p:txBody>
        </p:sp>
        <p:pic>
          <p:nvPicPr>
            <p:cNvPr id="6152" name="Picture 8" descr="C:\dqsun\Dropbox\job_app\job_talk\images\middle_flow_test\cropped\002_Classic+NL.png"/>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00200" y="4148154"/>
              <a:ext cx="1371600" cy="13550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154" name="Picture 10" descr="C:\dqsun\Dropbox\job_app\job_talk\images\middle_flow_test\cropped\002_MDF-flow2.png"/>
            <p:cNvPicPr>
              <a:picLocks noChangeAspect="1" noChangeArrowheads="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24200" y="4148154"/>
              <a:ext cx="1371600" cy="13550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7" name="TextBox 56"/>
            <p:cNvSpPr txBox="1"/>
            <p:nvPr/>
          </p:nvSpPr>
          <p:spPr bwMode="auto">
            <a:xfrm>
              <a:off x="1524000" y="799980"/>
              <a:ext cx="1524000" cy="400050"/>
            </a:xfrm>
            <a:prstGeom prst="rect">
              <a:avLst/>
            </a:prstGeom>
            <a:noFill/>
            <a:ln w="9525">
              <a:noFill/>
              <a:miter lim="800000"/>
              <a:headEnd/>
              <a:tailEnd/>
            </a:ln>
          </p:spPr>
          <p:txBody>
            <a:bodyPr>
              <a:spAutoFit/>
            </a:bodyPr>
            <a:lstStyle/>
            <a:p>
              <a:pPr eaLnBrk="0" hangingPunct="0">
                <a:defRPr/>
              </a:pPr>
              <a:r>
                <a:rPr lang="en-US" sz="2000" dirty="0" err="1">
                  <a:solidFill>
                    <a:srgbClr val="FFFFFF"/>
                  </a:solidFill>
                  <a:latin typeface="+mn-lt"/>
                  <a:cs typeface="Arial" pitchFamily="34" charset="0"/>
                </a:rPr>
                <a:t>Classic+NL</a:t>
              </a:r>
              <a:endParaRPr lang="en-US" sz="2800" dirty="0">
                <a:solidFill>
                  <a:srgbClr val="FFFFFF"/>
                </a:solidFill>
                <a:latin typeface="+mn-lt"/>
                <a:cs typeface="Arial" pitchFamily="34" charset="0"/>
              </a:endParaRPr>
            </a:p>
          </p:txBody>
        </p:sp>
        <p:sp>
          <p:nvSpPr>
            <p:cNvPr id="59" name="TextBox 58"/>
            <p:cNvSpPr txBox="1"/>
            <p:nvPr/>
          </p:nvSpPr>
          <p:spPr bwMode="auto">
            <a:xfrm>
              <a:off x="3113088" y="799980"/>
              <a:ext cx="1611312" cy="400110"/>
            </a:xfrm>
            <a:prstGeom prst="rect">
              <a:avLst/>
            </a:prstGeom>
            <a:noFill/>
            <a:ln w="9525">
              <a:noFill/>
              <a:miter lim="800000"/>
              <a:headEnd/>
              <a:tailEnd/>
            </a:ln>
          </p:spPr>
          <p:txBody>
            <a:bodyPr wrap="square" rtlCol="0">
              <a:prstTxWarp prst="textNoShape">
                <a:avLst/>
              </a:prstTxWarp>
              <a:spAutoFit/>
            </a:bodyPr>
            <a:lstStyle/>
            <a:p>
              <a:pPr algn="ctr" eaLnBrk="0" hangingPunct="0"/>
              <a:r>
                <a:rPr lang="en-US" sz="2000" dirty="0" smtClean="0">
                  <a:solidFill>
                    <a:srgbClr val="FFFFFF"/>
                  </a:solidFill>
                  <a:latin typeface="Helvetica" pitchFamily="34" charset="0"/>
                </a:rPr>
                <a:t>MDP-Flow2</a:t>
              </a:r>
              <a:endParaRPr lang="en-US" sz="2800" dirty="0" smtClean="0">
                <a:solidFill>
                  <a:srgbClr val="FFFFFF"/>
                </a:solidFill>
                <a:latin typeface="Helvetica" pitchFamily="34" charset="0"/>
              </a:endParaRPr>
            </a:p>
          </p:txBody>
        </p:sp>
        <p:sp>
          <p:nvSpPr>
            <p:cNvPr id="61" name="Rectangle 60"/>
            <p:cNvSpPr/>
            <p:nvPr/>
          </p:nvSpPr>
          <p:spPr>
            <a:xfrm>
              <a:off x="2167128" y="1828800"/>
              <a:ext cx="289560" cy="274320"/>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62" name="Rectangle 61"/>
            <p:cNvSpPr/>
            <p:nvPr/>
          </p:nvSpPr>
          <p:spPr>
            <a:xfrm>
              <a:off x="3672840" y="1828800"/>
              <a:ext cx="289560" cy="274320"/>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67" name="Rectangle 66"/>
            <p:cNvSpPr/>
            <p:nvPr/>
          </p:nvSpPr>
          <p:spPr>
            <a:xfrm>
              <a:off x="2590800" y="1591056"/>
              <a:ext cx="228600" cy="228600"/>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sp>
          <p:nvSpPr>
            <p:cNvPr id="68" name="Rectangle 67"/>
            <p:cNvSpPr/>
            <p:nvPr/>
          </p:nvSpPr>
          <p:spPr>
            <a:xfrm>
              <a:off x="4114800" y="1591056"/>
              <a:ext cx="228600" cy="228600"/>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grpSp>
      <p:grpSp>
        <p:nvGrpSpPr>
          <p:cNvPr id="4" name="Group 3"/>
          <p:cNvGrpSpPr/>
          <p:nvPr/>
        </p:nvGrpSpPr>
        <p:grpSpPr>
          <a:xfrm>
            <a:off x="4637316" y="799980"/>
            <a:ext cx="2068284" cy="5733485"/>
            <a:chOff x="4637316" y="799980"/>
            <a:chExt cx="2068284" cy="5733485"/>
          </a:xfrm>
        </p:grpSpPr>
        <p:pic>
          <p:nvPicPr>
            <p:cNvPr id="22" name="Picture 7" descr="D:\Research\Write\nips2010\spotlight\images\test_20warping_steps\small-weight\flow_002_.png"/>
            <p:cNvPicPr>
              <a:picLocks noChangeAspect="1" noChangeArrowheads="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7316" y="1497728"/>
              <a:ext cx="1371600" cy="91131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4" name="Picture 21" descr="C:\dqsun\Dropbox\job_app\job_talk\images\middle_flow_test\cropped\002_Layers++.png"/>
            <p:cNvPicPr>
              <a:picLocks noChangeAspect="1" noChangeArrowheads="1"/>
            </p:cNvPicPr>
            <p:nvPr/>
          </p:nvPicPr>
          <p:blipFill>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7316" y="2667000"/>
              <a:ext cx="1371600" cy="1209600"/>
            </a:xfrm>
            <a:prstGeom prst="rect">
              <a:avLst/>
            </a:prstGeom>
            <a:noFill/>
            <a:ln>
              <a:noFill/>
              <a:prstDash val="sysDash"/>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2" name="Rectangle 31"/>
            <p:cNvSpPr/>
            <p:nvPr/>
          </p:nvSpPr>
          <p:spPr>
            <a:xfrm>
              <a:off x="4648200" y="5887134"/>
              <a:ext cx="1432560" cy="646331"/>
            </a:xfrm>
            <a:prstGeom prst="rect">
              <a:avLst/>
            </a:prstGeom>
          </p:spPr>
          <p:txBody>
            <a:bodyPr wrap="square">
              <a:spAutoFit/>
            </a:bodyPr>
            <a:lstStyle/>
            <a:p>
              <a:pPr eaLnBrk="0" hangingPunct="0">
                <a:spcBef>
                  <a:spcPct val="30000"/>
                </a:spcBef>
                <a:buClr>
                  <a:srgbClr val="000000"/>
                </a:buClr>
                <a:buSzPct val="100000"/>
                <a:defRPr/>
              </a:pPr>
              <a:r>
                <a:rPr lang="en-US" sz="1800" dirty="0" smtClean="0">
                  <a:solidFill>
                    <a:srgbClr val="FFFFFF"/>
                  </a:solidFill>
                </a:rPr>
                <a:t>Sun et al. NIPS 2010</a:t>
              </a:r>
            </a:p>
          </p:txBody>
        </p:sp>
        <p:sp>
          <p:nvSpPr>
            <p:cNvPr id="51" name="Rectangle 50"/>
            <p:cNvSpPr/>
            <p:nvPr/>
          </p:nvSpPr>
          <p:spPr>
            <a:xfrm>
              <a:off x="4724400" y="5486400"/>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chemeClr val="bg1"/>
                  </a:solidFill>
                </a:rPr>
                <a:t>0.19</a:t>
              </a:r>
            </a:p>
          </p:txBody>
        </p:sp>
        <p:pic>
          <p:nvPicPr>
            <p:cNvPr id="6147" name="Picture 3" descr="C:\dqsun\Dropbox\job_app\job_talk\images\middle_flow_test\cropped\002_Layers++.png"/>
            <p:cNvPicPr>
              <a:picLocks noChangeAspect="1" noChangeArrowheads="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8200" y="4148154"/>
              <a:ext cx="1371600" cy="13550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8" name="TextBox 57"/>
            <p:cNvSpPr txBox="1"/>
            <p:nvPr/>
          </p:nvSpPr>
          <p:spPr bwMode="auto">
            <a:xfrm>
              <a:off x="5410200" y="799980"/>
              <a:ext cx="1295400" cy="400050"/>
            </a:xfrm>
            <a:prstGeom prst="rect">
              <a:avLst/>
            </a:prstGeom>
            <a:noFill/>
            <a:ln w="9525">
              <a:noFill/>
              <a:miter lim="800000"/>
              <a:headEnd/>
              <a:tailEnd/>
            </a:ln>
          </p:spPr>
          <p:txBody>
            <a:bodyPr>
              <a:spAutoFit/>
            </a:bodyPr>
            <a:lstStyle/>
            <a:p>
              <a:pPr eaLnBrk="0" hangingPunct="0">
                <a:defRPr/>
              </a:pPr>
              <a:r>
                <a:rPr lang="en-US" sz="2000" dirty="0">
                  <a:solidFill>
                    <a:srgbClr val="FFFFFF"/>
                  </a:solidFill>
                  <a:latin typeface="+mn-lt"/>
                  <a:cs typeface="Arial" pitchFamily="34" charset="0"/>
                </a:rPr>
                <a:t>Layers++</a:t>
              </a:r>
            </a:p>
          </p:txBody>
        </p:sp>
        <p:sp>
          <p:nvSpPr>
            <p:cNvPr id="63" name="Rectangle 62"/>
            <p:cNvSpPr/>
            <p:nvPr/>
          </p:nvSpPr>
          <p:spPr>
            <a:xfrm>
              <a:off x="5181600" y="1828800"/>
              <a:ext cx="289560" cy="274320"/>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69" name="Rectangle 68"/>
            <p:cNvSpPr/>
            <p:nvPr/>
          </p:nvSpPr>
          <p:spPr>
            <a:xfrm>
              <a:off x="5617464" y="1591056"/>
              <a:ext cx="228600" cy="228600"/>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grpSp>
      <p:sp>
        <p:nvSpPr>
          <p:cNvPr id="71" name="Rectangle 70"/>
          <p:cNvSpPr/>
          <p:nvPr/>
        </p:nvSpPr>
        <p:spPr>
          <a:xfrm>
            <a:off x="8610600" y="1591056"/>
            <a:ext cx="228600" cy="228600"/>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grpSp>
        <p:nvGrpSpPr>
          <p:cNvPr id="5" name="Group 5"/>
          <p:cNvGrpSpPr/>
          <p:nvPr/>
        </p:nvGrpSpPr>
        <p:grpSpPr>
          <a:xfrm>
            <a:off x="6139545" y="1497728"/>
            <a:ext cx="1478044" cy="4635003"/>
            <a:chOff x="6139545" y="1497728"/>
            <a:chExt cx="1478044" cy="4635003"/>
          </a:xfrm>
        </p:grpSpPr>
        <p:pic>
          <p:nvPicPr>
            <p:cNvPr id="6146" name="Picture 2" descr="C:\dqsun\Dropbox\job_app\job_talk\images\middle_flow_test\layers++_seg\seg_002_.png"/>
            <p:cNvPicPr>
              <a:picLocks noChangeAspect="1" noChangeArrowheads="1"/>
            </p:cNvPicPr>
            <p:nvPr/>
          </p:nvPicPr>
          <p:blipFill>
            <a:blip r:embed="rId1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39545" y="1497728"/>
              <a:ext cx="1371600" cy="91126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4" name="Rectangle 63"/>
            <p:cNvSpPr/>
            <p:nvPr/>
          </p:nvSpPr>
          <p:spPr>
            <a:xfrm>
              <a:off x="6684264" y="1828800"/>
              <a:ext cx="289560" cy="274320"/>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70" name="Rectangle 69"/>
            <p:cNvSpPr/>
            <p:nvPr/>
          </p:nvSpPr>
          <p:spPr>
            <a:xfrm>
              <a:off x="7107936" y="1591056"/>
              <a:ext cx="228600" cy="228600"/>
            </a:xfrm>
            <a:prstGeom prst="rect">
              <a:avLst/>
            </a:prstGeom>
            <a:noFill/>
            <a:ln w="19050">
              <a:solidFill>
                <a:schemeClr val="bg1"/>
              </a:solidFill>
              <a:prstDash val="sysDash"/>
            </a:ln>
          </p:spPr>
          <p:txBody>
            <a:bodyPr rtlCol="0" anchor="ctr">
              <a:spAutoFit/>
            </a:bodyPr>
            <a:lstStyle/>
            <a:p>
              <a:pPr algn="ctr"/>
              <a:endParaRPr lang="en-US" dirty="0">
                <a:solidFill>
                  <a:schemeClr val="bg1"/>
                </a:solidFill>
              </a:endParaRPr>
            </a:p>
          </p:txBody>
        </p:sp>
        <p:sp>
          <p:nvSpPr>
            <p:cNvPr id="46" name="TextBox 45"/>
            <p:cNvSpPr txBox="1"/>
            <p:nvPr/>
          </p:nvSpPr>
          <p:spPr bwMode="auto">
            <a:xfrm>
              <a:off x="6144071" y="5486400"/>
              <a:ext cx="1473518" cy="646331"/>
            </a:xfrm>
            <a:prstGeom prst="rect">
              <a:avLst/>
            </a:prstGeom>
            <a:noFill/>
            <a:ln w="9525">
              <a:noFill/>
              <a:miter lim="800000"/>
              <a:headEnd/>
              <a:tailEnd/>
            </a:ln>
          </p:spPr>
          <p:txBody>
            <a:bodyPr wrap="none" rtlCol="0">
              <a:spAutoFit/>
            </a:bodyPr>
            <a:lstStyle/>
            <a:p>
              <a:pPr algn="ctr" eaLnBrk="0" hangingPunct="0"/>
              <a:r>
                <a:rPr lang="en-US" altLang="zh-CN" sz="1800" dirty="0">
                  <a:solidFill>
                    <a:srgbClr val="FFFFFF"/>
                  </a:solidFill>
                  <a:ea typeface="宋体" pitchFamily="2" charset="-122"/>
                </a:rPr>
                <a:t>Layer</a:t>
              </a:r>
              <a:r>
                <a:rPr lang="en-US" sz="1800" dirty="0" smtClean="0">
                  <a:solidFill>
                    <a:srgbClr val="FFFFFF"/>
                  </a:solidFill>
                  <a:latin typeface="+mn-lt"/>
                </a:rPr>
                <a:t/>
              </a:r>
              <a:br>
                <a:rPr lang="en-US" sz="1800" dirty="0" smtClean="0">
                  <a:solidFill>
                    <a:srgbClr val="FFFFFF"/>
                  </a:solidFill>
                  <a:latin typeface="+mn-lt"/>
                </a:rPr>
              </a:br>
              <a:r>
                <a:rPr lang="en-US" sz="1800" dirty="0" smtClean="0">
                  <a:solidFill>
                    <a:srgbClr val="FFFFFF"/>
                  </a:solidFill>
                  <a:latin typeface="+mn-lt"/>
                </a:rPr>
                <a:t>segmentation</a:t>
              </a:r>
            </a:p>
          </p:txBody>
        </p:sp>
        <p:pic>
          <p:nvPicPr>
            <p:cNvPr id="54" name="Picture 7" descr="C:\Users\dqsun\Dropbox\job_app\job_talk\images\middle_flow_test\cropped\002_layers++_seg.png"/>
            <p:cNvPicPr>
              <a:picLocks noChangeAspect="1" noChangeArrowheads="1"/>
            </p:cNvPicPr>
            <p:nvPr/>
          </p:nvPicPr>
          <p:blipFill>
            <a:blip r:embed="rId1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39545" y="2667000"/>
              <a:ext cx="1371600" cy="1209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5" name="Picture 3" descr="C:\Users\dqsun\Dropbox\thesis\ppt_slides\002_layers++_seg.png"/>
            <p:cNvPicPr>
              <a:picLocks noChangeAspect="1" noChangeArrowheads="1"/>
            </p:cNvPicPr>
            <p:nvPr/>
          </p:nvPicPr>
          <p:blipFill>
            <a:blip r:embed="rId2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39545" y="4148154"/>
              <a:ext cx="1371600" cy="13550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772036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zh-CN" sz="3600" dirty="0" smtClean="0">
                <a:solidFill>
                  <a:schemeClr val="bg1"/>
                </a:solidFill>
                <a:ea typeface="宋体" pitchFamily="2" charset="-122"/>
                <a:cs typeface="Times New Roman" pitchFamily="18" charset="0"/>
              </a:rPr>
              <a:t>Test of Model Variants</a:t>
            </a:r>
          </a:p>
        </p:txBody>
      </p:sp>
      <p:sp>
        <p:nvSpPr>
          <p:cNvPr id="4" name="Content Placeholder 3"/>
          <p:cNvSpPr>
            <a:spLocks noGrp="1"/>
          </p:cNvSpPr>
          <p:nvPr>
            <p:ph idx="1"/>
          </p:nvPr>
        </p:nvSpPr>
        <p:spPr>
          <a:xfrm>
            <a:off x="457200" y="859218"/>
            <a:ext cx="8229600" cy="4525963"/>
          </a:xfrm>
        </p:spPr>
        <p:txBody>
          <a:bodyPr/>
          <a:lstStyle/>
          <a:p>
            <a:r>
              <a:rPr lang="en-US" dirty="0" smtClean="0"/>
              <a:t>Multiple submissions on test set prohibited</a:t>
            </a:r>
          </a:p>
          <a:p>
            <a:r>
              <a:rPr lang="en-US" dirty="0" smtClean="0"/>
              <a:t>Training set with ground truth motion</a:t>
            </a:r>
            <a:endParaRPr lang="en-US" dirty="0"/>
          </a:p>
        </p:txBody>
      </p:sp>
      <p:grpSp>
        <p:nvGrpSpPr>
          <p:cNvPr id="2" name="Group 1"/>
          <p:cNvGrpSpPr/>
          <p:nvPr/>
        </p:nvGrpSpPr>
        <p:grpSpPr>
          <a:xfrm>
            <a:off x="1143000" y="2391776"/>
            <a:ext cx="6553200" cy="4009024"/>
            <a:chOff x="609600" y="1066800"/>
            <a:chExt cx="7696200" cy="5715000"/>
          </a:xfrm>
        </p:grpSpPr>
        <p:pic>
          <p:nvPicPr>
            <p:cNvPr id="13" name="Picture 5" descr="gt-1"/>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6514" y="2514600"/>
              <a:ext cx="1514973"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4" name="Picture 6" descr="gt-2"/>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90800" y="2514600"/>
              <a:ext cx="1828800" cy="12149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 name="Picture 9" descr="train_001"/>
            <p:cNvPicPr>
              <a:picLocks noChangeAspect="1" noChangeArrowheads="1" noCrop="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6514" y="1066800"/>
              <a:ext cx="1514973"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8" name="Picture 10" descr="train_002"/>
            <p:cNvPicPr>
              <a:picLocks noChangeAspect="1" noChangeArrowheads="1" noCrop="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90800" y="1145117"/>
              <a:ext cx="1828800" cy="12149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9" name="Picture 4" descr="gt-4"/>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7000" y="2518508"/>
              <a:ext cx="1828800" cy="12149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0" name="Picture 7" descr="gt-3"/>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24652" y="2518508"/>
              <a:ext cx="1828800" cy="12149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 name="Picture 8" descr="train_004"/>
            <p:cNvPicPr>
              <a:picLocks noChangeAspect="1" noChangeArrowheads="1" noCrop="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7000" y="1145117"/>
              <a:ext cx="1828800" cy="12149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2" name="Picture 11" descr="train_003"/>
            <p:cNvPicPr>
              <a:picLocks noChangeAspect="1" noChangeArrowheads="1" noCrop="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24652" y="1145117"/>
              <a:ext cx="1828800" cy="12149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3" name="Picture 12" descr="Grove3"/>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90800" y="5410200"/>
              <a:ext cx="18288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4" name="Picture 13" descr="Urban2"/>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24652" y="5410200"/>
              <a:ext cx="18288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5" name="Picture 14" descr="Urban3"/>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7000" y="5410200"/>
              <a:ext cx="18288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6" name="Picture 15" descr="Grove2"/>
            <p:cNvPicPr>
              <a:picLocks noChangeAspect="1" noChangeArrowheads="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 y="5410200"/>
              <a:ext cx="18288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7" name="Picture 16" descr="train_016"/>
            <p:cNvPicPr>
              <a:picLocks noChangeAspect="1" noChangeArrowheads="1" noCrop="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 y="3962400"/>
              <a:ext cx="18288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8" name="Picture 17" descr="train_017"/>
            <p:cNvPicPr>
              <a:picLocks noChangeAspect="1" noChangeArrowheads="1" noCrop="1"/>
            </p:cNvPicPr>
            <p:nvPr/>
          </p:nvPicPr>
          <p:blipFill>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90800" y="3962400"/>
              <a:ext cx="18288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9" name="Picture 18" descr="train_018"/>
            <p:cNvPicPr>
              <a:picLocks noChangeAspect="1" noChangeArrowheads="1" noCrop="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24652" y="3964354"/>
              <a:ext cx="18288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0" name="Picture 19" descr="train_019"/>
            <p:cNvPicPr>
              <a:picLocks noChangeAspect="1" noChangeArrowheads="1" noCrop="1"/>
            </p:cNvPicPr>
            <p:nvPr/>
          </p:nvPicPr>
          <p:blipFill>
            <a:blip r:embed="rId1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7000" y="3964354"/>
              <a:ext cx="18288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sp>
        <p:nvSpPr>
          <p:cNvPr id="3" name="Rectangle 2"/>
          <p:cNvSpPr/>
          <p:nvPr/>
        </p:nvSpPr>
        <p:spPr>
          <a:xfrm>
            <a:off x="1276610" y="6396335"/>
            <a:ext cx="6389689" cy="369332"/>
          </a:xfrm>
          <a:prstGeom prst="rect">
            <a:avLst/>
          </a:prstGeom>
        </p:spPr>
        <p:txBody>
          <a:bodyPr wrap="square">
            <a:spAutoFit/>
          </a:bodyPr>
          <a:lstStyle/>
          <a:p>
            <a:r>
              <a:rPr lang="en-US" altLang="zh-CN" sz="1800" dirty="0">
                <a:solidFill>
                  <a:schemeClr val="bg1"/>
                </a:solidFill>
                <a:ea typeface="宋体" pitchFamily="2" charset="-122"/>
                <a:cs typeface="Times New Roman" pitchFamily="18" charset="0"/>
              </a:rPr>
              <a:t>Middlebury Benchmark: Training </a:t>
            </a:r>
            <a:r>
              <a:rPr lang="en-US" altLang="zh-CN" sz="1800" dirty="0" smtClean="0">
                <a:solidFill>
                  <a:schemeClr val="bg1"/>
                </a:solidFill>
                <a:ea typeface="宋体" pitchFamily="2" charset="-122"/>
                <a:cs typeface="Times New Roman" pitchFamily="18" charset="0"/>
              </a:rPr>
              <a:t>Set (Baker et al. 2007)</a:t>
            </a:r>
            <a:endParaRPr lang="en-US" sz="1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07511544"/>
      </p:ext>
    </p:extLst>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976"/>
            <a:ext cx="8229600" cy="1143000"/>
          </a:xfrm>
        </p:spPr>
        <p:txBody>
          <a:bodyPr/>
          <a:lstStyle/>
          <a:p>
            <a:r>
              <a:rPr lang="en-US" dirty="0" smtClean="0"/>
              <a:t>Layered vs. Non-layered</a:t>
            </a:r>
            <a:endParaRPr lang="en-US" dirty="0"/>
          </a:p>
        </p:txBody>
      </p:sp>
      <p:sp>
        <p:nvSpPr>
          <p:cNvPr id="3" name="Content Placeholder 2"/>
          <p:cNvSpPr>
            <a:spLocks noGrp="1"/>
          </p:cNvSpPr>
          <p:nvPr>
            <p:ph idx="1"/>
          </p:nvPr>
        </p:nvSpPr>
        <p:spPr>
          <a:xfrm>
            <a:off x="457200" y="1162250"/>
            <a:ext cx="8229600" cy="4525963"/>
          </a:xfrm>
        </p:spPr>
        <p:txBody>
          <a:bodyPr/>
          <a:lstStyle/>
          <a:p>
            <a:r>
              <a:rPr lang="en-US" dirty="0" smtClean="0"/>
              <a:t>Consistent improvement over non-layered approach with same motion model</a:t>
            </a:r>
            <a:endParaRPr lang="en-US" dirty="0"/>
          </a:p>
        </p:txBody>
      </p:sp>
      <p:graphicFrame>
        <p:nvGraphicFramePr>
          <p:cNvPr id="4" name="Chart 3"/>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89808433"/>
              </p:ext>
            </p:extLst>
          </p:nvPr>
        </p:nvGraphicFramePr>
        <p:xfrm>
          <a:off x="484914" y="2416519"/>
          <a:ext cx="5687286"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2784608" y="2266890"/>
            <a:ext cx="1499554" cy="400110"/>
          </a:xfrm>
          <a:prstGeom prst="rect">
            <a:avLst/>
          </a:prstGeom>
        </p:spPr>
        <p:txBody>
          <a:bodyPr wrap="none">
            <a:spAutoFit/>
          </a:bodyPr>
          <a:lstStyle/>
          <a:p>
            <a:pPr eaLnBrk="0" hangingPunct="0">
              <a:spcBef>
                <a:spcPct val="30000"/>
              </a:spcBef>
              <a:buClr>
                <a:srgbClr val="000000"/>
              </a:buClr>
              <a:buSzPct val="100000"/>
              <a:defRPr/>
            </a:pPr>
            <a:r>
              <a:rPr lang="en-US" sz="2000" b="1" dirty="0">
                <a:solidFill>
                  <a:srgbClr val="FFFFFF"/>
                </a:solidFill>
              </a:rPr>
              <a:t>Average EPE</a:t>
            </a:r>
          </a:p>
        </p:txBody>
      </p:sp>
      <p:graphicFrame>
        <p:nvGraphicFramePr>
          <p:cNvPr id="7" name="Table 6"/>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3208317"/>
              </p:ext>
            </p:extLst>
          </p:nvPr>
        </p:nvGraphicFramePr>
        <p:xfrm>
          <a:off x="5486400" y="3962400"/>
          <a:ext cx="2209800" cy="1097280"/>
        </p:xfrm>
        <a:graphic>
          <a:graphicData uri="http://schemas.openxmlformats.org/drawingml/2006/table">
            <a:tbl>
              <a:tblPr firstRow="1" bandRow="1">
                <a:tableStyleId>{5C22544A-7EE6-4342-B048-85BDC9FD1C3A}</a:tableStyleId>
              </a:tblPr>
              <a:tblGrid>
                <a:gridCol w="1086567"/>
                <a:gridCol w="1123233"/>
              </a:tblGrid>
              <a:tr h="3651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1" dirty="0" smtClean="0">
                          <a:solidFill>
                            <a:schemeClr val="bg1"/>
                          </a:solidFill>
                          <a:latin typeface="+mn-lt"/>
                        </a:rPr>
                        <a:t>p</a:t>
                      </a:r>
                      <a:r>
                        <a:rPr lang="en-US" sz="1800" b="0" dirty="0" smtClean="0">
                          <a:solidFill>
                            <a:schemeClr val="bg1"/>
                          </a:solidFill>
                          <a:latin typeface="+mn-lt"/>
                        </a:rPr>
                        <a:t>-value</a:t>
                      </a:r>
                      <a:endParaRPr lang="en-US" sz="1800" b="0" dirty="0">
                        <a:solidFill>
                          <a:schemeClr val="bg1"/>
                        </a:solidFill>
                        <a:latin typeface="+mn-lt"/>
                      </a:endParaRPr>
                    </a:p>
                  </a:txBody>
                  <a:tcPr>
                    <a:lnL w="12700" cmpd="sng">
                      <a:noFill/>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bg1"/>
                        </a:solidFill>
                        <a:latin typeface="+mn-lt"/>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r>
              <a:tr h="355418">
                <a:tc>
                  <a:txBody>
                    <a:bodyPr/>
                    <a:lstStyle/>
                    <a:p>
                      <a:pPr algn="ctr" rtl="0" eaLnBrk="1" fontAlgn="auto" latinLnBrk="0" hangingPunct="1"/>
                      <a:r>
                        <a:rPr lang="en-US" sz="1800" b="0" i="0" u="none" strike="noStrike" kern="1200" smtClean="0">
                          <a:solidFill>
                            <a:schemeClr val="bg1"/>
                          </a:solidFill>
                          <a:effectLst/>
                          <a:latin typeface="+mn-lt"/>
                          <a:ea typeface="+mn-ea"/>
                          <a:cs typeface="+mn-cs"/>
                        </a:rPr>
                        <a:t>training</a:t>
                      </a:r>
                    </a:p>
                  </a:txBody>
                  <a:tcPr>
                    <a:lnL w="12700" cmpd="sng">
                      <a:noFill/>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eaLnBrk="1" fontAlgn="auto" latinLnBrk="0" hangingPunct="1"/>
                      <a:r>
                        <a:rPr lang="en-US" sz="1800" b="0" i="0" u="none" strike="noStrike" kern="1200" dirty="0" smtClean="0">
                          <a:solidFill>
                            <a:schemeClr val="bg1"/>
                          </a:solidFill>
                          <a:effectLst/>
                          <a:latin typeface="+mn-lt"/>
                          <a:ea typeface="+mn-ea"/>
                          <a:cs typeface="+mn-cs"/>
                        </a:rPr>
                        <a:t>0.0767</a:t>
                      </a: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bg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r>
              <a:tr h="3554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bg1"/>
                          </a:solidFill>
                        </a:rPr>
                        <a:t>test</a:t>
                      </a:r>
                      <a:endParaRPr lang="en-US" sz="1800" b="0" dirty="0">
                        <a:solidFill>
                          <a:schemeClr val="bg1"/>
                        </a:solidFill>
                      </a:endParaRPr>
                    </a:p>
                  </a:txBody>
                  <a:tcPr>
                    <a:lnL w="12700" cmpd="sng">
                      <a:noFill/>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algn="ctr"/>
                      <a:r>
                        <a:rPr lang="en-US" dirty="0" smtClean="0">
                          <a:solidFill>
                            <a:schemeClr val="bg1"/>
                          </a:solidFill>
                        </a:rPr>
                        <a:t>0.0239</a:t>
                      </a:r>
                      <a:endParaRPr lang="en-US" b="0" dirty="0">
                        <a:solidFill>
                          <a:schemeClr val="bg1"/>
                        </a:solidFill>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r>
            </a:tbl>
          </a:graphicData>
        </a:graphic>
      </p:graphicFrame>
      <p:sp>
        <p:nvSpPr>
          <p:cNvPr id="10" name="Rectangle 9"/>
          <p:cNvSpPr/>
          <p:nvPr/>
        </p:nvSpPr>
        <p:spPr>
          <a:xfrm>
            <a:off x="5410200" y="5156537"/>
            <a:ext cx="3272739" cy="1200329"/>
          </a:xfrm>
          <a:prstGeom prst="rect">
            <a:avLst/>
          </a:prstGeom>
        </p:spPr>
        <p:txBody>
          <a:bodyPr wrap="square">
            <a:spAutoFit/>
          </a:bodyPr>
          <a:lstStyle/>
          <a:p>
            <a:r>
              <a:rPr lang="en-US" sz="1800" dirty="0">
                <a:solidFill>
                  <a:srgbClr val="FFFFFF"/>
                </a:solidFill>
              </a:rPr>
              <a:t>Statistical significance </a:t>
            </a:r>
            <a:r>
              <a:rPr lang="en-US" sz="1800" dirty="0" smtClean="0">
                <a:solidFill>
                  <a:srgbClr val="FFFFFF"/>
                </a:solidFill>
              </a:rPr>
              <a:t>test: small </a:t>
            </a:r>
            <a:r>
              <a:rPr lang="en-US" sz="1800" i="1" dirty="0" smtClean="0">
                <a:solidFill>
                  <a:srgbClr val="FFFFFF"/>
                </a:solidFill>
              </a:rPr>
              <a:t>p</a:t>
            </a:r>
            <a:r>
              <a:rPr lang="en-US" sz="1800" dirty="0" smtClean="0">
                <a:solidFill>
                  <a:srgbClr val="FFFFFF"/>
                </a:solidFill>
              </a:rPr>
              <a:t>-values indicate significant differences between two sets of results</a:t>
            </a:r>
            <a:endParaRPr lang="en-US" sz="1800" dirty="0">
              <a:solidFill>
                <a:srgbClr val="FFFF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75580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494"/>
            <a:ext cx="8229600" cy="1143000"/>
          </a:xfrm>
        </p:spPr>
        <p:txBody>
          <a:bodyPr/>
          <a:lstStyle/>
          <a:p>
            <a:r>
              <a:rPr lang="en-US" dirty="0" smtClean="0"/>
              <a:t>Comparison with Potts Model</a:t>
            </a:r>
            <a:endParaRPr lang="en-US" dirty="0"/>
          </a:p>
        </p:txBody>
      </p:sp>
      <p:sp>
        <p:nvSpPr>
          <p:cNvPr id="3" name="Content Placeholder 2"/>
          <p:cNvSpPr>
            <a:spLocks noGrp="1"/>
          </p:cNvSpPr>
          <p:nvPr>
            <p:ph idx="1"/>
          </p:nvPr>
        </p:nvSpPr>
        <p:spPr>
          <a:xfrm>
            <a:off x="304800" y="990600"/>
            <a:ext cx="8610600" cy="838200"/>
          </a:xfrm>
        </p:spPr>
        <p:txBody>
          <a:bodyPr/>
          <a:lstStyle/>
          <a:p>
            <a:r>
              <a:rPr lang="en-US" dirty="0" smtClean="0"/>
              <a:t>Potts model optimized with graph cuts</a:t>
            </a:r>
            <a:endParaRPr lang="en-US" dirty="0"/>
          </a:p>
        </p:txBody>
      </p:sp>
      <p:graphicFrame>
        <p:nvGraphicFramePr>
          <p:cNvPr id="7" name="Chart 6"/>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0972100"/>
              </p:ext>
            </p:extLst>
          </p:nvPr>
        </p:nvGraphicFramePr>
        <p:xfrm>
          <a:off x="1447800" y="2057400"/>
          <a:ext cx="4495800" cy="3962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07418278"/>
              </p:ext>
            </p:extLst>
          </p:nvPr>
        </p:nvGraphicFramePr>
        <p:xfrm>
          <a:off x="6477000" y="4267200"/>
          <a:ext cx="2209800" cy="365760"/>
        </p:xfrm>
        <a:graphic>
          <a:graphicData uri="http://schemas.openxmlformats.org/drawingml/2006/table">
            <a:tbl>
              <a:tblPr firstRow="1" bandRow="1">
                <a:tableStyleId>{5C22544A-7EE6-4342-B048-85BDC9FD1C3A}</a:tableStyleId>
              </a:tblPr>
              <a:tblGrid>
                <a:gridCol w="1167332"/>
                <a:gridCol w="1042468"/>
              </a:tblGrid>
              <a:tr h="3554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1" dirty="0" smtClean="0">
                          <a:solidFill>
                            <a:schemeClr val="bg1"/>
                          </a:solidFill>
                          <a:latin typeface="+mn-lt"/>
                        </a:rPr>
                        <a:t>p</a:t>
                      </a:r>
                      <a:r>
                        <a:rPr lang="en-US" sz="1800" b="0" dirty="0" smtClean="0">
                          <a:solidFill>
                            <a:schemeClr val="bg1"/>
                          </a:solidFill>
                          <a:latin typeface="+mn-lt"/>
                        </a:rPr>
                        <a:t>-value</a:t>
                      </a:r>
                      <a:endParaRPr lang="en-US" sz="1800" b="0" dirty="0">
                        <a:solidFill>
                          <a:schemeClr val="bg1"/>
                        </a:solidFill>
                        <a:latin typeface="+mn-lt"/>
                      </a:endParaRPr>
                    </a:p>
                  </a:txBody>
                  <a:tcPr>
                    <a:lnL w="12700" cmpd="sng">
                      <a:noFill/>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bg1"/>
                          </a:solidFill>
                          <a:latin typeface="+mn-lt"/>
                        </a:rPr>
                        <a:t>0.0113</a:t>
                      </a:r>
                      <a:endParaRPr lang="en-US" sz="1800" b="0" dirty="0">
                        <a:solidFill>
                          <a:schemeClr val="bg1"/>
                        </a:solidFill>
                        <a:latin typeface="+mn-lt"/>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r>
            </a:tbl>
          </a:graphicData>
        </a:graphic>
      </p:graphicFrame>
      <p:sp>
        <p:nvSpPr>
          <p:cNvPr id="6" name="Rectangle 5"/>
          <p:cNvSpPr/>
          <p:nvPr/>
        </p:nvSpPr>
        <p:spPr>
          <a:xfrm>
            <a:off x="6096000" y="3810000"/>
            <a:ext cx="2971800" cy="369332"/>
          </a:xfrm>
          <a:prstGeom prst="rect">
            <a:avLst/>
          </a:prstGeom>
        </p:spPr>
        <p:txBody>
          <a:bodyPr wrap="square">
            <a:spAutoFit/>
          </a:bodyPr>
          <a:lstStyle/>
          <a:p>
            <a:r>
              <a:rPr lang="en-US" sz="1800" dirty="0" smtClean="0">
                <a:solidFill>
                  <a:srgbClr val="FFFFFF"/>
                </a:solidFill>
              </a:rPr>
              <a:t>Statistical significance </a:t>
            </a:r>
            <a:r>
              <a:rPr lang="en-US" sz="1800" dirty="0">
                <a:solidFill>
                  <a:srgbClr val="FFFFFF"/>
                </a:solidFill>
              </a:rPr>
              <a:t>test</a:t>
            </a:r>
          </a:p>
        </p:txBody>
      </p:sp>
      <p:sp>
        <p:nvSpPr>
          <p:cNvPr id="8" name="Rectangle 7"/>
          <p:cNvSpPr/>
          <p:nvPr/>
        </p:nvSpPr>
        <p:spPr>
          <a:xfrm>
            <a:off x="3778848" y="6172200"/>
            <a:ext cx="3231552" cy="584775"/>
          </a:xfrm>
          <a:prstGeom prst="rect">
            <a:avLst/>
          </a:prstGeom>
        </p:spPr>
        <p:txBody>
          <a:bodyPr wrap="square">
            <a:spAutoFit/>
          </a:bodyPr>
          <a:lstStyle/>
          <a:p>
            <a:pPr eaLnBrk="0" hangingPunct="0">
              <a:spcBef>
                <a:spcPct val="30000"/>
              </a:spcBef>
              <a:buClr>
                <a:srgbClr val="000000"/>
              </a:buClr>
              <a:buSzPct val="100000"/>
              <a:defRPr/>
            </a:pPr>
            <a:r>
              <a:rPr lang="en-US" sz="1600" dirty="0" smtClean="0">
                <a:solidFill>
                  <a:srgbClr val="FFFFFF"/>
                </a:solidFill>
              </a:rPr>
              <a:t>Layers++: </a:t>
            </a:r>
            <a:r>
              <a:rPr lang="en-US" sz="1600" dirty="0" err="1" smtClean="0">
                <a:solidFill>
                  <a:srgbClr val="FFFFFF"/>
                </a:solidFill>
              </a:rPr>
              <a:t>thresholded</a:t>
            </a:r>
            <a:r>
              <a:rPr lang="en-US" sz="1600" dirty="0" smtClean="0">
                <a:solidFill>
                  <a:srgbClr val="FFFFFF"/>
                </a:solidFill>
              </a:rPr>
              <a:t> support functions (Sun et al. NIPS 2010)</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9408684"/>
      </p:ext>
    </p:extLst>
  </p:cSld>
  <p:clrMapOvr>
    <a:masterClrMapping/>
  </p:clrMapOvr>
  <p:transition spd="slow"/>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Room for Improvement</a:t>
            </a:r>
            <a:endParaRPr lang="en-US" dirty="0"/>
          </a:p>
        </p:txBody>
      </p:sp>
      <p:pic>
        <p:nvPicPr>
          <p:cNvPr id="51204" name="Picture 4" descr="\\cifs.cs.brown.edu\dfs\home\dqsun\My Documents\My Pictures\for_proposal_talk\result\synthetic3_frame45.gif"/>
          <p:cNvPicPr>
            <a:picLocks noChangeAspect="1" noChangeArrowheads="1" noCrop="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9361" y="1676400"/>
            <a:ext cx="3425439" cy="22860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1205" name="Picture 5" descr="\\cifs.cs.brown.edu\dfs\home\dqsun\My Documents\My Pictures\for_proposal_talk\result\forward004.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9361" y="1676400"/>
            <a:ext cx="3425439" cy="22860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 name="TextBox 13"/>
          <p:cNvSpPr txBox="1"/>
          <p:nvPr/>
        </p:nvSpPr>
        <p:spPr bwMode="auto">
          <a:xfrm>
            <a:off x="4621658" y="3429000"/>
            <a:ext cx="3276600" cy="400110"/>
          </a:xfrm>
          <a:prstGeom prst="rect">
            <a:avLst/>
          </a:prstGeom>
          <a:noFill/>
          <a:ln w="9525">
            <a:noFill/>
            <a:miter lim="800000"/>
            <a:headEnd/>
            <a:tailEnd/>
          </a:ln>
        </p:spPr>
        <p:txBody>
          <a:bodyPr wrap="square">
            <a:spAutoFit/>
          </a:bodyPr>
          <a:lstStyle/>
          <a:p>
            <a:pPr eaLnBrk="0" hangingPunct="0">
              <a:defRPr/>
            </a:pPr>
            <a:r>
              <a:rPr lang="en-US" sz="2000" dirty="0" smtClean="0">
                <a:solidFill>
                  <a:schemeClr val="tx1"/>
                </a:solidFill>
                <a:latin typeface="+mn-lt"/>
                <a:cs typeface="Arial" pitchFamily="34" charset="0"/>
              </a:rPr>
              <a:t>Initial flow by </a:t>
            </a:r>
            <a:r>
              <a:rPr lang="en-US" sz="2000" dirty="0" err="1" smtClean="0">
                <a:solidFill>
                  <a:schemeClr val="tx1"/>
                </a:solidFill>
                <a:latin typeface="+mn-lt"/>
                <a:cs typeface="Arial" pitchFamily="34" charset="0"/>
              </a:rPr>
              <a:t>Classic+NL</a:t>
            </a:r>
            <a:endParaRPr lang="en-US" sz="2800" dirty="0">
              <a:solidFill>
                <a:schemeClr val="tx1"/>
              </a:solidFill>
              <a:latin typeface="+mn-lt"/>
              <a:cs typeface="Arial" pitchFamily="34" charset="0"/>
            </a:endParaRPr>
          </a:p>
        </p:txBody>
      </p:sp>
      <p:sp>
        <p:nvSpPr>
          <p:cNvPr id="17" name="TextBox 20"/>
          <p:cNvSpPr txBox="1">
            <a:spLocks noChangeArrowheads="1"/>
          </p:cNvSpPr>
          <p:nvPr/>
        </p:nvSpPr>
        <p:spPr bwMode="auto">
          <a:xfrm>
            <a:off x="671854" y="910780"/>
            <a:ext cx="7226404" cy="689420"/>
          </a:xfrm>
          <a:prstGeom prst="rect">
            <a:avLst/>
          </a:prstGeom>
          <a:noFill/>
          <a:ln w="9525">
            <a:no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square">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pPr eaLnBrk="1" hangingPunct="1">
              <a:lnSpc>
                <a:spcPct val="97000"/>
              </a:lnSpc>
              <a:spcBef>
                <a:spcPct val="50000"/>
              </a:spcBef>
              <a:buClr>
                <a:srgbClr val="000000"/>
              </a:buClr>
              <a:buSzPct val="100000"/>
              <a:buFont typeface="Tahoma" pitchFamily="34" charset="0"/>
              <a:buNone/>
            </a:pPr>
            <a:r>
              <a:rPr lang="en-US" sz="2000" dirty="0" smtClean="0">
                <a:solidFill>
                  <a:schemeClr val="bg1"/>
                </a:solidFill>
              </a:rPr>
              <a:t>Toy example that breaks the assumptions on depth ordering and layer number by Layers++</a:t>
            </a:r>
            <a:endParaRPr lang="en-US" sz="2000" dirty="0">
              <a:solidFill>
                <a:schemeClr val="bg1"/>
              </a:solidFill>
            </a:endParaRPr>
          </a:p>
        </p:txBody>
      </p:sp>
      <p:sp>
        <p:nvSpPr>
          <p:cNvPr id="19" name="TextBox 20"/>
          <p:cNvSpPr txBox="1">
            <a:spLocks noChangeArrowheads="1"/>
          </p:cNvSpPr>
          <p:nvPr/>
        </p:nvSpPr>
        <p:spPr bwMode="auto">
          <a:xfrm>
            <a:off x="5152904" y="6400800"/>
            <a:ext cx="2390896" cy="360996"/>
          </a:xfrm>
          <a:prstGeom prst="rect">
            <a:avLst/>
          </a:prstGeom>
          <a:noFill/>
          <a:ln w="9525">
            <a:no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square">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pPr eaLnBrk="1" hangingPunct="1">
              <a:lnSpc>
                <a:spcPct val="97000"/>
              </a:lnSpc>
              <a:spcBef>
                <a:spcPct val="50000"/>
              </a:spcBef>
              <a:buClr>
                <a:srgbClr val="000000"/>
              </a:buClr>
              <a:buSzPct val="100000"/>
              <a:buFont typeface="Tahoma" pitchFamily="34" charset="0"/>
              <a:buNone/>
            </a:pPr>
            <a:r>
              <a:rPr lang="en-US" sz="1800" dirty="0" smtClean="0">
                <a:solidFill>
                  <a:schemeClr val="bg1"/>
                </a:solidFill>
              </a:rPr>
              <a:t>Stuck at </a:t>
            </a:r>
            <a:r>
              <a:rPr lang="en-US" sz="1800" dirty="0" smtClean="0">
                <a:solidFill>
                  <a:srgbClr val="FFFF00"/>
                </a:solidFill>
              </a:rPr>
              <a:t>initial value</a:t>
            </a:r>
          </a:p>
        </p:txBody>
      </p:sp>
      <p:pic>
        <p:nvPicPr>
          <p:cNvPr id="26" name="Picture 3" descr="C:\dqsun\Dropbox\NIPS2011\CVPR2012\png\synthetic\synthetic3_layers++_flow.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800" y="4114800"/>
            <a:ext cx="3425439" cy="22860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7" name="Picture 4" descr="C:\dqsun\Dropbox\NIPS2011\CVPR2012\png\synthetic\synthetic3_layers++_seg.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9361" y="4114800"/>
            <a:ext cx="3425439" cy="22860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8" name="TextBox 27"/>
          <p:cNvSpPr txBox="1"/>
          <p:nvPr/>
        </p:nvSpPr>
        <p:spPr bwMode="auto">
          <a:xfrm>
            <a:off x="758439" y="5715000"/>
            <a:ext cx="3276600" cy="707886"/>
          </a:xfrm>
          <a:prstGeom prst="rect">
            <a:avLst/>
          </a:prstGeom>
          <a:noFill/>
          <a:ln w="9525">
            <a:noFill/>
            <a:miter lim="800000"/>
            <a:headEnd/>
            <a:tailEnd/>
          </a:ln>
        </p:spPr>
        <p:txBody>
          <a:bodyPr wrap="square">
            <a:spAutoFit/>
          </a:bodyPr>
          <a:lstStyle/>
          <a:p>
            <a:pPr eaLnBrk="0" hangingPunct="0">
              <a:defRPr/>
            </a:pPr>
            <a:r>
              <a:rPr lang="en-US" sz="2000" dirty="0" smtClean="0">
                <a:solidFill>
                  <a:schemeClr val="bg1"/>
                </a:solidFill>
                <a:latin typeface="+mn-lt"/>
                <a:cs typeface="Arial" pitchFamily="34" charset="0"/>
              </a:rPr>
              <a:t>Motion segmentation by Layers++</a:t>
            </a:r>
            <a:endParaRPr lang="en-US" sz="2800" dirty="0">
              <a:solidFill>
                <a:schemeClr val="bg1"/>
              </a:solidFill>
              <a:latin typeface="+mn-lt"/>
              <a:cs typeface="Arial" pitchFamily="34" charset="0"/>
            </a:endParaRPr>
          </a:p>
        </p:txBody>
      </p:sp>
      <p:sp>
        <p:nvSpPr>
          <p:cNvPr id="29" name="TextBox 28"/>
          <p:cNvSpPr txBox="1"/>
          <p:nvPr/>
        </p:nvSpPr>
        <p:spPr bwMode="auto">
          <a:xfrm>
            <a:off x="1905000" y="4171890"/>
            <a:ext cx="697627" cy="400110"/>
          </a:xfrm>
          <a:prstGeom prst="rect">
            <a:avLst/>
          </a:prstGeom>
          <a:noFill/>
          <a:ln w="9525">
            <a:noFill/>
            <a:miter lim="800000"/>
            <a:headEnd/>
            <a:tailEnd/>
          </a:ln>
        </p:spPr>
        <p:txBody>
          <a:bodyPr wrap="none" rtlCol="0">
            <a:spAutoFit/>
          </a:bodyPr>
          <a:lstStyle/>
          <a:p>
            <a:pPr eaLnBrk="0" hangingPunct="0"/>
            <a:r>
              <a:rPr lang="en-US" sz="2000" dirty="0" smtClean="0">
                <a:solidFill>
                  <a:schemeClr val="bg1"/>
                </a:solidFill>
                <a:latin typeface="+mn-lt"/>
              </a:rPr>
              <a:t>near</a:t>
            </a:r>
          </a:p>
        </p:txBody>
      </p:sp>
      <p:sp>
        <p:nvSpPr>
          <p:cNvPr id="30" name="TextBox 29"/>
          <p:cNvSpPr txBox="1"/>
          <p:nvPr/>
        </p:nvSpPr>
        <p:spPr bwMode="auto">
          <a:xfrm>
            <a:off x="2514600" y="4705290"/>
            <a:ext cx="941283" cy="400110"/>
          </a:xfrm>
          <a:prstGeom prst="rect">
            <a:avLst/>
          </a:prstGeom>
          <a:noFill/>
          <a:ln w="9525">
            <a:noFill/>
            <a:miter lim="800000"/>
            <a:headEnd/>
            <a:tailEnd/>
          </a:ln>
        </p:spPr>
        <p:txBody>
          <a:bodyPr wrap="none" rtlCol="0">
            <a:spAutoFit/>
          </a:bodyPr>
          <a:lstStyle/>
          <a:p>
            <a:pPr eaLnBrk="0" hangingPunct="0"/>
            <a:r>
              <a:rPr lang="en-US" sz="2000" dirty="0" smtClean="0">
                <a:solidFill>
                  <a:schemeClr val="bg1"/>
                </a:solidFill>
                <a:latin typeface="+mn-lt"/>
              </a:rPr>
              <a:t>middle</a:t>
            </a:r>
          </a:p>
        </p:txBody>
      </p:sp>
      <p:sp>
        <p:nvSpPr>
          <p:cNvPr id="31" name="TextBox 30"/>
          <p:cNvSpPr txBox="1"/>
          <p:nvPr/>
        </p:nvSpPr>
        <p:spPr bwMode="auto">
          <a:xfrm>
            <a:off x="2361424" y="5410200"/>
            <a:ext cx="1524776" cy="400110"/>
          </a:xfrm>
          <a:prstGeom prst="rect">
            <a:avLst/>
          </a:prstGeom>
          <a:noFill/>
          <a:ln w="9525">
            <a:noFill/>
            <a:miter lim="800000"/>
            <a:headEnd/>
            <a:tailEnd/>
          </a:ln>
        </p:spPr>
        <p:txBody>
          <a:bodyPr wrap="none" rtlCol="0">
            <a:spAutoFit/>
          </a:bodyPr>
          <a:lstStyle/>
          <a:p>
            <a:pPr eaLnBrk="0" hangingPunct="0"/>
            <a:r>
              <a:rPr lang="en-US" sz="2000" dirty="0" smtClean="0">
                <a:solidFill>
                  <a:schemeClr val="bg1"/>
                </a:solidFill>
                <a:latin typeface="+mn-lt"/>
              </a:rPr>
              <a:t>background</a:t>
            </a:r>
          </a:p>
        </p:txBody>
      </p:sp>
      <p:sp>
        <p:nvSpPr>
          <p:cNvPr id="32" name="TextBox 31"/>
          <p:cNvSpPr txBox="1"/>
          <p:nvPr/>
        </p:nvSpPr>
        <p:spPr bwMode="auto">
          <a:xfrm>
            <a:off x="4727961" y="5905500"/>
            <a:ext cx="2819400" cy="400110"/>
          </a:xfrm>
          <a:prstGeom prst="rect">
            <a:avLst/>
          </a:prstGeom>
          <a:noFill/>
          <a:ln w="9525">
            <a:noFill/>
            <a:miter lim="800000"/>
            <a:headEnd/>
            <a:tailEnd/>
          </a:ln>
        </p:spPr>
        <p:txBody>
          <a:bodyPr wrap="square">
            <a:spAutoFit/>
          </a:bodyPr>
          <a:lstStyle/>
          <a:p>
            <a:pPr eaLnBrk="0" hangingPunct="0">
              <a:defRPr/>
            </a:pPr>
            <a:r>
              <a:rPr lang="en-US" sz="2000" dirty="0" smtClean="0">
                <a:solidFill>
                  <a:schemeClr val="tx1"/>
                </a:solidFill>
                <a:latin typeface="+mn-lt"/>
                <a:cs typeface="Arial" pitchFamily="34" charset="0"/>
              </a:rPr>
              <a:t>Final flow by Layers++</a:t>
            </a:r>
            <a:endParaRPr lang="en-US" sz="2800" dirty="0">
              <a:solidFill>
                <a:schemeClr val="tx1"/>
              </a:solidFill>
              <a:latin typeface="+mn-lt"/>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15174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8" grpId="0"/>
      <p:bldP spid="29" grpId="0"/>
      <p:bldP spid="30" grpId="0"/>
      <p:bldP spid="31" grpId="0"/>
      <p:bldP spid="32"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 function</a:t>
            </a:r>
            <a:endParaRPr lang="en-US" dirty="0"/>
          </a:p>
        </p:txBody>
      </p:sp>
      <p:sp>
        <p:nvSpPr>
          <p:cNvPr id="4" name="Rounded Rectangle 3"/>
          <p:cNvSpPr/>
          <p:nvPr/>
        </p:nvSpPr>
        <p:spPr>
          <a:xfrm>
            <a:off x="2180895" y="1594938"/>
            <a:ext cx="4939862" cy="910010"/>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2"/>
          <p:cNvGraphicFramePr>
            <a:graphicFrameLocks noChangeAspect="1"/>
          </p:cNvGraphicFramePr>
          <p:nvPr/>
        </p:nvGraphicFramePr>
        <p:xfrm>
          <a:off x="2425534" y="1836061"/>
          <a:ext cx="4324350" cy="473075"/>
        </p:xfrm>
        <a:graphic>
          <a:graphicData uri="http://schemas.openxmlformats.org/presentationml/2006/ole">
            <p:oleObj spid="_x0000_s216066" name="Equation" r:id="rId3" imgW="1854200" imgH="203200" progId="Equation.DSMT4">
              <p:embed/>
            </p:oleObj>
          </a:graphicData>
        </a:graphic>
      </p:graphicFrame>
      <p:sp>
        <p:nvSpPr>
          <p:cNvPr id="6" name="TextBox 5"/>
          <p:cNvSpPr txBox="1"/>
          <p:nvPr/>
        </p:nvSpPr>
        <p:spPr>
          <a:xfrm>
            <a:off x="3748690" y="3258194"/>
            <a:ext cx="3090660" cy="461665"/>
          </a:xfrm>
          <a:prstGeom prst="rect">
            <a:avLst/>
          </a:prstGeom>
          <a:noFill/>
        </p:spPr>
        <p:txBody>
          <a:bodyPr wrap="none" rtlCol="0">
            <a:spAutoFit/>
          </a:bodyPr>
          <a:lstStyle/>
          <a:p>
            <a:r>
              <a:rPr lang="en-US" sz="2400" dirty="0" smtClean="0"/>
              <a:t>relative weighting term</a:t>
            </a:r>
            <a:endParaRPr lang="en-US" sz="2400" dirty="0"/>
          </a:p>
        </p:txBody>
      </p:sp>
      <p:cxnSp>
        <p:nvCxnSpPr>
          <p:cNvPr id="8" name="Straight Arrow Connector 7"/>
          <p:cNvCxnSpPr/>
          <p:nvPr/>
        </p:nvCxnSpPr>
        <p:spPr>
          <a:xfrm rot="16200000" flipV="1">
            <a:off x="4992414" y="2715160"/>
            <a:ext cx="1059793" cy="2627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457200" y="4015456"/>
            <a:ext cx="8229600" cy="2472670"/>
            <a:chOff x="457200" y="4015456"/>
            <a:chExt cx="8229600" cy="2472670"/>
          </a:xfrm>
        </p:grpSpPr>
        <p:sp>
          <p:nvSpPr>
            <p:cNvPr id="9" name="Rounded Rectangle 8"/>
            <p:cNvSpPr/>
            <p:nvPr/>
          </p:nvSpPr>
          <p:spPr>
            <a:xfrm>
              <a:off x="457200" y="4059251"/>
              <a:ext cx="8229600" cy="2428875"/>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2"/>
            <p:cNvGraphicFramePr>
              <a:graphicFrameLocks noChangeAspect="1"/>
            </p:cNvGraphicFramePr>
            <p:nvPr/>
          </p:nvGraphicFramePr>
          <p:xfrm>
            <a:off x="828287" y="4015456"/>
            <a:ext cx="7345362" cy="2428875"/>
          </p:xfrm>
          <a:graphic>
            <a:graphicData uri="http://schemas.openxmlformats.org/presentationml/2006/ole">
              <p:oleObj spid="_x0000_s216067" name="Equation" r:id="rId4" imgW="3149600" imgH="1041400" progId="Equation.DSMT4">
                <p:embed/>
              </p:oleObj>
            </a:graphicData>
          </a:graphic>
        </p:graphicFrame>
      </p:gr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Puzzle</a:t>
            </a:r>
            <a:endParaRPr lang="en-US" dirty="0"/>
          </a:p>
        </p:txBody>
      </p:sp>
      <p:pic>
        <p:nvPicPr>
          <p:cNvPr id="512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900" y="990600"/>
            <a:ext cx="8229600" cy="549667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TextBox 8"/>
          <p:cNvSpPr txBox="1"/>
          <p:nvPr/>
        </p:nvSpPr>
        <p:spPr>
          <a:xfrm>
            <a:off x="5867400" y="1097340"/>
            <a:ext cx="2705100" cy="707886"/>
          </a:xfrm>
          <a:prstGeom prst="rect">
            <a:avLst/>
          </a:prstGeom>
          <a:noFill/>
        </p:spPr>
        <p:txBody>
          <a:bodyPr wrap="square" rtlCol="0">
            <a:spAutoFit/>
          </a:bodyPr>
          <a:lstStyle/>
          <a:p>
            <a:pPr algn="ctr"/>
            <a:r>
              <a:rPr lang="en-US" sz="2000" dirty="0" smtClean="0">
                <a:solidFill>
                  <a:srgbClr val="7030A0"/>
                </a:solidFill>
              </a:rPr>
              <a:t>How to deal with poor initial values?</a:t>
            </a:r>
            <a:endParaRPr lang="en-US" sz="2000" dirty="0">
              <a:solidFill>
                <a:srgbClr val="7030A0"/>
              </a:solidFill>
            </a:endParaRPr>
          </a:p>
        </p:txBody>
      </p:sp>
      <p:sp>
        <p:nvSpPr>
          <p:cNvPr id="11" name="TextBox 10"/>
          <p:cNvSpPr txBox="1"/>
          <p:nvPr/>
        </p:nvSpPr>
        <p:spPr>
          <a:xfrm>
            <a:off x="3255818" y="1079212"/>
            <a:ext cx="2209800" cy="707886"/>
          </a:xfrm>
          <a:prstGeom prst="rect">
            <a:avLst/>
          </a:prstGeom>
          <a:noFill/>
        </p:spPr>
        <p:txBody>
          <a:bodyPr wrap="square" rtlCol="0">
            <a:spAutoFit/>
          </a:bodyPr>
          <a:lstStyle/>
          <a:p>
            <a:pPr algn="ctr"/>
            <a:r>
              <a:rPr lang="en-US" sz="2000" dirty="0" smtClean="0">
                <a:solidFill>
                  <a:srgbClr val="800000"/>
                </a:solidFill>
              </a:rPr>
              <a:t>How to do inference?</a:t>
            </a:r>
            <a:endParaRPr lang="en-US" sz="2000" dirty="0">
              <a:solidFill>
                <a:srgbClr val="800000"/>
              </a:solidFill>
            </a:endParaRPr>
          </a:p>
        </p:txBody>
      </p:sp>
      <p:sp>
        <p:nvSpPr>
          <p:cNvPr id="15" name="TextBox 14"/>
          <p:cNvSpPr txBox="1"/>
          <p:nvPr/>
        </p:nvSpPr>
        <p:spPr>
          <a:xfrm>
            <a:off x="3742251" y="2873514"/>
            <a:ext cx="2125149" cy="707886"/>
          </a:xfrm>
          <a:prstGeom prst="rect">
            <a:avLst/>
          </a:prstGeom>
          <a:noFill/>
        </p:spPr>
        <p:txBody>
          <a:bodyPr wrap="square" rtlCol="0">
            <a:spAutoFit/>
          </a:bodyPr>
          <a:lstStyle/>
          <a:p>
            <a:pPr algn="ctr"/>
            <a:r>
              <a:rPr lang="en-US" sz="2000" i="1" dirty="0" smtClean="0">
                <a:solidFill>
                  <a:srgbClr val="800000"/>
                </a:solidFill>
              </a:rPr>
              <a:t>Gradient descent with heuristics</a:t>
            </a:r>
          </a:p>
        </p:txBody>
      </p:sp>
      <p:sp>
        <p:nvSpPr>
          <p:cNvPr id="20" name="TextBox 19"/>
          <p:cNvSpPr txBox="1"/>
          <p:nvPr/>
        </p:nvSpPr>
        <p:spPr>
          <a:xfrm>
            <a:off x="3255818" y="1079212"/>
            <a:ext cx="2209800" cy="707886"/>
          </a:xfrm>
          <a:prstGeom prst="rect">
            <a:avLst/>
          </a:prstGeom>
          <a:noFill/>
        </p:spPr>
        <p:txBody>
          <a:bodyPr wrap="square" rtlCol="0">
            <a:spAutoFit/>
          </a:bodyPr>
          <a:lstStyle/>
          <a:p>
            <a:pPr algn="ctr"/>
            <a:r>
              <a:rPr lang="en-US" sz="2000" dirty="0" smtClean="0">
                <a:solidFill>
                  <a:schemeClr val="bg1">
                    <a:lumMod val="50000"/>
                  </a:schemeClr>
                </a:solidFill>
              </a:rPr>
              <a:t>How to do inference?</a:t>
            </a:r>
            <a:endParaRPr lang="en-US" sz="2000" dirty="0">
              <a:solidFill>
                <a:schemeClr val="bg1">
                  <a:lumMod val="50000"/>
                </a:schemeClr>
              </a:solidFill>
            </a:endParaRPr>
          </a:p>
        </p:txBody>
      </p:sp>
      <p:sp>
        <p:nvSpPr>
          <p:cNvPr id="21" name="TextBox 20"/>
          <p:cNvSpPr txBox="1"/>
          <p:nvPr/>
        </p:nvSpPr>
        <p:spPr>
          <a:xfrm>
            <a:off x="3742251" y="2873514"/>
            <a:ext cx="2125149" cy="707886"/>
          </a:xfrm>
          <a:prstGeom prst="rect">
            <a:avLst/>
          </a:prstGeom>
          <a:noFill/>
        </p:spPr>
        <p:txBody>
          <a:bodyPr wrap="square" rtlCol="0">
            <a:spAutoFit/>
          </a:bodyPr>
          <a:lstStyle/>
          <a:p>
            <a:pPr algn="ctr"/>
            <a:r>
              <a:rPr lang="en-US" sz="2000" i="1" dirty="0" smtClean="0">
                <a:solidFill>
                  <a:schemeClr val="bg1">
                    <a:lumMod val="50000"/>
                  </a:schemeClr>
                </a:solidFill>
              </a:rPr>
              <a:t>Gradient descent with heuristics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52433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1" grpId="0"/>
    </p:bldLst>
  </p:timing>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Title 6"/>
          <p:cNvSpPr>
            <a:spLocks noGrp="1"/>
          </p:cNvSpPr>
          <p:nvPr>
            <p:ph type="title"/>
          </p:nvPr>
        </p:nvSpPr>
        <p:spPr>
          <a:xfrm>
            <a:off x="457200" y="125735"/>
            <a:ext cx="8229600" cy="1143000"/>
          </a:xfrm>
        </p:spPr>
        <p:txBody>
          <a:bodyPr>
            <a:normAutofit fontScale="90000"/>
          </a:bodyPr>
          <a:lstStyle/>
          <a:p>
            <a:r>
              <a:rPr lang="en-US" dirty="0" smtClean="0">
                <a:latin typeface="Arial" charset="0"/>
                <a:cs typeface="Arial" charset="0"/>
              </a:rPr>
              <a:t>Discrete-Continuous Optimization</a:t>
            </a:r>
          </a:p>
        </p:txBody>
      </p:sp>
      <p:pic>
        <p:nvPicPr>
          <p:cNvPr id="26" name="Picture 3" descr="C:\Users\dqsun\Dropbox\thesis\matlab_code\discResult\MIT\disc_024_seg.pn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42164" y="3946790"/>
            <a:ext cx="3200400" cy="24003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7" name="Picture 4" descr="C:\Users\dqsun\Dropbox\CVPR2012\png\seg\nLayers\0024_se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49927" y="3947040"/>
            <a:ext cx="3200400" cy="24003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8" name="Picture 15" descr="C:\dqsun\Dropbox\job_app\job_talk\images\mit_data\004_MIT_dog_half_images.gif"/>
          <p:cNvPicPr>
            <a:picLocks noChangeAspect="1" noChangeArrowheads="1" noCrop="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43000" y="1066800"/>
            <a:ext cx="3200400" cy="2400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3" name="Straight Arrow Connector 2"/>
          <p:cNvCxnSpPr/>
          <p:nvPr/>
        </p:nvCxnSpPr>
        <p:spPr bwMode="auto">
          <a:xfrm>
            <a:off x="4343400" y="2287732"/>
            <a:ext cx="498764" cy="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sp>
        <p:nvSpPr>
          <p:cNvPr id="22" name="Flowchart: Process 2"/>
          <p:cNvSpPr>
            <a:spLocks noChangeArrowheads="1"/>
          </p:cNvSpPr>
          <p:nvPr/>
        </p:nvSpPr>
        <p:spPr bwMode="auto">
          <a:xfrm>
            <a:off x="5791200" y="3516868"/>
            <a:ext cx="2008909" cy="369332"/>
          </a:xfrm>
          <a:prstGeom prst="flowChartProcess">
            <a:avLst/>
          </a:prstGeom>
          <a:noFill/>
          <a:ln>
            <a:noFill/>
          </a:ln>
          <a:extLst/>
        </p:spPr>
        <p:txBody>
          <a:bodyPr wrap="square" anchor="ctr">
            <a:spAutoFit/>
          </a:bodyPr>
          <a:lstStyle/>
          <a:p>
            <a:pPr algn="ctr"/>
            <a:r>
              <a:rPr lang="en-US" sz="1800" dirty="0" smtClean="0">
                <a:solidFill>
                  <a:srgbClr val="FFFFFF"/>
                </a:solidFill>
              </a:rPr>
              <a:t>After clustering</a:t>
            </a:r>
            <a:endParaRPr lang="en-US" sz="1800" dirty="0">
              <a:solidFill>
                <a:srgbClr val="FFFFFF"/>
              </a:solidFill>
            </a:endParaRPr>
          </a:p>
        </p:txBody>
      </p:sp>
      <p:sp>
        <p:nvSpPr>
          <p:cNvPr id="23" name="Flowchart: Process 3"/>
          <p:cNvSpPr>
            <a:spLocks noChangeArrowheads="1"/>
          </p:cNvSpPr>
          <p:nvPr/>
        </p:nvSpPr>
        <p:spPr bwMode="auto">
          <a:xfrm>
            <a:off x="4261295" y="6444982"/>
            <a:ext cx="4260831" cy="369332"/>
          </a:xfrm>
          <a:prstGeom prst="flowChartProcess">
            <a:avLst/>
          </a:prstGeom>
          <a:noFill/>
          <a:ln>
            <a:noFill/>
          </a:ln>
          <a:extLst/>
        </p:spPr>
        <p:txBody>
          <a:bodyPr wrap="square" anchor="ctr">
            <a:spAutoFit/>
          </a:bodyPr>
          <a:lstStyle/>
          <a:p>
            <a:pPr algn="ctr"/>
            <a:r>
              <a:rPr lang="en-US" sz="1800" dirty="0" smtClean="0">
                <a:solidFill>
                  <a:schemeClr val="bg1"/>
                </a:solidFill>
              </a:rPr>
              <a:t>After</a:t>
            </a:r>
            <a:r>
              <a:rPr lang="en-US" sz="1800" dirty="0" smtClean="0">
                <a:solidFill>
                  <a:srgbClr val="FFC000"/>
                </a:solidFill>
              </a:rPr>
              <a:t> discrete optimization using graph cuts</a:t>
            </a:r>
            <a:endParaRPr lang="en-US" sz="1800" dirty="0">
              <a:solidFill>
                <a:srgbClr val="FFC000"/>
              </a:solidFill>
            </a:endParaRPr>
          </a:p>
        </p:txBody>
      </p:sp>
      <p:sp>
        <p:nvSpPr>
          <p:cNvPr id="24" name="Flowchart: Process 4"/>
          <p:cNvSpPr>
            <a:spLocks noChangeArrowheads="1"/>
          </p:cNvSpPr>
          <p:nvPr/>
        </p:nvSpPr>
        <p:spPr bwMode="auto">
          <a:xfrm>
            <a:off x="1143000" y="6444982"/>
            <a:ext cx="3207327" cy="369332"/>
          </a:xfrm>
          <a:prstGeom prst="flowChartProcess">
            <a:avLst/>
          </a:prstGeom>
          <a:noFill/>
          <a:ln>
            <a:noFill/>
          </a:ln>
          <a:extLst/>
        </p:spPr>
        <p:txBody>
          <a:bodyPr wrap="square" anchor="ctr">
            <a:spAutoFit/>
          </a:bodyPr>
          <a:lstStyle/>
          <a:p>
            <a:pPr algn="ctr"/>
            <a:r>
              <a:rPr lang="en-US" sz="1800" dirty="0" smtClean="0">
                <a:solidFill>
                  <a:srgbClr val="FFFFFF"/>
                </a:solidFill>
              </a:rPr>
              <a:t>After continuous </a:t>
            </a:r>
            <a:r>
              <a:rPr lang="en-US" sz="1800" dirty="0">
                <a:solidFill>
                  <a:srgbClr val="FFFFFF"/>
                </a:solidFill>
              </a:rPr>
              <a:t>optimization</a:t>
            </a:r>
          </a:p>
        </p:txBody>
      </p:sp>
      <p:pic>
        <p:nvPicPr>
          <p:cNvPr id="30" name="Picture 3" descr="C:\Users\dqsun\Dropbox\thesis\figure\nLayers\seg\cluster\classic+nl_forward004.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42164" y="1087582"/>
            <a:ext cx="3200400" cy="24003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3" name="Picture 2" descr="C:\Users\dqsun\Dropbox\thesis\figure\nLayers\seg\cluster\MIT_dog_half_clusering.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42164" y="1087582"/>
            <a:ext cx="3200400" cy="24003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14" name="Straight Arrow Connector 13"/>
          <p:cNvCxnSpPr/>
          <p:nvPr/>
        </p:nvCxnSpPr>
        <p:spPr bwMode="auto">
          <a:xfrm>
            <a:off x="5410200" y="3487882"/>
            <a:ext cx="0" cy="458908"/>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16" name="Straight Arrow Connector 15"/>
          <p:cNvCxnSpPr>
            <a:stCxn id="26" idx="1"/>
            <a:endCxn id="27" idx="3"/>
          </p:cNvCxnSpPr>
          <p:nvPr/>
        </p:nvCxnSpPr>
        <p:spPr bwMode="auto">
          <a:xfrm flipH="1">
            <a:off x="4350327" y="5146940"/>
            <a:ext cx="491837" cy="25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425999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2209800"/>
            <a:ext cx="2286000" cy="2286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38500" y="2209800"/>
            <a:ext cx="2286000" cy="2286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3600" y="2209800"/>
            <a:ext cx="2304143" cy="2286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Discrete Optimization</a:t>
            </a:r>
            <a:endParaRPr lang="en-US" dirty="0"/>
          </a:p>
        </p:txBody>
      </p:sp>
      <p:sp>
        <p:nvSpPr>
          <p:cNvPr id="3" name="Content Placeholder 2"/>
          <p:cNvSpPr>
            <a:spLocks noGrp="1"/>
          </p:cNvSpPr>
          <p:nvPr>
            <p:ph idx="1"/>
          </p:nvPr>
        </p:nvSpPr>
        <p:spPr>
          <a:xfrm>
            <a:off x="304800" y="990600"/>
            <a:ext cx="8610600" cy="762000"/>
          </a:xfrm>
        </p:spPr>
        <p:txBody>
          <a:bodyPr/>
          <a:lstStyle/>
          <a:p>
            <a:r>
              <a:rPr lang="en-US" dirty="0" smtClean="0"/>
              <a:t>Non-local optimization (</a:t>
            </a:r>
            <a:r>
              <a:rPr lang="en-US" sz="1800" dirty="0" err="1" smtClean="0"/>
              <a:t>Boykov</a:t>
            </a:r>
            <a:r>
              <a:rPr lang="en-US" sz="1800" dirty="0" smtClean="0"/>
              <a:t> et al. 2001</a:t>
            </a:r>
            <a:r>
              <a:rPr lang="en-US" dirty="0" smtClean="0"/>
              <a:t>)</a:t>
            </a:r>
            <a:endParaRPr lang="en-US" dirty="0"/>
          </a:p>
        </p:txBody>
      </p:sp>
      <p:sp>
        <p:nvSpPr>
          <p:cNvPr id="7" name="TextBox 6"/>
          <p:cNvSpPr txBox="1"/>
          <p:nvPr/>
        </p:nvSpPr>
        <p:spPr bwMode="auto">
          <a:xfrm>
            <a:off x="762000" y="4662055"/>
            <a:ext cx="1582484" cy="369332"/>
          </a:xfrm>
          <a:prstGeom prst="rect">
            <a:avLst/>
          </a:prstGeom>
          <a:noFill/>
          <a:ln w="9525">
            <a:noFill/>
            <a:miter lim="800000"/>
            <a:headEnd/>
            <a:tailEnd/>
          </a:ln>
        </p:spPr>
        <p:txBody>
          <a:bodyPr wrap="none" rtlCol="0">
            <a:spAutoFit/>
          </a:bodyPr>
          <a:lstStyle/>
          <a:p>
            <a:pPr eaLnBrk="0" hangingPunct="0"/>
            <a:r>
              <a:rPr lang="en-US" sz="1800" dirty="0" smtClean="0">
                <a:solidFill>
                  <a:schemeClr val="bg1"/>
                </a:solidFill>
                <a:latin typeface="+mn-lt"/>
              </a:rPr>
              <a:t>Initial labeling</a:t>
            </a:r>
          </a:p>
        </p:txBody>
      </p:sp>
      <p:sp>
        <p:nvSpPr>
          <p:cNvPr id="8" name="TextBox 7"/>
          <p:cNvSpPr txBox="1"/>
          <p:nvPr/>
        </p:nvSpPr>
        <p:spPr bwMode="auto">
          <a:xfrm>
            <a:off x="3487665" y="4662055"/>
            <a:ext cx="1787669" cy="369332"/>
          </a:xfrm>
          <a:prstGeom prst="rect">
            <a:avLst/>
          </a:prstGeom>
          <a:noFill/>
          <a:ln w="9525">
            <a:noFill/>
            <a:miter lim="800000"/>
            <a:headEnd/>
            <a:tailEnd/>
          </a:ln>
        </p:spPr>
        <p:txBody>
          <a:bodyPr wrap="none" rtlCol="0">
            <a:spAutoFit/>
          </a:bodyPr>
          <a:lstStyle/>
          <a:p>
            <a:pPr eaLnBrk="0" hangingPunct="0"/>
            <a:r>
              <a:rPr lang="en-US" sz="1800" dirty="0" smtClean="0">
                <a:solidFill>
                  <a:schemeClr val="bg1"/>
                </a:solidFill>
                <a:latin typeface="+mn-lt"/>
              </a:rPr>
              <a:t>One local move</a:t>
            </a:r>
          </a:p>
        </p:txBody>
      </p:sp>
      <p:sp>
        <p:nvSpPr>
          <p:cNvPr id="9" name="TextBox 8"/>
          <p:cNvSpPr txBox="1"/>
          <p:nvPr/>
        </p:nvSpPr>
        <p:spPr bwMode="auto">
          <a:xfrm>
            <a:off x="5939562" y="4662055"/>
            <a:ext cx="2518638" cy="369332"/>
          </a:xfrm>
          <a:prstGeom prst="rect">
            <a:avLst/>
          </a:prstGeom>
          <a:noFill/>
          <a:ln w="9525">
            <a:noFill/>
            <a:miter lim="800000"/>
            <a:headEnd/>
            <a:tailEnd/>
          </a:ln>
        </p:spPr>
        <p:txBody>
          <a:bodyPr wrap="none" rtlCol="0">
            <a:spAutoFit/>
          </a:bodyPr>
          <a:lstStyle/>
          <a:p>
            <a:pPr eaLnBrk="0" hangingPunct="0"/>
            <a:r>
              <a:rPr lang="en-US" sz="1800" dirty="0" smtClean="0">
                <a:solidFill>
                  <a:schemeClr val="bg1"/>
                </a:solidFill>
                <a:latin typeface="+mn-lt"/>
              </a:rPr>
              <a:t>Alpha expansion move</a:t>
            </a:r>
          </a:p>
        </p:txBody>
      </p:sp>
      <p:sp>
        <p:nvSpPr>
          <p:cNvPr id="10" name="TextBox 9"/>
          <p:cNvSpPr txBox="1"/>
          <p:nvPr/>
        </p:nvSpPr>
        <p:spPr bwMode="auto">
          <a:xfrm>
            <a:off x="6096000" y="5867400"/>
            <a:ext cx="2133601" cy="646331"/>
          </a:xfrm>
          <a:prstGeom prst="rect">
            <a:avLst/>
          </a:prstGeom>
          <a:noFill/>
          <a:ln w="9525">
            <a:noFill/>
            <a:miter lim="800000"/>
            <a:headEnd/>
            <a:tailEnd/>
          </a:ln>
        </p:spPr>
        <p:txBody>
          <a:bodyPr wrap="square" rtlCol="0">
            <a:spAutoFit/>
          </a:bodyPr>
          <a:lstStyle/>
          <a:p>
            <a:pPr eaLnBrk="0" hangingPunct="0"/>
            <a:r>
              <a:rPr lang="en-US" sz="1800" dirty="0" smtClean="0">
                <a:solidFill>
                  <a:schemeClr val="bg1"/>
                </a:solidFill>
                <a:latin typeface="+mn-lt"/>
              </a:rPr>
              <a:t>Image credit: </a:t>
            </a:r>
            <a:r>
              <a:rPr lang="en-US" sz="1800" dirty="0" err="1" smtClean="0">
                <a:solidFill>
                  <a:schemeClr val="bg1"/>
                </a:solidFill>
                <a:latin typeface="+mn-lt"/>
              </a:rPr>
              <a:t>Boykov</a:t>
            </a:r>
            <a:r>
              <a:rPr lang="en-US" sz="1800" dirty="0" smtClean="0">
                <a:solidFill>
                  <a:schemeClr val="bg1"/>
                </a:solidFill>
                <a:latin typeface="+mn-lt"/>
              </a:rPr>
              <a:t> et al. 2001</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414690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Alpha Expansion move</a:t>
            </a:r>
            <a:endParaRPr lang="en-US" dirty="0"/>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 name="Content Placeholder 4"/>
              <p:cNvSpPr>
                <a:spLocks noGrp="1"/>
              </p:cNvSpPr>
              <p:nvPr>
                <p:ph idx="1"/>
              </p:nvPr>
            </p:nvSpPr>
            <p:spPr>
              <a:xfrm>
                <a:off x="304800" y="990600"/>
                <a:ext cx="8610600" cy="1295400"/>
              </a:xfrm>
            </p:spPr>
            <p:txBody>
              <a:bodyPr/>
              <a:lstStyle/>
              <a:p>
                <a:r>
                  <a:rPr lang="en-US" dirty="0" smtClean="0"/>
                  <a:t>Allows any pixel to change its label to be </a:t>
                </a:r>
                <a14:m>
                  <m:oMath xmlns:m="http://schemas.openxmlformats.org/officeDocument/2006/math">
                    <m:r>
                      <a:rPr lang="en-US" b="0" i="1" dirty="0" smtClean="0">
                        <a:latin typeface="Cambria Math"/>
                      </a:rPr>
                      <m:t>𝛼</m:t>
                    </m:r>
                  </m:oMath>
                </a14:m>
                <a:r>
                  <a:rPr lang="en-US" i="1" dirty="0" smtClean="0"/>
                  <a:t> </a:t>
                </a:r>
                <a:r>
                  <a:rPr lang="en-US" dirty="0" smtClean="0"/>
                  <a:t>at a single step</a:t>
                </a:r>
                <a:endParaRPr lang="en-US" dirty="0"/>
              </a:p>
            </p:txBody>
          </p:sp>
        </mc:Choice>
        <mc:Fallback>
          <p:sp>
            <p:nvSpPr>
              <p:cNvPr id="5" name="Content Placeholder 4"/>
              <p:cNvSpPr>
                <a:spLocks noGrp="1" noRot="1" noChangeAspect="1" noMove="1" noResize="1" noEditPoints="1" noAdjustHandles="1" noChangeArrowheads="1" noChangeShapeType="1" noTextEdit="1"/>
              </p:cNvSpPr>
              <p:nvPr>
                <p:ph idx="1"/>
              </p:nvPr>
            </p:nvSpPr>
            <p:spPr>
              <a:xfrm>
                <a:off x="304800" y="990600"/>
                <a:ext cx="8610600" cy="1295400"/>
              </a:xfrm>
              <a:blipFill rotWithShape="1">
                <a:blip r:embed="rId3"/>
                <a:stretch>
                  <a:fillRect l="-1274" t="-5660"/>
                </a:stretch>
              </a:blipFill>
            </p:spPr>
            <p:txBody>
              <a:bodyPr/>
              <a:lstStyle/>
              <a:p>
                <a:r>
                  <a:rPr lang="en-US">
                    <a:noFill/>
                  </a:rPr>
                  <a:t> </a:t>
                </a:r>
              </a:p>
            </p:txBody>
          </p:sp>
        </mc:Fallback>
      </mc:AlternateContent>
      <p:pic>
        <p:nvPicPr>
          <p:cNvPr id="15" name="Picture 4"/>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3017043"/>
            <a:ext cx="1382486" cy="13716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6" name="Picture 2" descr="C:\Users\dqsun\Pictures\research\alpha_expansion\proposal.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09800" y="3017043"/>
            <a:ext cx="1371600"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7" name="Picture 3" descr="C:\Users\dqsun\Pictures\research\alpha_expansion\initial.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50503" y="3017043"/>
            <a:ext cx="1371600"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9" name="Equal 18"/>
          <p:cNvSpPr/>
          <p:nvPr/>
        </p:nvSpPr>
        <p:spPr>
          <a:xfrm>
            <a:off x="1828800" y="3588543"/>
            <a:ext cx="228600" cy="228600"/>
          </a:xfrm>
          <a:prstGeom prst="mathEqual">
            <a:avLst/>
          </a:prstGeom>
          <a:solidFill>
            <a:schemeClr val="bg1"/>
          </a:solidFill>
        </p:spPr>
        <p:txBody>
          <a:bodyPr rtlCol="0" anchor="ctr">
            <a:spAutoFit/>
          </a:bodyPr>
          <a:lstStyle/>
          <a:p>
            <a:pPr algn="ctr"/>
            <a:endParaRPr lang="en-US" dirty="0">
              <a:solidFill>
                <a:schemeClr val="bg1"/>
              </a:solidFill>
            </a:endParaRPr>
          </a:p>
        </p:txBody>
      </p:sp>
      <p:sp>
        <p:nvSpPr>
          <p:cNvPr id="20" name="Plus 19"/>
          <p:cNvSpPr/>
          <p:nvPr/>
        </p:nvSpPr>
        <p:spPr>
          <a:xfrm>
            <a:off x="5486400" y="3588543"/>
            <a:ext cx="228600" cy="228600"/>
          </a:xfrm>
          <a:prstGeom prst="mathPlus">
            <a:avLst/>
          </a:prstGeom>
          <a:solidFill>
            <a:schemeClr val="bg1"/>
          </a:solidFill>
        </p:spPr>
        <p:txBody>
          <a:bodyPr rtlCol="0" anchor="ctr">
            <a:spAutoFit/>
          </a:bodyPr>
          <a:lstStyle/>
          <a:p>
            <a:pPr algn="ctr"/>
            <a:endParaRPr lang="en-US" dirty="0">
              <a:solidFill>
                <a:schemeClr val="bg1"/>
              </a:solidFill>
            </a:endParaRPr>
          </a:p>
        </p:txBody>
      </p:sp>
      <p:sp>
        <p:nvSpPr>
          <p:cNvPr id="21" name="Multiply 20"/>
          <p:cNvSpPr/>
          <p:nvPr/>
        </p:nvSpPr>
        <p:spPr>
          <a:xfrm>
            <a:off x="7323025" y="3588543"/>
            <a:ext cx="228600" cy="228600"/>
          </a:xfrm>
          <a:prstGeom prst="mathMultiply">
            <a:avLst/>
          </a:prstGeom>
          <a:solidFill>
            <a:schemeClr val="bg1"/>
          </a:solidFill>
        </p:spPr>
        <p:txBody>
          <a:bodyPr rtlCol="0" anchor="ctr">
            <a:spAutoFit/>
          </a:bodyPr>
          <a:lstStyle/>
          <a:p>
            <a:pPr algn="ctr"/>
            <a:endParaRPr lang="en-US" dirty="0">
              <a:solidFill>
                <a:schemeClr val="bg1"/>
              </a:solidFill>
            </a:endParaRPr>
          </a:p>
        </p:txBody>
      </p:sp>
      <p:sp>
        <p:nvSpPr>
          <p:cNvPr id="22" name="Multiply 21"/>
          <p:cNvSpPr/>
          <p:nvPr/>
        </p:nvSpPr>
        <p:spPr>
          <a:xfrm>
            <a:off x="3704749" y="3588543"/>
            <a:ext cx="228600" cy="228600"/>
          </a:xfrm>
          <a:prstGeom prst="mathMultiply">
            <a:avLst/>
          </a:prstGeom>
          <a:solidFill>
            <a:schemeClr val="bg1"/>
          </a:solidFill>
        </p:spPr>
        <p:txBody>
          <a:bodyPr rtlCol="0" anchor="ctr">
            <a:spAutoFit/>
          </a:bodyPr>
          <a:lstStyle/>
          <a:p>
            <a:pPr algn="ctr"/>
            <a:endParaRPr lang="en-US" dirty="0">
              <a:solidFill>
                <a:schemeClr val="bg1"/>
              </a:solidFill>
            </a:endParaRPr>
          </a:p>
        </p:txBody>
      </p:sp>
      <p:pic>
        <p:nvPicPr>
          <p:cNvPr id="23" name="Picture 4" descr="C:\Users\dqsun\Pictures\research\alpha_expansion\binary_modified.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76687" y="3017043"/>
            <a:ext cx="1371600" cy="1371600"/>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4" name="Picture 5" descr="C:\Users\dqsun\Pictures\research\alpha_expansion\binary_inverse_modified.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0" y="3017043"/>
            <a:ext cx="1371600"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5" name="Rectangle 24"/>
              <p:cNvSpPr/>
              <p:nvPr/>
            </p:nvSpPr>
            <p:spPr>
              <a:xfrm>
                <a:off x="4823322" y="3014246"/>
                <a:ext cx="43447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a:ea typeface="Cambria Math"/>
                            </a:rPr>
                          </m:ctrlPr>
                        </m:sSubPr>
                        <m:e>
                          <m:r>
                            <a:rPr lang="en-US" sz="1600" b="1">
                              <a:solidFill>
                                <a:schemeClr val="bg1"/>
                              </a:solidFill>
                              <a:latin typeface="Cambria Math"/>
                              <a:ea typeface="Cambria Math"/>
                            </a:rPr>
                            <m:t>𝐛</m:t>
                          </m:r>
                        </m:e>
                        <m:sub>
                          <m:r>
                            <a:rPr lang="en-US" sz="1600" i="1">
                              <a:solidFill>
                                <a:schemeClr val="bg1"/>
                              </a:solidFill>
                              <a:latin typeface="Cambria Math"/>
                              <a:ea typeface="Cambria Math"/>
                            </a:rPr>
                            <m:t>𝑡</m:t>
                          </m:r>
                        </m:sub>
                      </m:sSub>
                    </m:oMath>
                  </m:oMathPara>
                </a14:m>
                <a:endParaRPr lang="en-US" sz="1600" dirty="0">
                  <a:solidFill>
                    <a:schemeClr val="bg1"/>
                  </a:solidFill>
                </a:endParaRPr>
              </a:p>
            </p:txBody>
          </p:sp>
        </mc:Choice>
        <mc:Fallback>
          <p:sp>
            <p:nvSpPr>
              <p:cNvPr id="25" name="Rectangle 24"/>
              <p:cNvSpPr>
                <a:spLocks noRot="1" noChangeAspect="1" noMove="1" noResize="1" noEditPoints="1" noAdjustHandles="1" noChangeArrowheads="1" noChangeShapeType="1" noTextEdit="1"/>
              </p:cNvSpPr>
              <p:nvPr/>
            </p:nvSpPr>
            <p:spPr>
              <a:xfrm>
                <a:off x="4823322" y="3014246"/>
                <a:ext cx="434478" cy="338554"/>
              </a:xfrm>
              <a:prstGeom prst="rect">
                <a:avLst/>
              </a:prstGeom>
              <a:blipFill rotWithShape="1">
                <a:blip r:embed="rId9"/>
                <a:stretch>
                  <a:fillRect/>
                </a:stretch>
              </a:blipFill>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6" name="Rectangle 25"/>
              <p:cNvSpPr/>
              <p:nvPr/>
            </p:nvSpPr>
            <p:spPr>
              <a:xfrm>
                <a:off x="7588641" y="2971800"/>
                <a:ext cx="79335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a:ea typeface="Cambria Math"/>
                            </a:rPr>
                          </m:ctrlPr>
                        </m:sSubPr>
                        <m:e>
                          <m:r>
                            <a:rPr lang="en-US" sz="1600" b="0" i="1" smtClean="0">
                              <a:solidFill>
                                <a:schemeClr val="tx1"/>
                              </a:solidFill>
                              <a:latin typeface="Cambria Math"/>
                              <a:ea typeface="Cambria Math"/>
                            </a:rPr>
                            <m:t>1−</m:t>
                          </m:r>
                          <m:r>
                            <a:rPr lang="en-US" sz="1600" b="1">
                              <a:solidFill>
                                <a:schemeClr val="tx1"/>
                              </a:solidFill>
                              <a:latin typeface="Cambria Math"/>
                              <a:ea typeface="Cambria Math"/>
                            </a:rPr>
                            <m:t>𝐛</m:t>
                          </m:r>
                        </m:e>
                        <m:sub>
                          <m:r>
                            <a:rPr lang="en-US" sz="1600" i="1">
                              <a:solidFill>
                                <a:schemeClr val="tx1"/>
                              </a:solidFill>
                              <a:latin typeface="Cambria Math"/>
                              <a:ea typeface="Cambria Math"/>
                            </a:rPr>
                            <m:t>𝑡</m:t>
                          </m:r>
                        </m:sub>
                      </m:sSub>
                    </m:oMath>
                  </m:oMathPara>
                </a14:m>
                <a:endParaRPr lang="en-US" sz="1600" dirty="0">
                  <a:solidFill>
                    <a:schemeClr val="tx1"/>
                  </a:solidFill>
                </a:endParaRPr>
              </a:p>
            </p:txBody>
          </p:sp>
        </mc:Choice>
        <mc:Fallback>
          <p:sp>
            <p:nvSpPr>
              <p:cNvPr id="26" name="Rectangle 25"/>
              <p:cNvSpPr>
                <a:spLocks noRot="1" noChangeAspect="1" noMove="1" noResize="1" noEditPoints="1" noAdjustHandles="1" noChangeArrowheads="1" noChangeShapeType="1" noTextEdit="1"/>
              </p:cNvSpPr>
              <p:nvPr/>
            </p:nvSpPr>
            <p:spPr>
              <a:xfrm>
                <a:off x="7588641" y="2971800"/>
                <a:ext cx="793359" cy="338554"/>
              </a:xfrm>
              <a:prstGeom prst="rect">
                <a:avLst/>
              </a:prstGeom>
              <a:blipFill rotWithShape="1">
                <a:blip r:embed="rId10"/>
                <a:stretch>
                  <a:fillRect/>
                </a:stretch>
              </a:blipFill>
            </p:spPr>
            <p:txBody>
              <a:bodyPr/>
              <a:lstStyle/>
              <a:p>
                <a:r>
                  <a:rPr lang="en-US">
                    <a:noFill/>
                  </a:rPr>
                  <a:t> </a:t>
                </a:r>
              </a:p>
            </p:txBody>
          </p:sp>
        </mc:Fallback>
      </mc:AlternateContent>
      <p:sp>
        <p:nvSpPr>
          <p:cNvPr id="27" name="TextBox 26"/>
          <p:cNvSpPr txBox="1"/>
          <p:nvPr/>
        </p:nvSpPr>
        <p:spPr bwMode="auto">
          <a:xfrm>
            <a:off x="2360221" y="2514600"/>
            <a:ext cx="992579" cy="338554"/>
          </a:xfrm>
          <a:prstGeom prst="rect">
            <a:avLst/>
          </a:prstGeom>
          <a:noFill/>
          <a:ln w="9525">
            <a:noFill/>
            <a:miter lim="800000"/>
            <a:headEnd/>
            <a:tailEnd/>
          </a:ln>
        </p:spPr>
        <p:txBody>
          <a:bodyPr wrap="none" rtlCol="0">
            <a:spAutoFit/>
          </a:bodyPr>
          <a:lstStyle/>
          <a:p>
            <a:pPr eaLnBrk="0" hangingPunct="0"/>
            <a:r>
              <a:rPr lang="en-US" sz="1600" dirty="0" smtClean="0">
                <a:solidFill>
                  <a:schemeClr val="bg1"/>
                </a:solidFill>
                <a:latin typeface="+mn-lt"/>
              </a:rPr>
              <a:t>Proposal</a:t>
            </a:r>
          </a:p>
        </p:txBody>
      </p:sp>
      <p:sp>
        <p:nvSpPr>
          <p:cNvPr id="28" name="TextBox 27"/>
          <p:cNvSpPr txBox="1"/>
          <p:nvPr/>
        </p:nvSpPr>
        <p:spPr bwMode="auto">
          <a:xfrm>
            <a:off x="5850503" y="2514600"/>
            <a:ext cx="1273464" cy="338554"/>
          </a:xfrm>
          <a:prstGeom prst="rect">
            <a:avLst/>
          </a:prstGeom>
          <a:noFill/>
          <a:ln w="9525">
            <a:noFill/>
            <a:miter lim="800000"/>
            <a:headEnd/>
            <a:tailEnd/>
          </a:ln>
        </p:spPr>
        <p:txBody>
          <a:bodyPr wrap="square" rtlCol="0">
            <a:spAutoFit/>
          </a:bodyPr>
          <a:lstStyle/>
          <a:p>
            <a:pPr algn="ctr" eaLnBrk="0" hangingPunct="0"/>
            <a:r>
              <a:rPr lang="en-US" sz="1600" dirty="0" smtClean="0">
                <a:solidFill>
                  <a:schemeClr val="bg1"/>
                </a:solidFill>
                <a:latin typeface="+mn-lt"/>
              </a:rPr>
              <a:t>Old label</a:t>
            </a:r>
          </a:p>
        </p:txBody>
      </p:sp>
      <p:sp>
        <p:nvSpPr>
          <p:cNvPr id="30" name="TextBox 29"/>
          <p:cNvSpPr txBox="1"/>
          <p:nvPr/>
        </p:nvSpPr>
        <p:spPr bwMode="auto">
          <a:xfrm>
            <a:off x="3886200" y="2514600"/>
            <a:ext cx="1539204" cy="338554"/>
          </a:xfrm>
          <a:prstGeom prst="rect">
            <a:avLst/>
          </a:prstGeom>
          <a:noFill/>
          <a:ln w="9525">
            <a:noFill/>
            <a:miter lim="800000"/>
            <a:headEnd/>
            <a:tailEnd/>
          </a:ln>
        </p:spPr>
        <p:txBody>
          <a:bodyPr wrap="none" rtlCol="0">
            <a:spAutoFit/>
          </a:bodyPr>
          <a:lstStyle/>
          <a:p>
            <a:pPr eaLnBrk="0" hangingPunct="0"/>
            <a:r>
              <a:rPr lang="en-US" sz="1600" dirty="0" smtClean="0">
                <a:solidFill>
                  <a:schemeClr val="bg1"/>
                </a:solidFill>
                <a:latin typeface="+mn-lt"/>
              </a:rPr>
              <a:t>Binary variable</a:t>
            </a:r>
          </a:p>
        </p:txBody>
      </p:sp>
      <p:sp>
        <p:nvSpPr>
          <p:cNvPr id="31" name="TextBox 30"/>
          <p:cNvSpPr txBox="1"/>
          <p:nvPr/>
        </p:nvSpPr>
        <p:spPr bwMode="auto">
          <a:xfrm>
            <a:off x="326736" y="2514600"/>
            <a:ext cx="1273464" cy="338554"/>
          </a:xfrm>
          <a:prstGeom prst="rect">
            <a:avLst/>
          </a:prstGeom>
          <a:noFill/>
          <a:ln w="9525">
            <a:noFill/>
            <a:miter lim="800000"/>
            <a:headEnd/>
            <a:tailEnd/>
          </a:ln>
        </p:spPr>
        <p:txBody>
          <a:bodyPr wrap="square" rtlCol="0">
            <a:spAutoFit/>
          </a:bodyPr>
          <a:lstStyle/>
          <a:p>
            <a:pPr algn="ctr" eaLnBrk="0" hangingPunct="0"/>
            <a:r>
              <a:rPr lang="en-US" sz="1600" dirty="0" smtClean="0">
                <a:solidFill>
                  <a:schemeClr val="bg1"/>
                </a:solidFill>
                <a:latin typeface="+mn-lt"/>
              </a:rPr>
              <a:t>New label</a:t>
            </a:r>
          </a:p>
        </p:txBody>
      </p:sp>
      <p:sp>
        <p:nvSpPr>
          <p:cNvPr id="3" name="Rectangle 2"/>
          <p:cNvSpPr/>
          <p:nvPr/>
        </p:nvSpPr>
        <p:spPr>
          <a:xfrm>
            <a:off x="6908979" y="609600"/>
            <a:ext cx="2082621" cy="369332"/>
          </a:xfrm>
          <a:prstGeom prst="rect">
            <a:avLst/>
          </a:prstGeom>
        </p:spPr>
        <p:txBody>
          <a:bodyPr wrap="none">
            <a:spAutoFit/>
          </a:bodyPr>
          <a:lstStyle/>
          <a:p>
            <a:r>
              <a:rPr lang="en-US" sz="1800" dirty="0" err="1">
                <a:solidFill>
                  <a:schemeClr val="bg1"/>
                </a:solidFill>
              </a:rPr>
              <a:t>Boykov</a:t>
            </a:r>
            <a:r>
              <a:rPr lang="en-US" sz="1800" dirty="0">
                <a:solidFill>
                  <a:schemeClr val="bg1"/>
                </a:solidFill>
              </a:rPr>
              <a:t> et al. 2001</a:t>
            </a:r>
          </a:p>
        </p:txBody>
      </p:sp>
      <p:sp>
        <p:nvSpPr>
          <p:cNvPr id="29" name="Content Placeholder 4"/>
          <p:cNvSpPr txBox="1">
            <a:spLocks/>
          </p:cNvSpPr>
          <p:nvPr/>
        </p:nvSpPr>
        <p:spPr bwMode="auto">
          <a:xfrm>
            <a:off x="304800" y="4648200"/>
            <a:ext cx="8610600" cy="647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lnSpc>
                <a:spcPct val="97000"/>
              </a:lnSpc>
              <a:spcBef>
                <a:spcPts val="800"/>
              </a:spcBef>
              <a:spcAft>
                <a:spcPct val="0"/>
              </a:spcAft>
              <a:buClr>
                <a:schemeClr val="bg1"/>
              </a:buClr>
              <a:buSzPct val="100000"/>
              <a:buFont typeface="Arial" pitchFamily="34" charset="0"/>
              <a:buChar char="•"/>
              <a:defRPr sz="2800">
                <a:solidFill>
                  <a:schemeClr val="bg1"/>
                </a:solidFill>
                <a:latin typeface="Arial" pitchFamily="34" charset="0"/>
                <a:ea typeface="+mn-ea"/>
                <a:cs typeface="Arial" pitchFamily="34" charset="0"/>
              </a:defRPr>
            </a:lvl1pPr>
            <a:lvl2pPr marL="741363" indent="-284163" algn="l" defTabSz="457200" rtl="0" eaLnBrk="0" fontAlgn="base" hangingPunct="0">
              <a:lnSpc>
                <a:spcPct val="97000"/>
              </a:lnSpc>
              <a:spcBef>
                <a:spcPts val="700"/>
              </a:spcBef>
              <a:spcAft>
                <a:spcPct val="0"/>
              </a:spcAft>
              <a:buClr>
                <a:schemeClr val="bg1"/>
              </a:buClr>
              <a:buSzPct val="100000"/>
              <a:buFont typeface="Tahoma" pitchFamily="34" charset="0"/>
              <a:buChar char="–"/>
              <a:defRPr sz="2400">
                <a:solidFill>
                  <a:schemeClr val="bg1"/>
                </a:solidFill>
                <a:latin typeface="Arial" pitchFamily="34" charset="0"/>
                <a:cs typeface="Arial" pitchFamily="34" charset="0"/>
              </a:defRPr>
            </a:lvl2pPr>
            <a:lvl3pPr marL="1143000" indent="-228600" algn="l" defTabSz="457200" rtl="0" eaLnBrk="0" fontAlgn="base" hangingPunct="0">
              <a:lnSpc>
                <a:spcPct val="97000"/>
              </a:lnSpc>
              <a:spcBef>
                <a:spcPts val="600"/>
              </a:spcBef>
              <a:spcAft>
                <a:spcPct val="0"/>
              </a:spcAft>
              <a:buClr>
                <a:schemeClr val="bg1"/>
              </a:buClr>
              <a:buSzPct val="100000"/>
              <a:buFont typeface="Wingdings" pitchFamily="2" charset="2"/>
              <a:buChar char="§"/>
              <a:defRPr sz="2000">
                <a:solidFill>
                  <a:schemeClr val="bg1"/>
                </a:solidFill>
                <a:latin typeface="Arial" pitchFamily="34" charset="0"/>
                <a:cs typeface="Arial" pitchFamily="34" charset="0"/>
              </a:defRPr>
            </a:lvl3pPr>
            <a:lvl4pPr marL="16002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1800">
                <a:solidFill>
                  <a:schemeClr val="bg1"/>
                </a:solidFill>
                <a:latin typeface="Arial" pitchFamily="34" charset="0"/>
                <a:cs typeface="Arial" pitchFamily="34" charset="0"/>
              </a:defRPr>
            </a:lvl4pPr>
            <a:lvl5pPr marL="20574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1800">
                <a:solidFill>
                  <a:schemeClr val="bg1"/>
                </a:solidFill>
                <a:latin typeface="Arial" pitchFamily="34" charset="0"/>
                <a:cs typeface="Arial" pitchFamily="34" charset="0"/>
              </a:defRPr>
            </a:lvl5pPr>
            <a:lvl6pPr marL="25146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6pPr>
            <a:lvl7pPr marL="29718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7pPr>
            <a:lvl8pPr marL="34290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8pPr>
            <a:lvl9pPr marL="38862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9pPr>
          </a:lstStyle>
          <a:p>
            <a:r>
              <a:rPr lang="en-US" dirty="0" smtClean="0"/>
              <a:t>Max flow/min cut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88868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5" grpId="0" animBg="1"/>
      <p:bldP spid="27" grpId="0"/>
      <p:bldP spid="30" grpId="0"/>
      <p:bldP spid="31" grpId="0"/>
      <p:bldP spid="29" grpId="0"/>
    </p:bldLst>
  </p:timing>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Formulation</a:t>
            </a:r>
            <a:endParaRPr lang="en-US" dirty="0"/>
          </a:p>
        </p:txBody>
      </p:sp>
      <p:sp>
        <p:nvSpPr>
          <p:cNvPr id="3" name="Content Placeholder 2"/>
          <p:cNvSpPr>
            <a:spLocks noGrp="1"/>
          </p:cNvSpPr>
          <p:nvPr>
            <p:ph idx="1"/>
          </p:nvPr>
        </p:nvSpPr>
        <p:spPr>
          <a:xfrm>
            <a:off x="304800" y="990600"/>
            <a:ext cx="8610600" cy="685800"/>
          </a:xfrm>
        </p:spPr>
        <p:txBody>
          <a:bodyPr>
            <a:normAutofit fontScale="25000" lnSpcReduction="20000"/>
          </a:bodyPr>
          <a:lstStyle/>
          <a:p>
            <a:r>
              <a:rPr lang="en-US" dirty="0" smtClean="0"/>
              <a:t>Discrete binary support functions</a:t>
            </a:r>
          </a:p>
          <a:p>
            <a:endParaRPr lang="en-US" dirty="0"/>
          </a:p>
          <a:p>
            <a:endParaRPr lang="en-US" dirty="0" smtClean="0"/>
          </a:p>
          <a:p>
            <a:endParaRPr lang="en-US" dirty="0"/>
          </a:p>
          <a:p>
            <a:endParaRPr lang="en-US" dirty="0" smtClean="0"/>
          </a:p>
          <a:p>
            <a:endParaRPr lang="en-US" dirty="0"/>
          </a:p>
          <a:p>
            <a:r>
              <a:rPr lang="en-US" dirty="0" smtClean="0"/>
              <a:t>Several support functions jointly determine segmentation</a:t>
            </a:r>
          </a:p>
          <a:p>
            <a:endParaRPr lang="en-US" dirty="0"/>
          </a:p>
        </p:txBody>
      </p:sp>
      <p:sp>
        <p:nvSpPr>
          <p:cNvPr id="13" name="Rectangle 12"/>
          <p:cNvSpPr/>
          <p:nvPr/>
        </p:nvSpPr>
        <p:spPr>
          <a:xfrm>
            <a:off x="6705600" y="609600"/>
            <a:ext cx="2438400" cy="369332"/>
          </a:xfrm>
          <a:prstGeom prst="rect">
            <a:avLst/>
          </a:prstGeom>
        </p:spPr>
        <p:txBody>
          <a:bodyPr wrap="square">
            <a:spAutoFit/>
          </a:bodyPr>
          <a:lstStyle/>
          <a:p>
            <a:r>
              <a:rPr lang="en-US" sz="1800" dirty="0">
                <a:solidFill>
                  <a:schemeClr val="bg1"/>
                </a:solidFill>
              </a:rPr>
              <a:t>Sun et al. </a:t>
            </a:r>
            <a:r>
              <a:rPr lang="en-US" sz="1800" dirty="0" smtClean="0">
                <a:solidFill>
                  <a:schemeClr val="bg1"/>
                </a:solidFill>
              </a:rPr>
              <a:t>CVPR 2012</a:t>
            </a:r>
            <a:endParaRPr lang="en-US" sz="1800" dirty="0">
              <a:solidFill>
                <a:schemeClr val="bg1"/>
              </a:solidFill>
            </a:endParaRPr>
          </a:p>
        </p:txBody>
      </p:sp>
      <p:pic>
        <p:nvPicPr>
          <p:cNvPr id="14" name="Picture 3" descr="C:\dqsun\Dropbox\NIPS2011\CVPR2012\png\birdapple\sup1_004.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32405" y="1939967"/>
            <a:ext cx="1482948" cy="1371600"/>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Picture 4" descr="C:\dqsun\Dropbox\NIPS2011\CVPR2012\png\birdapple\sup2_004.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98051" y="1939967"/>
            <a:ext cx="1482948" cy="1371600"/>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 name="Picture 5" descr="C:\dqsun\Dropbox\NIPS2011\CVPR2012\png\birdapple\seg004.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5400" y="1939967"/>
            <a:ext cx="1482948"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7" name="Picture 2" descr="C:\Users\dqsun\Dropbox\CVPR2012\png\birdapple\im_004.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69027" y="1939967"/>
            <a:ext cx="1482947"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0" name="TextBox 19"/>
          <p:cNvSpPr txBox="1"/>
          <p:nvPr/>
        </p:nvSpPr>
        <p:spPr bwMode="auto">
          <a:xfrm>
            <a:off x="1284261" y="3443862"/>
            <a:ext cx="1611339" cy="338554"/>
          </a:xfrm>
          <a:prstGeom prst="rect">
            <a:avLst/>
          </a:prstGeom>
          <a:noFill/>
          <a:ln w="9525">
            <a:noFill/>
            <a:miter lim="800000"/>
            <a:headEnd/>
            <a:tailEnd/>
          </a:ln>
        </p:spPr>
        <p:txBody>
          <a:bodyPr wrap="none" rtlCol="0">
            <a:spAutoFit/>
          </a:bodyPr>
          <a:lstStyle/>
          <a:p>
            <a:pPr eaLnBrk="0" hangingPunct="0"/>
            <a:r>
              <a:rPr lang="en-US" sz="1600" dirty="0" smtClean="0">
                <a:solidFill>
                  <a:schemeClr val="bg1"/>
                </a:solidFill>
                <a:latin typeface="+mn-lt"/>
              </a:rPr>
              <a:t>Layer 1 support</a:t>
            </a:r>
          </a:p>
        </p:txBody>
      </p:sp>
      <p:sp>
        <p:nvSpPr>
          <p:cNvPr id="21" name="TextBox 20"/>
          <p:cNvSpPr txBox="1"/>
          <p:nvPr/>
        </p:nvSpPr>
        <p:spPr bwMode="auto">
          <a:xfrm>
            <a:off x="3124200" y="3443862"/>
            <a:ext cx="1905000" cy="338554"/>
          </a:xfrm>
          <a:prstGeom prst="rect">
            <a:avLst/>
          </a:prstGeom>
          <a:noFill/>
          <a:ln w="9525">
            <a:noFill/>
            <a:miter lim="800000"/>
            <a:headEnd/>
            <a:tailEnd/>
          </a:ln>
        </p:spPr>
        <p:txBody>
          <a:bodyPr wrap="square" rtlCol="0">
            <a:spAutoFit/>
          </a:bodyPr>
          <a:lstStyle/>
          <a:p>
            <a:pPr eaLnBrk="0" hangingPunct="0"/>
            <a:r>
              <a:rPr lang="en-US" sz="1600" dirty="0" smtClean="0">
                <a:solidFill>
                  <a:schemeClr val="bg1"/>
                </a:solidFill>
                <a:latin typeface="+mn-lt"/>
              </a:rPr>
              <a:t>Layer 2 support</a:t>
            </a:r>
          </a:p>
        </p:txBody>
      </p:sp>
      <p:sp>
        <p:nvSpPr>
          <p:cNvPr id="22" name="TextBox 21"/>
          <p:cNvSpPr txBox="1"/>
          <p:nvPr/>
        </p:nvSpPr>
        <p:spPr bwMode="auto">
          <a:xfrm>
            <a:off x="5122156" y="3443862"/>
            <a:ext cx="1449436" cy="338554"/>
          </a:xfrm>
          <a:prstGeom prst="rect">
            <a:avLst/>
          </a:prstGeom>
          <a:noFill/>
          <a:ln w="9525">
            <a:noFill/>
            <a:miter lim="800000"/>
            <a:headEnd/>
            <a:tailEnd/>
          </a:ln>
        </p:spPr>
        <p:txBody>
          <a:bodyPr wrap="none" rtlCol="0">
            <a:spAutoFit/>
          </a:bodyPr>
          <a:lstStyle/>
          <a:p>
            <a:pPr eaLnBrk="0" hangingPunct="0"/>
            <a:r>
              <a:rPr lang="en-US" sz="1600" dirty="0" smtClean="0">
                <a:solidFill>
                  <a:schemeClr val="bg1"/>
                </a:solidFill>
                <a:latin typeface="+mn-lt"/>
              </a:rPr>
              <a:t>Segmentation</a:t>
            </a:r>
          </a:p>
        </p:txBody>
      </p:sp>
      <p:sp>
        <p:nvSpPr>
          <p:cNvPr id="23" name="TextBox 22"/>
          <p:cNvSpPr txBox="1"/>
          <p:nvPr/>
        </p:nvSpPr>
        <p:spPr bwMode="auto">
          <a:xfrm>
            <a:off x="7432833" y="3471446"/>
            <a:ext cx="755335" cy="338554"/>
          </a:xfrm>
          <a:prstGeom prst="rect">
            <a:avLst/>
          </a:prstGeom>
          <a:noFill/>
          <a:ln w="9525">
            <a:noFill/>
            <a:miter lim="800000"/>
            <a:headEnd/>
            <a:tailEnd/>
          </a:ln>
        </p:spPr>
        <p:txBody>
          <a:bodyPr wrap="none" rtlCol="0">
            <a:spAutoFit/>
          </a:bodyPr>
          <a:lstStyle/>
          <a:p>
            <a:pPr eaLnBrk="0" hangingPunct="0"/>
            <a:r>
              <a:rPr lang="en-US" sz="1600" dirty="0" smtClean="0">
                <a:solidFill>
                  <a:schemeClr val="bg1"/>
                </a:solidFill>
                <a:latin typeface="+mn-lt"/>
              </a:rPr>
              <a:t>Image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0802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Cooperative Moves</a:t>
            </a:r>
            <a:endParaRPr lang="en-US" dirty="0"/>
          </a:p>
        </p:txBody>
      </p:sp>
      <p:sp>
        <p:nvSpPr>
          <p:cNvPr id="3" name="Content Placeholder 2"/>
          <p:cNvSpPr>
            <a:spLocks noGrp="1"/>
          </p:cNvSpPr>
          <p:nvPr>
            <p:ph idx="1"/>
          </p:nvPr>
        </p:nvSpPr>
        <p:spPr>
          <a:xfrm>
            <a:off x="304800" y="990600"/>
            <a:ext cx="8610600" cy="685800"/>
          </a:xfrm>
        </p:spPr>
        <p:txBody>
          <a:bodyPr/>
          <a:lstStyle/>
          <a:p>
            <a:r>
              <a:rPr lang="en-US" altLang="zh-CN" dirty="0"/>
              <a:t>Naïve a</a:t>
            </a:r>
            <a:r>
              <a:rPr lang="en-US" altLang="zh-CN" dirty="0" smtClean="0"/>
              <a:t>pproach: o</a:t>
            </a:r>
            <a:r>
              <a:rPr lang="en-US" dirty="0" smtClean="0"/>
              <a:t>ptimize support individually</a:t>
            </a:r>
            <a:endParaRPr lang="en-US" dirty="0"/>
          </a:p>
        </p:txBody>
      </p:sp>
      <p:pic>
        <p:nvPicPr>
          <p:cNvPr id="5" name="Picture 7" descr="Z:\Dropbox\job_app\job_talk\images\visibility_move\sup1_004.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32405" y="1939967"/>
            <a:ext cx="1482948" cy="1371600"/>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4" descr="C:\dqsun\Dropbox\NIPS2011\CVPR2012\png\birdapple\sup2_004.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98051" y="1939967"/>
            <a:ext cx="1482948" cy="1371600"/>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1" name="TextBox 10"/>
          <p:cNvSpPr txBox="1"/>
          <p:nvPr/>
        </p:nvSpPr>
        <p:spPr bwMode="auto">
          <a:xfrm>
            <a:off x="1284261" y="3443862"/>
            <a:ext cx="1611339" cy="338554"/>
          </a:xfrm>
          <a:prstGeom prst="rect">
            <a:avLst/>
          </a:prstGeom>
          <a:noFill/>
          <a:ln w="9525">
            <a:noFill/>
            <a:miter lim="800000"/>
            <a:headEnd/>
            <a:tailEnd/>
          </a:ln>
        </p:spPr>
        <p:txBody>
          <a:bodyPr wrap="none" rtlCol="0">
            <a:spAutoFit/>
          </a:bodyPr>
          <a:lstStyle/>
          <a:p>
            <a:pPr eaLnBrk="0" hangingPunct="0"/>
            <a:r>
              <a:rPr lang="en-US" sz="1600" dirty="0" smtClean="0">
                <a:solidFill>
                  <a:schemeClr val="bg1"/>
                </a:solidFill>
                <a:latin typeface="+mn-lt"/>
              </a:rPr>
              <a:t>Layer 1 support</a:t>
            </a:r>
          </a:p>
        </p:txBody>
      </p:sp>
      <p:sp>
        <p:nvSpPr>
          <p:cNvPr id="12" name="TextBox 11"/>
          <p:cNvSpPr txBox="1"/>
          <p:nvPr/>
        </p:nvSpPr>
        <p:spPr bwMode="auto">
          <a:xfrm>
            <a:off x="3124200" y="3443862"/>
            <a:ext cx="1905000" cy="338554"/>
          </a:xfrm>
          <a:prstGeom prst="rect">
            <a:avLst/>
          </a:prstGeom>
          <a:noFill/>
          <a:ln w="9525">
            <a:noFill/>
            <a:miter lim="800000"/>
            <a:headEnd/>
            <a:tailEnd/>
          </a:ln>
        </p:spPr>
        <p:txBody>
          <a:bodyPr wrap="square" rtlCol="0">
            <a:spAutoFit/>
          </a:bodyPr>
          <a:lstStyle/>
          <a:p>
            <a:pPr eaLnBrk="0" hangingPunct="0"/>
            <a:r>
              <a:rPr lang="en-US" sz="1600" dirty="0" smtClean="0">
                <a:solidFill>
                  <a:schemeClr val="bg1"/>
                </a:solidFill>
                <a:latin typeface="+mn-lt"/>
              </a:rPr>
              <a:t>Layer 2 support</a:t>
            </a:r>
          </a:p>
        </p:txBody>
      </p:sp>
      <p:pic>
        <p:nvPicPr>
          <p:cNvPr id="13" name="Picture 12" descr="Z:\Dropbox\job_app\job_talk\images\visibility_move\seg004.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5400" y="1939967"/>
            <a:ext cx="1482949"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6" name="TextBox 15"/>
          <p:cNvSpPr txBox="1"/>
          <p:nvPr/>
        </p:nvSpPr>
        <p:spPr bwMode="auto">
          <a:xfrm>
            <a:off x="5122156" y="3443862"/>
            <a:ext cx="1449436" cy="338554"/>
          </a:xfrm>
          <a:prstGeom prst="rect">
            <a:avLst/>
          </a:prstGeom>
          <a:noFill/>
          <a:ln w="9525">
            <a:noFill/>
            <a:miter lim="800000"/>
            <a:headEnd/>
            <a:tailEnd/>
          </a:ln>
        </p:spPr>
        <p:txBody>
          <a:bodyPr wrap="none" rtlCol="0">
            <a:spAutoFit/>
          </a:bodyPr>
          <a:lstStyle/>
          <a:p>
            <a:pPr eaLnBrk="0" hangingPunct="0"/>
            <a:r>
              <a:rPr lang="en-US" sz="1600" dirty="0" smtClean="0">
                <a:solidFill>
                  <a:schemeClr val="bg1"/>
                </a:solidFill>
                <a:latin typeface="+mn-lt"/>
              </a:rPr>
              <a:t>Segmentation</a:t>
            </a:r>
          </a:p>
        </p:txBody>
      </p:sp>
      <p:pic>
        <p:nvPicPr>
          <p:cNvPr id="15" name="Picture 3" descr="C:\dqsun\Dropbox\NIPS2011\CVPR2012\png\birdapple\sup1_004.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32405" y="1939967"/>
            <a:ext cx="1482948" cy="1371600"/>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 name="Picture 6" descr="Z:\Dropbox\job_app\job_talk\images\visibility_move\vis2_004.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98051" y="1939967"/>
            <a:ext cx="1482948" cy="1371600"/>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50" name="Picture 2" descr="C:\dqsun\Dropbox\job_app\job_talk\images\discrete_move\local_minima\seg_move_minimum_seg_3_cropped.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5400" y="1939967"/>
            <a:ext cx="1482948"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9" name="Content Placeholder 2"/>
          <p:cNvSpPr txBox="1">
            <a:spLocks/>
          </p:cNvSpPr>
          <p:nvPr/>
        </p:nvSpPr>
        <p:spPr bwMode="auto">
          <a:xfrm>
            <a:off x="304800" y="3913784"/>
            <a:ext cx="8610600"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1313" indent="-341313" algn="l" defTabSz="457200" rtl="0" eaLnBrk="0" fontAlgn="base" hangingPunct="0">
              <a:lnSpc>
                <a:spcPct val="97000"/>
              </a:lnSpc>
              <a:spcBef>
                <a:spcPts val="800"/>
              </a:spcBef>
              <a:spcAft>
                <a:spcPct val="0"/>
              </a:spcAft>
              <a:buClr>
                <a:schemeClr val="bg1"/>
              </a:buClr>
              <a:buSzPct val="100000"/>
              <a:buFont typeface="Arial" pitchFamily="34" charset="0"/>
              <a:buChar char="•"/>
              <a:defRPr sz="2800">
                <a:solidFill>
                  <a:schemeClr val="bg1"/>
                </a:solidFill>
                <a:latin typeface="Arial" pitchFamily="34" charset="0"/>
                <a:ea typeface="+mn-ea"/>
                <a:cs typeface="Arial" pitchFamily="34" charset="0"/>
              </a:defRPr>
            </a:lvl1pPr>
            <a:lvl2pPr marL="741363" indent="-284163" algn="l" defTabSz="457200" rtl="0" eaLnBrk="0" fontAlgn="base" hangingPunct="0">
              <a:lnSpc>
                <a:spcPct val="97000"/>
              </a:lnSpc>
              <a:spcBef>
                <a:spcPts val="700"/>
              </a:spcBef>
              <a:spcAft>
                <a:spcPct val="0"/>
              </a:spcAft>
              <a:buClr>
                <a:schemeClr val="bg1"/>
              </a:buClr>
              <a:buSzPct val="100000"/>
              <a:buFont typeface="Tahoma" pitchFamily="34" charset="0"/>
              <a:buChar char="–"/>
              <a:defRPr sz="2400">
                <a:solidFill>
                  <a:schemeClr val="bg1"/>
                </a:solidFill>
                <a:latin typeface="Arial" pitchFamily="34" charset="0"/>
                <a:cs typeface="Arial" pitchFamily="34" charset="0"/>
              </a:defRPr>
            </a:lvl2pPr>
            <a:lvl3pPr marL="1143000" indent="-228600" algn="l" defTabSz="457200" rtl="0" eaLnBrk="0" fontAlgn="base" hangingPunct="0">
              <a:lnSpc>
                <a:spcPct val="97000"/>
              </a:lnSpc>
              <a:spcBef>
                <a:spcPts val="600"/>
              </a:spcBef>
              <a:spcAft>
                <a:spcPct val="0"/>
              </a:spcAft>
              <a:buClr>
                <a:schemeClr val="bg1"/>
              </a:buClr>
              <a:buSzPct val="100000"/>
              <a:buFont typeface="Wingdings" pitchFamily="2" charset="2"/>
              <a:buChar char="§"/>
              <a:defRPr sz="2000">
                <a:solidFill>
                  <a:schemeClr val="bg1"/>
                </a:solidFill>
                <a:latin typeface="Arial" pitchFamily="34" charset="0"/>
                <a:cs typeface="Arial" pitchFamily="34" charset="0"/>
              </a:defRPr>
            </a:lvl3pPr>
            <a:lvl4pPr marL="16002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1800">
                <a:solidFill>
                  <a:schemeClr val="bg1"/>
                </a:solidFill>
                <a:latin typeface="Arial" pitchFamily="34" charset="0"/>
                <a:cs typeface="Arial" pitchFamily="34" charset="0"/>
              </a:defRPr>
            </a:lvl4pPr>
            <a:lvl5pPr marL="2057400" indent="-228600" algn="l" defTabSz="457200" rtl="0" eaLnBrk="0" fontAlgn="base" hangingPunct="0">
              <a:lnSpc>
                <a:spcPct val="97000"/>
              </a:lnSpc>
              <a:spcBef>
                <a:spcPts val="500"/>
              </a:spcBef>
              <a:spcAft>
                <a:spcPct val="0"/>
              </a:spcAft>
              <a:buClr>
                <a:srgbClr val="000000"/>
              </a:buClr>
              <a:buSzPct val="100000"/>
              <a:buFont typeface="Tahoma" pitchFamily="34" charset="0"/>
              <a:buChar char="»"/>
              <a:defRPr sz="1800">
                <a:solidFill>
                  <a:schemeClr val="bg1"/>
                </a:solidFill>
                <a:latin typeface="Arial" pitchFamily="34" charset="0"/>
                <a:cs typeface="Arial" pitchFamily="34" charset="0"/>
              </a:defRPr>
            </a:lvl5pPr>
            <a:lvl6pPr marL="25146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6pPr>
            <a:lvl7pPr marL="29718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7pPr>
            <a:lvl8pPr marL="34290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8pPr>
            <a:lvl9pPr marL="3886200" indent="-228600" algn="l" defTabSz="457200" rtl="0" fontAlgn="base">
              <a:lnSpc>
                <a:spcPct val="97000"/>
              </a:lnSpc>
              <a:spcBef>
                <a:spcPts val="500"/>
              </a:spcBef>
              <a:spcAft>
                <a:spcPct val="0"/>
              </a:spcAft>
              <a:buClr>
                <a:srgbClr val="000000"/>
              </a:buClr>
              <a:buSzPct val="100000"/>
              <a:buFont typeface="Tahoma" pitchFamily="34" charset="0"/>
              <a:buChar char="»"/>
              <a:defRPr sz="2000">
                <a:solidFill>
                  <a:srgbClr val="000000"/>
                </a:solidFill>
                <a:latin typeface="+mn-lt"/>
                <a:cs typeface="+mn-cs"/>
              </a:defRPr>
            </a:lvl9pPr>
          </a:lstStyle>
          <a:p>
            <a:r>
              <a:rPr lang="en-US" dirty="0" smtClean="0"/>
              <a:t>Optimize all support functions jointly</a:t>
            </a:r>
            <a:endParaRPr lang="en-US" dirty="0"/>
          </a:p>
        </p:txBody>
      </p:sp>
      <p:pic>
        <p:nvPicPr>
          <p:cNvPr id="20" name="Picture 7" descr="Z:\Dropbox\job_app\job_talk\images\visibility_move\sup1_004.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38641" y="4876722"/>
            <a:ext cx="1482948" cy="1371600"/>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1" name="Picture 4" descr="C:\dqsun\Dropbox\NIPS2011\CVPR2012\png\birdapple\sup2_004.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82826" y="4876722"/>
            <a:ext cx="1482948" cy="1371600"/>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7" name="TextBox 26"/>
          <p:cNvSpPr txBox="1"/>
          <p:nvPr/>
        </p:nvSpPr>
        <p:spPr bwMode="auto">
          <a:xfrm>
            <a:off x="1284261" y="6367046"/>
            <a:ext cx="1611339" cy="338554"/>
          </a:xfrm>
          <a:prstGeom prst="rect">
            <a:avLst/>
          </a:prstGeom>
          <a:noFill/>
          <a:ln w="9525">
            <a:noFill/>
            <a:miter lim="800000"/>
            <a:headEnd/>
            <a:tailEnd/>
          </a:ln>
        </p:spPr>
        <p:txBody>
          <a:bodyPr wrap="none" rtlCol="0">
            <a:spAutoFit/>
          </a:bodyPr>
          <a:lstStyle/>
          <a:p>
            <a:pPr eaLnBrk="0" hangingPunct="0"/>
            <a:r>
              <a:rPr lang="en-US" sz="1600" dirty="0">
                <a:solidFill>
                  <a:schemeClr val="bg1"/>
                </a:solidFill>
              </a:rPr>
              <a:t>Layer 1 support</a:t>
            </a:r>
          </a:p>
        </p:txBody>
      </p:sp>
      <p:sp>
        <p:nvSpPr>
          <p:cNvPr id="30" name="TextBox 29"/>
          <p:cNvSpPr txBox="1"/>
          <p:nvPr/>
        </p:nvSpPr>
        <p:spPr bwMode="auto">
          <a:xfrm>
            <a:off x="3124200" y="6367046"/>
            <a:ext cx="1905000" cy="338554"/>
          </a:xfrm>
          <a:prstGeom prst="rect">
            <a:avLst/>
          </a:prstGeom>
          <a:noFill/>
          <a:ln w="9525">
            <a:noFill/>
            <a:miter lim="800000"/>
            <a:headEnd/>
            <a:tailEnd/>
          </a:ln>
        </p:spPr>
        <p:txBody>
          <a:bodyPr wrap="square" rtlCol="0">
            <a:spAutoFit/>
          </a:bodyPr>
          <a:lstStyle/>
          <a:p>
            <a:pPr eaLnBrk="0" hangingPunct="0"/>
            <a:r>
              <a:rPr lang="en-US" sz="1600" dirty="0">
                <a:solidFill>
                  <a:schemeClr val="bg1"/>
                </a:solidFill>
              </a:rPr>
              <a:t>Layer </a:t>
            </a:r>
            <a:r>
              <a:rPr lang="en-US" sz="1600" dirty="0" smtClean="0">
                <a:solidFill>
                  <a:schemeClr val="bg1"/>
                </a:solidFill>
              </a:rPr>
              <a:t>2 </a:t>
            </a:r>
            <a:r>
              <a:rPr lang="en-US" sz="1600" dirty="0">
                <a:solidFill>
                  <a:schemeClr val="bg1"/>
                </a:solidFill>
              </a:rPr>
              <a:t>support</a:t>
            </a:r>
          </a:p>
        </p:txBody>
      </p:sp>
      <p:pic>
        <p:nvPicPr>
          <p:cNvPr id="31" name="Picture 30" descr="Z:\Dropbox\job_app\job_talk\images\visibility_move\seg004.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1600" y="4876722"/>
            <a:ext cx="1482949"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2" name="TextBox 31"/>
          <p:cNvSpPr txBox="1"/>
          <p:nvPr/>
        </p:nvSpPr>
        <p:spPr bwMode="auto">
          <a:xfrm>
            <a:off x="5198356" y="6367046"/>
            <a:ext cx="1449436" cy="338554"/>
          </a:xfrm>
          <a:prstGeom prst="rect">
            <a:avLst/>
          </a:prstGeom>
          <a:noFill/>
          <a:ln w="9525">
            <a:noFill/>
            <a:miter lim="800000"/>
            <a:headEnd/>
            <a:tailEnd/>
          </a:ln>
        </p:spPr>
        <p:txBody>
          <a:bodyPr wrap="none" rtlCol="0">
            <a:spAutoFit/>
          </a:bodyPr>
          <a:lstStyle/>
          <a:p>
            <a:pPr eaLnBrk="0" hangingPunct="0"/>
            <a:r>
              <a:rPr lang="en-US" sz="1600" dirty="0" smtClean="0">
                <a:solidFill>
                  <a:schemeClr val="bg1"/>
                </a:solidFill>
                <a:latin typeface="+mn-lt"/>
              </a:rPr>
              <a:t>Segmentation</a:t>
            </a:r>
          </a:p>
        </p:txBody>
      </p:sp>
      <p:pic>
        <p:nvPicPr>
          <p:cNvPr id="33" name="Picture 3" descr="C:\dqsun\Dropbox\NIPS2011\CVPR2012\png\birdapple\sup1_004.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38641" y="4876722"/>
            <a:ext cx="1482948" cy="1371600"/>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4" name="Picture 6" descr="Z:\Dropbox\job_app\job_talk\images\visibility_move\vis2_004.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82826" y="4876722"/>
            <a:ext cx="1482948" cy="1371600"/>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5" name="Picture 2" descr="C:\dqsun\Dropbox\job_app\job_talk\images\discrete_move\local_minima\seg_move_minimum_seg_3_cropped.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1600" y="4876722"/>
            <a:ext cx="1482948"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6" name="Picture 5" descr="C:\dqsun\Dropbox\NIPS2011\CVPR2012\png\birdapple\seg004.png"/>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1600" y="4876722"/>
            <a:ext cx="1482948"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7" name="Picture 4" descr="C:\dqsun\Dropbox\NIPS2011\CVPR2012\png\birdapple\sup2_004.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82826" y="4876722"/>
            <a:ext cx="1482948" cy="1371600"/>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5" name="Picture 2" descr="C:\Users\dqsun\Dropbox\CVPR2012\png\birdapple\im_004.png"/>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69027" y="1939967"/>
            <a:ext cx="1482947"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6" name="TextBox 25"/>
          <p:cNvSpPr txBox="1"/>
          <p:nvPr/>
        </p:nvSpPr>
        <p:spPr bwMode="auto">
          <a:xfrm>
            <a:off x="7432833" y="3471446"/>
            <a:ext cx="755335" cy="338554"/>
          </a:xfrm>
          <a:prstGeom prst="rect">
            <a:avLst/>
          </a:prstGeom>
          <a:noFill/>
          <a:ln w="9525">
            <a:noFill/>
            <a:miter lim="800000"/>
            <a:headEnd/>
            <a:tailEnd/>
          </a:ln>
        </p:spPr>
        <p:txBody>
          <a:bodyPr wrap="none" rtlCol="0">
            <a:spAutoFit/>
          </a:bodyPr>
          <a:lstStyle/>
          <a:p>
            <a:pPr eaLnBrk="0" hangingPunct="0"/>
            <a:r>
              <a:rPr lang="en-US" sz="1600" dirty="0" smtClean="0">
                <a:solidFill>
                  <a:schemeClr val="bg1"/>
                </a:solidFill>
                <a:latin typeface="+mn-lt"/>
              </a:rPr>
              <a:t>Image</a:t>
            </a:r>
          </a:p>
        </p:txBody>
      </p:sp>
      <p:sp>
        <p:nvSpPr>
          <p:cNvPr id="28" name="Rectangle 27"/>
          <p:cNvSpPr/>
          <p:nvPr/>
        </p:nvSpPr>
        <p:spPr>
          <a:xfrm>
            <a:off x="6705600" y="609600"/>
            <a:ext cx="2438400" cy="369332"/>
          </a:xfrm>
          <a:prstGeom prst="rect">
            <a:avLst/>
          </a:prstGeom>
        </p:spPr>
        <p:txBody>
          <a:bodyPr wrap="square">
            <a:spAutoFit/>
          </a:bodyPr>
          <a:lstStyle/>
          <a:p>
            <a:r>
              <a:rPr lang="en-US" sz="1800" dirty="0">
                <a:solidFill>
                  <a:schemeClr val="bg1"/>
                </a:solidFill>
              </a:rPr>
              <a:t>Sun et al. </a:t>
            </a:r>
            <a:r>
              <a:rPr lang="en-US" sz="1800" dirty="0" smtClean="0">
                <a:solidFill>
                  <a:schemeClr val="bg1"/>
                </a:solidFill>
              </a:rPr>
              <a:t>CVPR 2012</a:t>
            </a:r>
            <a:endParaRPr lang="en-US" sz="1800"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1280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30" grpId="0"/>
      <p:bldP spid="32" grpId="0"/>
    </p:bldLst>
  </p:timing>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5" name="Picture 6" descr="Z:\Dropbox\job_app\job_talk\images\visibility_move\vis2_004.png"/>
          <p:cNvPicPr>
            <a:picLocks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24940" y="3451138"/>
            <a:ext cx="1169491" cy="1043831"/>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 name="Picture 7" descr="Z:\Dropbox\job_app\job_talk\images\visibility_move\sup1_004.png"/>
          <p:cNvPicPr>
            <a:picLocks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24940" y="2147315"/>
            <a:ext cx="1169491" cy="1043831"/>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3" descr="C:\dqsun\Dropbox\NIPS2011\CVPR2012\png\birdapple\sup1_004.png"/>
          <p:cNvPicPr>
            <a:picLocks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91896" y="2147315"/>
            <a:ext cx="1169491" cy="1043831"/>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9" name="Rectangle 8"/>
          <p:cNvSpPr>
            <a:spLocks/>
          </p:cNvSpPr>
          <p:nvPr/>
        </p:nvSpPr>
        <p:spPr>
          <a:xfrm>
            <a:off x="3194822" y="3450149"/>
            <a:ext cx="1169491" cy="1045809"/>
          </a:xfrm>
          <a:prstGeom prst="rect">
            <a:avLst/>
          </a:prstGeom>
          <a:solidFill>
            <a:schemeClr val="bg1"/>
          </a:solidFill>
          <a:ln>
            <a:solidFill>
              <a:schemeClr val="bg1">
                <a:lumMod val="50000"/>
              </a:schemeClr>
            </a:solidFill>
          </a:ln>
        </p:spPr>
        <p:txBody>
          <a:bodyPr rtlCol="0" anchor="ctr">
            <a:spAutoFit/>
          </a:bodyPr>
          <a:lstStyle/>
          <a:p>
            <a:pPr algn="ctr"/>
            <a:endParaRPr lang="en-US" b="1" dirty="0">
              <a:solidFill>
                <a:schemeClr val="bg1"/>
              </a:solidFill>
            </a:endParaRPr>
          </a:p>
        </p:txBody>
      </p:sp>
      <p:sp>
        <p:nvSpPr>
          <p:cNvPr id="10" name="Rectangle 9"/>
          <p:cNvSpPr>
            <a:spLocks/>
          </p:cNvSpPr>
          <p:nvPr/>
        </p:nvSpPr>
        <p:spPr>
          <a:xfrm>
            <a:off x="3194822" y="2146326"/>
            <a:ext cx="1169491" cy="1045809"/>
          </a:xfrm>
          <a:prstGeom prst="rect">
            <a:avLst/>
          </a:prstGeom>
          <a:solidFill>
            <a:schemeClr val="tx1"/>
          </a:solidFill>
          <a:ln>
            <a:solidFill>
              <a:schemeClr val="bg1">
                <a:lumMod val="50000"/>
              </a:schemeClr>
            </a:solidFill>
          </a:ln>
        </p:spPr>
        <p:txBody>
          <a:bodyPr rtlCol="0" anchor="ctr">
            <a:spAutoFit/>
          </a:bodyPr>
          <a:lstStyle/>
          <a:p>
            <a:pPr algn="ctr"/>
            <a:endParaRPr lang="en-US" b="1" dirty="0">
              <a:solidFill>
                <a:schemeClr val="bg1"/>
              </a:solidFill>
            </a:endParaRPr>
          </a:p>
        </p:txBody>
      </p:sp>
      <p:pic>
        <p:nvPicPr>
          <p:cNvPr id="11" name="Picture 4" descr="C:\dqsun\Dropbox\NIPS2011\CVPR2012\png\birdapple\vis2_004_inverse.png"/>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24800" y="2855095"/>
            <a:ext cx="1169491" cy="1043831"/>
          </a:xfrm>
          <a:prstGeom prst="rect">
            <a:avLst/>
          </a:prstGeom>
          <a:noFill/>
          <a:ln>
            <a:solidFill>
              <a:schemeClr val="tx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 name="Picture 5" descr="C:\dqsun\Dropbox\NIPS2011\CVPR2012\png\birdapple\vis2_004.png"/>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24400" y="2801864"/>
            <a:ext cx="1169491" cy="1043831"/>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 name="Picture 5" descr="C:\dqsun\Dropbox\NIPS2011\CVPR2012\png\birdapple\vis2_004.png"/>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91896" y="3451138"/>
            <a:ext cx="1169491" cy="1043831"/>
          </a:xfrm>
          <a:prstGeom prst="rect">
            <a:avLst/>
          </a:prstGeom>
          <a:noFill/>
          <a:ln>
            <a:solidFill>
              <a:schemeClr val="bg1"/>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2" name="Group 13"/>
          <p:cNvGrpSpPr/>
          <p:nvPr/>
        </p:nvGrpSpPr>
        <p:grpSpPr>
          <a:xfrm>
            <a:off x="2286000" y="3276600"/>
            <a:ext cx="4879550" cy="188095"/>
            <a:chOff x="1706959" y="2514600"/>
            <a:chExt cx="5722825" cy="228600"/>
          </a:xfrm>
        </p:grpSpPr>
        <p:sp>
          <p:nvSpPr>
            <p:cNvPr id="15" name="Equal 14"/>
            <p:cNvSpPr/>
            <p:nvPr/>
          </p:nvSpPr>
          <p:spPr>
            <a:xfrm>
              <a:off x="1706959" y="2514600"/>
              <a:ext cx="228600" cy="228600"/>
            </a:xfrm>
            <a:prstGeom prst="mathEqual">
              <a:avLst/>
            </a:prstGeom>
            <a:solidFill>
              <a:schemeClr val="tx1"/>
            </a:solidFill>
          </p:spPr>
          <p:txBody>
            <a:bodyPr rtlCol="0" anchor="ctr">
              <a:spAutoFit/>
            </a:bodyPr>
            <a:lstStyle/>
            <a:p>
              <a:pPr algn="ctr"/>
              <a:endParaRPr lang="en-US" dirty="0">
                <a:solidFill>
                  <a:schemeClr val="bg1"/>
                </a:solidFill>
              </a:endParaRPr>
            </a:p>
          </p:txBody>
        </p:sp>
        <p:sp>
          <p:nvSpPr>
            <p:cNvPr id="16" name="Plus 15"/>
            <p:cNvSpPr/>
            <p:nvPr/>
          </p:nvSpPr>
          <p:spPr>
            <a:xfrm>
              <a:off x="5364559" y="2514600"/>
              <a:ext cx="228600" cy="228600"/>
            </a:xfrm>
            <a:prstGeom prst="mathPlus">
              <a:avLst/>
            </a:prstGeom>
            <a:solidFill>
              <a:schemeClr val="tx1"/>
            </a:solidFill>
          </p:spPr>
          <p:txBody>
            <a:bodyPr rtlCol="0" anchor="ctr">
              <a:spAutoFit/>
            </a:bodyPr>
            <a:lstStyle/>
            <a:p>
              <a:pPr algn="ctr"/>
              <a:endParaRPr lang="en-US" dirty="0">
                <a:solidFill>
                  <a:schemeClr val="bg1"/>
                </a:solidFill>
              </a:endParaRPr>
            </a:p>
          </p:txBody>
        </p:sp>
        <p:sp>
          <p:nvSpPr>
            <p:cNvPr id="17" name="Multiply 16"/>
            <p:cNvSpPr/>
            <p:nvPr/>
          </p:nvSpPr>
          <p:spPr>
            <a:xfrm>
              <a:off x="7201184" y="2514600"/>
              <a:ext cx="228600" cy="228600"/>
            </a:xfrm>
            <a:prstGeom prst="mathMultiply">
              <a:avLst/>
            </a:prstGeom>
            <a:solidFill>
              <a:schemeClr val="tx1"/>
            </a:solidFill>
          </p:spPr>
          <p:txBody>
            <a:bodyPr rtlCol="0" anchor="ctr">
              <a:spAutoFit/>
            </a:bodyPr>
            <a:lstStyle/>
            <a:p>
              <a:pPr algn="ctr"/>
              <a:endParaRPr lang="en-US" dirty="0">
                <a:solidFill>
                  <a:schemeClr val="bg1"/>
                </a:solidFill>
              </a:endParaRPr>
            </a:p>
          </p:txBody>
        </p:sp>
        <p:sp>
          <p:nvSpPr>
            <p:cNvPr id="18" name="Multiply 17"/>
            <p:cNvSpPr/>
            <p:nvPr/>
          </p:nvSpPr>
          <p:spPr>
            <a:xfrm>
              <a:off x="3582908" y="2514600"/>
              <a:ext cx="228600" cy="228600"/>
            </a:xfrm>
            <a:prstGeom prst="mathMultiply">
              <a:avLst/>
            </a:prstGeom>
            <a:solidFill>
              <a:schemeClr val="tx1"/>
            </a:solidFill>
          </p:spPr>
          <p:txBody>
            <a:bodyPr rtlCol="0" anchor="ctr">
              <a:spAutoFit/>
            </a:bodyPr>
            <a:lstStyle/>
            <a:p>
              <a:pPr algn="ctr"/>
              <a:endParaRPr lang="en-US" dirty="0">
                <a:solidFill>
                  <a:schemeClr val="bg1"/>
                </a:solidFill>
              </a:endParaRPr>
            </a:p>
          </p:txBody>
        </p:sp>
      </p:grpSp>
      <p:sp>
        <p:nvSpPr>
          <p:cNvPr id="19" name="Rectangle 18"/>
          <p:cNvSpPr/>
          <p:nvPr/>
        </p:nvSpPr>
        <p:spPr>
          <a:xfrm>
            <a:off x="1336608" y="2074266"/>
            <a:ext cx="1280066" cy="251046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Rectangle 19"/>
          <p:cNvSpPr/>
          <p:nvPr/>
        </p:nvSpPr>
        <p:spPr>
          <a:xfrm>
            <a:off x="3139534" y="2070126"/>
            <a:ext cx="1280066" cy="251046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Rectangle 20"/>
          <p:cNvSpPr/>
          <p:nvPr/>
        </p:nvSpPr>
        <p:spPr>
          <a:xfrm>
            <a:off x="6269652" y="2070126"/>
            <a:ext cx="1280066" cy="251046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5" name="Rectangle 24"/>
              <p:cNvSpPr/>
              <p:nvPr/>
            </p:nvSpPr>
            <p:spPr>
              <a:xfrm>
                <a:off x="5128739" y="3441726"/>
                <a:ext cx="43447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a:ea typeface="Cambria Math"/>
                            </a:rPr>
                          </m:ctrlPr>
                        </m:sSubPr>
                        <m:e>
                          <m:r>
                            <a:rPr lang="en-US" sz="1600" b="1">
                              <a:solidFill>
                                <a:schemeClr val="bg1"/>
                              </a:solidFill>
                              <a:latin typeface="Cambria Math"/>
                              <a:ea typeface="Cambria Math"/>
                            </a:rPr>
                            <m:t>𝐛</m:t>
                          </m:r>
                        </m:e>
                        <m:sub>
                          <m:r>
                            <a:rPr lang="en-US" sz="1600" i="1">
                              <a:solidFill>
                                <a:schemeClr val="bg1"/>
                              </a:solidFill>
                              <a:latin typeface="Cambria Math"/>
                              <a:ea typeface="Cambria Math"/>
                            </a:rPr>
                            <m:t>𝑡</m:t>
                          </m:r>
                        </m:sub>
                      </m:sSub>
                    </m:oMath>
                  </m:oMathPara>
                </a14:m>
                <a:endParaRPr lang="en-US" sz="1600" dirty="0">
                  <a:solidFill>
                    <a:schemeClr val="bg1"/>
                  </a:solidFill>
                </a:endParaRPr>
              </a:p>
            </p:txBody>
          </p:sp>
        </mc:Choice>
        <mc:Fallback>
          <p:sp>
            <p:nvSpPr>
              <p:cNvPr id="25" name="Rectangle 24"/>
              <p:cNvSpPr>
                <a:spLocks noRot="1" noChangeAspect="1" noMove="1" noResize="1" noEditPoints="1" noAdjustHandles="1" noChangeArrowheads="1" noChangeShapeType="1" noTextEdit="1"/>
              </p:cNvSpPr>
              <p:nvPr/>
            </p:nvSpPr>
            <p:spPr>
              <a:xfrm>
                <a:off x="5128739" y="3441726"/>
                <a:ext cx="434478" cy="338554"/>
              </a:xfrm>
              <a:prstGeom prst="rect">
                <a:avLst/>
              </a:prstGeom>
              <a:blipFill rotWithShape="1">
                <a:blip r:embed="rId8"/>
                <a:stretch>
                  <a:fillRect/>
                </a:stretch>
              </a:blipFill>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6" name="Rectangle 25"/>
              <p:cNvSpPr/>
              <p:nvPr/>
            </p:nvSpPr>
            <p:spPr>
              <a:xfrm>
                <a:off x="7930861" y="3475480"/>
                <a:ext cx="79335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tx1"/>
                              </a:solidFill>
                              <a:latin typeface="Cambria Math"/>
                              <a:ea typeface="Cambria Math"/>
                            </a:rPr>
                          </m:ctrlPr>
                        </m:sSubPr>
                        <m:e>
                          <m:r>
                            <a:rPr lang="en-US" sz="1600" b="0" i="1" smtClean="0">
                              <a:solidFill>
                                <a:schemeClr val="tx1"/>
                              </a:solidFill>
                              <a:latin typeface="Cambria Math"/>
                              <a:ea typeface="Cambria Math"/>
                            </a:rPr>
                            <m:t>1−</m:t>
                          </m:r>
                          <m:r>
                            <a:rPr lang="en-US" sz="1600" b="1">
                              <a:solidFill>
                                <a:schemeClr val="tx1"/>
                              </a:solidFill>
                              <a:latin typeface="Cambria Math"/>
                              <a:ea typeface="Cambria Math"/>
                            </a:rPr>
                            <m:t>𝐛</m:t>
                          </m:r>
                        </m:e>
                        <m:sub>
                          <m:r>
                            <a:rPr lang="en-US" sz="1600" i="1">
                              <a:solidFill>
                                <a:schemeClr val="tx1"/>
                              </a:solidFill>
                              <a:latin typeface="Cambria Math"/>
                              <a:ea typeface="Cambria Math"/>
                            </a:rPr>
                            <m:t>𝑡</m:t>
                          </m:r>
                        </m:sub>
                      </m:sSub>
                    </m:oMath>
                  </m:oMathPara>
                </a14:m>
                <a:endParaRPr lang="en-US" sz="1600" dirty="0">
                  <a:solidFill>
                    <a:schemeClr val="tx1"/>
                  </a:solidFill>
                </a:endParaRPr>
              </a:p>
            </p:txBody>
          </p:sp>
        </mc:Choice>
        <mc:Fallback>
          <p:sp>
            <p:nvSpPr>
              <p:cNvPr id="26" name="Rectangle 25"/>
              <p:cNvSpPr>
                <a:spLocks noRot="1" noChangeAspect="1" noMove="1" noResize="1" noEditPoints="1" noAdjustHandles="1" noChangeArrowheads="1" noChangeShapeType="1" noTextEdit="1"/>
              </p:cNvSpPr>
              <p:nvPr/>
            </p:nvSpPr>
            <p:spPr>
              <a:xfrm>
                <a:off x="7930861" y="3475480"/>
                <a:ext cx="793359" cy="338554"/>
              </a:xfrm>
              <a:prstGeom prst="rect">
                <a:avLst/>
              </a:prstGeom>
              <a:blipFill rotWithShape="1">
                <a:blip r:embed="rId9"/>
                <a:stretch>
                  <a:fillRect/>
                </a:stretch>
              </a:blipFill>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7" name="TextBox 26"/>
              <p:cNvSpPr txBox="1"/>
              <p:nvPr/>
            </p:nvSpPr>
            <p:spPr bwMode="auto">
              <a:xfrm>
                <a:off x="3316535" y="2742010"/>
                <a:ext cx="950665" cy="440762"/>
              </a:xfrm>
              <a:prstGeom prst="rect">
                <a:avLst/>
              </a:prstGeom>
              <a:noFill/>
              <a:ln w="9525">
                <a:noFill/>
                <a:miter lim="800000"/>
                <a:headEnd/>
                <a:tailEnd/>
              </a:ln>
            </p:spPr>
            <p:txBody>
              <a:bodyPr wrap="square" rtlCol="0">
                <a:spAutoFit/>
              </a:bodyPr>
              <a:lstStyle/>
              <a:p>
                <a:pPr eaLnBrk="0" hangingPunct="0"/>
                <a14:m>
                  <m:oMathPara xmlns:m="http://schemas.openxmlformats.org/officeDocument/2006/math">
                    <m:oMathParaPr>
                      <m:jc m:val="centerGroup"/>
                    </m:oMathParaPr>
                    <m:oMath xmlns:m="http://schemas.openxmlformats.org/officeDocument/2006/math">
                      <m:sSubSup>
                        <m:sSubSupPr>
                          <m:ctrlPr>
                            <a:rPr lang="en-US" sz="1800" i="1" smtClean="0">
                              <a:solidFill>
                                <a:schemeClr val="bg1"/>
                              </a:solidFill>
                              <a:latin typeface="Cambria Math"/>
                              <a:ea typeface="Cambria Math"/>
                            </a:rPr>
                          </m:ctrlPr>
                        </m:sSubSupPr>
                        <m:e>
                          <m:r>
                            <a:rPr lang="en-US" sz="1800" b="1">
                              <a:solidFill>
                                <a:schemeClr val="bg1"/>
                              </a:solidFill>
                              <a:latin typeface="Cambria Math"/>
                              <a:ea typeface="Cambria Math"/>
                            </a:rPr>
                            <m:t>𝐠</m:t>
                          </m:r>
                        </m:e>
                        <m:sub>
                          <m:r>
                            <a:rPr lang="en-US" sz="1800" i="1">
                              <a:solidFill>
                                <a:schemeClr val="bg1"/>
                              </a:solidFill>
                              <a:latin typeface="Cambria Math"/>
                              <a:ea typeface="Cambria Math"/>
                            </a:rPr>
                            <m:t>𝑡</m:t>
                          </m:r>
                          <m:r>
                            <a:rPr lang="en-US" sz="1800" b="0" i="1" smtClean="0">
                              <a:solidFill>
                                <a:schemeClr val="bg1"/>
                              </a:solidFill>
                              <a:latin typeface="Cambria Math"/>
                              <a:ea typeface="Cambria Math"/>
                            </a:rPr>
                            <m:t>1</m:t>
                          </m:r>
                        </m:sub>
                        <m:sup>
                          <m:r>
                            <m:rPr>
                              <m:sty m:val="p"/>
                            </m:rPr>
                            <a:rPr lang="en-US" sz="1800" i="0">
                              <a:solidFill>
                                <a:schemeClr val="bg1"/>
                              </a:solidFill>
                              <a:latin typeface="Cambria Math"/>
                              <a:ea typeface="Cambria Math"/>
                            </a:rPr>
                            <m:t>pr</m:t>
                          </m:r>
                          <m:r>
                            <m:rPr>
                              <m:sty m:val="p"/>
                            </m:rPr>
                            <a:rPr lang="en-US" sz="1800" b="0" i="0" smtClean="0">
                              <a:solidFill>
                                <a:schemeClr val="bg1"/>
                              </a:solidFill>
                              <a:latin typeface="Cambria Math"/>
                              <a:ea typeface="Cambria Math"/>
                            </a:rPr>
                            <m:t>oposal</m:t>
                          </m:r>
                        </m:sup>
                      </m:sSubSup>
                    </m:oMath>
                  </m:oMathPara>
                </a14:m>
                <a:endParaRPr lang="en-US" sz="1800" dirty="0" smtClean="0">
                  <a:solidFill>
                    <a:schemeClr val="bg1"/>
                  </a:solidFill>
                </a:endParaRPr>
              </a:p>
            </p:txBody>
          </p:sp>
        </mc:Choice>
        <mc:Fallback>
          <p:sp>
            <p:nvSpPr>
              <p:cNvPr id="27" name="TextBox 26"/>
              <p:cNvSpPr txBox="1">
                <a:spLocks noRot="1" noChangeAspect="1" noMove="1" noResize="1" noEditPoints="1" noAdjustHandles="1" noChangeArrowheads="1" noChangeShapeType="1" noTextEdit="1"/>
              </p:cNvSpPr>
              <p:nvPr/>
            </p:nvSpPr>
            <p:spPr bwMode="auto">
              <a:xfrm>
                <a:off x="3316535" y="2742010"/>
                <a:ext cx="950665" cy="440762"/>
              </a:xfrm>
              <a:prstGeom prst="rect">
                <a:avLst/>
              </a:prstGeom>
              <a:blipFill rotWithShape="1">
                <a:blip r:embed="rId10"/>
                <a:stretch>
                  <a:fillRect r="-8333" b="-2778"/>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8" name="TextBox 27"/>
              <p:cNvSpPr txBox="1"/>
              <p:nvPr/>
            </p:nvSpPr>
            <p:spPr bwMode="auto">
              <a:xfrm>
                <a:off x="6248400" y="2742010"/>
                <a:ext cx="707052" cy="394916"/>
              </a:xfrm>
              <a:prstGeom prst="rect">
                <a:avLst/>
              </a:prstGeom>
              <a:noFill/>
              <a:ln w="9525">
                <a:noFill/>
                <a:miter lim="800000"/>
                <a:headEnd/>
                <a:tailEnd/>
              </a:ln>
            </p:spPr>
            <p:txBody>
              <a:bodyPr wrap="square" rtlCol="0">
                <a:spAutoFit/>
              </a:bodyPr>
              <a:lstStyle/>
              <a:p>
                <a:pPr eaLnBrk="0" hangingPunct="0"/>
                <a14:m>
                  <m:oMathPara xmlns:m="http://schemas.openxmlformats.org/officeDocument/2006/math">
                    <m:oMathParaPr>
                      <m:jc m:val="centerGroup"/>
                    </m:oMathParaPr>
                    <m:oMath xmlns:m="http://schemas.openxmlformats.org/officeDocument/2006/math">
                      <m:sSubSup>
                        <m:sSubSupPr>
                          <m:ctrlPr>
                            <a:rPr lang="en-US" sz="1800" i="1" smtClean="0">
                              <a:solidFill>
                                <a:schemeClr val="bg1"/>
                              </a:solidFill>
                              <a:latin typeface="Cambria Math"/>
                              <a:ea typeface="Cambria Math"/>
                            </a:rPr>
                          </m:ctrlPr>
                        </m:sSubSupPr>
                        <m:e>
                          <m:r>
                            <a:rPr lang="en-US" sz="1800" b="1">
                              <a:solidFill>
                                <a:schemeClr val="bg1"/>
                              </a:solidFill>
                              <a:latin typeface="Cambria Math"/>
                              <a:ea typeface="Cambria Math"/>
                            </a:rPr>
                            <m:t>𝐠</m:t>
                          </m:r>
                        </m:e>
                        <m:sub>
                          <m:r>
                            <a:rPr lang="en-US" sz="1800" i="1">
                              <a:solidFill>
                                <a:schemeClr val="bg1"/>
                              </a:solidFill>
                              <a:latin typeface="Cambria Math"/>
                              <a:ea typeface="Cambria Math"/>
                            </a:rPr>
                            <m:t>𝑡</m:t>
                          </m:r>
                          <m:r>
                            <a:rPr lang="en-US" sz="1800" b="0" i="1" smtClean="0">
                              <a:solidFill>
                                <a:schemeClr val="bg1"/>
                              </a:solidFill>
                              <a:latin typeface="Cambria Math"/>
                              <a:ea typeface="Cambria Math"/>
                            </a:rPr>
                            <m:t>1</m:t>
                          </m:r>
                        </m:sub>
                        <m:sup>
                          <m:r>
                            <m:rPr>
                              <m:sty m:val="p"/>
                            </m:rPr>
                            <a:rPr lang="en-US" sz="1800" b="0" i="0" smtClean="0">
                              <a:solidFill>
                                <a:schemeClr val="bg1"/>
                              </a:solidFill>
                              <a:latin typeface="Cambria Math"/>
                              <a:ea typeface="Cambria Math"/>
                            </a:rPr>
                            <m:t>old</m:t>
                          </m:r>
                        </m:sup>
                      </m:sSubSup>
                    </m:oMath>
                  </m:oMathPara>
                </a14:m>
                <a:endParaRPr lang="en-US" sz="1800" dirty="0" smtClean="0">
                  <a:solidFill>
                    <a:schemeClr val="bg1"/>
                  </a:solidFill>
                </a:endParaRPr>
              </a:p>
            </p:txBody>
          </p:sp>
        </mc:Choice>
        <mc:Fallback>
          <p:sp>
            <p:nvSpPr>
              <p:cNvPr id="28" name="TextBox 27"/>
              <p:cNvSpPr txBox="1">
                <a:spLocks noRot="1" noChangeAspect="1" noMove="1" noResize="1" noEditPoints="1" noAdjustHandles="1" noChangeArrowheads="1" noChangeShapeType="1" noTextEdit="1"/>
              </p:cNvSpPr>
              <p:nvPr/>
            </p:nvSpPr>
            <p:spPr bwMode="auto">
              <a:xfrm>
                <a:off x="6248400" y="2742010"/>
                <a:ext cx="707052" cy="394916"/>
              </a:xfrm>
              <a:prstGeom prst="rect">
                <a:avLst/>
              </a:prstGeom>
              <a:blipFill rotWithShape="1">
                <a:blip r:embed="rId11"/>
                <a:stretch>
                  <a:fillRect b="-4615"/>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29" name="TextBox 28"/>
              <p:cNvSpPr txBox="1"/>
              <p:nvPr/>
            </p:nvSpPr>
            <p:spPr bwMode="auto">
              <a:xfrm>
                <a:off x="3316535" y="3991564"/>
                <a:ext cx="950665" cy="440762"/>
              </a:xfrm>
              <a:prstGeom prst="rect">
                <a:avLst/>
              </a:prstGeom>
              <a:noFill/>
              <a:ln w="9525">
                <a:noFill/>
                <a:miter lim="800000"/>
                <a:headEnd/>
                <a:tailEnd/>
              </a:ln>
            </p:spPr>
            <p:txBody>
              <a:bodyPr wrap="square" rtlCol="0">
                <a:spAutoFit/>
              </a:bodyPr>
              <a:lstStyle/>
              <a:p>
                <a:pPr eaLnBrk="0" hangingPunct="0"/>
                <a14:m>
                  <m:oMathPara xmlns:m="http://schemas.openxmlformats.org/officeDocument/2006/math">
                    <m:oMathParaPr>
                      <m:jc m:val="centerGroup"/>
                    </m:oMathParaPr>
                    <m:oMath xmlns:m="http://schemas.openxmlformats.org/officeDocument/2006/math">
                      <m:sSubSup>
                        <m:sSubSupPr>
                          <m:ctrlPr>
                            <a:rPr lang="en-US" sz="1800" i="1" smtClean="0">
                              <a:solidFill>
                                <a:schemeClr val="tx1"/>
                              </a:solidFill>
                              <a:latin typeface="Cambria Math"/>
                              <a:ea typeface="Cambria Math"/>
                            </a:rPr>
                          </m:ctrlPr>
                        </m:sSubSupPr>
                        <m:e>
                          <m:r>
                            <a:rPr lang="en-US" sz="1800" b="1">
                              <a:solidFill>
                                <a:schemeClr val="tx1"/>
                              </a:solidFill>
                              <a:latin typeface="Cambria Math"/>
                              <a:ea typeface="Cambria Math"/>
                            </a:rPr>
                            <m:t>𝐠</m:t>
                          </m:r>
                        </m:e>
                        <m:sub>
                          <m:r>
                            <a:rPr lang="en-US" sz="1800" i="1">
                              <a:solidFill>
                                <a:schemeClr val="tx1"/>
                              </a:solidFill>
                              <a:latin typeface="Cambria Math"/>
                              <a:ea typeface="Cambria Math"/>
                            </a:rPr>
                            <m:t>𝑡</m:t>
                          </m:r>
                          <m:r>
                            <a:rPr lang="en-US" sz="1800" b="0" i="1" smtClean="0">
                              <a:solidFill>
                                <a:schemeClr val="tx1"/>
                              </a:solidFill>
                              <a:latin typeface="Cambria Math"/>
                              <a:ea typeface="Cambria Math"/>
                            </a:rPr>
                            <m:t>2</m:t>
                          </m:r>
                        </m:sub>
                        <m:sup>
                          <m:r>
                            <m:rPr>
                              <m:sty m:val="p"/>
                            </m:rPr>
                            <a:rPr lang="en-US" sz="1800" i="0">
                              <a:solidFill>
                                <a:schemeClr val="tx1"/>
                              </a:solidFill>
                              <a:latin typeface="Cambria Math"/>
                              <a:ea typeface="Cambria Math"/>
                            </a:rPr>
                            <m:t>pr</m:t>
                          </m:r>
                          <m:r>
                            <m:rPr>
                              <m:sty m:val="p"/>
                            </m:rPr>
                            <a:rPr lang="en-US" sz="1800" b="0" i="0" smtClean="0">
                              <a:solidFill>
                                <a:schemeClr val="tx1"/>
                              </a:solidFill>
                              <a:latin typeface="Cambria Math"/>
                              <a:ea typeface="Cambria Math"/>
                            </a:rPr>
                            <m:t>oposal</m:t>
                          </m:r>
                        </m:sup>
                      </m:sSubSup>
                    </m:oMath>
                  </m:oMathPara>
                </a14:m>
                <a:endParaRPr lang="en-US" sz="1800" dirty="0" smtClean="0">
                  <a:solidFill>
                    <a:schemeClr val="tx1"/>
                  </a:solidFill>
                </a:endParaRPr>
              </a:p>
            </p:txBody>
          </p:sp>
        </mc:Choice>
        <mc:Fallback>
          <p:sp>
            <p:nvSpPr>
              <p:cNvPr id="29" name="TextBox 28"/>
              <p:cNvSpPr txBox="1">
                <a:spLocks noRot="1" noChangeAspect="1" noMove="1" noResize="1" noEditPoints="1" noAdjustHandles="1" noChangeArrowheads="1" noChangeShapeType="1" noTextEdit="1"/>
              </p:cNvSpPr>
              <p:nvPr/>
            </p:nvSpPr>
            <p:spPr bwMode="auto">
              <a:xfrm>
                <a:off x="3316535" y="3991564"/>
                <a:ext cx="950665" cy="440762"/>
              </a:xfrm>
              <a:prstGeom prst="rect">
                <a:avLst/>
              </a:prstGeom>
              <a:blipFill rotWithShape="1">
                <a:blip r:embed="rId12"/>
                <a:stretch>
                  <a:fillRect r="-8333" b="-2778"/>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30" name="TextBox 29"/>
              <p:cNvSpPr txBox="1"/>
              <p:nvPr/>
            </p:nvSpPr>
            <p:spPr bwMode="auto">
              <a:xfrm>
                <a:off x="6248400" y="3991564"/>
                <a:ext cx="707052" cy="394916"/>
              </a:xfrm>
              <a:prstGeom prst="rect">
                <a:avLst/>
              </a:prstGeom>
              <a:noFill/>
              <a:ln w="9525">
                <a:noFill/>
                <a:miter lim="800000"/>
                <a:headEnd/>
                <a:tailEnd/>
              </a:ln>
            </p:spPr>
            <p:txBody>
              <a:bodyPr wrap="square" rtlCol="0">
                <a:spAutoFit/>
              </a:bodyPr>
              <a:lstStyle/>
              <a:p>
                <a:pPr eaLnBrk="0" hangingPunct="0"/>
                <a14:m>
                  <m:oMathPara xmlns:m="http://schemas.openxmlformats.org/officeDocument/2006/math">
                    <m:oMathParaPr>
                      <m:jc m:val="centerGroup"/>
                    </m:oMathParaPr>
                    <m:oMath xmlns:m="http://schemas.openxmlformats.org/officeDocument/2006/math">
                      <m:sSubSup>
                        <m:sSubSupPr>
                          <m:ctrlPr>
                            <a:rPr lang="en-US" sz="1800" i="1" smtClean="0">
                              <a:solidFill>
                                <a:schemeClr val="bg1"/>
                              </a:solidFill>
                              <a:latin typeface="Cambria Math"/>
                              <a:ea typeface="Cambria Math"/>
                            </a:rPr>
                          </m:ctrlPr>
                        </m:sSubSupPr>
                        <m:e>
                          <m:r>
                            <a:rPr lang="en-US" sz="1800" b="1">
                              <a:solidFill>
                                <a:schemeClr val="bg1"/>
                              </a:solidFill>
                              <a:latin typeface="Cambria Math"/>
                              <a:ea typeface="Cambria Math"/>
                            </a:rPr>
                            <m:t>𝐠</m:t>
                          </m:r>
                        </m:e>
                        <m:sub>
                          <m:r>
                            <a:rPr lang="en-US" sz="1800" i="1">
                              <a:solidFill>
                                <a:schemeClr val="bg1"/>
                              </a:solidFill>
                              <a:latin typeface="Cambria Math"/>
                              <a:ea typeface="Cambria Math"/>
                            </a:rPr>
                            <m:t>𝑡</m:t>
                          </m:r>
                          <m:r>
                            <a:rPr lang="en-US" sz="1800" b="0" i="1" smtClean="0">
                              <a:solidFill>
                                <a:schemeClr val="bg1"/>
                              </a:solidFill>
                              <a:latin typeface="Cambria Math"/>
                              <a:ea typeface="Cambria Math"/>
                            </a:rPr>
                            <m:t>2</m:t>
                          </m:r>
                        </m:sub>
                        <m:sup>
                          <m:r>
                            <m:rPr>
                              <m:sty m:val="p"/>
                            </m:rPr>
                            <a:rPr lang="en-US" sz="1800" b="0" i="0" smtClean="0">
                              <a:solidFill>
                                <a:schemeClr val="bg1"/>
                              </a:solidFill>
                              <a:latin typeface="Cambria Math"/>
                              <a:ea typeface="Cambria Math"/>
                            </a:rPr>
                            <m:t>old</m:t>
                          </m:r>
                        </m:sup>
                      </m:sSubSup>
                    </m:oMath>
                  </m:oMathPara>
                </a14:m>
                <a:endParaRPr lang="en-US" sz="1800" dirty="0" smtClean="0">
                  <a:solidFill>
                    <a:schemeClr val="bg1"/>
                  </a:solidFill>
                </a:endParaRPr>
              </a:p>
            </p:txBody>
          </p:sp>
        </mc:Choice>
        <mc:Fallback>
          <p:sp>
            <p:nvSpPr>
              <p:cNvPr id="30" name="TextBox 29"/>
              <p:cNvSpPr txBox="1">
                <a:spLocks noRot="1" noChangeAspect="1" noMove="1" noResize="1" noEditPoints="1" noAdjustHandles="1" noChangeArrowheads="1" noChangeShapeType="1" noTextEdit="1"/>
              </p:cNvSpPr>
              <p:nvPr/>
            </p:nvSpPr>
            <p:spPr bwMode="auto">
              <a:xfrm>
                <a:off x="6248400" y="3991564"/>
                <a:ext cx="707052" cy="394916"/>
              </a:xfrm>
              <a:prstGeom prst="rect">
                <a:avLst/>
              </a:prstGeom>
              <a:blipFill rotWithShape="1">
                <a:blip r:embed="rId13"/>
                <a:stretch>
                  <a:fillRect b="-4615"/>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31" name="TextBox 30"/>
              <p:cNvSpPr txBox="1"/>
              <p:nvPr/>
            </p:nvSpPr>
            <p:spPr bwMode="auto">
              <a:xfrm>
                <a:off x="1336608" y="2755926"/>
                <a:ext cx="707052" cy="369332"/>
              </a:xfrm>
              <a:prstGeom prst="rect">
                <a:avLst/>
              </a:prstGeom>
              <a:noFill/>
              <a:ln w="9525">
                <a:noFill/>
                <a:miter lim="800000"/>
                <a:headEnd/>
                <a:tailEnd/>
              </a:ln>
            </p:spPr>
            <p:txBody>
              <a:bodyPr wrap="square" rtlCol="0">
                <a:spAutoFit/>
              </a:bodyPr>
              <a:lstStyle/>
              <a:p>
                <a:pPr eaLnBrk="0" hangingPunct="0"/>
                <a14:m>
                  <m:oMathPara xmlns:m="http://schemas.openxmlformats.org/officeDocument/2006/math">
                    <m:oMathParaPr>
                      <m:jc m:val="centerGroup"/>
                    </m:oMathParaPr>
                    <m:oMath xmlns:m="http://schemas.openxmlformats.org/officeDocument/2006/math">
                      <m:sSubSup>
                        <m:sSubSupPr>
                          <m:ctrlPr>
                            <a:rPr lang="en-US" sz="1800" i="1" smtClean="0">
                              <a:solidFill>
                                <a:schemeClr val="bg1"/>
                              </a:solidFill>
                              <a:latin typeface="Cambria Math"/>
                              <a:ea typeface="Cambria Math"/>
                            </a:rPr>
                          </m:ctrlPr>
                        </m:sSubSupPr>
                        <m:e>
                          <m:r>
                            <a:rPr lang="en-US" sz="1800" b="1">
                              <a:solidFill>
                                <a:schemeClr val="bg1"/>
                              </a:solidFill>
                              <a:latin typeface="Cambria Math"/>
                              <a:ea typeface="Cambria Math"/>
                            </a:rPr>
                            <m:t>𝐠</m:t>
                          </m:r>
                        </m:e>
                        <m:sub>
                          <m:r>
                            <a:rPr lang="en-US" sz="1800" i="1">
                              <a:solidFill>
                                <a:schemeClr val="bg1"/>
                              </a:solidFill>
                              <a:latin typeface="Cambria Math"/>
                              <a:ea typeface="Cambria Math"/>
                            </a:rPr>
                            <m:t>𝑡</m:t>
                          </m:r>
                          <m:r>
                            <a:rPr lang="en-US" sz="1800" b="0" i="1" smtClean="0">
                              <a:solidFill>
                                <a:schemeClr val="bg1"/>
                              </a:solidFill>
                              <a:latin typeface="Cambria Math"/>
                              <a:ea typeface="Cambria Math"/>
                            </a:rPr>
                            <m:t>1</m:t>
                          </m:r>
                        </m:sub>
                        <m:sup/>
                      </m:sSubSup>
                    </m:oMath>
                  </m:oMathPara>
                </a14:m>
                <a:endParaRPr lang="en-US" sz="1800" dirty="0" smtClean="0">
                  <a:solidFill>
                    <a:schemeClr val="bg1"/>
                  </a:solidFill>
                </a:endParaRPr>
              </a:p>
            </p:txBody>
          </p:sp>
        </mc:Choice>
        <mc:Fallback>
          <p:sp>
            <p:nvSpPr>
              <p:cNvPr id="31" name="TextBox 30"/>
              <p:cNvSpPr txBox="1">
                <a:spLocks noRot="1" noChangeAspect="1" noMove="1" noResize="1" noEditPoints="1" noAdjustHandles="1" noChangeArrowheads="1" noChangeShapeType="1" noTextEdit="1"/>
              </p:cNvSpPr>
              <p:nvPr/>
            </p:nvSpPr>
            <p:spPr bwMode="auto">
              <a:xfrm>
                <a:off x="1336608" y="2755926"/>
                <a:ext cx="707052" cy="369332"/>
              </a:xfrm>
              <a:prstGeom prst="rect">
                <a:avLst/>
              </a:prstGeom>
              <a:blipFill rotWithShape="1">
                <a:blip r:embed="rId14"/>
                <a:stretch>
                  <a:fillRect b="-6557"/>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32" name="TextBox 31"/>
              <p:cNvSpPr txBox="1"/>
              <p:nvPr/>
            </p:nvSpPr>
            <p:spPr bwMode="auto">
              <a:xfrm>
                <a:off x="1336608" y="4005480"/>
                <a:ext cx="707052" cy="369332"/>
              </a:xfrm>
              <a:prstGeom prst="rect">
                <a:avLst/>
              </a:prstGeom>
              <a:noFill/>
              <a:ln w="9525">
                <a:noFill/>
                <a:miter lim="800000"/>
                <a:headEnd/>
                <a:tailEnd/>
              </a:ln>
            </p:spPr>
            <p:txBody>
              <a:bodyPr wrap="square" rtlCol="0">
                <a:spAutoFit/>
              </a:bodyPr>
              <a:lstStyle/>
              <a:p>
                <a:pPr eaLnBrk="0" hangingPunct="0"/>
                <a14:m>
                  <m:oMathPara xmlns:m="http://schemas.openxmlformats.org/officeDocument/2006/math">
                    <m:oMathParaPr>
                      <m:jc m:val="centerGroup"/>
                    </m:oMathParaPr>
                    <m:oMath xmlns:m="http://schemas.openxmlformats.org/officeDocument/2006/math">
                      <m:sSubSup>
                        <m:sSubSupPr>
                          <m:ctrlPr>
                            <a:rPr lang="en-US" sz="1800" i="1" smtClean="0">
                              <a:solidFill>
                                <a:schemeClr val="bg1"/>
                              </a:solidFill>
                              <a:latin typeface="Cambria Math"/>
                              <a:ea typeface="Cambria Math"/>
                            </a:rPr>
                          </m:ctrlPr>
                        </m:sSubSupPr>
                        <m:e>
                          <m:r>
                            <a:rPr lang="en-US" sz="1800" b="1">
                              <a:solidFill>
                                <a:schemeClr val="bg1"/>
                              </a:solidFill>
                              <a:latin typeface="Cambria Math"/>
                              <a:ea typeface="Cambria Math"/>
                            </a:rPr>
                            <m:t>𝐠</m:t>
                          </m:r>
                        </m:e>
                        <m:sub>
                          <m:r>
                            <a:rPr lang="en-US" sz="1800" i="1">
                              <a:solidFill>
                                <a:schemeClr val="bg1"/>
                              </a:solidFill>
                              <a:latin typeface="Cambria Math"/>
                              <a:ea typeface="Cambria Math"/>
                            </a:rPr>
                            <m:t>𝑡</m:t>
                          </m:r>
                          <m:r>
                            <a:rPr lang="en-US" sz="1800" b="0" i="1" smtClean="0">
                              <a:solidFill>
                                <a:schemeClr val="bg1"/>
                              </a:solidFill>
                              <a:latin typeface="Cambria Math"/>
                              <a:ea typeface="Cambria Math"/>
                            </a:rPr>
                            <m:t>2</m:t>
                          </m:r>
                        </m:sub>
                        <m:sup/>
                      </m:sSubSup>
                    </m:oMath>
                  </m:oMathPara>
                </a14:m>
                <a:endParaRPr lang="en-US" sz="1800" dirty="0" smtClean="0">
                  <a:solidFill>
                    <a:schemeClr val="bg1"/>
                  </a:solidFill>
                </a:endParaRPr>
              </a:p>
            </p:txBody>
          </p:sp>
        </mc:Choice>
        <mc:Fallback>
          <p:sp>
            <p:nvSpPr>
              <p:cNvPr id="32" name="TextBox 31"/>
              <p:cNvSpPr txBox="1">
                <a:spLocks noRot="1" noChangeAspect="1" noMove="1" noResize="1" noEditPoints="1" noAdjustHandles="1" noChangeArrowheads="1" noChangeShapeType="1" noTextEdit="1"/>
              </p:cNvSpPr>
              <p:nvPr/>
            </p:nvSpPr>
            <p:spPr bwMode="auto">
              <a:xfrm>
                <a:off x="1336608" y="4005480"/>
                <a:ext cx="707052" cy="369332"/>
              </a:xfrm>
              <a:prstGeom prst="rect">
                <a:avLst/>
              </a:prstGeom>
              <a:blipFill rotWithShape="1">
                <a:blip r:embed="rId15"/>
                <a:stretch>
                  <a:fillRect b="-6557"/>
                </a:stretch>
              </a:blipFill>
              <a:ln w="9525">
                <a:noFill/>
                <a:miter lim="800000"/>
                <a:headEnd/>
                <a:tailEnd/>
              </a:ln>
            </p:spPr>
            <p:txBody>
              <a:bodyPr/>
              <a:lstStyle/>
              <a:p>
                <a:r>
                  <a:rPr lang="en-US">
                    <a:noFill/>
                  </a:rPr>
                  <a:t> </a:t>
                </a:r>
              </a:p>
            </p:txBody>
          </p:sp>
        </mc:Fallback>
      </mc:AlternateContent>
      <p:pic>
        <p:nvPicPr>
          <p:cNvPr id="4" name="Picture 5" descr="C:\dqsun\Dropbox\NIPS2011\CVPR2012\png\birdapple\seg004.png"/>
          <p:cNvPicPr>
            <a:picLocks noChangeAspect="1" noChangeArrowheads="1"/>
          </p:cNvPicPr>
          <p:nvPr/>
        </p:nvPicPr>
        <p:blipFill>
          <a:blip r:embed="rId1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77995" y="4857212"/>
            <a:ext cx="1169491" cy="104383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8" name="Rectangle 7"/>
          <p:cNvSpPr>
            <a:spLocks noChangeAspect="1"/>
          </p:cNvSpPr>
          <p:nvPr/>
        </p:nvSpPr>
        <p:spPr>
          <a:xfrm>
            <a:off x="3216066" y="4855234"/>
            <a:ext cx="1169491" cy="1045809"/>
          </a:xfrm>
          <a:prstGeom prst="rect">
            <a:avLst/>
          </a:prstGeom>
          <a:solidFill>
            <a:srgbClr val="80FF80"/>
          </a:solidFill>
        </p:spPr>
        <p:txBody>
          <a:bodyPr rtlCol="0" anchor="ctr">
            <a:spAutoFit/>
          </a:bodyPr>
          <a:lstStyle/>
          <a:p>
            <a:pPr algn="ctr"/>
            <a:endParaRPr lang="en-US" dirty="0">
              <a:solidFill>
                <a:schemeClr val="bg1"/>
              </a:solidFill>
            </a:endParaRPr>
          </a:p>
        </p:txBody>
      </p:sp>
      <p:sp>
        <p:nvSpPr>
          <p:cNvPr id="22" name="Down Arrow 21"/>
          <p:cNvSpPr/>
          <p:nvPr/>
        </p:nvSpPr>
        <p:spPr>
          <a:xfrm>
            <a:off x="1793808" y="4630446"/>
            <a:ext cx="137160" cy="182880"/>
          </a:xfrm>
          <a:prstGeom prst="downArrow">
            <a:avLst/>
          </a:prstGeom>
          <a:solidFill>
            <a:srgbClr val="010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3672840" y="4630446"/>
            <a:ext cx="137160" cy="182880"/>
          </a:xfrm>
          <a:prstGeom prst="downArrow">
            <a:avLst/>
          </a:prstGeom>
          <a:solidFill>
            <a:srgbClr val="010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6803052" y="4630446"/>
            <a:ext cx="137160" cy="182880"/>
          </a:xfrm>
          <a:prstGeom prst="downArrow">
            <a:avLst/>
          </a:prstGeom>
          <a:solidFill>
            <a:srgbClr val="010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336607" y="4811492"/>
            <a:ext cx="1280067" cy="1133856"/>
          </a:xfrm>
          <a:prstGeom prst="rect">
            <a:avLst/>
          </a:prstGeom>
          <a:noFill/>
          <a:ln>
            <a:solidFill>
              <a:srgbClr val="0101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4" name="Rectangle 33"/>
          <p:cNvSpPr/>
          <p:nvPr/>
        </p:nvSpPr>
        <p:spPr>
          <a:xfrm>
            <a:off x="3139533" y="4811492"/>
            <a:ext cx="1280067" cy="1133856"/>
          </a:xfrm>
          <a:prstGeom prst="rect">
            <a:avLst/>
          </a:prstGeom>
          <a:noFill/>
          <a:ln>
            <a:solidFill>
              <a:srgbClr val="0101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5" name="Rectangle 34"/>
          <p:cNvSpPr/>
          <p:nvPr/>
        </p:nvSpPr>
        <p:spPr>
          <a:xfrm>
            <a:off x="6269652" y="4811492"/>
            <a:ext cx="1280067" cy="1133856"/>
          </a:xfrm>
          <a:prstGeom prst="rect">
            <a:avLst/>
          </a:prstGeom>
          <a:noFill/>
          <a:ln>
            <a:solidFill>
              <a:srgbClr val="0101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8" name="Equal 37"/>
          <p:cNvSpPr/>
          <p:nvPr/>
        </p:nvSpPr>
        <p:spPr>
          <a:xfrm>
            <a:off x="2769074" y="3200400"/>
            <a:ext cx="228600" cy="228600"/>
          </a:xfrm>
          <a:prstGeom prst="mathEqual">
            <a:avLst/>
          </a:prstGeom>
          <a:solidFill>
            <a:schemeClr val="bg1"/>
          </a:solidFill>
        </p:spPr>
        <p:txBody>
          <a:bodyPr rtlCol="0" anchor="ctr">
            <a:spAutoFit/>
          </a:bodyPr>
          <a:lstStyle/>
          <a:p>
            <a:pPr algn="ctr"/>
            <a:endParaRPr lang="en-US" dirty="0">
              <a:solidFill>
                <a:schemeClr val="bg1"/>
              </a:solidFill>
            </a:endParaRPr>
          </a:p>
        </p:txBody>
      </p:sp>
      <p:grpSp>
        <p:nvGrpSpPr>
          <p:cNvPr id="3" name="Group 44"/>
          <p:cNvGrpSpPr/>
          <p:nvPr/>
        </p:nvGrpSpPr>
        <p:grpSpPr>
          <a:xfrm>
            <a:off x="4495800" y="3200400"/>
            <a:ext cx="3352800" cy="228600"/>
            <a:chOff x="4495800" y="3200400"/>
            <a:chExt cx="3352800" cy="228600"/>
          </a:xfrm>
        </p:grpSpPr>
        <p:sp>
          <p:nvSpPr>
            <p:cNvPr id="39" name="Plus 38"/>
            <p:cNvSpPr/>
            <p:nvPr/>
          </p:nvSpPr>
          <p:spPr>
            <a:xfrm>
              <a:off x="5943600" y="3200400"/>
              <a:ext cx="228600" cy="228600"/>
            </a:xfrm>
            <a:prstGeom prst="mathPlus">
              <a:avLst/>
            </a:prstGeom>
            <a:solidFill>
              <a:schemeClr val="bg1"/>
            </a:solidFill>
          </p:spPr>
          <p:txBody>
            <a:bodyPr rtlCol="0" anchor="ctr">
              <a:spAutoFit/>
            </a:bodyPr>
            <a:lstStyle/>
            <a:p>
              <a:pPr algn="ctr"/>
              <a:endParaRPr lang="en-US" dirty="0">
                <a:solidFill>
                  <a:schemeClr val="bg1"/>
                </a:solidFill>
              </a:endParaRPr>
            </a:p>
          </p:txBody>
        </p:sp>
        <p:sp>
          <p:nvSpPr>
            <p:cNvPr id="40" name="Multiply 39"/>
            <p:cNvSpPr/>
            <p:nvPr/>
          </p:nvSpPr>
          <p:spPr>
            <a:xfrm>
              <a:off x="7620000" y="3200400"/>
              <a:ext cx="228600" cy="228600"/>
            </a:xfrm>
            <a:prstGeom prst="mathMultiply">
              <a:avLst/>
            </a:prstGeom>
            <a:solidFill>
              <a:schemeClr val="bg1"/>
            </a:solidFill>
          </p:spPr>
          <p:txBody>
            <a:bodyPr rtlCol="0" anchor="ctr">
              <a:spAutoFit/>
            </a:bodyPr>
            <a:lstStyle/>
            <a:p>
              <a:pPr algn="ctr"/>
              <a:endParaRPr lang="en-US" dirty="0">
                <a:solidFill>
                  <a:schemeClr val="bg1"/>
                </a:solidFill>
              </a:endParaRPr>
            </a:p>
          </p:txBody>
        </p:sp>
        <p:sp>
          <p:nvSpPr>
            <p:cNvPr id="41" name="Multiply 40"/>
            <p:cNvSpPr/>
            <p:nvPr/>
          </p:nvSpPr>
          <p:spPr>
            <a:xfrm>
              <a:off x="4495800" y="3200400"/>
              <a:ext cx="228600" cy="228600"/>
            </a:xfrm>
            <a:prstGeom prst="mathMultiply">
              <a:avLst/>
            </a:prstGeom>
            <a:solidFill>
              <a:schemeClr val="bg1"/>
            </a:solidFill>
          </p:spPr>
          <p:txBody>
            <a:bodyPr rtlCol="0" anchor="ctr">
              <a:spAutoFit/>
            </a:bodyPr>
            <a:lstStyle/>
            <a:p>
              <a:pPr algn="ctr"/>
              <a:endParaRPr lang="en-US" dirty="0">
                <a:solidFill>
                  <a:schemeClr val="bg1"/>
                </a:solidFill>
              </a:endParaRPr>
            </a:p>
          </p:txBody>
        </p:sp>
      </p:grpSp>
      <p:sp>
        <p:nvSpPr>
          <p:cNvPr id="42" name="Title 41"/>
          <p:cNvSpPr>
            <a:spLocks noGrp="1"/>
          </p:cNvSpPr>
          <p:nvPr>
            <p:ph type="title"/>
          </p:nvPr>
        </p:nvSpPr>
        <p:spPr/>
        <p:txBody>
          <a:bodyPr/>
          <a:lstStyle/>
          <a:p>
            <a:r>
              <a:rPr lang="en-US" dirty="0"/>
              <a:t>Extended Alpha Expansion</a:t>
            </a:r>
            <a:endParaRPr lang="en-US" b="1" dirty="0"/>
          </a:p>
        </p:txBody>
      </p:sp>
      <p:sp>
        <p:nvSpPr>
          <p:cNvPr id="43" name="Content Placeholder 42"/>
          <p:cNvSpPr>
            <a:spLocks noGrp="1"/>
          </p:cNvSpPr>
          <p:nvPr>
            <p:ph idx="1"/>
          </p:nvPr>
        </p:nvSpPr>
        <p:spPr>
          <a:xfrm>
            <a:off x="304800" y="990600"/>
            <a:ext cx="8610600" cy="1079526"/>
          </a:xfrm>
        </p:spPr>
        <p:txBody>
          <a:bodyPr/>
          <a:lstStyle/>
          <a:p>
            <a:r>
              <a:rPr lang="en-US" dirty="0">
                <a:latin typeface="Helvetica" pitchFamily="34" charset="0"/>
                <a:cs typeface="Helvetica" pitchFamily="34" charset="0"/>
              </a:rPr>
              <a:t>Simultaneously </a:t>
            </a:r>
            <a:r>
              <a:rPr lang="en-US" dirty="0" smtClean="0">
                <a:latin typeface="Helvetica" pitchFamily="34" charset="0"/>
                <a:cs typeface="Helvetica" pitchFamily="34" charset="0"/>
              </a:rPr>
              <a:t>changes </a:t>
            </a:r>
            <a:r>
              <a:rPr lang="en-US" dirty="0">
                <a:latin typeface="Helvetica" pitchFamily="34" charset="0"/>
                <a:cs typeface="Helvetica" pitchFamily="34" charset="0"/>
              </a:rPr>
              <a:t>support functions to change </a:t>
            </a:r>
            <a:r>
              <a:rPr lang="en-US" dirty="0" smtClean="0">
                <a:latin typeface="Helvetica" pitchFamily="34" charset="0"/>
                <a:cs typeface="Helvetica" pitchFamily="34" charset="0"/>
              </a:rPr>
              <a:t>segmentation</a:t>
            </a:r>
            <a:endParaRPr lang="en-US" dirty="0">
              <a:latin typeface="Helvetica" pitchFamily="34" charset="0"/>
              <a:cs typeface="Helvetica" pitchFamily="34" charset="0"/>
            </a:endParaRPr>
          </a:p>
        </p:txBody>
      </p:sp>
      <p:pic>
        <p:nvPicPr>
          <p:cNvPr id="47" name="Picture 2" descr="C:\Users\dqsun\Dropbox\CVPR2012\png\birdapple\im_004.png"/>
          <p:cNvPicPr>
            <a:picLocks noChangeAspect="1" noChangeArrowheads="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30861" y="4837145"/>
            <a:ext cx="1170432" cy="10825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8" name="TextBox 47"/>
          <p:cNvSpPr txBox="1"/>
          <p:nvPr/>
        </p:nvSpPr>
        <p:spPr bwMode="auto">
          <a:xfrm>
            <a:off x="60725" y="2463538"/>
            <a:ext cx="869149" cy="584775"/>
          </a:xfrm>
          <a:prstGeom prst="rect">
            <a:avLst/>
          </a:prstGeom>
          <a:noFill/>
          <a:ln w="9525">
            <a:noFill/>
            <a:miter lim="800000"/>
            <a:headEnd/>
            <a:tailEnd/>
          </a:ln>
        </p:spPr>
        <p:txBody>
          <a:bodyPr wrap="none" rtlCol="0">
            <a:spAutoFit/>
          </a:bodyPr>
          <a:lstStyle/>
          <a:p>
            <a:pPr eaLnBrk="0" hangingPunct="0"/>
            <a:r>
              <a:rPr lang="en-US" sz="1600" dirty="0" smtClean="0">
                <a:solidFill>
                  <a:schemeClr val="bg1"/>
                </a:solidFill>
                <a:latin typeface="+mn-lt"/>
              </a:rPr>
              <a:t>Layer 1</a:t>
            </a:r>
            <a:br>
              <a:rPr lang="en-US" sz="1600" dirty="0" smtClean="0">
                <a:solidFill>
                  <a:schemeClr val="bg1"/>
                </a:solidFill>
                <a:latin typeface="+mn-lt"/>
              </a:rPr>
            </a:br>
            <a:r>
              <a:rPr lang="en-US" sz="1600" dirty="0" smtClean="0">
                <a:solidFill>
                  <a:schemeClr val="bg1"/>
                </a:solidFill>
                <a:latin typeface="+mn-lt"/>
              </a:rPr>
              <a:t>support</a:t>
            </a:r>
          </a:p>
        </p:txBody>
      </p:sp>
      <p:sp>
        <p:nvSpPr>
          <p:cNvPr id="50" name="TextBox 49"/>
          <p:cNvSpPr txBox="1"/>
          <p:nvPr/>
        </p:nvSpPr>
        <p:spPr bwMode="auto">
          <a:xfrm>
            <a:off x="-76200" y="5105400"/>
            <a:ext cx="1447800" cy="584775"/>
          </a:xfrm>
          <a:prstGeom prst="rect">
            <a:avLst/>
          </a:prstGeom>
          <a:noFill/>
          <a:ln w="9525">
            <a:noFill/>
            <a:miter lim="800000"/>
            <a:headEnd/>
            <a:tailEnd/>
          </a:ln>
        </p:spPr>
        <p:txBody>
          <a:bodyPr wrap="square" rtlCol="0">
            <a:spAutoFit/>
          </a:bodyPr>
          <a:lstStyle/>
          <a:p>
            <a:pPr algn="ctr" eaLnBrk="0" hangingPunct="0"/>
            <a:r>
              <a:rPr lang="en-US" altLang="zh-CN" sz="1600" dirty="0">
                <a:solidFill>
                  <a:schemeClr val="bg1"/>
                </a:solidFill>
                <a:ea typeface="宋体" pitchFamily="2" charset="-122"/>
              </a:rPr>
              <a:t>Layer </a:t>
            </a:r>
            <a:r>
              <a:rPr lang="en-US" altLang="zh-CN" sz="1600" dirty="0" smtClean="0">
                <a:solidFill>
                  <a:schemeClr val="bg1"/>
                </a:solidFill>
                <a:ea typeface="宋体" pitchFamily="2" charset="-122"/>
              </a:rPr>
              <a:t>s</a:t>
            </a:r>
            <a:r>
              <a:rPr lang="en-US" sz="1600" dirty="0" smtClean="0">
                <a:solidFill>
                  <a:schemeClr val="bg1"/>
                </a:solidFill>
                <a:latin typeface="+mn-lt"/>
              </a:rPr>
              <a:t>egmentation</a:t>
            </a:r>
          </a:p>
        </p:txBody>
      </p:sp>
      <p:sp>
        <p:nvSpPr>
          <p:cNvPr id="51" name="TextBox 50"/>
          <p:cNvSpPr txBox="1"/>
          <p:nvPr/>
        </p:nvSpPr>
        <p:spPr bwMode="auto">
          <a:xfrm>
            <a:off x="76200" y="3758625"/>
            <a:ext cx="869149" cy="584775"/>
          </a:xfrm>
          <a:prstGeom prst="rect">
            <a:avLst/>
          </a:prstGeom>
          <a:noFill/>
          <a:ln w="9525">
            <a:noFill/>
            <a:miter lim="800000"/>
            <a:headEnd/>
            <a:tailEnd/>
          </a:ln>
        </p:spPr>
        <p:txBody>
          <a:bodyPr wrap="none" rtlCol="0">
            <a:spAutoFit/>
          </a:bodyPr>
          <a:lstStyle/>
          <a:p>
            <a:pPr eaLnBrk="0" hangingPunct="0"/>
            <a:r>
              <a:rPr lang="en-US" sz="1600" dirty="0" smtClean="0">
                <a:solidFill>
                  <a:schemeClr val="bg1"/>
                </a:solidFill>
                <a:latin typeface="+mn-lt"/>
              </a:rPr>
              <a:t>Layer 2</a:t>
            </a:r>
            <a:br>
              <a:rPr lang="en-US" sz="1600" dirty="0" smtClean="0">
                <a:solidFill>
                  <a:schemeClr val="bg1"/>
                </a:solidFill>
                <a:latin typeface="+mn-lt"/>
              </a:rPr>
            </a:br>
            <a:r>
              <a:rPr lang="en-US" sz="1600" dirty="0" smtClean="0">
                <a:solidFill>
                  <a:schemeClr val="bg1"/>
                </a:solidFill>
                <a:latin typeface="+mn-lt"/>
              </a:rPr>
              <a:t>support</a:t>
            </a:r>
          </a:p>
        </p:txBody>
      </p:sp>
      <p:sp>
        <p:nvSpPr>
          <p:cNvPr id="46" name="Rectangle 45"/>
          <p:cNvSpPr/>
          <p:nvPr/>
        </p:nvSpPr>
        <p:spPr>
          <a:xfrm>
            <a:off x="6705600" y="609600"/>
            <a:ext cx="2438400" cy="369332"/>
          </a:xfrm>
          <a:prstGeom prst="rect">
            <a:avLst/>
          </a:prstGeom>
        </p:spPr>
        <p:txBody>
          <a:bodyPr wrap="square">
            <a:spAutoFit/>
          </a:bodyPr>
          <a:lstStyle/>
          <a:p>
            <a:r>
              <a:rPr lang="en-US" sz="1800" dirty="0">
                <a:solidFill>
                  <a:schemeClr val="bg1"/>
                </a:solidFill>
              </a:rPr>
              <a:t>Sun et al. </a:t>
            </a:r>
            <a:r>
              <a:rPr lang="en-US" sz="1800" dirty="0" smtClean="0">
                <a:solidFill>
                  <a:schemeClr val="bg1"/>
                </a:solidFill>
              </a:rPr>
              <a:t>CVPR 2012</a:t>
            </a:r>
            <a:endParaRPr lang="en-US" sz="1800" dirty="0">
              <a:solidFill>
                <a:schemeClr val="bg1"/>
              </a:solidFill>
            </a:endParaRPr>
          </a:p>
        </p:txBody>
      </p:sp>
      <p:pic>
        <p:nvPicPr>
          <p:cNvPr id="49" name="Picture 48" descr="Z:\Dropbox\job_app\job_talk\images\visibility_move\seg004.png"/>
          <p:cNvPicPr>
            <a:picLocks noChangeAspect="1" noChangeArrowheads="1"/>
          </p:cNvPicPr>
          <p:nvPr/>
        </p:nvPicPr>
        <p:blipFill>
          <a:blip r:embed="rId1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15759" y="4857212"/>
            <a:ext cx="1169491" cy="10438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39330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9" grpId="0" animBg="1"/>
      <p:bldP spid="20" grpId="0" animBg="1"/>
      <p:bldP spid="25" grpId="0" animBg="1"/>
      <p:bldP spid="26" grpId="0" animBg="1"/>
      <p:bldP spid="27" grpId="0" animBg="1"/>
      <p:bldP spid="29" grpId="0" animBg="1"/>
      <p:bldP spid="31" grpId="0" animBg="1"/>
      <p:bldP spid="32" grpId="0" animBg="1"/>
      <p:bldP spid="8" grpId="0" animBg="1"/>
      <p:bldP spid="22" grpId="0" animBg="1"/>
      <p:bldP spid="23" grpId="0" animBg="1"/>
      <p:bldP spid="33" grpId="0" animBg="1"/>
      <p:bldP spid="34" grpId="0" animBg="1"/>
      <p:bldP spid="38" grpId="0" animBg="1"/>
    </p:bldLst>
  </p:timing>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nLayers</a:t>
            </a:r>
            <a:endParaRPr lang="en-US" dirty="0"/>
          </a:p>
        </p:txBody>
      </p:sp>
      <p:pic>
        <p:nvPicPr>
          <p:cNvPr id="14" name="Picture 2" descr="C:\dqsun\Dropbox\job_app\job_talk\images\discrete_move\bird_apple\stage0\1_2.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4137" y="4639864"/>
            <a:ext cx="2055264"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Picture 20" descr="C:\dqsun\Dropbox\job_app\job_talk\images\discrete_move\bird_apple\stage1\1_2.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0" y="1981200"/>
            <a:ext cx="2055264"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 name="Picture 4" descr="\\cifs.cs.brown.edu\dfs\home\dqsun\My Documents\My Pictures\for_proposal_talk\data\bird_apple_4_5.gif"/>
          <p:cNvPicPr>
            <a:picLocks noChangeAspect="1" noChangeArrowheads="1" noCrop="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4137" y="1515664"/>
            <a:ext cx="2055263"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7" name="Picture 3" descr="C:\dqsun\Dropbox\job_app\job_talk\images\discrete_move\bird_apple\stage0\1_1.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4137" y="3048000"/>
            <a:ext cx="2055264"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8" name="Picture 21" descr="C:\dqsun\Dropbox\job_app\job_talk\images\discrete_move\bird_apple\stage1\1_1.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24600" y="1981200"/>
            <a:ext cx="2055264"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3" name="Group 18"/>
          <p:cNvGrpSpPr/>
          <p:nvPr/>
        </p:nvGrpSpPr>
        <p:grpSpPr>
          <a:xfrm>
            <a:off x="3850236" y="3962400"/>
            <a:ext cx="4567728" cy="1371600"/>
            <a:chOff x="2749608" y="5029200"/>
            <a:chExt cx="4567728" cy="1371600"/>
          </a:xfrm>
        </p:grpSpPr>
        <p:pic>
          <p:nvPicPr>
            <p:cNvPr id="20" name="Picture 2" descr="C:\dqsun\Dropbox\job_app\job_talk\images\discrete_move\bird_apple\stage2\1_2.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9608" y="5029200"/>
              <a:ext cx="2055264"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1" name="Picture 3" descr="C:\dqsun\Dropbox\job_app\job_talk\images\discrete_move\bird_apple\stage2\1_1.png"/>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62072" y="5029200"/>
              <a:ext cx="2055264"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
        <p:nvSpPr>
          <p:cNvPr id="22" name="TextBox 21"/>
          <p:cNvSpPr txBox="1"/>
          <p:nvPr/>
        </p:nvSpPr>
        <p:spPr bwMode="auto">
          <a:xfrm>
            <a:off x="776288" y="3124200"/>
            <a:ext cx="1828800" cy="646331"/>
          </a:xfrm>
          <a:prstGeom prst="rect">
            <a:avLst/>
          </a:prstGeom>
          <a:noFill/>
          <a:ln w="9525">
            <a:noFill/>
            <a:miter lim="800000"/>
            <a:headEnd/>
            <a:tailEnd/>
          </a:ln>
        </p:spPr>
        <p:txBody>
          <a:bodyPr wrap="square">
            <a:spAutoFit/>
          </a:bodyPr>
          <a:lstStyle/>
          <a:p>
            <a:pPr eaLnBrk="0" hangingPunct="0">
              <a:defRPr/>
            </a:pPr>
            <a:r>
              <a:rPr lang="en-US" sz="1800" dirty="0" smtClean="0">
                <a:solidFill>
                  <a:schemeClr val="tx1"/>
                </a:solidFill>
                <a:latin typeface="Arial" pitchFamily="34" charset="0"/>
                <a:cs typeface="Arial" pitchFamily="34" charset="0"/>
              </a:rPr>
              <a:t>Initial flow by </a:t>
            </a:r>
            <a:r>
              <a:rPr lang="en-US" sz="1800" dirty="0" err="1" smtClean="0">
                <a:solidFill>
                  <a:schemeClr val="tx1"/>
                </a:solidFill>
                <a:latin typeface="Arial" pitchFamily="34" charset="0"/>
                <a:cs typeface="Arial" pitchFamily="34" charset="0"/>
              </a:rPr>
              <a:t>Classic+NL</a:t>
            </a:r>
            <a:endParaRPr lang="en-US" sz="1800" dirty="0">
              <a:solidFill>
                <a:schemeClr val="tx1"/>
              </a:solidFill>
              <a:latin typeface="Arial" pitchFamily="34" charset="0"/>
              <a:cs typeface="Arial" pitchFamily="34" charset="0"/>
            </a:endParaRPr>
          </a:p>
        </p:txBody>
      </p:sp>
      <p:sp>
        <p:nvSpPr>
          <p:cNvPr id="23" name="TextBox 22"/>
          <p:cNvSpPr txBox="1"/>
          <p:nvPr/>
        </p:nvSpPr>
        <p:spPr bwMode="auto">
          <a:xfrm>
            <a:off x="762000" y="5173264"/>
            <a:ext cx="1828800" cy="646331"/>
          </a:xfrm>
          <a:prstGeom prst="rect">
            <a:avLst/>
          </a:prstGeom>
          <a:noFill/>
          <a:ln w="9525">
            <a:noFill/>
            <a:miter lim="800000"/>
            <a:headEnd/>
            <a:tailEnd/>
          </a:ln>
        </p:spPr>
        <p:txBody>
          <a:bodyPr wrap="square">
            <a:spAutoFit/>
          </a:bodyPr>
          <a:lstStyle/>
          <a:p>
            <a:pPr eaLnBrk="0" hangingPunct="0">
              <a:defRPr/>
            </a:pPr>
            <a:r>
              <a:rPr lang="en-US" sz="1800" dirty="0" smtClean="0">
                <a:solidFill>
                  <a:schemeClr val="bg1"/>
                </a:solidFill>
                <a:latin typeface="+mn-lt"/>
                <a:cs typeface="Arial" pitchFamily="34" charset="0"/>
              </a:rPr>
              <a:t>K-means </a:t>
            </a:r>
            <a:r>
              <a:rPr lang="en-US" sz="1800" dirty="0" smtClean="0">
                <a:solidFill>
                  <a:schemeClr val="bg1"/>
                </a:solidFill>
                <a:latin typeface="Arial" pitchFamily="34" charset="0"/>
                <a:cs typeface="Arial" pitchFamily="34" charset="0"/>
              </a:rPr>
              <a:t>clustering</a:t>
            </a:r>
            <a:endParaRPr lang="en-US" sz="1800" dirty="0">
              <a:solidFill>
                <a:schemeClr val="bg1"/>
              </a:solidFill>
              <a:latin typeface="Arial" pitchFamily="34" charset="0"/>
              <a:cs typeface="Arial" pitchFamily="34" charset="0"/>
            </a:endParaRPr>
          </a:p>
        </p:txBody>
      </p:sp>
      <p:sp>
        <p:nvSpPr>
          <p:cNvPr id="24" name="TextBox 20"/>
          <p:cNvSpPr txBox="1">
            <a:spLocks noChangeArrowheads="1"/>
          </p:cNvSpPr>
          <p:nvPr/>
        </p:nvSpPr>
        <p:spPr bwMode="auto">
          <a:xfrm>
            <a:off x="3886200" y="3449004"/>
            <a:ext cx="4495800" cy="360996"/>
          </a:xfrm>
          <a:prstGeom prst="rect">
            <a:avLst/>
          </a:prstGeom>
          <a:noFill/>
          <a:ln w="9525">
            <a:no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square">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pPr algn="ctr" eaLnBrk="1" hangingPunct="1">
              <a:lnSpc>
                <a:spcPct val="97000"/>
              </a:lnSpc>
              <a:spcBef>
                <a:spcPct val="50000"/>
              </a:spcBef>
              <a:buClr>
                <a:srgbClr val="000000"/>
              </a:buClr>
              <a:buSzPct val="100000"/>
              <a:buFont typeface="Tahoma" pitchFamily="34" charset="0"/>
              <a:buNone/>
            </a:pPr>
            <a:r>
              <a:rPr lang="en-US" sz="1800" dirty="0" smtClean="0">
                <a:solidFill>
                  <a:schemeClr val="bg1"/>
                </a:solidFill>
              </a:rPr>
              <a:t>Discrete optimization with </a:t>
            </a:r>
            <a:r>
              <a:rPr lang="en-US" sz="1800" dirty="0" smtClean="0">
                <a:solidFill>
                  <a:srgbClr val="FFC000"/>
                </a:solidFill>
              </a:rPr>
              <a:t>layer merging</a:t>
            </a:r>
          </a:p>
        </p:txBody>
      </p:sp>
      <p:sp>
        <p:nvSpPr>
          <p:cNvPr id="25" name="TextBox 20"/>
          <p:cNvSpPr txBox="1">
            <a:spLocks noChangeArrowheads="1"/>
          </p:cNvSpPr>
          <p:nvPr/>
        </p:nvSpPr>
        <p:spPr bwMode="auto">
          <a:xfrm>
            <a:off x="3581400" y="5430204"/>
            <a:ext cx="5105400" cy="360996"/>
          </a:xfrm>
          <a:prstGeom prst="rect">
            <a:avLst/>
          </a:prstGeom>
          <a:noFill/>
          <a:ln w="9525">
            <a:no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square">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pPr algn="ctr" eaLnBrk="1" hangingPunct="1">
              <a:lnSpc>
                <a:spcPct val="97000"/>
              </a:lnSpc>
              <a:spcBef>
                <a:spcPct val="50000"/>
              </a:spcBef>
              <a:buClr>
                <a:srgbClr val="000000"/>
              </a:buClr>
              <a:buSzPct val="100000"/>
              <a:buFont typeface="Tahoma" pitchFamily="34" charset="0"/>
              <a:buNone/>
            </a:pPr>
            <a:r>
              <a:rPr lang="en-US" sz="1800" dirty="0" smtClean="0">
                <a:solidFill>
                  <a:schemeClr val="bg1"/>
                </a:solidFill>
              </a:rPr>
              <a:t>Pairwise test of </a:t>
            </a:r>
            <a:r>
              <a:rPr lang="en-US" sz="1800" dirty="0" smtClean="0">
                <a:solidFill>
                  <a:srgbClr val="FFC000"/>
                </a:solidFill>
              </a:rPr>
              <a:t>depth ordering</a:t>
            </a:r>
            <a:endParaRPr lang="en-US" sz="1800" dirty="0" smtClean="0">
              <a:solidFill>
                <a:schemeClr val="bg1"/>
              </a:solidFill>
            </a:endParaRPr>
          </a:p>
        </p:txBody>
      </p:sp>
      <p:sp>
        <p:nvSpPr>
          <p:cNvPr id="26" name="TextBox 20"/>
          <p:cNvSpPr txBox="1">
            <a:spLocks noChangeArrowheads="1"/>
          </p:cNvSpPr>
          <p:nvPr/>
        </p:nvSpPr>
        <p:spPr bwMode="auto">
          <a:xfrm>
            <a:off x="76200" y="6107668"/>
            <a:ext cx="3352800" cy="369332"/>
          </a:xfrm>
          <a:prstGeom prst="rect">
            <a:avLst/>
          </a:prstGeom>
          <a:noFill/>
          <a:ln w="9525">
            <a:no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square">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r>
              <a:rPr lang="en-US" sz="1800" dirty="0">
                <a:solidFill>
                  <a:schemeClr val="bg1"/>
                </a:solidFill>
              </a:rPr>
              <a:t>Initialize with an </a:t>
            </a:r>
            <a:r>
              <a:rPr lang="en-US" sz="1800" dirty="0">
                <a:solidFill>
                  <a:srgbClr val="FFC000"/>
                </a:solidFill>
              </a:rPr>
              <a:t>upper number</a:t>
            </a:r>
          </a:p>
        </p:txBody>
      </p:sp>
      <p:sp>
        <p:nvSpPr>
          <p:cNvPr id="27" name="Rectangle 26"/>
          <p:cNvSpPr/>
          <p:nvPr/>
        </p:nvSpPr>
        <p:spPr>
          <a:xfrm>
            <a:off x="6705600" y="609600"/>
            <a:ext cx="2438400" cy="369332"/>
          </a:xfrm>
          <a:prstGeom prst="rect">
            <a:avLst/>
          </a:prstGeom>
        </p:spPr>
        <p:txBody>
          <a:bodyPr wrap="square">
            <a:spAutoFit/>
          </a:bodyPr>
          <a:lstStyle/>
          <a:p>
            <a:r>
              <a:rPr lang="en-US" sz="1800" dirty="0">
                <a:solidFill>
                  <a:schemeClr val="bg1"/>
                </a:solidFill>
              </a:rPr>
              <a:t>Sun et al. </a:t>
            </a:r>
            <a:r>
              <a:rPr lang="en-US" sz="1800" dirty="0" smtClean="0">
                <a:solidFill>
                  <a:schemeClr val="bg1"/>
                </a:solidFill>
              </a:rPr>
              <a:t>CVPR 2012</a:t>
            </a:r>
            <a:endParaRPr lang="en-US" sz="1800"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7701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Time</a:t>
            </a:r>
            <a:endParaRPr lang="en-US" dirty="0"/>
          </a:p>
        </p:txBody>
      </p:sp>
      <p:sp>
        <p:nvSpPr>
          <p:cNvPr id="3" name="Content Placeholder 2"/>
          <p:cNvSpPr>
            <a:spLocks noGrp="1"/>
          </p:cNvSpPr>
          <p:nvPr>
            <p:ph idx="1"/>
          </p:nvPr>
        </p:nvSpPr>
        <p:spPr>
          <a:xfrm>
            <a:off x="304800" y="990600"/>
            <a:ext cx="8610600" cy="5181600"/>
          </a:xfrm>
        </p:spPr>
        <p:txBody>
          <a:bodyPr/>
          <a:lstStyle/>
          <a:p>
            <a:r>
              <a:rPr lang="en-US" dirty="0" smtClean="0"/>
              <a:t>Processing 640x480 </a:t>
            </a:r>
            <a:r>
              <a:rPr lang="en-US" dirty="0"/>
              <a:t>image pair </a:t>
            </a:r>
            <a:r>
              <a:rPr lang="en-US" dirty="0" smtClean="0"/>
              <a:t>in MATLAB</a:t>
            </a:r>
          </a:p>
          <a:p>
            <a:pPr lvl="1"/>
            <a:r>
              <a:rPr lang="en-US" dirty="0" smtClean="0"/>
              <a:t>~ 3minutes for “</a:t>
            </a:r>
            <a:r>
              <a:rPr lang="en-US" dirty="0" err="1" smtClean="0"/>
              <a:t>Classic+NL</a:t>
            </a:r>
            <a:r>
              <a:rPr lang="en-US" dirty="0" smtClean="0"/>
              <a:t>” (</a:t>
            </a:r>
            <a:r>
              <a:rPr lang="en-US" sz="1800" dirty="0" smtClean="0"/>
              <a:t>Sun et al. 2010</a:t>
            </a:r>
            <a:r>
              <a:rPr lang="en-US" dirty="0" smtClean="0"/>
              <a:t>)</a:t>
            </a:r>
          </a:p>
          <a:p>
            <a:pPr lvl="1"/>
            <a:r>
              <a:rPr lang="en-US" dirty="0" smtClean="0"/>
              <a:t>~ 5 hours for local “Layers++” (one of the slowest in Middlebury public table)</a:t>
            </a:r>
            <a:endParaRPr lang="en-US" dirty="0"/>
          </a:p>
          <a:p>
            <a:pPr lvl="1"/>
            <a:r>
              <a:rPr lang="en-US" dirty="0" smtClean="0"/>
              <a:t>~ 3 hours for discrete-continuous “</a:t>
            </a:r>
            <a:r>
              <a:rPr lang="en-US" dirty="0" err="1" smtClean="0"/>
              <a:t>nLayers</a:t>
            </a:r>
            <a:r>
              <a:rPr lang="en-US" dirty="0" smtClean="0"/>
              <a:t>”</a:t>
            </a:r>
          </a:p>
          <a:p>
            <a:endParaRPr lang="en-US" dirty="0" smtClean="0"/>
          </a:p>
          <a:p>
            <a:r>
              <a:rPr lang="en-US" dirty="0" smtClean="0"/>
              <a:t>Ways to speed up</a:t>
            </a:r>
            <a:endParaRPr lang="en-US" dirty="0"/>
          </a:p>
          <a:p>
            <a:pPr lvl="1"/>
            <a:r>
              <a:rPr lang="en-US" dirty="0" smtClean="0"/>
              <a:t>Special solver for optical flow (</a:t>
            </a:r>
            <a:r>
              <a:rPr lang="en-US" sz="1800" dirty="0" err="1" smtClean="0"/>
              <a:t>Szeliski</a:t>
            </a:r>
            <a:r>
              <a:rPr lang="en-US" sz="1800" dirty="0" smtClean="0"/>
              <a:t> </a:t>
            </a:r>
            <a:r>
              <a:rPr lang="en-US" sz="1800" dirty="0"/>
              <a:t>2006, </a:t>
            </a:r>
            <a:r>
              <a:rPr lang="en-US" sz="1800" dirty="0" err="1"/>
              <a:t>Koutis</a:t>
            </a:r>
            <a:r>
              <a:rPr lang="en-US" sz="1800" dirty="0"/>
              <a:t> </a:t>
            </a:r>
            <a:r>
              <a:rPr lang="en-US" sz="1800" dirty="0" smtClean="0"/>
              <a:t>2011, Krishnan &amp; </a:t>
            </a:r>
            <a:r>
              <a:rPr lang="en-US" sz="1800" dirty="0" err="1" smtClean="0"/>
              <a:t>Szeliski</a:t>
            </a:r>
            <a:r>
              <a:rPr lang="en-US" sz="1800" dirty="0" smtClean="0"/>
              <a:t> 2012</a:t>
            </a:r>
            <a:r>
              <a:rPr lang="en-US" dirty="0" smtClean="0"/>
              <a:t>)</a:t>
            </a:r>
          </a:p>
          <a:p>
            <a:pPr lvl="1"/>
            <a:r>
              <a:rPr lang="en-US" dirty="0" smtClean="0"/>
              <a:t>C++/GPU</a:t>
            </a:r>
          </a:p>
          <a:p>
            <a:pPr lvl="1"/>
            <a:endParaRPr lang="en-US" dirty="0" smtClean="0"/>
          </a:p>
          <a:p>
            <a:pPr lvl="1"/>
            <a:endParaRPr lang="en-US"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53838593"/>
      </p:ext>
    </p:extLst>
  </p:cSld>
  <p:clrMapOvr>
    <a:masterClrMapping/>
  </p:clrMapOvr>
  <p:transition spd="slow"/>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Synthetic Dataset</a:t>
            </a:r>
            <a:endParaRPr lang="en-US" dirty="0"/>
          </a:p>
        </p:txBody>
      </p:sp>
      <p:pic>
        <p:nvPicPr>
          <p:cNvPr id="5" name="Picture 4" descr="\\cifs.cs.brown.edu\dfs\home\dqsun\My Documents\My Pictures\for_proposal_talk\result\synthetic3_frame45.gif"/>
          <p:cNvPicPr>
            <a:picLocks noChangeAspect="1" noChangeArrowheads="1" noCrop="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1600200"/>
            <a:ext cx="2743200" cy="183070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194" name="Picture 2" descr="C:\dqsun\Dropbox\NIPS2011\CVPR2012\png\synthetic\synthetic3_nlayers_seg.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00400" y="4292437"/>
            <a:ext cx="2743200" cy="183070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195" name="Picture 3" descr="C:\dqsun\Dropbox\NIPS2011\CVPR2012\png\synthetic\synthetic3_layers++_flow.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19800" y="1600200"/>
            <a:ext cx="2743200" cy="183070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196" name="Picture 4" descr="C:\dqsun\Dropbox\NIPS2011\CVPR2012\png\synthetic\synthetic3_layers++_seg.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00400" y="1600200"/>
            <a:ext cx="2743200" cy="183070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197" name="Picture 5" descr="C:\dqsun\Dropbox\NIPS2011\CVPR2012\png\synthetic\synthetic3_nlayers_flow.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19800" y="4296239"/>
            <a:ext cx="2743200" cy="183070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 name="TextBox 9"/>
          <p:cNvSpPr txBox="1"/>
          <p:nvPr/>
        </p:nvSpPr>
        <p:spPr bwMode="auto">
          <a:xfrm>
            <a:off x="4038600" y="5723088"/>
            <a:ext cx="1295400" cy="369332"/>
          </a:xfrm>
          <a:prstGeom prst="rect">
            <a:avLst/>
          </a:prstGeom>
          <a:noFill/>
          <a:ln w="9525">
            <a:noFill/>
            <a:miter lim="800000"/>
            <a:headEnd/>
            <a:tailEnd/>
          </a:ln>
        </p:spPr>
        <p:txBody>
          <a:bodyPr>
            <a:spAutoFit/>
          </a:bodyPr>
          <a:lstStyle/>
          <a:p>
            <a:pPr eaLnBrk="0" hangingPunct="0">
              <a:defRPr/>
            </a:pPr>
            <a:r>
              <a:rPr lang="en-US" sz="1800" dirty="0" err="1" smtClean="0">
                <a:solidFill>
                  <a:schemeClr val="bg1"/>
                </a:solidFill>
                <a:latin typeface="+mn-lt"/>
                <a:cs typeface="Arial" pitchFamily="34" charset="0"/>
              </a:rPr>
              <a:t>nLayers</a:t>
            </a:r>
            <a:endParaRPr lang="en-US" sz="1800" dirty="0">
              <a:solidFill>
                <a:schemeClr val="bg1"/>
              </a:solidFill>
              <a:latin typeface="+mn-lt"/>
              <a:cs typeface="Arial" pitchFamily="34" charset="0"/>
            </a:endParaRPr>
          </a:p>
        </p:txBody>
      </p:sp>
      <p:sp>
        <p:nvSpPr>
          <p:cNvPr id="11" name="TextBox 10"/>
          <p:cNvSpPr txBox="1"/>
          <p:nvPr/>
        </p:nvSpPr>
        <p:spPr bwMode="auto">
          <a:xfrm>
            <a:off x="4038600" y="3048000"/>
            <a:ext cx="1371600" cy="369332"/>
          </a:xfrm>
          <a:prstGeom prst="rect">
            <a:avLst/>
          </a:prstGeom>
          <a:noFill/>
          <a:ln w="9525">
            <a:noFill/>
            <a:miter lim="800000"/>
            <a:headEnd/>
            <a:tailEnd/>
          </a:ln>
        </p:spPr>
        <p:txBody>
          <a:bodyPr wrap="square">
            <a:spAutoFit/>
          </a:bodyPr>
          <a:lstStyle/>
          <a:p>
            <a:pPr eaLnBrk="0" hangingPunct="0">
              <a:defRPr/>
            </a:pPr>
            <a:r>
              <a:rPr lang="en-US" sz="1800" dirty="0">
                <a:solidFill>
                  <a:schemeClr val="bg1"/>
                </a:solidFill>
                <a:latin typeface="+mn-lt"/>
                <a:cs typeface="Arial" pitchFamily="34" charset="0"/>
              </a:rPr>
              <a:t>Layers</a:t>
            </a:r>
            <a:r>
              <a:rPr lang="en-US" sz="1800" dirty="0" smtClean="0">
                <a:solidFill>
                  <a:schemeClr val="bg1"/>
                </a:solidFill>
                <a:latin typeface="+mn-lt"/>
                <a:cs typeface="Arial" pitchFamily="34" charset="0"/>
              </a:rPr>
              <a:t>++</a:t>
            </a:r>
            <a:endParaRPr lang="en-US" sz="2000" dirty="0">
              <a:solidFill>
                <a:schemeClr val="bg1"/>
              </a:solidFill>
              <a:latin typeface="+mn-lt"/>
              <a:cs typeface="Arial" pitchFamily="34" charset="0"/>
            </a:endParaRPr>
          </a:p>
        </p:txBody>
      </p:sp>
      <p:sp>
        <p:nvSpPr>
          <p:cNvPr id="12" name="Rectangle 11"/>
          <p:cNvSpPr/>
          <p:nvPr/>
        </p:nvSpPr>
        <p:spPr>
          <a:xfrm>
            <a:off x="3200400" y="3505200"/>
            <a:ext cx="5562600" cy="646331"/>
          </a:xfrm>
          <a:prstGeom prst="rect">
            <a:avLst/>
          </a:prstGeom>
        </p:spPr>
        <p:txBody>
          <a:bodyPr wrap="square">
            <a:spAutoFit/>
          </a:bodyPr>
          <a:lstStyle/>
          <a:p>
            <a:pPr eaLnBrk="0" hangingPunct="0">
              <a:spcBef>
                <a:spcPct val="30000"/>
              </a:spcBef>
              <a:buClr>
                <a:srgbClr val="000000"/>
              </a:buClr>
              <a:buSzPct val="100000"/>
              <a:defRPr/>
            </a:pPr>
            <a:r>
              <a:rPr lang="en-US" sz="1800" dirty="0" smtClean="0">
                <a:solidFill>
                  <a:schemeClr val="bg1"/>
                </a:solidFill>
              </a:rPr>
              <a:t>3 layers, fast-to-slow or slow-to-fast, </a:t>
            </a:r>
            <a:r>
              <a:rPr lang="en-US" sz="1800" dirty="0">
                <a:solidFill>
                  <a:schemeClr val="bg1"/>
                </a:solidFill>
              </a:rPr>
              <a:t>2 frames (</a:t>
            </a:r>
            <a:r>
              <a:rPr lang="en-US" sz="1600" dirty="0">
                <a:solidFill>
                  <a:schemeClr val="bg1"/>
                </a:solidFill>
              </a:rPr>
              <a:t>Sun et al. NIPS 2010</a:t>
            </a:r>
            <a:r>
              <a:rPr lang="en-US" sz="1800" dirty="0">
                <a:solidFill>
                  <a:schemeClr val="bg1"/>
                </a:solidFill>
              </a:rPr>
              <a:t>)</a:t>
            </a:r>
            <a:endParaRPr lang="en-US" sz="1800" dirty="0" smtClean="0">
              <a:solidFill>
                <a:schemeClr val="bg1"/>
              </a:solidFill>
            </a:endParaRPr>
          </a:p>
        </p:txBody>
      </p:sp>
      <p:sp>
        <p:nvSpPr>
          <p:cNvPr id="13" name="Rectangle 12"/>
          <p:cNvSpPr/>
          <p:nvPr/>
        </p:nvSpPr>
        <p:spPr>
          <a:xfrm>
            <a:off x="3200400" y="6099802"/>
            <a:ext cx="5562600" cy="646331"/>
          </a:xfrm>
          <a:prstGeom prst="rect">
            <a:avLst/>
          </a:prstGeom>
        </p:spPr>
        <p:txBody>
          <a:bodyPr wrap="square">
            <a:spAutoFit/>
          </a:bodyPr>
          <a:lstStyle/>
          <a:p>
            <a:pPr eaLnBrk="0" hangingPunct="0">
              <a:spcBef>
                <a:spcPct val="30000"/>
              </a:spcBef>
              <a:buClr>
                <a:srgbClr val="000000"/>
              </a:buClr>
              <a:buSzPct val="100000"/>
              <a:defRPr/>
            </a:pPr>
            <a:r>
              <a:rPr lang="en-US" sz="1800" dirty="0" smtClean="0">
                <a:solidFill>
                  <a:schemeClr val="bg1"/>
                </a:solidFill>
              </a:rPr>
              <a:t>Infer layer number and depth ordering, 4 frames (</a:t>
            </a:r>
            <a:r>
              <a:rPr lang="en-US" sz="1600" dirty="0">
                <a:solidFill>
                  <a:schemeClr val="bg1"/>
                </a:solidFill>
              </a:rPr>
              <a:t>Sun et al. CVPR 2012</a:t>
            </a:r>
            <a:r>
              <a:rPr lang="en-US" sz="1800" dirty="0" smtClean="0">
                <a:solidFill>
                  <a:schemeClr val="bg1"/>
                </a:solidFill>
              </a:rPr>
              <a:t>)</a:t>
            </a:r>
          </a:p>
        </p:txBody>
      </p:sp>
      <p:sp>
        <p:nvSpPr>
          <p:cNvPr id="14" name="Rectangle 26"/>
          <p:cNvSpPr>
            <a:spLocks noChangeArrowheads="1"/>
          </p:cNvSpPr>
          <p:nvPr/>
        </p:nvSpPr>
        <p:spPr bwMode="auto">
          <a:xfrm>
            <a:off x="3511785" y="1143000"/>
            <a:ext cx="2210862"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altLang="zh-CN" sz="1800" dirty="0">
                <a:solidFill>
                  <a:schemeClr val="bg1"/>
                </a:solidFill>
                <a:ea typeface="宋体" pitchFamily="2" charset="-122"/>
              </a:rPr>
              <a:t>Layer </a:t>
            </a:r>
            <a:r>
              <a:rPr lang="en-US" sz="1800" dirty="0" smtClean="0">
                <a:solidFill>
                  <a:schemeClr val="bg1"/>
                </a:solidFill>
              </a:rPr>
              <a:t>segmentation</a:t>
            </a:r>
            <a:endParaRPr lang="en-US" sz="1800" dirty="0">
              <a:solidFill>
                <a:schemeClr val="bg1"/>
              </a:solidFill>
            </a:endParaRPr>
          </a:p>
        </p:txBody>
      </p:sp>
      <p:sp>
        <p:nvSpPr>
          <p:cNvPr id="15" name="Rectangle 26"/>
          <p:cNvSpPr>
            <a:spLocks noChangeArrowheads="1"/>
          </p:cNvSpPr>
          <p:nvPr/>
        </p:nvSpPr>
        <p:spPr bwMode="auto">
          <a:xfrm>
            <a:off x="7072368" y="1143000"/>
            <a:ext cx="671979"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sz="1800" dirty="0" smtClean="0">
                <a:solidFill>
                  <a:schemeClr val="bg1"/>
                </a:solidFill>
              </a:rPr>
              <a:t>Flow</a:t>
            </a:r>
            <a:endParaRPr lang="en-US" sz="1800" dirty="0">
              <a:solidFill>
                <a:schemeClr val="bg1"/>
              </a:solidFill>
            </a:endParaRPr>
          </a:p>
        </p:txBody>
      </p:sp>
      <p:pic>
        <p:nvPicPr>
          <p:cNvPr id="20" name="Picture 2" descr="C:\Users\dqsun\Dropbox\CVPR2012\png\segcolorbar_14.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88831" y="4652002"/>
            <a:ext cx="263769"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1" name="TextBox 20"/>
          <p:cNvSpPr txBox="1"/>
          <p:nvPr/>
        </p:nvSpPr>
        <p:spPr bwMode="auto">
          <a:xfrm>
            <a:off x="934915" y="6107668"/>
            <a:ext cx="1371600" cy="369332"/>
          </a:xfrm>
          <a:prstGeom prst="rect">
            <a:avLst/>
          </a:prstGeom>
          <a:noFill/>
          <a:ln w="9525">
            <a:noFill/>
            <a:miter lim="800000"/>
            <a:headEnd/>
            <a:tailEnd/>
          </a:ln>
        </p:spPr>
        <p:txBody>
          <a:bodyPr wrap="square">
            <a:spAutoFit/>
          </a:bodyPr>
          <a:lstStyle/>
          <a:p>
            <a:pPr algn="ctr" eaLnBrk="0" hangingPunct="0">
              <a:defRPr/>
            </a:pPr>
            <a:r>
              <a:rPr lang="en-US" sz="1800" dirty="0" smtClean="0">
                <a:solidFill>
                  <a:schemeClr val="bg1"/>
                </a:solidFill>
                <a:latin typeface="+mn-lt"/>
                <a:cs typeface="Arial" pitchFamily="34" charset="0"/>
              </a:rPr>
              <a:t>Near</a:t>
            </a:r>
            <a:endParaRPr lang="en-US" sz="2000" dirty="0">
              <a:solidFill>
                <a:schemeClr val="bg1"/>
              </a:solidFill>
              <a:latin typeface="+mn-lt"/>
              <a:cs typeface="Arial" pitchFamily="34" charset="0"/>
            </a:endParaRPr>
          </a:p>
        </p:txBody>
      </p:sp>
      <p:sp>
        <p:nvSpPr>
          <p:cNvPr id="22" name="TextBox 21"/>
          <p:cNvSpPr txBox="1"/>
          <p:nvPr/>
        </p:nvSpPr>
        <p:spPr bwMode="auto">
          <a:xfrm>
            <a:off x="934915" y="4202668"/>
            <a:ext cx="1371600" cy="369332"/>
          </a:xfrm>
          <a:prstGeom prst="rect">
            <a:avLst/>
          </a:prstGeom>
          <a:noFill/>
          <a:ln w="9525">
            <a:noFill/>
            <a:miter lim="800000"/>
            <a:headEnd/>
            <a:tailEnd/>
          </a:ln>
        </p:spPr>
        <p:txBody>
          <a:bodyPr wrap="square">
            <a:spAutoFit/>
          </a:bodyPr>
          <a:lstStyle/>
          <a:p>
            <a:pPr algn="ctr" eaLnBrk="0" hangingPunct="0">
              <a:defRPr/>
            </a:pPr>
            <a:r>
              <a:rPr lang="en-US" sz="1800" dirty="0" smtClean="0">
                <a:solidFill>
                  <a:schemeClr val="bg1"/>
                </a:solidFill>
                <a:latin typeface="+mn-lt"/>
                <a:cs typeface="Arial" pitchFamily="34" charset="0"/>
              </a:rPr>
              <a:t>Far</a:t>
            </a:r>
            <a:endParaRPr lang="en-US" sz="2000" dirty="0">
              <a:solidFill>
                <a:schemeClr val="bg1"/>
              </a:solidFill>
              <a:latin typeface="+mn-lt"/>
              <a:cs typeface="Arial"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519352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ounded Rectangle 8"/>
          <p:cNvSpPr/>
          <p:nvPr/>
        </p:nvSpPr>
        <p:spPr>
          <a:xfrm>
            <a:off x="579821" y="1461433"/>
            <a:ext cx="8229600" cy="2428875"/>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Let’s solve for flow</a:t>
            </a:r>
            <a:endParaRPr lang="en-US" dirty="0"/>
          </a:p>
        </p:txBody>
      </p:sp>
      <p:grpSp>
        <p:nvGrpSpPr>
          <p:cNvPr id="7" name="Group 6"/>
          <p:cNvGrpSpPr/>
          <p:nvPr/>
        </p:nvGrpSpPr>
        <p:grpSpPr>
          <a:xfrm>
            <a:off x="705656" y="1821793"/>
            <a:ext cx="7785004" cy="3308217"/>
            <a:chOff x="705656" y="1821793"/>
            <a:chExt cx="7785004" cy="3308217"/>
          </a:xfrm>
        </p:grpSpPr>
        <p:sp>
          <p:nvSpPr>
            <p:cNvPr id="12" name="Rounded Rectangle 11"/>
            <p:cNvSpPr/>
            <p:nvPr/>
          </p:nvSpPr>
          <p:spPr>
            <a:xfrm>
              <a:off x="3573517" y="1821793"/>
              <a:ext cx="2671380" cy="39413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05656" y="4668345"/>
              <a:ext cx="7785004" cy="461665"/>
            </a:xfrm>
            <a:prstGeom prst="rect">
              <a:avLst/>
            </a:prstGeom>
            <a:noFill/>
          </p:spPr>
          <p:txBody>
            <a:bodyPr wrap="none" rtlCol="0">
              <a:spAutoFit/>
            </a:bodyPr>
            <a:lstStyle/>
            <a:p>
              <a:r>
                <a:rPr lang="en-US" sz="2400" dirty="0" smtClean="0"/>
                <a:t>Problem: Not linear in the flow.  Makes optimization difficult.</a:t>
              </a:r>
              <a:endParaRPr lang="en-US" sz="2400" dirty="0"/>
            </a:p>
          </p:txBody>
        </p:sp>
      </p:grpSp>
      <p:graphicFrame>
        <p:nvGraphicFramePr>
          <p:cNvPr id="10" name="Object 2"/>
          <p:cNvGraphicFramePr>
            <a:graphicFrameLocks noChangeAspect="1"/>
          </p:cNvGraphicFramePr>
          <p:nvPr/>
        </p:nvGraphicFramePr>
        <p:xfrm>
          <a:off x="950908" y="1417638"/>
          <a:ext cx="7345362" cy="2428875"/>
        </p:xfrm>
        <a:graphic>
          <a:graphicData uri="http://schemas.openxmlformats.org/presentationml/2006/ole">
            <p:oleObj spid="_x0000_s217091" name="Equation" r:id="rId3" imgW="3149600" imgH="104140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1"/>
            <a:ext cx="8229600" cy="1143000"/>
          </a:xfrm>
        </p:spPr>
        <p:txBody>
          <a:bodyPr/>
          <a:lstStyle/>
          <a:p>
            <a:r>
              <a:rPr lang="en-US" dirty="0" smtClean="0"/>
              <a:t>The Puzzle: Answers</a:t>
            </a:r>
            <a:endParaRPr lang="en-US" dirty="0"/>
          </a:p>
        </p:txBody>
      </p:sp>
      <p:pic>
        <p:nvPicPr>
          <p:cNvPr id="512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900" y="990600"/>
            <a:ext cx="8229600" cy="549667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TextBox 5"/>
          <p:cNvSpPr txBox="1"/>
          <p:nvPr/>
        </p:nvSpPr>
        <p:spPr>
          <a:xfrm>
            <a:off x="551785" y="1219200"/>
            <a:ext cx="2267615" cy="707886"/>
          </a:xfrm>
          <a:prstGeom prst="rect">
            <a:avLst/>
          </a:prstGeom>
          <a:noFill/>
        </p:spPr>
        <p:txBody>
          <a:bodyPr wrap="square" rtlCol="0">
            <a:spAutoFit/>
          </a:bodyPr>
          <a:lstStyle/>
          <a:p>
            <a:pPr algn="ctr"/>
            <a:r>
              <a:rPr lang="en-US" sz="2000" dirty="0" smtClean="0">
                <a:solidFill>
                  <a:srgbClr val="FF6600"/>
                </a:solidFill>
              </a:rPr>
              <a:t>How many frames?</a:t>
            </a:r>
            <a:endParaRPr lang="en-US" sz="2000" dirty="0">
              <a:solidFill>
                <a:srgbClr val="FF6600"/>
              </a:solidFill>
            </a:endParaRPr>
          </a:p>
        </p:txBody>
      </p:sp>
      <p:sp>
        <p:nvSpPr>
          <p:cNvPr id="7" name="TextBox 6"/>
          <p:cNvSpPr txBox="1"/>
          <p:nvPr/>
        </p:nvSpPr>
        <p:spPr>
          <a:xfrm>
            <a:off x="6324600" y="3940314"/>
            <a:ext cx="1981200" cy="707886"/>
          </a:xfrm>
          <a:prstGeom prst="rect">
            <a:avLst/>
          </a:prstGeom>
          <a:noFill/>
        </p:spPr>
        <p:txBody>
          <a:bodyPr wrap="square" rtlCol="0">
            <a:spAutoFit/>
          </a:bodyPr>
          <a:lstStyle/>
          <a:p>
            <a:pPr algn="ctr"/>
            <a:r>
              <a:rPr lang="en-US" sz="2000" dirty="0" smtClean="0">
                <a:solidFill>
                  <a:srgbClr val="1F497D"/>
                </a:solidFill>
              </a:rPr>
              <a:t>How to model motion?</a:t>
            </a:r>
            <a:endParaRPr lang="en-US" sz="2000" dirty="0">
              <a:solidFill>
                <a:srgbClr val="1F497D"/>
              </a:solidFill>
            </a:endParaRPr>
          </a:p>
        </p:txBody>
      </p:sp>
      <p:sp>
        <p:nvSpPr>
          <p:cNvPr id="8" name="TextBox 7"/>
          <p:cNvSpPr txBox="1"/>
          <p:nvPr/>
        </p:nvSpPr>
        <p:spPr>
          <a:xfrm>
            <a:off x="3048000" y="4702314"/>
            <a:ext cx="3048000" cy="707886"/>
          </a:xfrm>
          <a:prstGeom prst="rect">
            <a:avLst/>
          </a:prstGeom>
          <a:noFill/>
        </p:spPr>
        <p:txBody>
          <a:bodyPr wrap="square" rtlCol="0">
            <a:spAutoFit/>
          </a:bodyPr>
          <a:lstStyle/>
          <a:p>
            <a:pPr algn="ctr"/>
            <a:r>
              <a:rPr lang="en-US" sz="2000" dirty="0" smtClean="0">
                <a:solidFill>
                  <a:schemeClr val="accent6"/>
                </a:solidFill>
              </a:rPr>
              <a:t>How to propagate information over time?</a:t>
            </a:r>
            <a:endParaRPr lang="en-US" sz="2000" dirty="0">
              <a:solidFill>
                <a:schemeClr val="accent6"/>
              </a:solidFill>
            </a:endParaRPr>
          </a:p>
        </p:txBody>
      </p:sp>
      <p:sp>
        <p:nvSpPr>
          <p:cNvPr id="9" name="TextBox 8"/>
          <p:cNvSpPr txBox="1"/>
          <p:nvPr/>
        </p:nvSpPr>
        <p:spPr>
          <a:xfrm>
            <a:off x="5867400" y="1097340"/>
            <a:ext cx="2705100" cy="707886"/>
          </a:xfrm>
          <a:prstGeom prst="rect">
            <a:avLst/>
          </a:prstGeom>
          <a:noFill/>
        </p:spPr>
        <p:txBody>
          <a:bodyPr wrap="square" rtlCol="0">
            <a:spAutoFit/>
          </a:bodyPr>
          <a:lstStyle/>
          <a:p>
            <a:pPr algn="ctr"/>
            <a:r>
              <a:rPr lang="en-US" sz="2000" dirty="0" smtClean="0">
                <a:solidFill>
                  <a:srgbClr val="7030A0"/>
                </a:solidFill>
              </a:rPr>
              <a:t>How to deal with poor initial values?</a:t>
            </a:r>
            <a:endParaRPr lang="en-US" sz="2000" dirty="0">
              <a:solidFill>
                <a:srgbClr val="7030A0"/>
              </a:solidFill>
            </a:endParaRPr>
          </a:p>
        </p:txBody>
      </p:sp>
      <p:sp>
        <p:nvSpPr>
          <p:cNvPr id="10" name="TextBox 9"/>
          <p:cNvSpPr txBox="1"/>
          <p:nvPr/>
        </p:nvSpPr>
        <p:spPr>
          <a:xfrm>
            <a:off x="457200" y="4038600"/>
            <a:ext cx="1962815" cy="707886"/>
          </a:xfrm>
          <a:prstGeom prst="rect">
            <a:avLst/>
          </a:prstGeom>
          <a:noFill/>
        </p:spPr>
        <p:txBody>
          <a:bodyPr wrap="square" rtlCol="0">
            <a:spAutoFit/>
          </a:bodyPr>
          <a:lstStyle/>
          <a:p>
            <a:pPr algn="ctr"/>
            <a:r>
              <a:rPr lang="en-US" sz="2000" dirty="0" smtClean="0">
                <a:solidFill>
                  <a:srgbClr val="008000"/>
                </a:solidFill>
              </a:rPr>
              <a:t>How to define layers?</a:t>
            </a:r>
            <a:endParaRPr lang="en-US" sz="2000" dirty="0">
              <a:solidFill>
                <a:srgbClr val="008000"/>
              </a:solidFill>
            </a:endParaRPr>
          </a:p>
        </p:txBody>
      </p:sp>
      <p:sp>
        <p:nvSpPr>
          <p:cNvPr id="11" name="TextBox 10"/>
          <p:cNvSpPr txBox="1"/>
          <p:nvPr/>
        </p:nvSpPr>
        <p:spPr>
          <a:xfrm>
            <a:off x="3255818" y="1079212"/>
            <a:ext cx="2209800" cy="707886"/>
          </a:xfrm>
          <a:prstGeom prst="rect">
            <a:avLst/>
          </a:prstGeom>
          <a:noFill/>
        </p:spPr>
        <p:txBody>
          <a:bodyPr wrap="square" rtlCol="0">
            <a:spAutoFit/>
          </a:bodyPr>
          <a:lstStyle/>
          <a:p>
            <a:pPr algn="ctr"/>
            <a:r>
              <a:rPr lang="en-US" sz="2000" dirty="0" smtClean="0">
                <a:solidFill>
                  <a:srgbClr val="800000"/>
                </a:solidFill>
              </a:rPr>
              <a:t>How to do inference?</a:t>
            </a:r>
            <a:endParaRPr lang="en-US" sz="2000" dirty="0">
              <a:solidFill>
                <a:srgbClr val="800000"/>
              </a:solidFill>
            </a:endParaRPr>
          </a:p>
        </p:txBody>
      </p:sp>
      <p:sp>
        <p:nvSpPr>
          <p:cNvPr id="12" name="TextBox 11"/>
          <p:cNvSpPr txBox="1"/>
          <p:nvPr/>
        </p:nvSpPr>
        <p:spPr>
          <a:xfrm>
            <a:off x="762000" y="2209800"/>
            <a:ext cx="1962815" cy="707886"/>
          </a:xfrm>
          <a:prstGeom prst="rect">
            <a:avLst/>
          </a:prstGeom>
          <a:noFill/>
        </p:spPr>
        <p:txBody>
          <a:bodyPr wrap="square" rtlCol="0">
            <a:spAutoFit/>
          </a:bodyPr>
          <a:lstStyle/>
          <a:p>
            <a:pPr algn="ctr"/>
            <a:r>
              <a:rPr lang="en-US" sz="2000" i="1" dirty="0" smtClean="0">
                <a:solidFill>
                  <a:srgbClr val="FF6600"/>
                </a:solidFill>
              </a:rPr>
              <a:t>3 or more frames</a:t>
            </a:r>
            <a:endParaRPr lang="en-US" sz="2000" i="1" dirty="0">
              <a:solidFill>
                <a:srgbClr val="FF6600"/>
              </a:solidFill>
            </a:endParaRPr>
          </a:p>
        </p:txBody>
      </p:sp>
      <p:sp>
        <p:nvSpPr>
          <p:cNvPr id="13" name="TextBox 12"/>
          <p:cNvSpPr txBox="1"/>
          <p:nvPr/>
        </p:nvSpPr>
        <p:spPr>
          <a:xfrm>
            <a:off x="6263778" y="4848761"/>
            <a:ext cx="2651622" cy="1015663"/>
          </a:xfrm>
          <a:prstGeom prst="rect">
            <a:avLst/>
          </a:prstGeom>
          <a:noFill/>
        </p:spPr>
        <p:txBody>
          <a:bodyPr wrap="square" rtlCol="0">
            <a:spAutoFit/>
          </a:bodyPr>
          <a:lstStyle/>
          <a:p>
            <a:pPr algn="ctr"/>
            <a:r>
              <a:rPr lang="en-US" sz="2000" i="1" dirty="0" smtClean="0">
                <a:solidFill>
                  <a:srgbClr val="1F497D"/>
                </a:solidFill>
              </a:rPr>
              <a:t>Layer flow: </a:t>
            </a:r>
          </a:p>
          <a:p>
            <a:pPr algn="ctr"/>
            <a:r>
              <a:rPr lang="en-US" sz="2000" i="1" dirty="0" smtClean="0">
                <a:solidFill>
                  <a:srgbClr val="1F497D"/>
                </a:solidFill>
              </a:rPr>
              <a:t>Parametric+</a:t>
            </a:r>
          </a:p>
          <a:p>
            <a:pPr algn="ctr"/>
            <a:r>
              <a:rPr lang="en-US" sz="2000" i="1" dirty="0" smtClean="0">
                <a:solidFill>
                  <a:srgbClr val="1F497D"/>
                </a:solidFill>
              </a:rPr>
              <a:t>	  robust    	</a:t>
            </a:r>
            <a:endParaRPr lang="en-US" sz="2000" i="1" dirty="0">
              <a:solidFill>
                <a:srgbClr val="1F497D"/>
              </a:solidFill>
            </a:endParaRPr>
          </a:p>
        </p:txBody>
      </p:sp>
      <p:sp>
        <p:nvSpPr>
          <p:cNvPr id="14" name="TextBox 13"/>
          <p:cNvSpPr txBox="1"/>
          <p:nvPr/>
        </p:nvSpPr>
        <p:spPr>
          <a:xfrm>
            <a:off x="3255818" y="5616714"/>
            <a:ext cx="2382982" cy="707886"/>
          </a:xfrm>
          <a:prstGeom prst="rect">
            <a:avLst/>
          </a:prstGeom>
          <a:noFill/>
        </p:spPr>
        <p:txBody>
          <a:bodyPr wrap="square" rtlCol="0">
            <a:spAutoFit/>
          </a:bodyPr>
          <a:lstStyle/>
          <a:p>
            <a:pPr algn="ctr"/>
            <a:r>
              <a:rPr lang="en-US" sz="2000" i="1" dirty="0" smtClean="0">
                <a:solidFill>
                  <a:schemeClr val="accent6"/>
                </a:solidFill>
              </a:rPr>
              <a:t>Temporal continuity of layers</a:t>
            </a:r>
            <a:endParaRPr lang="en-US" sz="2000" i="1" dirty="0">
              <a:solidFill>
                <a:schemeClr val="accent6"/>
              </a:solidFill>
            </a:endParaRPr>
          </a:p>
        </p:txBody>
      </p:sp>
      <p:sp>
        <p:nvSpPr>
          <p:cNvPr id="15" name="TextBox 14"/>
          <p:cNvSpPr txBox="1"/>
          <p:nvPr/>
        </p:nvSpPr>
        <p:spPr>
          <a:xfrm>
            <a:off x="3208851" y="3048000"/>
            <a:ext cx="2651622" cy="400110"/>
          </a:xfrm>
          <a:prstGeom prst="rect">
            <a:avLst/>
          </a:prstGeom>
          <a:noFill/>
        </p:spPr>
        <p:txBody>
          <a:bodyPr wrap="square" rtlCol="0">
            <a:spAutoFit/>
          </a:bodyPr>
          <a:lstStyle/>
          <a:p>
            <a:pPr algn="ctr"/>
            <a:r>
              <a:rPr lang="en-US" sz="2000" i="1" dirty="0" smtClean="0">
                <a:solidFill>
                  <a:srgbClr val="800000"/>
                </a:solidFill>
              </a:rPr>
              <a:t>Discrete + continuous</a:t>
            </a:r>
          </a:p>
        </p:txBody>
      </p:sp>
      <p:sp>
        <p:nvSpPr>
          <p:cNvPr id="16" name="TextBox 15"/>
          <p:cNvSpPr txBox="1"/>
          <p:nvPr/>
        </p:nvSpPr>
        <p:spPr>
          <a:xfrm>
            <a:off x="457802" y="5257800"/>
            <a:ext cx="1962815" cy="1015663"/>
          </a:xfrm>
          <a:prstGeom prst="rect">
            <a:avLst/>
          </a:prstGeom>
          <a:noFill/>
        </p:spPr>
        <p:txBody>
          <a:bodyPr wrap="square" rtlCol="0">
            <a:spAutoFit/>
          </a:bodyPr>
          <a:lstStyle/>
          <a:p>
            <a:pPr algn="ctr"/>
            <a:r>
              <a:rPr lang="en-US" sz="2000" i="1" dirty="0" smtClean="0">
                <a:solidFill>
                  <a:srgbClr val="008000"/>
                </a:solidFill>
              </a:rPr>
              <a:t>Smooth layer support functions</a:t>
            </a:r>
            <a:endParaRPr lang="en-US" sz="2000" i="1" dirty="0">
              <a:solidFill>
                <a:srgbClr val="008000"/>
              </a:solidFill>
            </a:endParaRPr>
          </a:p>
        </p:txBody>
      </p:sp>
      <p:sp>
        <p:nvSpPr>
          <p:cNvPr id="17" name="TextBox 16"/>
          <p:cNvSpPr txBox="1"/>
          <p:nvPr/>
        </p:nvSpPr>
        <p:spPr>
          <a:xfrm>
            <a:off x="5654178" y="2127495"/>
            <a:ext cx="2651622" cy="400110"/>
          </a:xfrm>
          <a:prstGeom prst="rect">
            <a:avLst/>
          </a:prstGeom>
          <a:noFill/>
        </p:spPr>
        <p:txBody>
          <a:bodyPr wrap="square" rtlCol="0">
            <a:spAutoFit/>
          </a:bodyPr>
          <a:lstStyle/>
          <a:p>
            <a:pPr algn="ctr"/>
            <a:r>
              <a:rPr lang="en-US" sz="2000" i="1" dirty="0" smtClean="0">
                <a:solidFill>
                  <a:srgbClr val="7030A0"/>
                </a:solidFill>
              </a:rPr>
              <a:t>Cooperative moves</a:t>
            </a:r>
            <a:endParaRPr lang="en-US" sz="2000" i="1" dirty="0">
              <a:solidFill>
                <a:srgbClr val="7030A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2167198"/>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itle 5"/>
          <p:cNvSpPr>
            <a:spLocks noGrp="1"/>
          </p:cNvSpPr>
          <p:nvPr>
            <p:ph type="title"/>
          </p:nvPr>
        </p:nvSpPr>
        <p:spPr/>
        <p:txBody>
          <a:bodyPr/>
          <a:lstStyle/>
          <a:p>
            <a:r>
              <a:rPr lang="en-US" dirty="0" smtClean="0">
                <a:latin typeface="Arial" charset="0"/>
                <a:cs typeface="Arial" charset="0"/>
              </a:rPr>
              <a:t>How does it do?</a:t>
            </a:r>
          </a:p>
        </p:txBody>
      </p:sp>
      <p:sp>
        <p:nvSpPr>
          <p:cNvPr id="47107" name="Rectangle 17"/>
          <p:cNvSpPr>
            <a:spLocks noChangeArrowheads="1"/>
          </p:cNvSpPr>
          <p:nvPr/>
        </p:nvSpPr>
        <p:spPr bwMode="auto">
          <a:xfrm>
            <a:off x="0" y="1447800"/>
            <a:ext cx="6248400"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algn="ctr"/>
            <a:r>
              <a:rPr lang="en-US" altLang="zh-CN" sz="2000" dirty="0">
                <a:solidFill>
                  <a:schemeClr val="bg1"/>
                </a:solidFill>
                <a:ea typeface="宋体" pitchFamily="2" charset="-122"/>
              </a:rPr>
              <a:t>Middlebury evaluation </a:t>
            </a:r>
            <a:r>
              <a:rPr lang="en-US" altLang="zh-CN" sz="2000" dirty="0" smtClean="0">
                <a:solidFill>
                  <a:schemeClr val="bg1"/>
                </a:solidFill>
                <a:ea typeface="宋体" pitchFamily="2" charset="-122"/>
              </a:rPr>
              <a:t>June 2012</a:t>
            </a:r>
            <a:r>
              <a:rPr lang="en-US" altLang="zh-CN" sz="2000" dirty="0">
                <a:solidFill>
                  <a:schemeClr val="bg1"/>
                </a:solidFill>
                <a:ea typeface="宋体" pitchFamily="2" charset="-122"/>
              </a:rPr>
              <a:t>, </a:t>
            </a:r>
            <a:r>
              <a:rPr lang="en-US" altLang="zh-CN" sz="2000" dirty="0" smtClean="0">
                <a:solidFill>
                  <a:schemeClr val="bg1"/>
                </a:solidFill>
                <a:ea typeface="宋体" pitchFamily="2" charset="-122"/>
              </a:rPr>
              <a:t>71 </a:t>
            </a:r>
            <a:r>
              <a:rPr lang="en-US" altLang="zh-CN" sz="2000" dirty="0">
                <a:solidFill>
                  <a:schemeClr val="bg1"/>
                </a:solidFill>
                <a:ea typeface="宋体" pitchFamily="2" charset="-122"/>
              </a:rPr>
              <a:t>methods</a:t>
            </a:r>
            <a:endParaRPr lang="en-US" sz="2000" dirty="0">
              <a:solidFill>
                <a:schemeClr val="bg1"/>
              </a:solidFill>
              <a:ea typeface="宋体" pitchFamily="2" charset="-122"/>
              <a:cs typeface="宋体" pitchFamily="2" charset="-122"/>
            </a:endParaRPr>
          </a:p>
        </p:txBody>
      </p:sp>
      <p:sp>
        <p:nvSpPr>
          <p:cNvPr id="47113" name="Rectangle 24"/>
          <p:cNvSpPr>
            <a:spLocks noChangeArrowheads="1"/>
          </p:cNvSpPr>
          <p:nvPr/>
        </p:nvSpPr>
        <p:spPr bwMode="auto">
          <a:xfrm>
            <a:off x="6216650" y="2800246"/>
            <a:ext cx="2305555" cy="58477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eaLnBrk="0" hangingPunct="0">
              <a:spcBef>
                <a:spcPct val="30000"/>
              </a:spcBef>
              <a:buClr>
                <a:srgbClr val="000000"/>
              </a:buClr>
              <a:buSzPct val="100000"/>
            </a:pPr>
            <a:r>
              <a:rPr lang="en-US" sz="1600" dirty="0" err="1" smtClean="0">
                <a:solidFill>
                  <a:srgbClr val="FFFFFF"/>
                </a:solidFill>
              </a:rPr>
              <a:t>nLayers</a:t>
            </a:r>
            <a:r>
              <a:rPr lang="en-US" sz="1600" dirty="0" smtClean="0">
                <a:solidFill>
                  <a:srgbClr val="FFFFFF"/>
                </a:solidFill>
              </a:rPr>
              <a:t>: Sun </a:t>
            </a:r>
            <a:r>
              <a:rPr lang="en-US" sz="1600" dirty="0">
                <a:solidFill>
                  <a:srgbClr val="FFFFFF"/>
                </a:solidFill>
              </a:rPr>
              <a:t>et al. CVPR 2012</a:t>
            </a:r>
          </a:p>
        </p:txBody>
      </p:sp>
      <p:sp>
        <p:nvSpPr>
          <p:cNvPr id="14" name="Rectangle 11"/>
          <p:cNvSpPr>
            <a:spLocks noChangeArrowheads="1"/>
          </p:cNvSpPr>
          <p:nvPr/>
        </p:nvSpPr>
        <p:spPr bwMode="auto">
          <a:xfrm>
            <a:off x="6216650" y="3287327"/>
            <a:ext cx="2362200" cy="58477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eaLnBrk="0" hangingPunct="0">
              <a:spcBef>
                <a:spcPct val="30000"/>
              </a:spcBef>
              <a:buClr>
                <a:srgbClr val="000000"/>
              </a:buClr>
              <a:buSzPct val="100000"/>
            </a:pPr>
            <a:r>
              <a:rPr lang="en-US" sz="1600" dirty="0" smtClean="0">
                <a:solidFill>
                  <a:srgbClr val="FFFFFF"/>
                </a:solidFill>
              </a:rPr>
              <a:t>Layers++: Sun </a:t>
            </a:r>
            <a:r>
              <a:rPr lang="en-US" sz="1600" dirty="0">
                <a:solidFill>
                  <a:srgbClr val="FFFFFF"/>
                </a:solidFill>
              </a:rPr>
              <a:t>et al. NIPS 2010</a:t>
            </a:r>
          </a:p>
        </p:txBody>
      </p:sp>
      <p:pic>
        <p:nvPicPr>
          <p:cNvPr id="20"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2069814"/>
            <a:ext cx="2514600" cy="4017741"/>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23030" y="2069814"/>
            <a:ext cx="2514600" cy="402618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2" name="Rectangle 21"/>
          <p:cNvSpPr>
            <a:spLocks noChangeArrowheads="1"/>
          </p:cNvSpPr>
          <p:nvPr/>
        </p:nvSpPr>
        <p:spPr bwMode="auto">
          <a:xfrm>
            <a:off x="228600" y="3877056"/>
            <a:ext cx="2514600" cy="256032"/>
          </a:xfrm>
          <a:prstGeom prst="rect">
            <a:avLst/>
          </a:prstGeom>
          <a:noFill/>
          <a:ln w="38100">
            <a:solidFill>
              <a:srgbClr val="FF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nchor="ctr">
            <a:spAutoFit/>
          </a:bodyPr>
          <a:lstStyle/>
          <a:p>
            <a:pPr algn="ctr"/>
            <a:endParaRPr lang="en-US">
              <a:solidFill>
                <a:schemeClr val="bg1"/>
              </a:solidFill>
            </a:endParaRPr>
          </a:p>
        </p:txBody>
      </p:sp>
      <p:sp>
        <p:nvSpPr>
          <p:cNvPr id="23" name="Rectangle 22"/>
          <p:cNvSpPr>
            <a:spLocks noChangeArrowheads="1"/>
          </p:cNvSpPr>
          <p:nvPr/>
        </p:nvSpPr>
        <p:spPr bwMode="auto">
          <a:xfrm>
            <a:off x="3523030" y="3054096"/>
            <a:ext cx="2514600" cy="256032"/>
          </a:xfrm>
          <a:prstGeom prst="rect">
            <a:avLst/>
          </a:prstGeom>
          <a:noFill/>
          <a:ln w="38100">
            <a:solidFill>
              <a:srgbClr val="FF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nchor="ctr">
            <a:spAutoFit/>
          </a:bodyPr>
          <a:lstStyle/>
          <a:p>
            <a:pPr algn="ctr"/>
            <a:endParaRPr lang="en-US">
              <a:solidFill>
                <a:schemeClr val="bg1"/>
              </a:solidFill>
            </a:endParaRPr>
          </a:p>
        </p:txBody>
      </p:sp>
      <p:sp>
        <p:nvSpPr>
          <p:cNvPr id="24" name="Rectangle 23"/>
          <p:cNvSpPr>
            <a:spLocks noChangeArrowheads="1"/>
          </p:cNvSpPr>
          <p:nvPr/>
        </p:nvSpPr>
        <p:spPr bwMode="auto">
          <a:xfrm>
            <a:off x="232097" y="3346254"/>
            <a:ext cx="2514600" cy="256032"/>
          </a:xfrm>
          <a:prstGeom prst="rect">
            <a:avLst/>
          </a:prstGeom>
          <a:noFill/>
          <a:ln w="38100">
            <a:solidFill>
              <a:srgbClr val="FF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nchor="ctr">
            <a:spAutoFit/>
          </a:bodyPr>
          <a:lstStyle/>
          <a:p>
            <a:pPr algn="ctr"/>
            <a:endParaRPr lang="en-US">
              <a:solidFill>
                <a:schemeClr val="bg1"/>
              </a:solidFill>
            </a:endParaRPr>
          </a:p>
        </p:txBody>
      </p:sp>
      <p:sp>
        <p:nvSpPr>
          <p:cNvPr id="25" name="Rectangle 24"/>
          <p:cNvSpPr>
            <a:spLocks noChangeArrowheads="1"/>
          </p:cNvSpPr>
          <p:nvPr/>
        </p:nvSpPr>
        <p:spPr bwMode="auto">
          <a:xfrm>
            <a:off x="3523030" y="3310128"/>
            <a:ext cx="2514600" cy="256032"/>
          </a:xfrm>
          <a:prstGeom prst="rect">
            <a:avLst/>
          </a:prstGeom>
          <a:noFill/>
          <a:ln w="38100">
            <a:solidFill>
              <a:srgbClr val="FF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nchor="ctr">
            <a:spAutoFit/>
          </a:bodyPr>
          <a:lstStyle/>
          <a:p>
            <a:pPr algn="ctr"/>
            <a:endParaRPr lang="en-US">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56318370"/>
      </p:ext>
    </p:extLst>
  </p:cSld>
  <p:clrMapOvr>
    <a:masterClrMapping/>
  </p:clrMapOvr>
  <p:transition spd="slow"/>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4" descr="C:\dqsun\Dropbox\job_app\job_talk\images\middle_flow_test\cropped\003_Layers++.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7316" y="2327464"/>
            <a:ext cx="1371600" cy="119921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6" name="Picture 12" descr="C:\dqsun\Dropbox\job_app\job_talk\images\middle_flow_test\cropped\005_Layers++.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7316" y="5126877"/>
            <a:ext cx="1371600" cy="138207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 name="Picture 51" descr="Y:\home\dqsun\research\program\flow_ECCV\result\images4ppt\test_003.gif"/>
          <p:cNvPicPr>
            <a:picLocks noChangeAspect="1" noChangeArrowheads="1" noCrop="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0629" y="1295400"/>
            <a:ext cx="1371600" cy="9113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 name="Picture 53" descr="Y:\home\dqsun\research\program\nips10_flow\result\middle_image2\layer3-best-lambdad9-8nn-lambdab10-20warps\layer3-best-lambdad9-8nn-lambdab10-20warps_3.00e+00_3.00e+00_03.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7316" y="1295400"/>
            <a:ext cx="1371600" cy="9113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 name="Picture 5" descr="Schefflera_GT"/>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41774" y="1295400"/>
            <a:ext cx="1371600" cy="9101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0" name="Rectangle 29"/>
          <p:cNvSpPr/>
          <p:nvPr/>
        </p:nvSpPr>
        <p:spPr>
          <a:xfrm>
            <a:off x="5577840" y="1295400"/>
            <a:ext cx="429768" cy="39319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pic>
        <p:nvPicPr>
          <p:cNvPr id="17" name="Picture 10" descr="D:\Research\Write\nips2010\spotlight\images\test_20warping_steps\small-weight\flow_005_.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7316" y="3976792"/>
            <a:ext cx="1371600" cy="10290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8" name="Picture 21" descr="test_005"/>
          <p:cNvPicPr>
            <a:picLocks noChangeAspect="1" noChangeArrowheads="1" noCrop="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0629" y="3976792"/>
            <a:ext cx="1371600" cy="10290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0" name="Picture 17" descr="Grove_GT"/>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41774" y="3977088"/>
            <a:ext cx="1371600" cy="102898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6" name="Rectangle 35"/>
          <p:cNvSpPr>
            <a:spLocks noChangeAspect="1"/>
          </p:cNvSpPr>
          <p:nvPr/>
        </p:nvSpPr>
        <p:spPr>
          <a:xfrm>
            <a:off x="5486400" y="4373667"/>
            <a:ext cx="274321" cy="27563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grpSp>
        <p:nvGrpSpPr>
          <p:cNvPr id="7" name="Group 7"/>
          <p:cNvGrpSpPr/>
          <p:nvPr/>
        </p:nvGrpSpPr>
        <p:grpSpPr>
          <a:xfrm>
            <a:off x="130629" y="1295400"/>
            <a:ext cx="8882745" cy="5213547"/>
            <a:chOff x="130629" y="1295400"/>
            <a:chExt cx="8882745" cy="5213547"/>
          </a:xfrm>
        </p:grpSpPr>
        <p:pic>
          <p:nvPicPr>
            <p:cNvPr id="11" name="Picture 3" descr="C:\dqsun\Dropbox\job_app\job_talk\images\middle_flow_test\cropped\003_GT.png"/>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41774" y="2327464"/>
              <a:ext cx="1371600" cy="119921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4" name="Picture 7" descr="C:\dqsun\Dropbox\job_app\job_talk\images\middle_flow_test\cropped\003_images.gif"/>
            <p:cNvPicPr>
              <a:picLocks noChangeAspect="1" noChangeArrowheads="1" noCrop="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0629" y="2327464"/>
              <a:ext cx="1371600" cy="119921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4" name="Picture 10" descr="C:\dqsun\Dropbox\job_app\job_talk\images\middle_flow_test\cropped\005_GT.png"/>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41774" y="5126877"/>
              <a:ext cx="1371600" cy="138207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5" name="Picture 11" descr="C:\dqsun\Dropbox\job_app\job_talk\images\middle_flow_test\cropped\005_images.gif"/>
            <p:cNvPicPr>
              <a:picLocks noChangeAspect="1" noChangeArrowheads="1" noCrop="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0629" y="5126877"/>
              <a:ext cx="1371600" cy="138207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8" name="Rectangle 27"/>
            <p:cNvSpPr/>
            <p:nvPr/>
          </p:nvSpPr>
          <p:spPr>
            <a:xfrm>
              <a:off x="8577072" y="1295400"/>
              <a:ext cx="429768" cy="39319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33" name="Rectangle 32"/>
            <p:cNvSpPr/>
            <p:nvPr/>
          </p:nvSpPr>
          <p:spPr>
            <a:xfrm>
              <a:off x="1072461" y="1295400"/>
              <a:ext cx="429768" cy="39319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34" name="Rectangle 33"/>
            <p:cNvSpPr>
              <a:spLocks noChangeAspect="1"/>
            </p:cNvSpPr>
            <p:nvPr/>
          </p:nvSpPr>
          <p:spPr>
            <a:xfrm>
              <a:off x="8488679" y="4373667"/>
              <a:ext cx="274321" cy="27563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39" name="Rectangle 38"/>
            <p:cNvSpPr>
              <a:spLocks noChangeAspect="1"/>
            </p:cNvSpPr>
            <p:nvPr/>
          </p:nvSpPr>
          <p:spPr>
            <a:xfrm>
              <a:off x="990600" y="4373667"/>
              <a:ext cx="274321" cy="27563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grpSp>
      <p:sp>
        <p:nvSpPr>
          <p:cNvPr id="54" name="TextBox 53"/>
          <p:cNvSpPr txBox="1"/>
          <p:nvPr/>
        </p:nvSpPr>
        <p:spPr bwMode="auto">
          <a:xfrm>
            <a:off x="5410200" y="799980"/>
            <a:ext cx="1295400" cy="400050"/>
          </a:xfrm>
          <a:prstGeom prst="rect">
            <a:avLst/>
          </a:prstGeom>
          <a:noFill/>
          <a:ln w="9525">
            <a:noFill/>
            <a:miter lim="800000"/>
            <a:headEnd/>
            <a:tailEnd/>
          </a:ln>
        </p:spPr>
        <p:txBody>
          <a:bodyPr>
            <a:spAutoFit/>
          </a:bodyPr>
          <a:lstStyle/>
          <a:p>
            <a:pPr eaLnBrk="0" hangingPunct="0">
              <a:defRPr/>
            </a:pPr>
            <a:r>
              <a:rPr lang="en-US" sz="2000" dirty="0">
                <a:solidFill>
                  <a:srgbClr val="FFFFFF"/>
                </a:solidFill>
                <a:latin typeface="+mn-lt"/>
                <a:cs typeface="Arial" pitchFamily="34" charset="0"/>
              </a:rPr>
              <a:t>Layers++</a:t>
            </a:r>
          </a:p>
        </p:txBody>
      </p:sp>
      <p:sp>
        <p:nvSpPr>
          <p:cNvPr id="56" name="TextBox 55"/>
          <p:cNvSpPr txBox="1"/>
          <p:nvPr/>
        </p:nvSpPr>
        <p:spPr bwMode="auto">
          <a:xfrm>
            <a:off x="7467600" y="799980"/>
            <a:ext cx="1676400" cy="400110"/>
          </a:xfrm>
          <a:prstGeom prst="rect">
            <a:avLst/>
          </a:prstGeom>
          <a:noFill/>
          <a:ln w="9525">
            <a:noFill/>
            <a:miter lim="800000"/>
            <a:headEnd/>
            <a:tailEnd/>
          </a:ln>
        </p:spPr>
        <p:txBody>
          <a:bodyPr wrap="square">
            <a:spAutoFit/>
          </a:bodyPr>
          <a:lstStyle/>
          <a:p>
            <a:pPr eaLnBrk="0" hangingPunct="0">
              <a:defRPr/>
            </a:pPr>
            <a:r>
              <a:rPr lang="en-US" sz="2000" dirty="0" smtClean="0">
                <a:solidFill>
                  <a:srgbClr val="FFFFFF"/>
                </a:solidFill>
                <a:latin typeface="+mn-lt"/>
                <a:cs typeface="Arial" pitchFamily="34" charset="0"/>
              </a:rPr>
              <a:t>Ground truth</a:t>
            </a:r>
            <a:endParaRPr lang="en-US" sz="2000" dirty="0">
              <a:solidFill>
                <a:srgbClr val="FFFFFF"/>
              </a:solidFill>
              <a:latin typeface="+mn-lt"/>
              <a:cs typeface="Arial" pitchFamily="34" charset="0"/>
            </a:endParaRPr>
          </a:p>
        </p:txBody>
      </p:sp>
      <p:sp>
        <p:nvSpPr>
          <p:cNvPr id="61" name="Rectangle 60"/>
          <p:cNvSpPr/>
          <p:nvPr/>
        </p:nvSpPr>
        <p:spPr>
          <a:xfrm>
            <a:off x="4685628" y="3581095"/>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rgbClr val="FFFFFF"/>
                </a:solidFill>
              </a:rPr>
              <a:t>0.2</a:t>
            </a:r>
          </a:p>
        </p:txBody>
      </p:sp>
      <p:sp>
        <p:nvSpPr>
          <p:cNvPr id="62" name="Rectangle 61"/>
          <p:cNvSpPr/>
          <p:nvPr/>
        </p:nvSpPr>
        <p:spPr>
          <a:xfrm>
            <a:off x="7390658" y="3585263"/>
            <a:ext cx="1667719" cy="362407"/>
          </a:xfrm>
          <a:prstGeom prst="rect">
            <a:avLst/>
          </a:prstGeom>
        </p:spPr>
        <p:txBody>
          <a:bodyPr wrap="none">
            <a:spAutoFit/>
          </a:bodyPr>
          <a:lstStyle/>
          <a:p>
            <a:pPr algn="ctr" defTabSz="914400" eaLnBrk="1" hangingPunct="1">
              <a:lnSpc>
                <a:spcPct val="97000"/>
              </a:lnSpc>
              <a:spcBef>
                <a:spcPct val="50000"/>
              </a:spcBef>
              <a:buClr>
                <a:srgbClr val="000000"/>
              </a:buClr>
              <a:buSzPct val="100000"/>
            </a:pPr>
            <a:r>
              <a:rPr lang="en-US" altLang="zh-CN" sz="1800" dirty="0" smtClean="0">
                <a:solidFill>
                  <a:srgbClr val="FFFFFF"/>
                </a:solidFill>
                <a:ea typeface="宋体" pitchFamily="2" charset="-122"/>
              </a:rPr>
              <a:t>Black: occlusion</a:t>
            </a:r>
            <a:endParaRPr lang="en-US" altLang="zh-CN" sz="1800" dirty="0">
              <a:solidFill>
                <a:srgbClr val="FFFFFF"/>
              </a:solidFill>
              <a:ea typeface="宋体" pitchFamily="2" charset="-122"/>
            </a:endParaRPr>
          </a:p>
        </p:txBody>
      </p:sp>
      <p:grpSp>
        <p:nvGrpSpPr>
          <p:cNvPr id="8" name="Group 39"/>
          <p:cNvGrpSpPr/>
          <p:nvPr/>
        </p:nvGrpSpPr>
        <p:grpSpPr>
          <a:xfrm>
            <a:off x="0" y="799980"/>
            <a:ext cx="3048000" cy="6108592"/>
            <a:chOff x="0" y="799980"/>
            <a:chExt cx="3048000" cy="6108592"/>
          </a:xfrm>
        </p:grpSpPr>
        <p:sp>
          <p:nvSpPr>
            <p:cNvPr id="58" name="Rectangle 57"/>
            <p:cNvSpPr/>
            <p:nvPr/>
          </p:nvSpPr>
          <p:spPr>
            <a:xfrm>
              <a:off x="0" y="3581095"/>
              <a:ext cx="1711645" cy="369332"/>
            </a:xfrm>
            <a:prstGeom prst="rect">
              <a:avLst/>
            </a:prstGeom>
          </p:spPr>
          <p:txBody>
            <a:bodyPr wrap="square">
              <a:spAutoFit/>
            </a:bodyPr>
            <a:lstStyle/>
            <a:p>
              <a:pPr eaLnBrk="0" hangingPunct="0">
                <a:spcBef>
                  <a:spcPct val="30000"/>
                </a:spcBef>
                <a:buClr>
                  <a:srgbClr val="000000"/>
                </a:buClr>
                <a:buSzPct val="100000"/>
                <a:defRPr/>
              </a:pPr>
              <a:r>
                <a:rPr lang="en-US" sz="1800" dirty="0" smtClean="0">
                  <a:solidFill>
                    <a:srgbClr val="FFFFFF"/>
                  </a:solidFill>
                </a:rPr>
                <a:t>Endpoint error</a:t>
              </a:r>
            </a:p>
          </p:txBody>
        </p:sp>
        <p:sp>
          <p:nvSpPr>
            <p:cNvPr id="63" name="Rectangle 62"/>
            <p:cNvSpPr/>
            <p:nvPr/>
          </p:nvSpPr>
          <p:spPr>
            <a:xfrm>
              <a:off x="0" y="6539240"/>
              <a:ext cx="1711645" cy="369332"/>
            </a:xfrm>
            <a:prstGeom prst="rect">
              <a:avLst/>
            </a:prstGeom>
          </p:spPr>
          <p:txBody>
            <a:bodyPr wrap="square">
              <a:spAutoFit/>
            </a:bodyPr>
            <a:lstStyle/>
            <a:p>
              <a:pPr eaLnBrk="0" hangingPunct="0">
                <a:spcBef>
                  <a:spcPct val="30000"/>
                </a:spcBef>
                <a:buClr>
                  <a:srgbClr val="000000"/>
                </a:buClr>
                <a:buSzPct val="100000"/>
                <a:defRPr/>
              </a:pPr>
              <a:r>
                <a:rPr lang="en-US" sz="1800" dirty="0" smtClean="0">
                  <a:solidFill>
                    <a:srgbClr val="FFFFFF"/>
                  </a:solidFill>
                </a:rPr>
                <a:t>Endpoint error</a:t>
              </a:r>
            </a:p>
          </p:txBody>
        </p:sp>
        <p:grpSp>
          <p:nvGrpSpPr>
            <p:cNvPr id="9" name="Group 8"/>
            <p:cNvGrpSpPr/>
            <p:nvPr/>
          </p:nvGrpSpPr>
          <p:grpSpPr>
            <a:xfrm>
              <a:off x="1524000" y="799980"/>
              <a:ext cx="1524000" cy="6108592"/>
              <a:chOff x="1524000" y="799980"/>
              <a:chExt cx="1524000" cy="6108592"/>
            </a:xfrm>
          </p:grpSpPr>
          <p:pic>
            <p:nvPicPr>
              <p:cNvPr id="10" name="Picture 2" descr="C:\dqsun\Dropbox\job_app\job_talk\images\middle_flow_test\cropped\003_Classic+NL.png"/>
              <p:cNvPicPr>
                <a:picLocks noChangeAspect="1" noChangeArrowheads="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32858" y="2327464"/>
                <a:ext cx="1371600" cy="119921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 name="Picture 9" descr="C:\dqsun\Dropbox\job_app\job_talk\images\middle_flow_test\cropped\005_Classic+NL.png"/>
              <p:cNvPicPr>
                <a:picLocks noChangeAspect="1" noChangeArrowheads="1"/>
              </p:cNvPicPr>
              <p:nvPr/>
            </p:nvPicPr>
            <p:blipFill>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32858" y="5126877"/>
                <a:ext cx="1371600" cy="138207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 name="Picture 122" descr="classic-gc-WA-wa-hsz7-si7-color-weight-lab-eq-scale0255_3.00e+00_3.00e+00_03.png"/>
              <p:cNvPicPr>
                <a:picLocks noChangeAspect="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32858" y="1295400"/>
                <a:ext cx="1371600" cy="9113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2" name="Rectangle 31"/>
              <p:cNvSpPr/>
              <p:nvPr/>
            </p:nvSpPr>
            <p:spPr>
              <a:xfrm>
                <a:off x="2574690" y="1295400"/>
                <a:ext cx="429768" cy="39319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pic>
            <p:nvPicPr>
              <p:cNvPr id="16" name="Picture 119" descr="classic-gc-WA-wa-hsz7-si7-color-weight-lab-eq-scale0255_3.00e+00_3.00e+00_05.png"/>
              <p:cNvPicPr>
                <a:picLocks noChangeAspect="1"/>
              </p:cNvPicPr>
              <p:nvPr/>
            </p:nvPicPr>
            <p:blipFill>
              <a:blip r:embed="rId1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32858" y="3976792"/>
                <a:ext cx="1371600" cy="10290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8" name="Rectangle 37"/>
              <p:cNvSpPr>
                <a:spLocks noChangeAspect="1"/>
              </p:cNvSpPr>
              <p:nvPr/>
            </p:nvSpPr>
            <p:spPr>
              <a:xfrm>
                <a:off x="2468879" y="4373667"/>
                <a:ext cx="274321" cy="27563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53" name="TextBox 52"/>
              <p:cNvSpPr txBox="1"/>
              <p:nvPr/>
            </p:nvSpPr>
            <p:spPr bwMode="auto">
              <a:xfrm>
                <a:off x="1524000" y="799980"/>
                <a:ext cx="1524000" cy="400050"/>
              </a:xfrm>
              <a:prstGeom prst="rect">
                <a:avLst/>
              </a:prstGeom>
              <a:noFill/>
              <a:ln w="9525">
                <a:noFill/>
                <a:miter lim="800000"/>
                <a:headEnd/>
                <a:tailEnd/>
              </a:ln>
            </p:spPr>
            <p:txBody>
              <a:bodyPr>
                <a:spAutoFit/>
              </a:bodyPr>
              <a:lstStyle/>
              <a:p>
                <a:pPr eaLnBrk="0" hangingPunct="0">
                  <a:defRPr/>
                </a:pPr>
                <a:r>
                  <a:rPr lang="en-US" sz="2000" dirty="0" err="1">
                    <a:solidFill>
                      <a:srgbClr val="FFFFFF"/>
                    </a:solidFill>
                    <a:latin typeface="+mn-lt"/>
                    <a:cs typeface="Arial" pitchFamily="34" charset="0"/>
                  </a:rPr>
                  <a:t>Classic+NL</a:t>
                </a:r>
                <a:endParaRPr lang="en-US" sz="2800" dirty="0">
                  <a:solidFill>
                    <a:srgbClr val="FFFFFF"/>
                  </a:solidFill>
                  <a:latin typeface="+mn-lt"/>
                  <a:cs typeface="Arial" pitchFamily="34" charset="0"/>
                </a:endParaRPr>
              </a:p>
            </p:txBody>
          </p:sp>
          <p:sp>
            <p:nvSpPr>
              <p:cNvPr id="59" name="Rectangle 58"/>
              <p:cNvSpPr/>
              <p:nvPr/>
            </p:nvSpPr>
            <p:spPr>
              <a:xfrm>
                <a:off x="1713828" y="3581095"/>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rgbClr val="FFFFFF"/>
                    </a:solidFill>
                  </a:rPr>
                  <a:t>0.29</a:t>
                </a:r>
              </a:p>
            </p:txBody>
          </p:sp>
          <p:sp>
            <p:nvSpPr>
              <p:cNvPr id="64" name="Rectangle 63"/>
              <p:cNvSpPr/>
              <p:nvPr/>
            </p:nvSpPr>
            <p:spPr>
              <a:xfrm>
                <a:off x="1676400" y="6539240"/>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rgbClr val="FFFFFF"/>
                    </a:solidFill>
                  </a:rPr>
                  <a:t>0.64</a:t>
                </a:r>
              </a:p>
            </p:txBody>
          </p:sp>
        </p:grpSp>
      </p:grpSp>
      <p:grpSp>
        <p:nvGrpSpPr>
          <p:cNvPr id="15" name="Group 40"/>
          <p:cNvGrpSpPr/>
          <p:nvPr/>
        </p:nvGrpSpPr>
        <p:grpSpPr>
          <a:xfrm>
            <a:off x="3113088" y="799980"/>
            <a:ext cx="1611312" cy="6108592"/>
            <a:chOff x="3113088" y="799980"/>
            <a:chExt cx="1611312" cy="6108592"/>
          </a:xfrm>
        </p:grpSpPr>
        <p:pic>
          <p:nvPicPr>
            <p:cNvPr id="13" name="Picture 5" descr="C:\dqsun\Dropbox\job_app\job_talk\images\middle_flow_test\cropped\003_MDF-flow2.png"/>
            <p:cNvPicPr>
              <a:picLocks noChangeAspect="1" noChangeArrowheads="1"/>
            </p:cNvPicPr>
            <p:nvPr/>
          </p:nvPicPr>
          <p:blipFill>
            <a:blip r:embed="rId1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35087" y="2327464"/>
              <a:ext cx="1371600" cy="119921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2" name="Picture 8" descr="C:\dqsun\Dropbox\job_app\job_talk\images\middle_flow_test\cropped\005_MDF-flow2.png"/>
            <p:cNvPicPr>
              <a:picLocks noChangeAspect="1" noChangeArrowheads="1"/>
            </p:cNvPicPr>
            <p:nvPr/>
          </p:nvPicPr>
          <p:blipFill>
            <a:blip r:embed="rId2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35087" y="5126877"/>
              <a:ext cx="1371600" cy="138207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 name="Picture 7" descr="C:\Users\t-desun\Pictures\MDP2-003.jpg"/>
            <p:cNvPicPr>
              <a:picLocks noChangeAspect="1" noChangeArrowheads="1"/>
            </p:cNvPicPr>
            <p:nvPr/>
          </p:nvPicPr>
          <p:blipFill>
            <a:blip r:embed="rId2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35087" y="1295400"/>
              <a:ext cx="1371600" cy="91048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1" name="Rectangle 30"/>
            <p:cNvSpPr/>
            <p:nvPr/>
          </p:nvSpPr>
          <p:spPr>
            <a:xfrm>
              <a:off x="4066032" y="1295400"/>
              <a:ext cx="429768" cy="39319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pic>
          <p:nvPicPr>
            <p:cNvPr id="19" name="Picture 8" descr="C:\Users\t-desun\Pictures\MDP2-005.jpg"/>
            <p:cNvPicPr>
              <a:picLocks noChangeAspect="1" noChangeArrowheads="1"/>
            </p:cNvPicPr>
            <p:nvPr/>
          </p:nvPicPr>
          <p:blipFill>
            <a:blip r:embed="rId2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35087" y="3977427"/>
              <a:ext cx="1371600" cy="10287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7" name="Rectangle 36"/>
            <p:cNvSpPr>
              <a:spLocks noChangeAspect="1"/>
            </p:cNvSpPr>
            <p:nvPr/>
          </p:nvSpPr>
          <p:spPr>
            <a:xfrm>
              <a:off x="3962400" y="4373667"/>
              <a:ext cx="274321" cy="27563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55" name="TextBox 54"/>
            <p:cNvSpPr txBox="1"/>
            <p:nvPr/>
          </p:nvSpPr>
          <p:spPr bwMode="auto">
            <a:xfrm>
              <a:off x="3113088" y="799980"/>
              <a:ext cx="1611312" cy="400110"/>
            </a:xfrm>
            <a:prstGeom prst="rect">
              <a:avLst/>
            </a:prstGeom>
            <a:noFill/>
            <a:ln w="9525">
              <a:noFill/>
              <a:miter lim="800000"/>
              <a:headEnd/>
              <a:tailEnd/>
            </a:ln>
          </p:spPr>
          <p:txBody>
            <a:bodyPr wrap="square" rtlCol="0">
              <a:prstTxWarp prst="textNoShape">
                <a:avLst/>
              </a:prstTxWarp>
              <a:spAutoFit/>
            </a:bodyPr>
            <a:lstStyle/>
            <a:p>
              <a:pPr algn="ctr" eaLnBrk="0" hangingPunct="0"/>
              <a:r>
                <a:rPr lang="en-US" sz="2000" dirty="0" smtClean="0">
                  <a:solidFill>
                    <a:srgbClr val="FFFFFF"/>
                  </a:solidFill>
                  <a:latin typeface="Helvetica" pitchFamily="34" charset="0"/>
                </a:rPr>
                <a:t>MDP-Flow2</a:t>
              </a:r>
              <a:endParaRPr lang="en-US" sz="2800" dirty="0" smtClean="0">
                <a:solidFill>
                  <a:srgbClr val="FFFFFF"/>
                </a:solidFill>
                <a:latin typeface="Helvetica" pitchFamily="34" charset="0"/>
              </a:endParaRPr>
            </a:p>
          </p:txBody>
        </p:sp>
        <p:sp>
          <p:nvSpPr>
            <p:cNvPr id="60" name="Rectangle 59"/>
            <p:cNvSpPr/>
            <p:nvPr/>
          </p:nvSpPr>
          <p:spPr>
            <a:xfrm>
              <a:off x="3200400" y="3581095"/>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rgbClr val="FFFFFF"/>
                  </a:solidFill>
                </a:rPr>
                <a:t>0.25</a:t>
              </a:r>
            </a:p>
          </p:txBody>
        </p:sp>
        <p:sp>
          <p:nvSpPr>
            <p:cNvPr id="65" name="Rectangle 64"/>
            <p:cNvSpPr/>
            <p:nvPr/>
          </p:nvSpPr>
          <p:spPr>
            <a:xfrm>
              <a:off x="3200400" y="6539240"/>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rgbClr val="FFFFFF"/>
                  </a:solidFill>
                </a:rPr>
                <a:t>0.65</a:t>
              </a:r>
            </a:p>
          </p:txBody>
        </p:sp>
      </p:grpSp>
      <p:sp>
        <p:nvSpPr>
          <p:cNvPr id="66" name="Rectangle 65"/>
          <p:cNvSpPr/>
          <p:nvPr/>
        </p:nvSpPr>
        <p:spPr>
          <a:xfrm>
            <a:off x="4724400" y="6539240"/>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rgbClr val="FFFFFF"/>
                </a:solidFill>
              </a:rPr>
              <a:t>0.48</a:t>
            </a:r>
          </a:p>
        </p:txBody>
      </p:sp>
      <p:sp>
        <p:nvSpPr>
          <p:cNvPr id="67" name="Title 66"/>
          <p:cNvSpPr>
            <a:spLocks noGrp="1"/>
          </p:cNvSpPr>
          <p:nvPr>
            <p:ph type="title"/>
          </p:nvPr>
        </p:nvSpPr>
        <p:spPr>
          <a:xfrm>
            <a:off x="457200" y="-172071"/>
            <a:ext cx="8229600" cy="1143000"/>
          </a:xfrm>
        </p:spPr>
        <p:txBody>
          <a:bodyPr/>
          <a:lstStyle/>
          <a:p>
            <a:r>
              <a:rPr lang="en-US" dirty="0">
                <a:latin typeface="Arial" charset="0"/>
                <a:cs typeface="Arial" charset="0"/>
              </a:rPr>
              <a:t>Visual Comparison</a:t>
            </a:r>
            <a:endParaRPr lang="en-US" dirty="0"/>
          </a:p>
        </p:txBody>
      </p:sp>
      <p:sp>
        <p:nvSpPr>
          <p:cNvPr id="68" name="TextBox 67"/>
          <p:cNvSpPr txBox="1"/>
          <p:nvPr/>
        </p:nvSpPr>
        <p:spPr bwMode="auto">
          <a:xfrm>
            <a:off x="5713938" y="6539240"/>
            <a:ext cx="2026028" cy="369332"/>
          </a:xfrm>
          <a:prstGeom prst="rect">
            <a:avLst/>
          </a:prstGeom>
          <a:noFill/>
          <a:ln w="9525">
            <a:noFill/>
            <a:miter lim="800000"/>
            <a:headEnd/>
            <a:tailEnd/>
          </a:ln>
        </p:spPr>
        <p:txBody>
          <a:bodyPr wrap="none" rtlCol="0">
            <a:spAutoFit/>
          </a:bodyPr>
          <a:lstStyle/>
          <a:p>
            <a:pPr eaLnBrk="0" hangingPunct="0"/>
            <a:r>
              <a:rPr lang="en-US" altLang="zh-CN" sz="1800" dirty="0">
                <a:solidFill>
                  <a:srgbClr val="FFFFFF"/>
                </a:solidFill>
                <a:ea typeface="宋体" pitchFamily="2" charset="-122"/>
              </a:rPr>
              <a:t>Layer </a:t>
            </a:r>
            <a:r>
              <a:rPr lang="en-US" sz="1800" dirty="0" smtClean="0">
                <a:solidFill>
                  <a:srgbClr val="FFFFFF"/>
                </a:solidFill>
                <a:latin typeface="+mn-lt"/>
              </a:rPr>
              <a:t>segmentation</a:t>
            </a:r>
          </a:p>
        </p:txBody>
      </p:sp>
      <p:pic>
        <p:nvPicPr>
          <p:cNvPr id="71" name="Picture 3" descr="C:\Users\dqsun\Dropbox\job_app\job_talk\images\middle_flow_test\layers++_seg\seg_003_.png"/>
          <p:cNvPicPr>
            <a:picLocks noChangeAspect="1" noChangeArrowheads="1"/>
          </p:cNvPicPr>
          <p:nvPr/>
        </p:nvPicPr>
        <p:blipFill>
          <a:blip r:embed="rId2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39545" y="1295400"/>
            <a:ext cx="1371600" cy="91126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2" name="Picture 9" descr="C:\Users\dqsun\Dropbox\job_app\job_talk\images\middle_flow_test\cropped\003_layers++_seg.png"/>
          <p:cNvPicPr>
            <a:picLocks noChangeAspect="1" noChangeArrowheads="1"/>
          </p:cNvPicPr>
          <p:nvPr/>
        </p:nvPicPr>
        <p:blipFill>
          <a:blip r:embed="rId2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39545" y="2327464"/>
            <a:ext cx="1371600" cy="119921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3" name="Rectangle 72"/>
          <p:cNvSpPr/>
          <p:nvPr/>
        </p:nvSpPr>
        <p:spPr>
          <a:xfrm>
            <a:off x="7086600" y="1295400"/>
            <a:ext cx="429768" cy="393192"/>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pic>
        <p:nvPicPr>
          <p:cNvPr id="76" name="Picture 4" descr="C:\Users\dqsun\Dropbox\job_app\job_talk\images\middle_flow_test\layers++_seg\seg_005_.png"/>
          <p:cNvPicPr>
            <a:picLocks noChangeAspect="1" noChangeArrowheads="1"/>
          </p:cNvPicPr>
          <p:nvPr/>
        </p:nvPicPr>
        <p:blipFill>
          <a:blip r:embed="rId2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39545" y="3977427"/>
            <a:ext cx="1371600" cy="10287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7" name="Picture 5" descr="C:\Users\dqsun\Dropbox\job_app\job_talk\images\middle_flow_test\cropped\005_layers++_seg.png"/>
          <p:cNvPicPr>
            <a:picLocks noChangeAspect="1" noChangeArrowheads="1"/>
          </p:cNvPicPr>
          <p:nvPr/>
        </p:nvPicPr>
        <p:blipFill>
          <a:blip r:embed="rId2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39545" y="5126877"/>
            <a:ext cx="1371600" cy="138207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8" name="Rectangle 77"/>
          <p:cNvSpPr>
            <a:spLocks noChangeAspect="1"/>
          </p:cNvSpPr>
          <p:nvPr/>
        </p:nvSpPr>
        <p:spPr>
          <a:xfrm>
            <a:off x="7010400" y="4373667"/>
            <a:ext cx="274321" cy="275632"/>
          </a:xfrm>
          <a:prstGeom prst="rect">
            <a:avLst/>
          </a:prstGeom>
          <a:noFill/>
          <a:ln w="19050">
            <a:solidFill>
              <a:schemeClr val="bg1"/>
            </a:solidFill>
            <a:prstDash val="sysDash"/>
          </a:ln>
        </p:spPr>
        <p:txBody>
          <a:bodyPr wrap="square" rtlCol="0" anchor="ctr">
            <a:spAutoFit/>
          </a:bodyPr>
          <a:lstStyle/>
          <a:p>
            <a:pPr algn="ctr"/>
            <a:endParaRPr lang="en-US"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5714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animBg="1"/>
      <p:bldP spid="54" grpId="0"/>
      <p:bldP spid="61" grpId="0"/>
      <p:bldP spid="66" grpId="0"/>
      <p:bldP spid="68" grpId="0"/>
      <p:bldP spid="73" grpId="0" animBg="1"/>
      <p:bldP spid="78" grpId="0" animBg="1"/>
    </p:bldLst>
  </p:timing>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794"/>
            <a:ext cx="8229600" cy="1143000"/>
          </a:xfrm>
        </p:spPr>
        <p:txBody>
          <a:bodyPr/>
          <a:lstStyle/>
          <a:p>
            <a:r>
              <a:rPr lang="en-US" dirty="0">
                <a:latin typeface="Arial" charset="0"/>
                <a:cs typeface="Arial" charset="0"/>
              </a:rPr>
              <a:t>Visual Comparison</a:t>
            </a:r>
            <a:endParaRPr lang="en-US" dirty="0"/>
          </a:p>
        </p:txBody>
      </p:sp>
      <p:pic>
        <p:nvPicPr>
          <p:cNvPr id="23" name="Picture 10" descr="test_002"/>
          <p:cNvPicPr>
            <a:picLocks noChangeAspect="1" noChangeArrowheads="1" noCrop="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0629" y="1497728"/>
            <a:ext cx="1371600" cy="91131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5" name="Picture 4" descr="Mequon_GT"/>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41774" y="1497728"/>
            <a:ext cx="1371600" cy="9101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7" name="Rectangle 26"/>
          <p:cNvSpPr/>
          <p:nvPr/>
        </p:nvSpPr>
        <p:spPr>
          <a:xfrm>
            <a:off x="685800" y="1828800"/>
            <a:ext cx="289560" cy="274320"/>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pic>
        <p:nvPicPr>
          <p:cNvPr id="42" name="Picture 19" descr="C:\dqsun\Dropbox\job_app\job_talk\images\middle_flow_test\cropped\002_GT.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41774" y="2667000"/>
            <a:ext cx="1371600" cy="1209600"/>
          </a:xfrm>
          <a:prstGeom prst="rect">
            <a:avLst/>
          </a:prstGeom>
          <a:noFill/>
          <a:ln>
            <a:noFill/>
            <a:prstDash val="sysDash"/>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3" name="Picture 20" descr="C:\dqsun\Dropbox\job_app\job_talk\images\middle_flow_test\cropped\002_images.gif"/>
          <p:cNvPicPr>
            <a:picLocks noChangeAspect="1" noChangeArrowheads="1" noCrop="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0629" y="2667000"/>
            <a:ext cx="1371600" cy="1209600"/>
          </a:xfrm>
          <a:prstGeom prst="rect">
            <a:avLst/>
          </a:prstGeom>
          <a:noFill/>
          <a:ln>
            <a:noFill/>
            <a:prstDash val="sysDash"/>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7" name="Rectangle 46"/>
          <p:cNvSpPr/>
          <p:nvPr/>
        </p:nvSpPr>
        <p:spPr>
          <a:xfrm>
            <a:off x="1088136" y="1591056"/>
            <a:ext cx="228600" cy="228600"/>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sp>
        <p:nvSpPr>
          <p:cNvPr id="34" name="Rectangle 33"/>
          <p:cNvSpPr/>
          <p:nvPr/>
        </p:nvSpPr>
        <p:spPr>
          <a:xfrm>
            <a:off x="0" y="5486400"/>
            <a:ext cx="1711645" cy="369332"/>
          </a:xfrm>
          <a:prstGeom prst="rect">
            <a:avLst/>
          </a:prstGeom>
        </p:spPr>
        <p:txBody>
          <a:bodyPr wrap="square">
            <a:spAutoFit/>
          </a:bodyPr>
          <a:lstStyle/>
          <a:p>
            <a:pPr eaLnBrk="0" hangingPunct="0">
              <a:spcBef>
                <a:spcPct val="30000"/>
              </a:spcBef>
              <a:buClr>
                <a:srgbClr val="000000"/>
              </a:buClr>
              <a:buSzPct val="100000"/>
              <a:defRPr/>
            </a:pPr>
            <a:r>
              <a:rPr lang="en-US" sz="1800" dirty="0" smtClean="0">
                <a:solidFill>
                  <a:srgbClr val="FFFFFF"/>
                </a:solidFill>
              </a:rPr>
              <a:t>Endpoint error</a:t>
            </a:r>
          </a:p>
        </p:txBody>
      </p:sp>
      <p:sp>
        <p:nvSpPr>
          <p:cNvPr id="53" name="Rectangle 52"/>
          <p:cNvSpPr/>
          <p:nvPr/>
        </p:nvSpPr>
        <p:spPr>
          <a:xfrm>
            <a:off x="7467600" y="5486400"/>
            <a:ext cx="1752600" cy="1166986"/>
          </a:xfrm>
          <a:prstGeom prst="rect">
            <a:avLst/>
          </a:prstGeom>
        </p:spPr>
        <p:txBody>
          <a:bodyPr wrap="square">
            <a:spAutoFit/>
          </a:bodyPr>
          <a:lstStyle/>
          <a:p>
            <a:pPr algn="ctr" defTabSz="914400" eaLnBrk="1" hangingPunct="1">
              <a:lnSpc>
                <a:spcPct val="97000"/>
              </a:lnSpc>
              <a:spcBef>
                <a:spcPct val="50000"/>
              </a:spcBef>
              <a:buClr>
                <a:srgbClr val="000000"/>
              </a:buClr>
              <a:buSzPct val="100000"/>
            </a:pPr>
            <a:r>
              <a:rPr lang="en-US" altLang="zh-CN" sz="1800" dirty="0" smtClean="0">
                <a:solidFill>
                  <a:srgbClr val="FFFFFF"/>
                </a:solidFill>
                <a:ea typeface="宋体" pitchFamily="2" charset="-122"/>
              </a:rPr>
              <a:t>Occluded regions in black, error not measured</a:t>
            </a:r>
            <a:endParaRPr lang="en-US" altLang="zh-CN" sz="1800" dirty="0">
              <a:solidFill>
                <a:srgbClr val="FFFFFF"/>
              </a:solidFill>
              <a:ea typeface="宋体" pitchFamily="2" charset="-122"/>
            </a:endParaRPr>
          </a:p>
        </p:txBody>
      </p:sp>
      <p:pic>
        <p:nvPicPr>
          <p:cNvPr id="6148" name="Picture 4" descr="C:\dqsun\Dropbox\job_app\job_talk\images\middle_flow_test\cropped\002_GT.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96200" y="4148154"/>
            <a:ext cx="1371600" cy="13550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149" name="Picture 5" descr="C:\dqsun\Dropbox\job_app\job_talk\images\middle_flow_test\cropped\002_images.gif"/>
          <p:cNvPicPr>
            <a:picLocks noChangeAspect="1" noChangeArrowheads="1" noCrop="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4148154"/>
            <a:ext cx="1371600" cy="13550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0" name="TextBox 59"/>
          <p:cNvSpPr txBox="1"/>
          <p:nvPr/>
        </p:nvSpPr>
        <p:spPr bwMode="auto">
          <a:xfrm>
            <a:off x="7467600" y="799980"/>
            <a:ext cx="1676400" cy="400110"/>
          </a:xfrm>
          <a:prstGeom prst="rect">
            <a:avLst/>
          </a:prstGeom>
          <a:noFill/>
          <a:ln w="9525">
            <a:noFill/>
            <a:miter lim="800000"/>
            <a:headEnd/>
            <a:tailEnd/>
          </a:ln>
        </p:spPr>
        <p:txBody>
          <a:bodyPr wrap="square">
            <a:spAutoFit/>
          </a:bodyPr>
          <a:lstStyle/>
          <a:p>
            <a:pPr eaLnBrk="0" hangingPunct="0">
              <a:defRPr/>
            </a:pPr>
            <a:r>
              <a:rPr lang="en-US" sz="2000" dirty="0" smtClean="0">
                <a:solidFill>
                  <a:srgbClr val="FFFFFF"/>
                </a:solidFill>
                <a:latin typeface="+mn-lt"/>
                <a:cs typeface="Arial" pitchFamily="34" charset="0"/>
              </a:rPr>
              <a:t>Ground truth</a:t>
            </a:r>
            <a:endParaRPr lang="en-US" sz="2000" dirty="0">
              <a:solidFill>
                <a:srgbClr val="FFFFFF"/>
              </a:solidFill>
              <a:latin typeface="+mn-lt"/>
              <a:cs typeface="Arial" pitchFamily="34" charset="0"/>
            </a:endParaRPr>
          </a:p>
        </p:txBody>
      </p:sp>
      <p:sp>
        <p:nvSpPr>
          <p:cNvPr id="65" name="Rectangle 64"/>
          <p:cNvSpPr/>
          <p:nvPr/>
        </p:nvSpPr>
        <p:spPr>
          <a:xfrm>
            <a:off x="8168640" y="1828800"/>
            <a:ext cx="289560" cy="274320"/>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grpSp>
        <p:nvGrpSpPr>
          <p:cNvPr id="3" name="Group 2"/>
          <p:cNvGrpSpPr/>
          <p:nvPr/>
        </p:nvGrpSpPr>
        <p:grpSpPr>
          <a:xfrm>
            <a:off x="1524000" y="799980"/>
            <a:ext cx="3200400" cy="6010484"/>
            <a:chOff x="1524000" y="799980"/>
            <a:chExt cx="3200400" cy="6010484"/>
          </a:xfrm>
        </p:grpSpPr>
        <p:pic>
          <p:nvPicPr>
            <p:cNvPr id="21" name="Picture 121" descr="classic-gc-WA-wa-hsz7-si7-color-weight-lab-eq-scale0255_3.00e+00_3.00e+00_02.png"/>
            <p:cNvPicPr>
              <a:picLocks noChangeAspect="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32858" y="1497728"/>
              <a:ext cx="1371600" cy="91131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4" name="Picture 6" descr="C:\Users\t-desun\Pictures\MDP2-002.jpg"/>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35087" y="1497728"/>
              <a:ext cx="1371600" cy="91048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1" name="Picture 18" descr="C:\dqsun\Dropbox\job_app\job_talk\images\middle_flow_test\cropped\002_Classic+NL.png"/>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32858" y="2667000"/>
              <a:ext cx="1371600" cy="1209600"/>
            </a:xfrm>
            <a:prstGeom prst="rect">
              <a:avLst/>
            </a:prstGeom>
            <a:noFill/>
            <a:ln>
              <a:noFill/>
              <a:prstDash val="sysDash"/>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5" name="Picture 22" descr="C:\dqsun\Dropbox\job_app\job_talk\images\middle_flow_test\cropped\002_MDF-flow2.png"/>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35087" y="2667000"/>
              <a:ext cx="1371600" cy="1209600"/>
            </a:xfrm>
            <a:prstGeom prst="rect">
              <a:avLst/>
            </a:prstGeom>
            <a:noFill/>
            <a:ln>
              <a:noFill/>
              <a:prstDash val="sysDash"/>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3" name="Rectangle 32"/>
            <p:cNvSpPr/>
            <p:nvPr/>
          </p:nvSpPr>
          <p:spPr>
            <a:xfrm>
              <a:off x="1600200" y="5887134"/>
              <a:ext cx="1484788" cy="646331"/>
            </a:xfrm>
            <a:prstGeom prst="rect">
              <a:avLst/>
            </a:prstGeom>
          </p:spPr>
          <p:txBody>
            <a:bodyPr wrap="square">
              <a:spAutoFit/>
            </a:bodyPr>
            <a:lstStyle/>
            <a:p>
              <a:r>
                <a:rPr lang="en-US" sz="1800" dirty="0" smtClean="0">
                  <a:solidFill>
                    <a:srgbClr val="FFFFFF"/>
                  </a:solidFill>
                </a:rPr>
                <a:t>Sun </a:t>
              </a:r>
              <a:r>
                <a:rPr lang="en-US" sz="1800" dirty="0">
                  <a:solidFill>
                    <a:srgbClr val="FFFFFF"/>
                  </a:solidFill>
                </a:rPr>
                <a:t>et al. CVPR 2010</a:t>
              </a:r>
            </a:p>
          </p:txBody>
        </p:sp>
        <p:sp>
          <p:nvSpPr>
            <p:cNvPr id="35" name="Rectangle 34"/>
            <p:cNvSpPr/>
            <p:nvPr/>
          </p:nvSpPr>
          <p:spPr>
            <a:xfrm>
              <a:off x="1600200" y="5486400"/>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t>0.22</a:t>
              </a:r>
            </a:p>
          </p:txBody>
        </p:sp>
        <p:sp>
          <p:nvSpPr>
            <p:cNvPr id="36" name="Rectangle 35"/>
            <p:cNvSpPr/>
            <p:nvPr/>
          </p:nvSpPr>
          <p:spPr>
            <a:xfrm>
              <a:off x="3237828" y="5486400"/>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rgbClr val="FFFFFF"/>
                  </a:solidFill>
                </a:rPr>
                <a:t>0.16</a:t>
              </a:r>
            </a:p>
          </p:txBody>
        </p:sp>
        <p:sp>
          <p:nvSpPr>
            <p:cNvPr id="52" name="Rectangle 51"/>
            <p:cNvSpPr/>
            <p:nvPr/>
          </p:nvSpPr>
          <p:spPr>
            <a:xfrm>
              <a:off x="3200400" y="5887134"/>
              <a:ext cx="1251871" cy="923330"/>
            </a:xfrm>
            <a:prstGeom prst="rect">
              <a:avLst/>
            </a:prstGeom>
          </p:spPr>
          <p:txBody>
            <a:bodyPr wrap="square">
              <a:spAutoFit/>
            </a:bodyPr>
            <a:lstStyle/>
            <a:p>
              <a:r>
                <a:rPr lang="en-US" sz="1800" dirty="0" err="1" smtClean="0">
                  <a:solidFill>
                    <a:srgbClr val="FFFFFF"/>
                  </a:solidFill>
                </a:rPr>
                <a:t>Xu</a:t>
              </a:r>
              <a:r>
                <a:rPr lang="en-US" sz="1800" dirty="0" smtClean="0">
                  <a:solidFill>
                    <a:srgbClr val="FFFFFF"/>
                  </a:solidFill>
                </a:rPr>
                <a:t> et al. TPAMI,  accepted</a:t>
              </a:r>
              <a:endParaRPr lang="en-US" sz="1800" dirty="0">
                <a:solidFill>
                  <a:srgbClr val="FFFFFF"/>
                </a:solidFill>
              </a:endParaRPr>
            </a:p>
          </p:txBody>
        </p:sp>
        <p:pic>
          <p:nvPicPr>
            <p:cNvPr id="6152" name="Picture 8" descr="C:\dqsun\Dropbox\job_app\job_talk\images\middle_flow_test\cropped\002_Classic+NL.png"/>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00200" y="4148154"/>
              <a:ext cx="1371600" cy="13550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154" name="Picture 10" descr="C:\dqsun\Dropbox\job_app\job_talk\images\middle_flow_test\cropped\002_MDF-flow2.png"/>
            <p:cNvPicPr>
              <a:picLocks noChangeAspect="1" noChangeArrowheads="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24200" y="4148154"/>
              <a:ext cx="1371600" cy="13550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7" name="TextBox 56"/>
            <p:cNvSpPr txBox="1"/>
            <p:nvPr/>
          </p:nvSpPr>
          <p:spPr bwMode="auto">
            <a:xfrm>
              <a:off x="1524000" y="799980"/>
              <a:ext cx="1524000" cy="400050"/>
            </a:xfrm>
            <a:prstGeom prst="rect">
              <a:avLst/>
            </a:prstGeom>
            <a:noFill/>
            <a:ln w="9525">
              <a:noFill/>
              <a:miter lim="800000"/>
              <a:headEnd/>
              <a:tailEnd/>
            </a:ln>
          </p:spPr>
          <p:txBody>
            <a:bodyPr>
              <a:spAutoFit/>
            </a:bodyPr>
            <a:lstStyle/>
            <a:p>
              <a:pPr eaLnBrk="0" hangingPunct="0">
                <a:defRPr/>
              </a:pPr>
              <a:r>
                <a:rPr lang="en-US" sz="2000" dirty="0" err="1">
                  <a:solidFill>
                    <a:srgbClr val="FFFFFF"/>
                  </a:solidFill>
                  <a:latin typeface="+mn-lt"/>
                  <a:cs typeface="Arial" pitchFamily="34" charset="0"/>
                </a:rPr>
                <a:t>Classic+NL</a:t>
              </a:r>
              <a:endParaRPr lang="en-US" sz="2800" dirty="0">
                <a:solidFill>
                  <a:srgbClr val="FFFFFF"/>
                </a:solidFill>
                <a:latin typeface="+mn-lt"/>
                <a:cs typeface="Arial" pitchFamily="34" charset="0"/>
              </a:endParaRPr>
            </a:p>
          </p:txBody>
        </p:sp>
        <p:sp>
          <p:nvSpPr>
            <p:cNvPr id="59" name="TextBox 58"/>
            <p:cNvSpPr txBox="1"/>
            <p:nvPr/>
          </p:nvSpPr>
          <p:spPr bwMode="auto">
            <a:xfrm>
              <a:off x="3113088" y="799980"/>
              <a:ext cx="1611312" cy="400110"/>
            </a:xfrm>
            <a:prstGeom prst="rect">
              <a:avLst/>
            </a:prstGeom>
            <a:noFill/>
            <a:ln w="9525">
              <a:noFill/>
              <a:miter lim="800000"/>
              <a:headEnd/>
              <a:tailEnd/>
            </a:ln>
          </p:spPr>
          <p:txBody>
            <a:bodyPr wrap="square" rtlCol="0">
              <a:prstTxWarp prst="textNoShape">
                <a:avLst/>
              </a:prstTxWarp>
              <a:spAutoFit/>
            </a:bodyPr>
            <a:lstStyle/>
            <a:p>
              <a:pPr algn="ctr" eaLnBrk="0" hangingPunct="0"/>
              <a:r>
                <a:rPr lang="en-US" sz="2000" dirty="0" smtClean="0">
                  <a:solidFill>
                    <a:srgbClr val="FFFFFF"/>
                  </a:solidFill>
                  <a:latin typeface="Helvetica" pitchFamily="34" charset="0"/>
                </a:rPr>
                <a:t>MDP-Flow2</a:t>
              </a:r>
              <a:endParaRPr lang="en-US" sz="2800" dirty="0" smtClean="0">
                <a:solidFill>
                  <a:srgbClr val="FFFFFF"/>
                </a:solidFill>
                <a:latin typeface="Helvetica" pitchFamily="34" charset="0"/>
              </a:endParaRPr>
            </a:p>
          </p:txBody>
        </p:sp>
        <p:sp>
          <p:nvSpPr>
            <p:cNvPr id="61" name="Rectangle 60"/>
            <p:cNvSpPr/>
            <p:nvPr/>
          </p:nvSpPr>
          <p:spPr>
            <a:xfrm>
              <a:off x="2167128" y="1828800"/>
              <a:ext cx="289560" cy="274320"/>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62" name="Rectangle 61"/>
            <p:cNvSpPr/>
            <p:nvPr/>
          </p:nvSpPr>
          <p:spPr>
            <a:xfrm>
              <a:off x="3672840" y="1828800"/>
              <a:ext cx="289560" cy="274320"/>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67" name="Rectangle 66"/>
            <p:cNvSpPr/>
            <p:nvPr/>
          </p:nvSpPr>
          <p:spPr>
            <a:xfrm>
              <a:off x="2590800" y="1591056"/>
              <a:ext cx="228600" cy="228600"/>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sp>
          <p:nvSpPr>
            <p:cNvPr id="68" name="Rectangle 67"/>
            <p:cNvSpPr/>
            <p:nvPr/>
          </p:nvSpPr>
          <p:spPr>
            <a:xfrm>
              <a:off x="4114800" y="1591056"/>
              <a:ext cx="228600" cy="228600"/>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grpSp>
      <p:grpSp>
        <p:nvGrpSpPr>
          <p:cNvPr id="4" name="Group 3"/>
          <p:cNvGrpSpPr/>
          <p:nvPr/>
        </p:nvGrpSpPr>
        <p:grpSpPr>
          <a:xfrm>
            <a:off x="4637316" y="799980"/>
            <a:ext cx="2068284" cy="5733485"/>
            <a:chOff x="4637316" y="799980"/>
            <a:chExt cx="2068284" cy="5733485"/>
          </a:xfrm>
        </p:grpSpPr>
        <p:pic>
          <p:nvPicPr>
            <p:cNvPr id="22" name="Picture 7" descr="D:\Research\Write\nips2010\spotlight\images\test_20warping_steps\small-weight\flow_002_.png"/>
            <p:cNvPicPr>
              <a:picLocks noChangeAspect="1" noChangeArrowheads="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7316" y="1497728"/>
              <a:ext cx="1371600" cy="91131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44" name="Picture 21" descr="C:\dqsun\Dropbox\job_app\job_talk\images\middle_flow_test\cropped\002_Layers++.png"/>
            <p:cNvPicPr>
              <a:picLocks noChangeAspect="1" noChangeArrowheads="1"/>
            </p:cNvPicPr>
            <p:nvPr/>
          </p:nvPicPr>
          <p:blipFill>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37316" y="2667000"/>
              <a:ext cx="1371600" cy="1209600"/>
            </a:xfrm>
            <a:prstGeom prst="rect">
              <a:avLst/>
            </a:prstGeom>
            <a:noFill/>
            <a:ln>
              <a:noFill/>
              <a:prstDash val="sysDash"/>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2" name="Rectangle 31"/>
            <p:cNvSpPr/>
            <p:nvPr/>
          </p:nvSpPr>
          <p:spPr>
            <a:xfrm>
              <a:off x="4648200" y="5887134"/>
              <a:ext cx="1432560" cy="646331"/>
            </a:xfrm>
            <a:prstGeom prst="rect">
              <a:avLst/>
            </a:prstGeom>
          </p:spPr>
          <p:txBody>
            <a:bodyPr wrap="square">
              <a:spAutoFit/>
            </a:bodyPr>
            <a:lstStyle/>
            <a:p>
              <a:pPr eaLnBrk="0" hangingPunct="0">
                <a:spcBef>
                  <a:spcPct val="30000"/>
                </a:spcBef>
                <a:buClr>
                  <a:srgbClr val="000000"/>
                </a:buClr>
                <a:buSzPct val="100000"/>
                <a:defRPr/>
              </a:pPr>
              <a:r>
                <a:rPr lang="en-US" sz="1800" dirty="0" smtClean="0">
                  <a:solidFill>
                    <a:srgbClr val="FFFFFF"/>
                  </a:solidFill>
                </a:rPr>
                <a:t>Sun et al. NIPS 2010</a:t>
              </a:r>
            </a:p>
          </p:txBody>
        </p:sp>
        <p:sp>
          <p:nvSpPr>
            <p:cNvPr id="51" name="Rectangle 50"/>
            <p:cNvSpPr/>
            <p:nvPr/>
          </p:nvSpPr>
          <p:spPr>
            <a:xfrm>
              <a:off x="4724400" y="5486400"/>
              <a:ext cx="1257972" cy="369332"/>
            </a:xfrm>
            <a:prstGeom prst="rect">
              <a:avLst/>
            </a:prstGeom>
          </p:spPr>
          <p:txBody>
            <a:bodyPr wrap="square">
              <a:spAutoFit/>
            </a:bodyPr>
            <a:lstStyle/>
            <a:p>
              <a:pPr algn="ctr" eaLnBrk="0" hangingPunct="0">
                <a:spcBef>
                  <a:spcPct val="30000"/>
                </a:spcBef>
                <a:buClr>
                  <a:srgbClr val="000000"/>
                </a:buClr>
                <a:buSzPct val="100000"/>
                <a:defRPr/>
              </a:pPr>
              <a:r>
                <a:rPr lang="en-US" sz="1800" dirty="0" smtClean="0">
                  <a:solidFill>
                    <a:srgbClr val="FFFFFF"/>
                  </a:solidFill>
                </a:rPr>
                <a:t>0.19</a:t>
              </a:r>
            </a:p>
          </p:txBody>
        </p:sp>
        <p:pic>
          <p:nvPicPr>
            <p:cNvPr id="6147" name="Picture 3" descr="C:\dqsun\Dropbox\job_app\job_talk\images\middle_flow_test\cropped\002_Layers++.png"/>
            <p:cNvPicPr>
              <a:picLocks noChangeAspect="1" noChangeArrowheads="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8200" y="4148154"/>
              <a:ext cx="1371600" cy="13550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8" name="TextBox 57"/>
            <p:cNvSpPr txBox="1"/>
            <p:nvPr/>
          </p:nvSpPr>
          <p:spPr bwMode="auto">
            <a:xfrm>
              <a:off x="5410200" y="799980"/>
              <a:ext cx="1295400" cy="400050"/>
            </a:xfrm>
            <a:prstGeom prst="rect">
              <a:avLst/>
            </a:prstGeom>
            <a:noFill/>
            <a:ln w="9525">
              <a:noFill/>
              <a:miter lim="800000"/>
              <a:headEnd/>
              <a:tailEnd/>
            </a:ln>
          </p:spPr>
          <p:txBody>
            <a:bodyPr>
              <a:spAutoFit/>
            </a:bodyPr>
            <a:lstStyle/>
            <a:p>
              <a:pPr eaLnBrk="0" hangingPunct="0">
                <a:defRPr/>
              </a:pPr>
              <a:r>
                <a:rPr lang="en-US" sz="2000" dirty="0">
                  <a:solidFill>
                    <a:srgbClr val="FFFFFF"/>
                  </a:solidFill>
                  <a:latin typeface="+mn-lt"/>
                  <a:cs typeface="Arial" pitchFamily="34" charset="0"/>
                </a:rPr>
                <a:t>Layers++</a:t>
              </a:r>
            </a:p>
          </p:txBody>
        </p:sp>
        <p:sp>
          <p:nvSpPr>
            <p:cNvPr id="63" name="Rectangle 62"/>
            <p:cNvSpPr/>
            <p:nvPr/>
          </p:nvSpPr>
          <p:spPr>
            <a:xfrm>
              <a:off x="5181600" y="1828800"/>
              <a:ext cx="289560" cy="274320"/>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69" name="Rectangle 68"/>
            <p:cNvSpPr/>
            <p:nvPr/>
          </p:nvSpPr>
          <p:spPr>
            <a:xfrm>
              <a:off x="5617464" y="1591056"/>
              <a:ext cx="228600" cy="228600"/>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grpSp>
      <p:sp>
        <p:nvSpPr>
          <p:cNvPr id="71" name="Rectangle 70"/>
          <p:cNvSpPr/>
          <p:nvPr/>
        </p:nvSpPr>
        <p:spPr>
          <a:xfrm>
            <a:off x="8610600" y="1591056"/>
            <a:ext cx="228600" cy="228600"/>
          </a:xfrm>
          <a:prstGeom prst="rect">
            <a:avLst/>
          </a:prstGeom>
          <a:noFill/>
          <a:ln w="19050">
            <a:solidFill>
              <a:srgbClr val="FF0000"/>
            </a:solidFill>
            <a:prstDash val="sysDash"/>
          </a:ln>
        </p:spPr>
        <p:txBody>
          <a:bodyPr rtlCol="0" anchor="ctr">
            <a:spAutoFit/>
          </a:bodyPr>
          <a:lstStyle/>
          <a:p>
            <a:pPr algn="ctr"/>
            <a:endParaRPr lang="en-US" dirty="0">
              <a:solidFill>
                <a:schemeClr val="bg1"/>
              </a:solidFill>
            </a:endParaRPr>
          </a:p>
        </p:txBody>
      </p:sp>
      <p:grpSp>
        <p:nvGrpSpPr>
          <p:cNvPr id="5" name="Group 5"/>
          <p:cNvGrpSpPr/>
          <p:nvPr/>
        </p:nvGrpSpPr>
        <p:grpSpPr>
          <a:xfrm>
            <a:off x="6139545" y="1497728"/>
            <a:ext cx="1478044" cy="4635003"/>
            <a:chOff x="6139545" y="1497728"/>
            <a:chExt cx="1478044" cy="4635003"/>
          </a:xfrm>
        </p:grpSpPr>
        <p:pic>
          <p:nvPicPr>
            <p:cNvPr id="6146" name="Picture 2" descr="C:\dqsun\Dropbox\job_app\job_talk\images\middle_flow_test\layers++_seg\seg_002_.png"/>
            <p:cNvPicPr>
              <a:picLocks noChangeAspect="1" noChangeArrowheads="1"/>
            </p:cNvPicPr>
            <p:nvPr/>
          </p:nvPicPr>
          <p:blipFill>
            <a:blip r:embed="rId1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39545" y="1497728"/>
              <a:ext cx="1371600" cy="91126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4" name="Rectangle 63"/>
            <p:cNvSpPr/>
            <p:nvPr/>
          </p:nvSpPr>
          <p:spPr>
            <a:xfrm>
              <a:off x="6684264" y="1828800"/>
              <a:ext cx="289560" cy="274320"/>
            </a:xfrm>
            <a:prstGeom prst="rect">
              <a:avLst/>
            </a:prstGeom>
            <a:noFill/>
            <a:ln w="19050">
              <a:solidFill>
                <a:srgbClr val="FF0000"/>
              </a:solidFill>
              <a:prstDash val="sysDash"/>
            </a:ln>
          </p:spPr>
          <p:txBody>
            <a:bodyPr wrap="square" rtlCol="0" anchor="ctr">
              <a:spAutoFit/>
            </a:bodyPr>
            <a:lstStyle/>
            <a:p>
              <a:pPr algn="ctr"/>
              <a:endParaRPr lang="en-US" dirty="0">
                <a:solidFill>
                  <a:schemeClr val="bg1"/>
                </a:solidFill>
              </a:endParaRPr>
            </a:p>
          </p:txBody>
        </p:sp>
        <p:sp>
          <p:nvSpPr>
            <p:cNvPr id="70" name="Rectangle 69"/>
            <p:cNvSpPr/>
            <p:nvPr/>
          </p:nvSpPr>
          <p:spPr>
            <a:xfrm>
              <a:off x="7107936" y="1591056"/>
              <a:ext cx="228600" cy="228600"/>
            </a:xfrm>
            <a:prstGeom prst="rect">
              <a:avLst/>
            </a:prstGeom>
            <a:noFill/>
            <a:ln w="19050">
              <a:solidFill>
                <a:schemeClr val="bg1"/>
              </a:solidFill>
              <a:prstDash val="sysDash"/>
            </a:ln>
          </p:spPr>
          <p:txBody>
            <a:bodyPr rtlCol="0" anchor="ctr">
              <a:spAutoFit/>
            </a:bodyPr>
            <a:lstStyle/>
            <a:p>
              <a:pPr algn="ctr"/>
              <a:endParaRPr lang="en-US" dirty="0">
                <a:solidFill>
                  <a:schemeClr val="bg1"/>
                </a:solidFill>
              </a:endParaRPr>
            </a:p>
          </p:txBody>
        </p:sp>
        <p:sp>
          <p:nvSpPr>
            <p:cNvPr id="46" name="TextBox 45"/>
            <p:cNvSpPr txBox="1"/>
            <p:nvPr/>
          </p:nvSpPr>
          <p:spPr bwMode="auto">
            <a:xfrm>
              <a:off x="6144071" y="5486400"/>
              <a:ext cx="1473518" cy="646331"/>
            </a:xfrm>
            <a:prstGeom prst="rect">
              <a:avLst/>
            </a:prstGeom>
            <a:noFill/>
            <a:ln w="9525">
              <a:noFill/>
              <a:miter lim="800000"/>
              <a:headEnd/>
              <a:tailEnd/>
            </a:ln>
          </p:spPr>
          <p:txBody>
            <a:bodyPr wrap="none" rtlCol="0">
              <a:spAutoFit/>
            </a:bodyPr>
            <a:lstStyle/>
            <a:p>
              <a:pPr algn="ctr" eaLnBrk="0" hangingPunct="0"/>
              <a:r>
                <a:rPr lang="en-US" altLang="zh-CN" sz="1800" dirty="0">
                  <a:solidFill>
                    <a:srgbClr val="FFFFFF"/>
                  </a:solidFill>
                  <a:ea typeface="宋体" pitchFamily="2" charset="-122"/>
                </a:rPr>
                <a:t>Layer</a:t>
              </a:r>
              <a:r>
                <a:rPr lang="en-US" sz="1800" dirty="0" smtClean="0">
                  <a:solidFill>
                    <a:srgbClr val="FFFFFF"/>
                  </a:solidFill>
                  <a:latin typeface="+mn-lt"/>
                </a:rPr>
                <a:t/>
              </a:r>
              <a:br>
                <a:rPr lang="en-US" sz="1800" dirty="0" smtClean="0">
                  <a:solidFill>
                    <a:srgbClr val="FFFFFF"/>
                  </a:solidFill>
                  <a:latin typeface="+mn-lt"/>
                </a:rPr>
              </a:br>
              <a:r>
                <a:rPr lang="en-US" sz="1800" dirty="0" smtClean="0">
                  <a:solidFill>
                    <a:srgbClr val="FFFFFF"/>
                  </a:solidFill>
                  <a:latin typeface="+mn-lt"/>
                </a:rPr>
                <a:t>segmentation</a:t>
              </a:r>
            </a:p>
          </p:txBody>
        </p:sp>
        <p:pic>
          <p:nvPicPr>
            <p:cNvPr id="54" name="Picture 7" descr="C:\Users\dqsun\Dropbox\job_app\job_talk\images\middle_flow_test\cropped\002_layers++_seg.png"/>
            <p:cNvPicPr>
              <a:picLocks noChangeAspect="1" noChangeArrowheads="1"/>
            </p:cNvPicPr>
            <p:nvPr/>
          </p:nvPicPr>
          <p:blipFill>
            <a:blip r:embed="rId1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39545" y="2667000"/>
              <a:ext cx="1371600" cy="1209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5" name="Picture 3" descr="C:\Users\dqsun\Dropbox\thesis\ppt_slides\002_layers++_seg.png"/>
            <p:cNvPicPr>
              <a:picLocks noChangeAspect="1" noChangeArrowheads="1"/>
            </p:cNvPicPr>
            <p:nvPr/>
          </p:nvPicPr>
          <p:blipFill>
            <a:blip r:embed="rId2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39545" y="4148154"/>
              <a:ext cx="1371600" cy="13550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7720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35"/>
            <a:ext cx="8229600" cy="1143000"/>
          </a:xfrm>
        </p:spPr>
        <p:txBody>
          <a:bodyPr/>
          <a:lstStyle/>
          <a:p>
            <a:r>
              <a:rPr lang="en-US" dirty="0" smtClean="0"/>
              <a:t>MIT Segmentation Dataset (</a:t>
            </a:r>
            <a:r>
              <a:rPr lang="en-US" sz="1800" dirty="0" smtClean="0"/>
              <a:t>Liu et al. 2008</a:t>
            </a:r>
            <a:r>
              <a:rPr lang="en-US" dirty="0" smtClean="0"/>
              <a:t>)</a:t>
            </a:r>
            <a:endParaRPr lang="en-US" dirty="0"/>
          </a:p>
        </p:txBody>
      </p:sp>
      <p:pic>
        <p:nvPicPr>
          <p:cNvPr id="1035" name="Picture 11" descr="C:\dqsun\Dropbox\job_app\job_talk\images\mit_data\009_MIT_person_half_images.gif"/>
          <p:cNvPicPr>
            <a:picLocks noChangeAspect="1" noChangeArrowheads="1" noCrop="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40562" y="3779520"/>
            <a:ext cx="1717638"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6" name="Picture 12" descr="C:\dqsun\Dropbox\job_app\job_talk\images\mit_data\001_MIT_car_half_images.gif"/>
          <p:cNvPicPr>
            <a:picLocks noChangeAspect="1" noChangeArrowheads="1" noCrop="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1143000"/>
            <a:ext cx="1487424"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7" name="Picture 13" descr="C:\dqsun\Dropbox\job_app\job_talk\images\mit_data\002_MIT_car2_half_images.gif"/>
          <p:cNvPicPr>
            <a:picLocks noChangeAspect="1" noChangeArrowheads="1" noCrop="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63152" y="1143000"/>
            <a:ext cx="1463040"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8" name="Picture 14" descr="C:\dqsun\Dropbox\job_app\job_talk\images\mit_data\003_MIT_car3_half_images.gif"/>
          <p:cNvPicPr>
            <a:picLocks noChangeAspect="1" noChangeArrowheads="1" noCrop="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68520" y="1143000"/>
            <a:ext cx="1478942"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39" name="Picture 15" descr="C:\dqsun\Dropbox\job_app\job_talk\images\mit_data\004_MIT_dog_half_images.gif"/>
          <p:cNvPicPr>
            <a:picLocks noChangeAspect="1" noChangeArrowheads="1" noCrop="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89791" y="1143000"/>
            <a:ext cx="1463040"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40" name="Picture 16" descr="C:\dqsun\Dropbox\job_app\job_talk\images\mit_data\005_MIT_phone_half_images.gif"/>
          <p:cNvPicPr>
            <a:picLocks noChangeAspect="1" noChangeArrowheads="1" noCrop="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95160" y="1143000"/>
            <a:ext cx="1463040"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41" name="Picture 17" descr="C:\dqsun\Dropbox\job_app\job_talk\images\mit_data\006_MIT_table_half_images.gif"/>
          <p:cNvPicPr>
            <a:picLocks noChangeAspect="1" noChangeArrowheads="1" noCrop="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3779520"/>
            <a:ext cx="1523753"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42" name="Picture 18" descr="C:\dqsun\Dropbox\job_app\job_talk\images\mit_data\007_MIT_toy_half_images.gif"/>
          <p:cNvPicPr>
            <a:picLocks noChangeAspect="1" noChangeArrowheads="1" noCrop="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89285" y="3779520"/>
            <a:ext cx="1473144"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43" name="Picture 19" descr="C:\dqsun\Dropbox\job_app\job_talk\images\mit_data\008_MIT_hand_half_images.gif"/>
          <p:cNvPicPr>
            <a:picLocks noChangeAspect="1" noChangeArrowheads="1" noCrop="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94561" y="3779520"/>
            <a:ext cx="1613869"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62" name="Picture 38" descr="C:\dqsun\Dropbox\NIPS2011\CVPR2012\png\gt_seg\0029_gt_seg.png"/>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40562" y="5151120"/>
            <a:ext cx="1717638"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63" name="Picture 39" descr="C:\dqsun\Dropbox\NIPS2011\CVPR2012\png\gt_seg\0021_gt_seg.png"/>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2438400"/>
            <a:ext cx="1487424"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64" name="Picture 40" descr="C:\dqsun\Dropbox\NIPS2011\CVPR2012\png\gt_seg\0022_gt_seg.png"/>
          <p:cNvPicPr>
            <a:picLocks noChangeAspect="1" noChangeArrowheads="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71175" y="2438400"/>
            <a:ext cx="1463040"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65" name="Picture 41" descr="C:\dqsun\Dropbox\NIPS2011\CVPR2012\png\gt_seg\0023_gt_seg.png"/>
          <p:cNvPicPr>
            <a:picLocks noChangeAspect="1" noChangeArrowheads="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84566" y="2438400"/>
            <a:ext cx="1478943"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66" name="Picture 42" descr="C:\dqsun\Dropbox\NIPS2011\CVPR2012\png\gt_seg\0024_gt_seg.png"/>
          <p:cNvPicPr>
            <a:picLocks noChangeAspect="1" noChangeArrowheads="1"/>
          </p:cNvPicPr>
          <p:nvPr/>
        </p:nvPicPr>
        <p:blipFill>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13860" y="2438400"/>
            <a:ext cx="1463040"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67" name="Picture 43" descr="C:\dqsun\Dropbox\NIPS2011\CVPR2012\png\gt_seg\0025_gt_seg.png"/>
          <p:cNvPicPr>
            <a:picLocks noChangeAspect="1" noChangeArrowheads="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27252" y="2438400"/>
            <a:ext cx="1463040"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68" name="Picture 44" descr="C:\dqsun\Dropbox\NIPS2011\CVPR2012\png\gt_seg\0026_gt_seg.png"/>
          <p:cNvPicPr>
            <a:picLocks noChangeAspect="1" noChangeArrowheads="1"/>
          </p:cNvPicPr>
          <p:nvPr/>
        </p:nvPicPr>
        <p:blipFill>
          <a:blip r:embed="rId1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5151120"/>
            <a:ext cx="1523753"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69" name="Picture 45" descr="C:\dqsun\Dropbox\NIPS2011\CVPR2012\png\gt_seg\0027_gt_seg.png"/>
          <p:cNvPicPr>
            <a:picLocks noChangeAspect="1" noChangeArrowheads="1"/>
          </p:cNvPicPr>
          <p:nvPr/>
        </p:nvPicPr>
        <p:blipFill>
          <a:blip r:embed="rId1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89285" y="5151120"/>
            <a:ext cx="1473144"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70" name="Picture 46" descr="C:\dqsun\Dropbox\NIPS2011\CVPR2012\png\gt_seg\0028_gt_seg.png"/>
          <p:cNvPicPr>
            <a:picLocks noChangeAspect="1" noChangeArrowheads="1"/>
          </p:cNvPicPr>
          <p:nvPr/>
        </p:nvPicPr>
        <p:blipFill>
          <a:blip r:embed="rId2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94561" y="5151120"/>
            <a:ext cx="1613869" cy="10972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4893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in </a:t>
            </a:r>
            <a:r>
              <a:rPr lang="en-US" altLang="zh-CN" dirty="0">
                <a:ea typeface="宋体" pitchFamily="2" charset="-122"/>
              </a:rPr>
              <a:t>Layer </a:t>
            </a:r>
            <a:r>
              <a:rPr lang="en-US" dirty="0" smtClean="0"/>
              <a:t>Segmentation</a:t>
            </a:r>
            <a:endParaRPr lang="en-US" dirty="0"/>
          </a:p>
        </p:txBody>
      </p:sp>
      <p:sp>
        <p:nvSpPr>
          <p:cNvPr id="21" name="Rectangle 20"/>
          <p:cNvSpPr/>
          <p:nvPr/>
        </p:nvSpPr>
        <p:spPr>
          <a:xfrm>
            <a:off x="4953000" y="5215005"/>
            <a:ext cx="3608937" cy="646331"/>
          </a:xfrm>
          <a:prstGeom prst="rect">
            <a:avLst/>
          </a:prstGeom>
        </p:spPr>
        <p:txBody>
          <a:bodyPr wrap="square">
            <a:spAutoFit/>
          </a:bodyPr>
          <a:lstStyle/>
          <a:p>
            <a:pPr eaLnBrk="0" hangingPunct="0">
              <a:spcBef>
                <a:spcPct val="30000"/>
              </a:spcBef>
              <a:buClr>
                <a:srgbClr val="000000"/>
              </a:buClr>
              <a:buSzPct val="100000"/>
              <a:defRPr/>
            </a:pPr>
            <a:r>
              <a:rPr lang="en-US" sz="1800" dirty="0" err="1" smtClean="0">
                <a:solidFill>
                  <a:schemeClr val="bg1"/>
                </a:solidFill>
              </a:rPr>
              <a:t>nLayers</a:t>
            </a:r>
            <a:r>
              <a:rPr lang="en-US" sz="1800" dirty="0" smtClean="0">
                <a:solidFill>
                  <a:schemeClr val="bg1"/>
                </a:solidFill>
              </a:rPr>
              <a:t> (discrete-continuous): Sun et al. CVPR 2012</a:t>
            </a:r>
          </a:p>
        </p:txBody>
      </p:sp>
      <p:sp>
        <p:nvSpPr>
          <p:cNvPr id="22" name="Rectangle 21"/>
          <p:cNvSpPr/>
          <p:nvPr/>
        </p:nvSpPr>
        <p:spPr>
          <a:xfrm>
            <a:off x="4953000" y="4800600"/>
            <a:ext cx="4191000" cy="369332"/>
          </a:xfrm>
          <a:prstGeom prst="rect">
            <a:avLst/>
          </a:prstGeom>
        </p:spPr>
        <p:txBody>
          <a:bodyPr wrap="square">
            <a:spAutoFit/>
          </a:bodyPr>
          <a:lstStyle/>
          <a:p>
            <a:pPr eaLnBrk="0" hangingPunct="0">
              <a:spcBef>
                <a:spcPct val="30000"/>
              </a:spcBef>
              <a:buClr>
                <a:srgbClr val="000000"/>
              </a:buClr>
              <a:buSzPct val="100000"/>
              <a:defRPr/>
            </a:pPr>
            <a:r>
              <a:rPr lang="en-US" sz="1800" dirty="0" smtClean="0">
                <a:solidFill>
                  <a:schemeClr val="bg1"/>
                </a:solidFill>
              </a:rPr>
              <a:t>Layers++ (local):</a:t>
            </a:r>
            <a:r>
              <a:rPr lang="en-US" sz="1800" i="1" dirty="0" smtClean="0">
                <a:solidFill>
                  <a:schemeClr val="bg1"/>
                </a:solidFill>
              </a:rPr>
              <a:t> </a:t>
            </a:r>
            <a:r>
              <a:rPr lang="en-US" sz="1800" dirty="0" smtClean="0">
                <a:solidFill>
                  <a:schemeClr val="bg1"/>
                </a:solidFill>
              </a:rPr>
              <a:t>Sun et al. NIPS 2010</a:t>
            </a:r>
          </a:p>
        </p:txBody>
      </p:sp>
      <p:sp>
        <p:nvSpPr>
          <p:cNvPr id="23" name="Rectangle 22"/>
          <p:cNvSpPr/>
          <p:nvPr/>
        </p:nvSpPr>
        <p:spPr>
          <a:xfrm>
            <a:off x="4953000" y="5906409"/>
            <a:ext cx="4267200" cy="923330"/>
          </a:xfrm>
          <a:prstGeom prst="rect">
            <a:avLst/>
          </a:prstGeom>
        </p:spPr>
        <p:txBody>
          <a:bodyPr wrap="square">
            <a:spAutoFit/>
          </a:bodyPr>
          <a:lstStyle/>
          <a:p>
            <a:r>
              <a:rPr lang="en-US" sz="1800" dirty="0" smtClean="0">
                <a:solidFill>
                  <a:schemeClr val="bg1"/>
                </a:solidFill>
              </a:rPr>
              <a:t>HGVS: </a:t>
            </a:r>
            <a:r>
              <a:rPr lang="en-US" sz="1800" dirty="0" err="1" smtClean="0">
                <a:solidFill>
                  <a:schemeClr val="bg1"/>
                </a:solidFill>
              </a:rPr>
              <a:t>Grundmann</a:t>
            </a:r>
            <a:r>
              <a:rPr lang="en-US" sz="1800" dirty="0" smtClean="0">
                <a:solidFill>
                  <a:schemeClr val="bg1"/>
                </a:solidFill>
              </a:rPr>
              <a:t> </a:t>
            </a:r>
            <a:r>
              <a:rPr lang="en-US" sz="1800" dirty="0">
                <a:solidFill>
                  <a:schemeClr val="bg1"/>
                </a:solidFill>
              </a:rPr>
              <a:t>et al. </a:t>
            </a:r>
            <a:r>
              <a:rPr lang="en-US" sz="1800" dirty="0" smtClean="0">
                <a:solidFill>
                  <a:schemeClr val="bg1"/>
                </a:solidFill>
              </a:rPr>
              <a:t>CVPR 2010.</a:t>
            </a:r>
            <a:br>
              <a:rPr lang="en-US" sz="1800" dirty="0" smtClean="0">
                <a:solidFill>
                  <a:schemeClr val="bg1"/>
                </a:solidFill>
              </a:rPr>
            </a:br>
            <a:r>
              <a:rPr lang="en-US" sz="1800" dirty="0">
                <a:solidFill>
                  <a:schemeClr val="bg1"/>
                </a:solidFill>
              </a:rPr>
              <a:t>Best output selected </a:t>
            </a:r>
            <a:r>
              <a:rPr lang="en-US" sz="1800" dirty="0" smtClean="0">
                <a:solidFill>
                  <a:schemeClr val="bg1"/>
                </a:solidFill>
              </a:rPr>
              <a:t>according to ground truth.</a:t>
            </a:r>
            <a:endParaRPr lang="en-US" sz="1800" dirty="0">
              <a:solidFill>
                <a:schemeClr val="bg1"/>
              </a:solidFill>
            </a:endParaRPr>
          </a:p>
        </p:txBody>
      </p:sp>
      <p:graphicFrame>
        <p:nvGraphicFramePr>
          <p:cNvPr id="24" name="Chart 23"/>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95522194"/>
              </p:ext>
            </p:extLst>
          </p:nvPr>
        </p:nvGraphicFramePr>
        <p:xfrm>
          <a:off x="1295400" y="1371600"/>
          <a:ext cx="4572000" cy="2743200"/>
        </p:xfrm>
        <a:graphic>
          <a:graphicData uri="http://schemas.openxmlformats.org/drawingml/2006/chart">
            <c:chart xmlns:c="http://schemas.openxmlformats.org/drawingml/2006/chart" xmlns:r="http://schemas.openxmlformats.org/officeDocument/2006/relationships" r:id="rId3"/>
          </a:graphicData>
        </a:graphic>
      </p:graphicFrame>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7" name="Rectangle 6"/>
              <p:cNvSpPr/>
              <p:nvPr/>
            </p:nvSpPr>
            <p:spPr>
              <a:xfrm>
                <a:off x="1219200" y="4876800"/>
                <a:ext cx="2971800" cy="1200329"/>
              </a:xfrm>
              <a:prstGeom prst="rect">
                <a:avLst/>
              </a:prstGeom>
            </p:spPr>
            <p:txBody>
              <a:bodyPr wrap="square">
                <a:spAutoFit/>
              </a:bodyPr>
              <a:lstStyle/>
              <a:p>
                <a:r>
                  <a:rPr lang="en-US" sz="1800" dirty="0" smtClean="0">
                    <a:solidFill>
                      <a:schemeClr val="bg1"/>
                    </a:solidFill>
                  </a:rPr>
                  <a:t>Rand Index (</a:t>
                </a:r>
                <a:r>
                  <a:rPr lang="en-US" sz="1600" dirty="0" smtClean="0">
                    <a:solidFill>
                      <a:schemeClr val="bg1"/>
                    </a:solidFill>
                  </a:rPr>
                  <a:t>Rand 1971</a:t>
                </a:r>
                <a:r>
                  <a:rPr lang="en-US" sz="1800" dirty="0" smtClean="0">
                    <a:solidFill>
                      <a:schemeClr val="bg1"/>
                    </a:solidFill>
                  </a:rPr>
                  <a:t>): similarity between two segmentations; </a:t>
                </a:r>
                <a14:m>
                  <m:oMath xmlns:m="http://schemas.openxmlformats.org/officeDocument/2006/math">
                    <m:r>
                      <a:rPr lang="en-US" sz="1800" i="1" smtClean="0">
                        <a:solidFill>
                          <a:schemeClr val="bg1"/>
                        </a:solidFill>
                        <a:latin typeface="Cambria Math"/>
                        <a:ea typeface="Cambria Math"/>
                      </a:rPr>
                      <m:t>∈</m:t>
                    </m:r>
                    <m:r>
                      <a:rPr lang="en-US" sz="1800" b="0" i="1" smtClean="0">
                        <a:solidFill>
                          <a:schemeClr val="bg1"/>
                        </a:solidFill>
                        <a:latin typeface="Cambria Math"/>
                        <a:ea typeface="Cambria Math"/>
                      </a:rPr>
                      <m:t>[0,1]</m:t>
                    </m:r>
                  </m:oMath>
                </a14:m>
                <a:r>
                  <a:rPr lang="en-US" sz="1800" dirty="0" smtClean="0">
                    <a:solidFill>
                      <a:schemeClr val="bg1"/>
                    </a:solidFill>
                  </a:rPr>
                  <a:t>, higher more similar</a:t>
                </a:r>
                <a:endParaRPr lang="en-US" sz="1800" dirty="0">
                  <a:solidFill>
                    <a:schemeClr val="bg1"/>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1219200" y="4876800"/>
                <a:ext cx="2971800" cy="1200329"/>
              </a:xfrm>
              <a:prstGeom prst="rect">
                <a:avLst/>
              </a:prstGeom>
              <a:blipFill rotWithShape="1">
                <a:blip r:embed="rId4"/>
                <a:stretch>
                  <a:fillRect l="-1639" t="-2538" b="-7107"/>
                </a:stretch>
              </a:blipFill>
            </p:spPr>
            <p:txBody>
              <a:bodyPr/>
              <a:lstStyle/>
              <a:p>
                <a:r>
                  <a:rPr lang="en-US">
                    <a:noFill/>
                  </a:rPr>
                  <a:t> </a:t>
                </a:r>
              </a:p>
            </p:txBody>
          </p:sp>
        </mc:Fallback>
      </mc:AlternateContent>
      <p:graphicFrame>
        <p:nvGraphicFramePr>
          <p:cNvPr id="8" name="Table 7"/>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25395854"/>
              </p:ext>
            </p:extLst>
          </p:nvPr>
        </p:nvGraphicFramePr>
        <p:xfrm>
          <a:off x="6629400" y="2362200"/>
          <a:ext cx="2209800" cy="1097280"/>
        </p:xfrm>
        <a:graphic>
          <a:graphicData uri="http://schemas.openxmlformats.org/drawingml/2006/table">
            <a:tbl>
              <a:tblPr firstRow="1" bandRow="1">
                <a:tableStyleId>{5C22544A-7EE6-4342-B048-85BDC9FD1C3A}</a:tableStyleId>
              </a:tblPr>
              <a:tblGrid>
                <a:gridCol w="1167332"/>
                <a:gridCol w="1042468"/>
              </a:tblGrid>
              <a:tr h="3651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1" dirty="0" smtClean="0">
                          <a:solidFill>
                            <a:schemeClr val="bg1"/>
                          </a:solidFill>
                          <a:latin typeface="+mn-lt"/>
                        </a:rPr>
                        <a:t>p</a:t>
                      </a:r>
                      <a:r>
                        <a:rPr lang="en-US" sz="1800" b="0" dirty="0" smtClean="0">
                          <a:solidFill>
                            <a:schemeClr val="bg1"/>
                          </a:solidFill>
                          <a:latin typeface="+mn-lt"/>
                        </a:rPr>
                        <a:t>-value</a:t>
                      </a:r>
                      <a:endParaRPr lang="en-US" sz="1800" b="0" dirty="0">
                        <a:solidFill>
                          <a:schemeClr val="bg1"/>
                        </a:solidFill>
                        <a:latin typeface="+mn-lt"/>
                      </a:endParaRPr>
                    </a:p>
                  </a:txBody>
                  <a:tcPr>
                    <a:lnL w="12700" cmpd="sng">
                      <a:noFill/>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err="1" smtClean="0">
                          <a:solidFill>
                            <a:schemeClr val="bg1"/>
                          </a:solidFill>
                          <a:latin typeface="+mn-lt"/>
                        </a:rPr>
                        <a:t>nLayers</a:t>
                      </a:r>
                      <a:endParaRPr lang="en-US" sz="1800" b="0" dirty="0">
                        <a:solidFill>
                          <a:schemeClr val="bg1"/>
                        </a:solidFill>
                        <a:latin typeface="+mn-lt"/>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chemeClr val="tx1"/>
                    </a:solidFill>
                  </a:tcPr>
                </a:tc>
              </a:tr>
              <a:tr h="355418">
                <a:tc>
                  <a:txBody>
                    <a:bodyPr/>
                    <a:lstStyle/>
                    <a:p>
                      <a:pPr algn="ctr" rtl="0" eaLnBrk="1" fontAlgn="auto" latinLnBrk="0" hangingPunct="1"/>
                      <a:r>
                        <a:rPr lang="en-US" sz="1800" b="0" i="0" u="none" strike="noStrike" kern="1200" dirty="0" smtClean="0">
                          <a:solidFill>
                            <a:schemeClr val="bg1"/>
                          </a:solidFill>
                          <a:effectLst/>
                          <a:latin typeface="+mn-lt"/>
                          <a:ea typeface="+mn-ea"/>
                          <a:cs typeface="+mn-cs"/>
                        </a:rPr>
                        <a:t>HGVS</a:t>
                      </a:r>
                    </a:p>
                  </a:txBody>
                  <a:tcPr>
                    <a:lnL w="12700" cmpd="sng">
                      <a:noFill/>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rtl="0" eaLnBrk="1" fontAlgn="auto" latinLnBrk="0" hangingPunct="1"/>
                      <a:r>
                        <a:rPr lang="en-US" sz="1800" b="0" i="0" u="none" strike="noStrike" kern="1200" dirty="0" smtClean="0">
                          <a:solidFill>
                            <a:schemeClr val="bg1"/>
                          </a:solidFill>
                          <a:effectLst/>
                          <a:latin typeface="+mn-lt"/>
                          <a:ea typeface="+mn-ea"/>
                          <a:cs typeface="+mn-cs"/>
                        </a:rPr>
                        <a:t>0.008</a:t>
                      </a: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bg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chemeClr val="tx1"/>
                    </a:solidFill>
                  </a:tcPr>
                </a:tc>
              </a:tr>
              <a:tr h="3554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bg1"/>
                          </a:solidFill>
                        </a:rPr>
                        <a:t>Layers++</a:t>
                      </a:r>
                      <a:endParaRPr lang="en-US" sz="1800" b="0" dirty="0">
                        <a:solidFill>
                          <a:schemeClr val="bg1"/>
                        </a:solidFill>
                      </a:endParaRPr>
                    </a:p>
                  </a:txBody>
                  <a:tcPr>
                    <a:lnL w="12700" cmpd="sng">
                      <a:noFill/>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dirty="0" smtClean="0">
                          <a:solidFill>
                            <a:schemeClr val="bg1"/>
                          </a:solidFill>
                        </a:rPr>
                        <a:t>0.050</a:t>
                      </a:r>
                      <a:endParaRPr lang="en-US" b="0" dirty="0">
                        <a:solidFill>
                          <a:schemeClr val="bg1"/>
                        </a:solidFill>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9" name="Rectangle 8"/>
          <p:cNvSpPr/>
          <p:nvPr/>
        </p:nvSpPr>
        <p:spPr>
          <a:xfrm>
            <a:off x="6248400" y="1905000"/>
            <a:ext cx="2971800" cy="369332"/>
          </a:xfrm>
          <a:prstGeom prst="rect">
            <a:avLst/>
          </a:prstGeom>
        </p:spPr>
        <p:txBody>
          <a:bodyPr wrap="square">
            <a:spAutoFit/>
          </a:bodyPr>
          <a:lstStyle/>
          <a:p>
            <a:r>
              <a:rPr lang="en-US" sz="1800" dirty="0" smtClean="0">
                <a:solidFill>
                  <a:schemeClr val="bg1"/>
                </a:solidFill>
              </a:rPr>
              <a:t>Statistical significance </a:t>
            </a:r>
            <a:r>
              <a:rPr lang="en-US" sz="1800" dirty="0">
                <a:solidFill>
                  <a:schemeClr val="bg1"/>
                </a:solidFill>
              </a:rPr>
              <a:t>test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0958786"/>
      </p:ext>
    </p:extLst>
  </p:cSld>
  <p:clrMapOvr>
    <a:masterClrMapping/>
  </p:clrMapOv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445"/>
            <a:ext cx="8229600" cy="1143000"/>
          </a:xfrm>
        </p:spPr>
        <p:txBody>
          <a:bodyPr/>
          <a:lstStyle/>
          <a:p>
            <a:r>
              <a:rPr lang="en-US" dirty="0">
                <a:latin typeface="Arial" charset="0"/>
                <a:cs typeface="Arial" charset="0"/>
              </a:rPr>
              <a:t>Visual Comparison</a:t>
            </a:r>
            <a:endParaRPr lang="en-US" dirty="0"/>
          </a:p>
        </p:txBody>
      </p:sp>
      <p:pic>
        <p:nvPicPr>
          <p:cNvPr id="4" name="Picture 2" descr="C:\Users\dqsun\Dropbox\NIPS2011\CVPR2012\png\seg\0026_hgvs_se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1200" y="914402"/>
            <a:ext cx="1645920" cy="117565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 name="Picture 5" descr="C:\Users\dqsun\Dropbox\NIPS2011\CVPR2012\png\seg\0026_seg.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33800" y="914400"/>
            <a:ext cx="1645920" cy="118525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6" descr="C:\Users\dqsun\Dropbox\NIPS2011\CVPR2012\png\seg\0026_flow.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16880" y="914400"/>
            <a:ext cx="1645920" cy="118525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 name="Picture 2" descr="C:\Users\dqsun\Dropbox\NIPS2011\CVPR2012\png\seg\0024_flow.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16880" y="2209800"/>
            <a:ext cx="1645920" cy="12344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 name="Picture 3" descr="C:\Users\dqsun\Dropbox\NIPS2011\CVPR2012\png\seg\0024_hgvs_seg.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1200" y="2209800"/>
            <a:ext cx="1645920" cy="12344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 name="Picture 5" descr="C:\Users\dqsun\Dropbox\NIPS2011\CVPR2012\png\seg\0024_seg.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33800" y="2209800"/>
            <a:ext cx="1645920" cy="12344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 name="Picture 6" descr="C:\Users\dqsun\Dropbox\NIPS2011\CVPR2012\png\seg\0023_seg.png"/>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33800" y="3581401"/>
            <a:ext cx="1645920" cy="122116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 name="Picture 7" descr="C:\Users\dqsun\Dropbox\NIPS2011\CVPR2012\png\seg\0023_flow.png"/>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16880" y="3581401"/>
            <a:ext cx="1645920" cy="122116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Picture 9" descr="Z:\research\write\CVPR12\layer\png\seg\seq_003_frame_004_seg.png"/>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1200" y="3589784"/>
            <a:ext cx="1645920" cy="121278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1" name="Picture 41" descr="C:\dqsun\Dropbox\NIPS2011\CVPR2012\png\gt_seg\0023_gt_seg.png"/>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25380" y="3581402"/>
            <a:ext cx="1645920" cy="122116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2" name="Picture 42" descr="C:\dqsun\Dropbox\NIPS2011\CVPR2012\png\gt_seg\0024_gt_seg.png"/>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99980" y="2209800"/>
            <a:ext cx="1645920" cy="12344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 name="Picture 44" descr="C:\dqsun\Dropbox\NIPS2011\CVPR2012\png\gt_seg\0026_gt_seg.png"/>
          <p:cNvPicPr>
            <a:picLocks noChangeAspect="1" noChangeArrowheads="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87280" y="916133"/>
            <a:ext cx="1645920" cy="118525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4" name="Picture 14" descr="C:\dqsun\Dropbox\job_app\job_talk\images\mit_data\003_MIT_car3_half_images.gif"/>
          <p:cNvPicPr>
            <a:picLocks noChangeAspect="1" noChangeArrowheads="1" noCrop="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9456" y="3581401"/>
            <a:ext cx="1645920" cy="122116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5" name="Picture 15" descr="C:\dqsun\Dropbox\job_app\job_talk\images\mit_data\004_MIT_dog_half_images.gif"/>
          <p:cNvPicPr>
            <a:picLocks noChangeAspect="1" noChangeArrowheads="1" noCrop="1"/>
          </p:cNvPicPr>
          <p:nvPr/>
        </p:nvPicPr>
        <p:blipFill>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9456" y="2209800"/>
            <a:ext cx="1645920" cy="12344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6" name="Picture 17" descr="C:\dqsun\Dropbox\job_app\job_talk\images\mit_data\006_MIT_table_half_images.gif"/>
          <p:cNvPicPr>
            <a:picLocks noChangeAspect="1" noChangeArrowheads="1" noCrop="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9456" y="914400"/>
            <a:ext cx="1645920" cy="118525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7" name="Picture 3" descr="C:\dqsun\Dropbox\NIPS2011\CVPR2012\png\seg\nLayers\0028_flow.png"/>
          <p:cNvPicPr>
            <a:picLocks noChangeAspect="1" noChangeArrowheads="1"/>
          </p:cNvPicPr>
          <p:nvPr/>
        </p:nvPicPr>
        <p:blipFill>
          <a:blip r:embed="rId1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16880" y="4972463"/>
            <a:ext cx="1645920" cy="111907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8" name="Picture 4" descr="C:\dqsun\Dropbox\NIPS2011\CVPR2012\png\seg\nLayers\0028_seg.png"/>
          <p:cNvPicPr>
            <a:picLocks noChangeAspect="1" noChangeArrowheads="1"/>
          </p:cNvPicPr>
          <p:nvPr/>
        </p:nvPicPr>
        <p:blipFill>
          <a:blip r:embed="rId1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33800" y="4972463"/>
            <a:ext cx="1645920" cy="111907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9" name="Picture 19" descr="C:\dqsun\Dropbox\job_app\job_talk\images\mit_data\008_MIT_hand_half_images.gif"/>
          <p:cNvPicPr>
            <a:picLocks noChangeAspect="1" noChangeArrowheads="1" noCrop="1"/>
          </p:cNvPicPr>
          <p:nvPr/>
        </p:nvPicPr>
        <p:blipFill>
          <a:blip r:embed="rId2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9456" y="4972463"/>
            <a:ext cx="1645920" cy="111907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0" name="Picture 46" descr="C:\dqsun\Dropbox\NIPS2011\CVPR2012\png\gt_seg\0028_gt_seg.png"/>
          <p:cNvPicPr>
            <a:picLocks noChangeAspect="1" noChangeArrowheads="1"/>
          </p:cNvPicPr>
          <p:nvPr/>
        </p:nvPicPr>
        <p:blipFill>
          <a:blip r:embed="rId2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32174" y="4972463"/>
            <a:ext cx="1645920" cy="111907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31" name="Picture 9" descr="C:\dqsun\Dropbox\NIPS2011\CVPR2012\png\seg\HGVS\0028_seg.png"/>
          <p:cNvPicPr>
            <a:picLocks noChangeAspect="1" noChangeArrowheads="1"/>
          </p:cNvPicPr>
          <p:nvPr/>
        </p:nvPicPr>
        <p:blipFill>
          <a:blip r:embed="rId2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1200" y="4952052"/>
            <a:ext cx="1645920" cy="113948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4" name="Rectangle 26"/>
          <p:cNvSpPr>
            <a:spLocks noChangeArrowheads="1"/>
          </p:cNvSpPr>
          <p:nvPr/>
        </p:nvSpPr>
        <p:spPr bwMode="auto">
          <a:xfrm>
            <a:off x="2129208" y="6160810"/>
            <a:ext cx="1312115"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sz="1800" dirty="0" err="1" smtClean="0">
                <a:solidFill>
                  <a:srgbClr val="FFFFFF"/>
                </a:solidFill>
              </a:rPr>
              <a:t>Grundmann</a:t>
            </a:r>
            <a:r>
              <a:rPr lang="en-US" sz="1800" dirty="0" smtClean="0">
                <a:solidFill>
                  <a:srgbClr val="FFFFFF"/>
                </a:solidFill>
              </a:rPr>
              <a:t> </a:t>
            </a:r>
            <a:br>
              <a:rPr lang="en-US" sz="1800" dirty="0" smtClean="0">
                <a:solidFill>
                  <a:srgbClr val="FFFFFF"/>
                </a:solidFill>
              </a:rPr>
            </a:br>
            <a:r>
              <a:rPr lang="en-US" sz="1800" dirty="0" smtClean="0">
                <a:solidFill>
                  <a:srgbClr val="FFFFFF"/>
                </a:solidFill>
              </a:rPr>
              <a:t>CVPR 2010</a:t>
            </a:r>
            <a:endParaRPr lang="en-US" sz="1800" dirty="0">
              <a:solidFill>
                <a:srgbClr val="FFFFFF"/>
              </a:solidFill>
            </a:endParaRPr>
          </a:p>
        </p:txBody>
      </p:sp>
      <p:sp>
        <p:nvSpPr>
          <p:cNvPr id="35" name="Rectangle 26"/>
          <p:cNvSpPr>
            <a:spLocks noChangeArrowheads="1"/>
          </p:cNvSpPr>
          <p:nvPr/>
        </p:nvSpPr>
        <p:spPr bwMode="auto">
          <a:xfrm>
            <a:off x="7459129" y="6160810"/>
            <a:ext cx="142246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sz="1800" dirty="0" smtClean="0">
                <a:solidFill>
                  <a:srgbClr val="FFFFFF"/>
                </a:solidFill>
              </a:rPr>
              <a:t>Ground truth</a:t>
            </a:r>
            <a:endParaRPr lang="en-US" sz="1800" dirty="0">
              <a:solidFill>
                <a:srgbClr val="FFFFFF"/>
              </a:solidFill>
            </a:endParaRPr>
          </a:p>
        </p:txBody>
      </p:sp>
      <p:sp>
        <p:nvSpPr>
          <p:cNvPr id="36" name="Rectangle 26"/>
          <p:cNvSpPr>
            <a:spLocks noChangeArrowheads="1"/>
          </p:cNvSpPr>
          <p:nvPr/>
        </p:nvSpPr>
        <p:spPr bwMode="auto">
          <a:xfrm>
            <a:off x="3604202" y="6160810"/>
            <a:ext cx="2026028"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altLang="zh-CN" sz="1800" dirty="0">
                <a:solidFill>
                  <a:srgbClr val="FFFFFF"/>
                </a:solidFill>
                <a:ea typeface="宋体" pitchFamily="2" charset="-122"/>
              </a:rPr>
              <a:t>Layer </a:t>
            </a:r>
            <a:r>
              <a:rPr lang="en-US" sz="1800" dirty="0" smtClean="0">
                <a:solidFill>
                  <a:srgbClr val="FFFFFF"/>
                </a:solidFill>
              </a:rPr>
              <a:t>segmentation</a:t>
            </a:r>
            <a:endParaRPr lang="en-US" sz="1800" dirty="0">
              <a:solidFill>
                <a:srgbClr val="FFFFFF"/>
              </a:solidFill>
            </a:endParaRPr>
          </a:p>
        </p:txBody>
      </p:sp>
      <p:sp>
        <p:nvSpPr>
          <p:cNvPr id="37" name="Rectangle 26"/>
          <p:cNvSpPr>
            <a:spLocks noChangeArrowheads="1"/>
          </p:cNvSpPr>
          <p:nvPr/>
        </p:nvSpPr>
        <p:spPr bwMode="auto">
          <a:xfrm>
            <a:off x="5992873" y="6160810"/>
            <a:ext cx="629537"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sz="1800" dirty="0" smtClean="0">
                <a:solidFill>
                  <a:srgbClr val="FFFFFF"/>
                </a:solidFill>
              </a:rPr>
              <a:t>Flow</a:t>
            </a:r>
            <a:endParaRPr lang="en-US" sz="1800" dirty="0">
              <a:solidFill>
                <a:srgbClr val="FFFFFF"/>
              </a:solidFill>
            </a:endParaRPr>
          </a:p>
        </p:txBody>
      </p:sp>
      <p:sp>
        <p:nvSpPr>
          <p:cNvPr id="32" name="Rectangle 31"/>
          <p:cNvSpPr/>
          <p:nvPr/>
        </p:nvSpPr>
        <p:spPr>
          <a:xfrm>
            <a:off x="3730752" y="6441226"/>
            <a:ext cx="3626081" cy="369332"/>
          </a:xfrm>
          <a:prstGeom prst="rect">
            <a:avLst/>
          </a:prstGeom>
        </p:spPr>
        <p:txBody>
          <a:bodyPr wrap="square">
            <a:spAutoFit/>
          </a:bodyPr>
          <a:lstStyle/>
          <a:p>
            <a:pPr eaLnBrk="0" hangingPunct="0">
              <a:spcBef>
                <a:spcPct val="30000"/>
              </a:spcBef>
              <a:buClr>
                <a:srgbClr val="000000"/>
              </a:buClr>
              <a:buSzPct val="100000"/>
              <a:defRPr/>
            </a:pPr>
            <a:r>
              <a:rPr lang="en-US" sz="1800" dirty="0" err="1" smtClean="0">
                <a:solidFill>
                  <a:srgbClr val="FFFFFF"/>
                </a:solidFill>
              </a:rPr>
              <a:t>nLayers</a:t>
            </a:r>
            <a:r>
              <a:rPr lang="en-US" sz="1800" dirty="0" smtClean="0">
                <a:solidFill>
                  <a:srgbClr val="FFFFFF"/>
                </a:solidFill>
              </a:rPr>
              <a:t>: Sun et al. CVPR 2012</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41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P spid="32" grpId="0"/>
    </p:bldLst>
  </p:timing>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11" descr="C:\dqsun\Dropbox\job_app\job_talk\images\mit_data\009_MIT_person_half_images.gif"/>
          <p:cNvPicPr>
            <a:picLocks noChangeAspect="1" noChangeArrowheads="1" noCrop="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9456" y="5273136"/>
            <a:ext cx="1645920" cy="105146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 name="Picture 12" descr="C:\dqsun\Dropbox\job_app\job_talk\images\mit_data\001_MIT_car_half_images.gif"/>
          <p:cNvPicPr>
            <a:picLocks noChangeAspect="1" noChangeArrowheads="1" noCrop="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9456" y="76200"/>
            <a:ext cx="1645920" cy="121420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6" name="Picture 13" descr="C:\dqsun\Dropbox\job_app\job_talk\images\mit_data\002_MIT_car2_half_images.gif"/>
          <p:cNvPicPr>
            <a:picLocks noChangeAspect="1" noChangeArrowheads="1" noCrop="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9456" y="1362373"/>
            <a:ext cx="1645920" cy="12344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16" descr="C:\dqsun\Dropbox\job_app\job_talk\images\mit_data\005_MIT_phone_half_images.gif"/>
          <p:cNvPicPr>
            <a:picLocks noChangeAspect="1" noChangeArrowheads="1" noCrop="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9456" y="2668783"/>
            <a:ext cx="1645920" cy="12344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 name="Picture 18" descr="C:\dqsun\Dropbox\job_app\job_talk\images\mit_data\007_MIT_toy_half_images.gif"/>
          <p:cNvPicPr>
            <a:picLocks noChangeAspect="1" noChangeArrowheads="1" noCrop="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9456" y="3975193"/>
            <a:ext cx="1645920" cy="122597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 name="Picture 38" descr="C:\dqsun\Dropbox\NIPS2011\CVPR2012\png\gt_seg\0029_gt_seg.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87280" y="5273136"/>
            <a:ext cx="1645920" cy="105146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 name="Picture 39" descr="C:\dqsun\Dropbox\NIPS2011\CVPR2012\png\gt_seg\0021_gt_seg.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87280" y="76200"/>
            <a:ext cx="1645920" cy="121420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 name="Picture 40" descr="C:\dqsun\Dropbox\NIPS2011\CVPR2012\png\gt_seg\0022_gt_seg.png"/>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87280" y="1362373"/>
            <a:ext cx="1645920" cy="12344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 name="Picture 43" descr="C:\dqsun\Dropbox\NIPS2011\CVPR2012\png\gt_seg\0025_gt_seg.png"/>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87280" y="2668783"/>
            <a:ext cx="1645920" cy="12344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 name="Picture 45" descr="C:\dqsun\Dropbox\NIPS2011\CVPR2012\png\gt_seg\0027_gt_seg.png"/>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87280" y="3975193"/>
            <a:ext cx="1645920" cy="122597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nvGrpSpPr>
          <p:cNvPr id="2" name="Group 1"/>
          <p:cNvGrpSpPr/>
          <p:nvPr/>
        </p:nvGrpSpPr>
        <p:grpSpPr>
          <a:xfrm>
            <a:off x="1986412" y="77620"/>
            <a:ext cx="1645920" cy="6817111"/>
            <a:chOff x="1986412" y="77620"/>
            <a:chExt cx="1645920" cy="6817111"/>
          </a:xfrm>
        </p:grpSpPr>
        <p:pic>
          <p:nvPicPr>
            <p:cNvPr id="24" name="Picture 2" descr="C:\dqsun\Dropbox\NIPS2011\CVPR2012\png\seg\HGVS\0021_seg.png"/>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6412" y="77620"/>
              <a:ext cx="1645920" cy="121278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5" name="Picture 3" descr="C:\dqsun\Dropbox\NIPS2011\CVPR2012\png\seg\HGVS\0022_seg.png"/>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6412" y="1362373"/>
              <a:ext cx="1645920" cy="12344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6" name="Picture 6" descr="C:\dqsun\Dropbox\NIPS2011\CVPR2012\png\seg\HGVS\0025_seg.png"/>
            <p:cNvPicPr>
              <a:picLocks noChangeAspect="1" noChangeArrowheads="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6412" y="2668783"/>
              <a:ext cx="1645920" cy="12344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7" name="Picture 10" descr="C:\dqsun\Dropbox\NIPS2011\CVPR2012\png\seg\HGVS\0029_seg.png"/>
            <p:cNvPicPr>
              <a:picLocks noChangeAspect="1" noChangeArrowheads="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6412" y="5246239"/>
              <a:ext cx="1645920" cy="107836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8" name="Picture 8" descr="C:\dqsun\Dropbox\NIPS2011\CVPR2012\png\seg\HGVS\0027_seg.png"/>
            <p:cNvPicPr>
              <a:picLocks noChangeAspect="1" noChangeArrowheads="1"/>
            </p:cNvPicPr>
            <p:nvPr/>
          </p:nvPicPr>
          <p:blipFill>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6412" y="3994158"/>
              <a:ext cx="1645920" cy="120700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9" name="Rectangle 26"/>
            <p:cNvSpPr>
              <a:spLocks noChangeArrowheads="1"/>
            </p:cNvSpPr>
            <p:nvPr/>
          </p:nvSpPr>
          <p:spPr bwMode="auto">
            <a:xfrm>
              <a:off x="2129208" y="6248400"/>
              <a:ext cx="1312115"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sz="1800" dirty="0" err="1" smtClean="0">
                  <a:solidFill>
                    <a:srgbClr val="FFFFFF"/>
                  </a:solidFill>
                </a:rPr>
                <a:t>Grundmann</a:t>
              </a:r>
              <a:r>
                <a:rPr lang="en-US" sz="1800" dirty="0" smtClean="0">
                  <a:solidFill>
                    <a:srgbClr val="FFFFFF"/>
                  </a:solidFill>
                </a:rPr>
                <a:t> </a:t>
              </a:r>
              <a:br>
                <a:rPr lang="en-US" sz="1800" dirty="0" smtClean="0">
                  <a:solidFill>
                    <a:srgbClr val="FFFFFF"/>
                  </a:solidFill>
                </a:rPr>
              </a:br>
              <a:r>
                <a:rPr lang="en-US" sz="1800" dirty="0" smtClean="0">
                  <a:solidFill>
                    <a:srgbClr val="FFFFFF"/>
                  </a:solidFill>
                </a:rPr>
                <a:t>CVPR 2010</a:t>
              </a:r>
              <a:endParaRPr lang="en-US" sz="1800" dirty="0">
                <a:solidFill>
                  <a:srgbClr val="FFFFFF"/>
                </a:solidFill>
              </a:endParaRPr>
            </a:p>
          </p:txBody>
        </p:sp>
      </p:grpSp>
      <p:sp>
        <p:nvSpPr>
          <p:cNvPr id="30" name="Rectangle 26"/>
          <p:cNvSpPr>
            <a:spLocks noChangeArrowheads="1"/>
          </p:cNvSpPr>
          <p:nvPr/>
        </p:nvSpPr>
        <p:spPr bwMode="auto">
          <a:xfrm>
            <a:off x="7459129" y="6248400"/>
            <a:ext cx="142246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sz="1800" dirty="0" smtClean="0">
                <a:solidFill>
                  <a:srgbClr val="FFFFFF"/>
                </a:solidFill>
              </a:rPr>
              <a:t>Ground truth</a:t>
            </a:r>
            <a:endParaRPr lang="en-US" sz="1800" dirty="0">
              <a:solidFill>
                <a:srgbClr val="FFFFFF"/>
              </a:solidFill>
            </a:endParaRPr>
          </a:p>
        </p:txBody>
      </p:sp>
      <p:grpSp>
        <p:nvGrpSpPr>
          <p:cNvPr id="3" name="Group 34"/>
          <p:cNvGrpSpPr/>
          <p:nvPr/>
        </p:nvGrpSpPr>
        <p:grpSpPr>
          <a:xfrm>
            <a:off x="5520324" y="76200"/>
            <a:ext cx="1645920" cy="6541532"/>
            <a:chOff x="5520324" y="76200"/>
            <a:chExt cx="1645920" cy="6541532"/>
          </a:xfrm>
        </p:grpSpPr>
        <p:pic>
          <p:nvPicPr>
            <p:cNvPr id="15" name="Picture 5" descr="C:\dqsun\Dropbox\NIPS2011\CVPR2012\png\seg\nLayers\0021_flow.png"/>
            <p:cNvPicPr>
              <a:picLocks noChangeAspect="1" noChangeArrowheads="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20324" y="76200"/>
              <a:ext cx="1645920" cy="121420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7" name="Picture 7" descr="C:\dqsun\Dropbox\NIPS2011\CVPR2012\png\seg\nLayers\0022_flow.png"/>
            <p:cNvPicPr>
              <a:picLocks noChangeAspect="1" noChangeArrowheads="1"/>
            </p:cNvPicPr>
            <p:nvPr/>
          </p:nvPicPr>
          <p:blipFill>
            <a:blip r:embed="rId1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20324" y="1362373"/>
              <a:ext cx="1645920" cy="12344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9" name="Picture 9" descr="C:\dqsun\Dropbox\NIPS2011\CVPR2012\png\seg\nLayers\0025_flow.png"/>
            <p:cNvPicPr>
              <a:picLocks noChangeAspect="1" noChangeArrowheads="1"/>
            </p:cNvPicPr>
            <p:nvPr/>
          </p:nvPicPr>
          <p:blipFill>
            <a:blip r:embed="rId1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20324" y="2668783"/>
              <a:ext cx="1645920" cy="12344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1" name="Picture 11" descr="C:\dqsun\Dropbox\NIPS2011\CVPR2012\png\seg\nLayers\0027_flow.png"/>
            <p:cNvPicPr>
              <a:picLocks noChangeAspect="1" noChangeArrowheads="1"/>
            </p:cNvPicPr>
            <p:nvPr/>
          </p:nvPicPr>
          <p:blipFill>
            <a:blip r:embed="rId2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20324" y="3975193"/>
              <a:ext cx="1645920" cy="122597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2" name="Picture 12" descr="C:\dqsun\Dropbox\NIPS2011\CVPR2012\png\seg\nLayers\0029_flow.png"/>
            <p:cNvPicPr>
              <a:picLocks noChangeAspect="1" noChangeArrowheads="1"/>
            </p:cNvPicPr>
            <p:nvPr/>
          </p:nvPicPr>
          <p:blipFill>
            <a:blip r:embed="rId2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20324" y="5273135"/>
              <a:ext cx="1645920" cy="105146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2" name="Rectangle 26"/>
            <p:cNvSpPr>
              <a:spLocks noChangeArrowheads="1"/>
            </p:cNvSpPr>
            <p:nvPr/>
          </p:nvSpPr>
          <p:spPr bwMode="auto">
            <a:xfrm>
              <a:off x="5971652" y="6248400"/>
              <a:ext cx="671979"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sz="1800" dirty="0" smtClean="0">
                  <a:solidFill>
                    <a:schemeClr val="bg1"/>
                  </a:solidFill>
                </a:rPr>
                <a:t>Flow</a:t>
              </a:r>
              <a:endParaRPr lang="en-US" sz="1800" dirty="0">
                <a:solidFill>
                  <a:schemeClr val="bg1"/>
                </a:solidFill>
              </a:endParaRPr>
            </a:p>
          </p:txBody>
        </p:sp>
      </p:grpSp>
      <p:grpSp>
        <p:nvGrpSpPr>
          <p:cNvPr id="35" name="Group 35"/>
          <p:cNvGrpSpPr/>
          <p:nvPr/>
        </p:nvGrpSpPr>
        <p:grpSpPr>
          <a:xfrm>
            <a:off x="3604200" y="76200"/>
            <a:ext cx="3752633" cy="6821948"/>
            <a:chOff x="3604200" y="76200"/>
            <a:chExt cx="3752633" cy="6821948"/>
          </a:xfrm>
        </p:grpSpPr>
        <p:pic>
          <p:nvPicPr>
            <p:cNvPr id="14" name="Picture 2" descr="C:\dqsun\Dropbox\NIPS2011\CVPR2012\png\seg\nLayers\0027_seg.png"/>
            <p:cNvPicPr>
              <a:picLocks noChangeAspect="1" noChangeArrowheads="1"/>
            </p:cNvPicPr>
            <p:nvPr/>
          </p:nvPicPr>
          <p:blipFill>
            <a:blip r:embed="rId2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53368" y="3975193"/>
              <a:ext cx="1645920" cy="122597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6" name="Picture 6" descr="C:\dqsun\Dropbox\NIPS2011\CVPR2012\png\seg\nLayers\0021_seg.png"/>
            <p:cNvPicPr>
              <a:picLocks noChangeAspect="1" noChangeArrowheads="1"/>
            </p:cNvPicPr>
            <p:nvPr/>
          </p:nvPicPr>
          <p:blipFill>
            <a:blip r:embed="rId2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53368" y="76200"/>
              <a:ext cx="1645920" cy="121420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8" name="Picture 8" descr="C:\dqsun\Dropbox\NIPS2011\CVPR2012\png\seg\nLayers\0022_seg.png"/>
            <p:cNvPicPr>
              <a:picLocks noChangeAspect="1" noChangeArrowheads="1"/>
            </p:cNvPicPr>
            <p:nvPr/>
          </p:nvPicPr>
          <p:blipFill>
            <a:blip r:embed="rId2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53368" y="1362373"/>
              <a:ext cx="1645920" cy="12344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0" name="Picture 10" descr="C:\dqsun\Dropbox\NIPS2011\CVPR2012\png\seg\nLayers\0025_seg.png"/>
            <p:cNvPicPr>
              <a:picLocks noChangeAspect="1" noChangeArrowheads="1"/>
            </p:cNvPicPr>
            <p:nvPr/>
          </p:nvPicPr>
          <p:blipFill>
            <a:blip r:embed="rId2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53368" y="2668783"/>
              <a:ext cx="1645920" cy="123444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3" name="Picture 13" descr="C:\dqsun\Dropbox\NIPS2011\CVPR2012\png\seg\nLayers\0029_seg.png"/>
            <p:cNvPicPr>
              <a:picLocks noChangeAspect="1" noChangeArrowheads="1"/>
            </p:cNvPicPr>
            <p:nvPr/>
          </p:nvPicPr>
          <p:blipFill>
            <a:blip r:embed="rId2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53368" y="5273135"/>
              <a:ext cx="1645920" cy="105146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1" name="Rectangle 26"/>
            <p:cNvSpPr>
              <a:spLocks noChangeArrowheads="1"/>
            </p:cNvSpPr>
            <p:nvPr/>
          </p:nvSpPr>
          <p:spPr bwMode="auto">
            <a:xfrm>
              <a:off x="3604200" y="6248400"/>
              <a:ext cx="2026028"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altLang="zh-CN" sz="1800" dirty="0">
                  <a:solidFill>
                    <a:srgbClr val="FFFFFF"/>
                  </a:solidFill>
                  <a:ea typeface="宋体" pitchFamily="2" charset="-122"/>
                </a:rPr>
                <a:t>Layer </a:t>
              </a:r>
              <a:r>
                <a:rPr lang="en-US" sz="1800" dirty="0" smtClean="0">
                  <a:solidFill>
                    <a:srgbClr val="FFFFFF"/>
                  </a:solidFill>
                </a:rPr>
                <a:t>segmentation</a:t>
              </a:r>
              <a:endParaRPr lang="en-US" sz="1800" dirty="0">
                <a:solidFill>
                  <a:srgbClr val="FFFFFF"/>
                </a:solidFill>
              </a:endParaRPr>
            </a:p>
          </p:txBody>
        </p:sp>
        <p:sp>
          <p:nvSpPr>
            <p:cNvPr id="33" name="Rectangle 32"/>
            <p:cNvSpPr/>
            <p:nvPr/>
          </p:nvSpPr>
          <p:spPr>
            <a:xfrm>
              <a:off x="3730752" y="6528816"/>
              <a:ext cx="3626081" cy="369332"/>
            </a:xfrm>
            <a:prstGeom prst="rect">
              <a:avLst/>
            </a:prstGeom>
          </p:spPr>
          <p:txBody>
            <a:bodyPr wrap="square">
              <a:spAutoFit/>
            </a:bodyPr>
            <a:lstStyle/>
            <a:p>
              <a:pPr eaLnBrk="0" hangingPunct="0">
                <a:spcBef>
                  <a:spcPct val="30000"/>
                </a:spcBef>
                <a:buClr>
                  <a:srgbClr val="000000"/>
                </a:buClr>
                <a:buSzPct val="100000"/>
                <a:defRPr/>
              </a:pPr>
              <a:r>
                <a:rPr lang="en-US" sz="1800" dirty="0" err="1" smtClean="0">
                  <a:solidFill>
                    <a:srgbClr val="FFFFFF"/>
                  </a:solidFill>
                </a:rPr>
                <a:t>nLayers</a:t>
              </a:r>
              <a:r>
                <a:rPr lang="en-US" sz="1800" dirty="0" smtClean="0">
                  <a:solidFill>
                    <a:srgbClr val="FFFFFF"/>
                  </a:solidFill>
                </a:rPr>
                <a:t>: Sun et al. CVPR 2012</a:t>
              </a:r>
            </a:p>
          </p:txBody>
        </p:sp>
      </p:grpSp>
      <p:sp>
        <p:nvSpPr>
          <p:cNvPr id="34" name="Rectangle 33"/>
          <p:cNvSpPr/>
          <p:nvPr/>
        </p:nvSpPr>
        <p:spPr>
          <a:xfrm>
            <a:off x="3733800" y="2668783"/>
            <a:ext cx="1665488" cy="1234440"/>
          </a:xfrm>
          <a:prstGeom prst="rect">
            <a:avLst/>
          </a:prstGeom>
          <a:noFill/>
          <a:ln w="25400">
            <a:solidFill>
              <a:schemeClr val="bg1"/>
            </a:solidFill>
          </a:ln>
        </p:spPr>
        <p:txBody>
          <a:bodyPr rtlCol="0" anchor="ctr">
            <a:spAutoFit/>
          </a:bodyPr>
          <a:lstStyle/>
          <a:p>
            <a:pPr algn="ctr"/>
            <a:endParaRPr lang="en-US"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95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9"/>
            <a:ext cx="8229600" cy="1143000"/>
          </a:xfrm>
        </p:spPr>
        <p:txBody>
          <a:bodyPr/>
          <a:lstStyle/>
          <a:p>
            <a:r>
              <a:rPr lang="en-US" dirty="0" smtClean="0"/>
              <a:t>Upper Number of Layers</a:t>
            </a:r>
            <a:endParaRPr lang="en-US" dirty="0"/>
          </a:p>
        </p:txBody>
      </p:sp>
      <p:sp>
        <p:nvSpPr>
          <p:cNvPr id="3" name="Content Placeholder 2"/>
          <p:cNvSpPr>
            <a:spLocks noGrp="1"/>
          </p:cNvSpPr>
          <p:nvPr>
            <p:ph idx="1"/>
          </p:nvPr>
        </p:nvSpPr>
        <p:spPr>
          <a:xfrm>
            <a:off x="457200" y="952034"/>
            <a:ext cx="8229600" cy="4525963"/>
          </a:xfrm>
        </p:spPr>
        <p:txBody>
          <a:bodyPr/>
          <a:lstStyle/>
          <a:p>
            <a:r>
              <a:rPr lang="en-US" dirty="0" err="1" smtClean="0"/>
              <a:t>nLayers</a:t>
            </a:r>
            <a:r>
              <a:rPr lang="en-US" dirty="0" smtClean="0"/>
              <a:t> (discrete-continuous) more robust than Layers++ (local)</a:t>
            </a:r>
            <a:endParaRPr lang="en-US" dirty="0"/>
          </a:p>
        </p:txBody>
      </p:sp>
      <p:graphicFrame>
        <p:nvGraphicFramePr>
          <p:cNvPr id="5" name="Chart 4"/>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3999029"/>
              </p:ext>
            </p:extLst>
          </p:nvPr>
        </p:nvGraphicFramePr>
        <p:xfrm>
          <a:off x="1295400" y="2209800"/>
          <a:ext cx="67818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3657600" y="2010108"/>
            <a:ext cx="1261884" cy="369332"/>
          </a:xfrm>
          <a:prstGeom prst="rect">
            <a:avLst/>
          </a:prstGeom>
        </p:spPr>
        <p:txBody>
          <a:bodyPr wrap="none">
            <a:spAutoFit/>
          </a:bodyPr>
          <a:lstStyle/>
          <a:p>
            <a:r>
              <a:rPr lang="en-US" b="1" dirty="0" smtClean="0">
                <a:solidFill>
                  <a:srgbClr val="FFFFFF"/>
                </a:solidFill>
              </a:rPr>
              <a:t>Rand Index</a:t>
            </a:r>
            <a:endParaRPr lang="en-US" b="1" dirty="0">
              <a:solidFill>
                <a:srgbClr val="FFFFFF"/>
              </a:solidFill>
            </a:endParaRPr>
          </a:p>
        </p:txBody>
      </p:sp>
      <p:sp>
        <p:nvSpPr>
          <p:cNvPr id="6" name="Rectangle 5"/>
          <p:cNvSpPr/>
          <p:nvPr/>
        </p:nvSpPr>
        <p:spPr>
          <a:xfrm>
            <a:off x="4578685" y="6324600"/>
            <a:ext cx="3608937" cy="369332"/>
          </a:xfrm>
          <a:prstGeom prst="rect">
            <a:avLst/>
          </a:prstGeom>
        </p:spPr>
        <p:txBody>
          <a:bodyPr wrap="square">
            <a:spAutoFit/>
          </a:bodyPr>
          <a:lstStyle/>
          <a:p>
            <a:pPr eaLnBrk="0" hangingPunct="0">
              <a:spcBef>
                <a:spcPct val="30000"/>
              </a:spcBef>
              <a:buClr>
                <a:srgbClr val="000000"/>
              </a:buClr>
              <a:buSzPct val="100000"/>
              <a:defRPr/>
            </a:pPr>
            <a:r>
              <a:rPr lang="en-US" sz="1800" dirty="0" err="1" smtClean="0">
                <a:solidFill>
                  <a:schemeClr val="bg1"/>
                </a:solidFill>
              </a:rPr>
              <a:t>nLayers</a:t>
            </a:r>
            <a:r>
              <a:rPr lang="en-US" sz="1800" dirty="0" smtClean="0">
                <a:solidFill>
                  <a:schemeClr val="bg1"/>
                </a:solidFill>
              </a:rPr>
              <a:t>: Sun et al. CVPR 2012</a:t>
            </a:r>
          </a:p>
        </p:txBody>
      </p:sp>
      <p:sp>
        <p:nvSpPr>
          <p:cNvPr id="7" name="Rectangle 6"/>
          <p:cNvSpPr/>
          <p:nvPr/>
        </p:nvSpPr>
        <p:spPr>
          <a:xfrm>
            <a:off x="762000" y="6324600"/>
            <a:ext cx="3608937" cy="369332"/>
          </a:xfrm>
          <a:prstGeom prst="rect">
            <a:avLst/>
          </a:prstGeom>
        </p:spPr>
        <p:txBody>
          <a:bodyPr wrap="square">
            <a:spAutoFit/>
          </a:bodyPr>
          <a:lstStyle/>
          <a:p>
            <a:pPr eaLnBrk="0" hangingPunct="0">
              <a:spcBef>
                <a:spcPct val="30000"/>
              </a:spcBef>
              <a:buClr>
                <a:srgbClr val="000000"/>
              </a:buClr>
              <a:buSzPct val="100000"/>
              <a:defRPr/>
            </a:pPr>
            <a:r>
              <a:rPr lang="en-US" sz="1800" dirty="0" smtClean="0">
                <a:solidFill>
                  <a:schemeClr val="bg1"/>
                </a:solidFill>
              </a:rPr>
              <a:t>Layers++:</a:t>
            </a:r>
            <a:r>
              <a:rPr lang="en-US" sz="1800" i="1" dirty="0" smtClean="0">
                <a:solidFill>
                  <a:schemeClr val="bg1"/>
                </a:solidFill>
              </a:rPr>
              <a:t> </a:t>
            </a:r>
            <a:r>
              <a:rPr lang="en-US" sz="1800" dirty="0" smtClean="0">
                <a:solidFill>
                  <a:schemeClr val="bg1"/>
                </a:solidFill>
              </a:rPr>
              <a:t>Sun et al. NIPS 2010</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45404533"/>
      </p:ext>
    </p:extLst>
  </p:cSld>
  <p:clrMapOvr>
    <a:masterClrMapping/>
  </p:clrMapOv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smtClean="0">
                <a:latin typeface="Arial" charset="0"/>
                <a:cs typeface="Arial" charset="0"/>
              </a:rPr>
              <a:t>Multiple Frames</a:t>
            </a:r>
          </a:p>
        </p:txBody>
      </p:sp>
      <p:sp>
        <p:nvSpPr>
          <p:cNvPr id="34819" name="Content Placeholder 2"/>
          <p:cNvSpPr>
            <a:spLocks noGrp="1"/>
          </p:cNvSpPr>
          <p:nvPr>
            <p:ph idx="1"/>
          </p:nvPr>
        </p:nvSpPr>
        <p:spPr/>
        <p:txBody>
          <a:bodyPr/>
          <a:lstStyle/>
          <a:p>
            <a:pPr>
              <a:buFont typeface="Arial" charset="0"/>
              <a:buChar char="•"/>
            </a:pPr>
            <a:r>
              <a:rPr lang="en-US" smtClean="0">
                <a:latin typeface="Arial" charset="0"/>
                <a:cs typeface="Arial" charset="0"/>
              </a:rPr>
              <a:t>Key idea: temporal coherence of support functions enforces temporal consistency of the scene structure instead of the flow</a:t>
            </a:r>
          </a:p>
        </p:txBody>
      </p:sp>
      <p:pic>
        <p:nvPicPr>
          <p:cNvPr id="34820" name="Picture 15" descr="C:\dqsun\Dropbox\job_app\job_talk\images\mit_data\004_MIT_dog_half_images.gif"/>
          <p:cNvPicPr>
            <a:picLocks noChangeAspect="1" noChangeArrowheads="1" noCrop="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6238" y="3503613"/>
            <a:ext cx="2743200" cy="2057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4821" name="Picture 3" descr="C:\dqsun\Dropbox\job_app\job_talk\images\mit_data\illustration.gif"/>
          <p:cNvPicPr>
            <a:picLocks noChangeAspect="1" noChangeArrowheads="1" noCrop="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35688" y="3503613"/>
            <a:ext cx="2743200" cy="2057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4822" name="Picture 5" descr="C:\dqsun\Dropbox\job_app\job_talk\images\mit_data\flow2.gif"/>
          <p:cNvPicPr>
            <a:picLocks noChangeAspect="1" noChangeArrowheads="1" noCrop="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55963" y="3503613"/>
            <a:ext cx="2743200" cy="2057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4823" name="Rectangle 26"/>
          <p:cNvSpPr>
            <a:spLocks noChangeArrowheads="1"/>
          </p:cNvSpPr>
          <p:nvPr/>
        </p:nvSpPr>
        <p:spPr bwMode="auto">
          <a:xfrm>
            <a:off x="6290441" y="5562600"/>
            <a:ext cx="2435283"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altLang="zh-CN" sz="2000" dirty="0">
                <a:solidFill>
                  <a:schemeClr val="bg1"/>
                </a:solidFill>
                <a:ea typeface="宋体" pitchFamily="2" charset="-122"/>
              </a:rPr>
              <a:t>Layer </a:t>
            </a:r>
            <a:r>
              <a:rPr lang="en-US" sz="2000" dirty="0" smtClean="0">
                <a:solidFill>
                  <a:schemeClr val="bg1"/>
                </a:solidFill>
              </a:rPr>
              <a:t>segmentation</a:t>
            </a:r>
            <a:endParaRPr lang="en-US" sz="2000" dirty="0">
              <a:solidFill>
                <a:schemeClr val="bg1"/>
              </a:solidFill>
            </a:endParaRPr>
          </a:p>
        </p:txBody>
      </p:sp>
      <p:sp>
        <p:nvSpPr>
          <p:cNvPr id="34824" name="Rectangle 26"/>
          <p:cNvSpPr>
            <a:spLocks noChangeArrowheads="1"/>
          </p:cNvSpPr>
          <p:nvPr/>
        </p:nvSpPr>
        <p:spPr bwMode="auto">
          <a:xfrm>
            <a:off x="4264025" y="5562600"/>
            <a:ext cx="728663"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sz="2000">
                <a:solidFill>
                  <a:schemeClr val="bg1"/>
                </a:solidFill>
              </a:rPr>
              <a:t>Flow</a:t>
            </a:r>
          </a:p>
        </p:txBody>
      </p:sp>
      <p:sp>
        <p:nvSpPr>
          <p:cNvPr id="34825" name="Rectangle 26"/>
          <p:cNvSpPr>
            <a:spLocks noChangeArrowheads="1"/>
          </p:cNvSpPr>
          <p:nvPr/>
        </p:nvSpPr>
        <p:spPr bwMode="auto">
          <a:xfrm>
            <a:off x="1371600" y="5562600"/>
            <a:ext cx="754063"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sz="2000">
                <a:solidFill>
                  <a:schemeClr val="bg1"/>
                </a:solidFill>
              </a:rPr>
              <a:t>Input</a:t>
            </a:r>
          </a:p>
        </p:txBody>
      </p:sp>
      <p:sp>
        <p:nvSpPr>
          <p:cNvPr id="10" name="Rectangle 9"/>
          <p:cNvSpPr/>
          <p:nvPr/>
        </p:nvSpPr>
        <p:spPr>
          <a:xfrm>
            <a:off x="4578685" y="6096000"/>
            <a:ext cx="3608937" cy="369332"/>
          </a:xfrm>
          <a:prstGeom prst="rect">
            <a:avLst/>
          </a:prstGeom>
        </p:spPr>
        <p:txBody>
          <a:bodyPr wrap="square">
            <a:spAutoFit/>
          </a:bodyPr>
          <a:lstStyle/>
          <a:p>
            <a:pPr eaLnBrk="0" hangingPunct="0">
              <a:spcBef>
                <a:spcPct val="30000"/>
              </a:spcBef>
              <a:buClr>
                <a:srgbClr val="000000"/>
              </a:buClr>
              <a:buSzPct val="100000"/>
              <a:defRPr/>
            </a:pPr>
            <a:r>
              <a:rPr lang="en-US" sz="1800" dirty="0" err="1" smtClean="0">
                <a:solidFill>
                  <a:schemeClr val="bg1"/>
                </a:solidFill>
              </a:rPr>
              <a:t>nLayers</a:t>
            </a:r>
            <a:r>
              <a:rPr lang="en-US" sz="1800" dirty="0" smtClean="0">
                <a:solidFill>
                  <a:schemeClr val="bg1"/>
                </a:solidFill>
              </a:rPr>
              <a:t>: Sun et al. CVPR 2012</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24337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p:bldP spid="34824" grpId="0"/>
      <p:bldP spid="10"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ounded Rectangle 11"/>
          <p:cNvSpPr/>
          <p:nvPr/>
        </p:nvSpPr>
        <p:spPr>
          <a:xfrm>
            <a:off x="172549" y="3176754"/>
            <a:ext cx="8686800" cy="1162050"/>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Linear approximation</a:t>
            </a:r>
            <a:endParaRPr lang="en-US" dirty="0"/>
          </a:p>
        </p:txBody>
      </p:sp>
      <p:sp>
        <p:nvSpPr>
          <p:cNvPr id="4" name="Rectangle 2"/>
          <p:cNvSpPr>
            <a:spLocks noChangeArrowheads="1"/>
          </p:cNvSpPr>
          <p:nvPr/>
        </p:nvSpPr>
        <p:spPr bwMode="auto">
          <a:xfrm>
            <a:off x="7182949" y="3281862"/>
            <a:ext cx="1219200" cy="914400"/>
          </a:xfrm>
          <a:prstGeom prst="rect">
            <a:avLst/>
          </a:prstGeom>
          <a:solidFill>
            <a:srgbClr val="CCFFFF"/>
          </a:solidFill>
          <a:ln w="9525">
            <a:noFill/>
            <a:miter lim="800000"/>
            <a:headEnd/>
            <a:tailEnd/>
          </a:ln>
        </p:spPr>
        <p:txBody>
          <a:bodyPr wrap="none" anchor="ctr">
            <a:prstTxWarp prst="textNoShape">
              <a:avLst/>
            </a:prstTxWarp>
          </a:bodyPr>
          <a:lstStyle/>
          <a:p>
            <a:endParaRPr lang="en-US"/>
          </a:p>
        </p:txBody>
      </p:sp>
      <p:sp>
        <p:nvSpPr>
          <p:cNvPr id="5" name="Rectangle 3"/>
          <p:cNvSpPr>
            <a:spLocks noChangeArrowheads="1"/>
          </p:cNvSpPr>
          <p:nvPr/>
        </p:nvSpPr>
        <p:spPr bwMode="auto">
          <a:xfrm>
            <a:off x="248749" y="3281862"/>
            <a:ext cx="6934200" cy="914400"/>
          </a:xfrm>
          <a:prstGeom prst="rect">
            <a:avLst/>
          </a:prstGeom>
          <a:solidFill>
            <a:srgbClr val="FFFF99"/>
          </a:solidFill>
          <a:ln w="9525">
            <a:noFill/>
            <a:miter lim="800000"/>
            <a:headEnd/>
            <a:tailEnd/>
          </a:ln>
        </p:spPr>
        <p:txBody>
          <a:bodyPr wrap="none" anchor="ctr">
            <a:prstTxWarp prst="textNoShape">
              <a:avLst/>
            </a:prstTxWarp>
          </a:bodyPr>
          <a:lstStyle/>
          <a:p>
            <a:endParaRPr lang="en-US"/>
          </a:p>
        </p:txBody>
      </p:sp>
      <p:graphicFrame>
        <p:nvGraphicFramePr>
          <p:cNvPr id="6" name="Object 2"/>
          <p:cNvGraphicFramePr>
            <a:graphicFrameLocks noChangeAspect="1"/>
          </p:cNvGraphicFramePr>
          <p:nvPr/>
        </p:nvGraphicFramePr>
        <p:xfrm>
          <a:off x="324949" y="3281862"/>
          <a:ext cx="8534400" cy="819150"/>
        </p:xfrm>
        <a:graphic>
          <a:graphicData uri="http://schemas.openxmlformats.org/presentationml/2006/ole">
            <p:oleObj spid="_x0000_s209922" name="Equation" r:id="rId3" imgW="4368600" imgH="419040" progId="Equation.3">
              <p:embed/>
            </p:oleObj>
          </a:graphicData>
        </a:graphic>
      </p:graphicFrame>
      <p:grpSp>
        <p:nvGrpSpPr>
          <p:cNvPr id="7" name="Group 9"/>
          <p:cNvGrpSpPr>
            <a:grpSpLocks/>
          </p:cNvGrpSpPr>
          <p:nvPr/>
        </p:nvGrpSpPr>
        <p:grpSpPr bwMode="auto">
          <a:xfrm>
            <a:off x="401149" y="3434262"/>
            <a:ext cx="7848600" cy="457200"/>
            <a:chOff x="192" y="2064"/>
            <a:chExt cx="4944" cy="288"/>
          </a:xfrm>
        </p:grpSpPr>
        <p:sp>
          <p:nvSpPr>
            <p:cNvPr id="8" name="Line 10"/>
            <p:cNvSpPr>
              <a:spLocks noChangeShapeType="1"/>
            </p:cNvSpPr>
            <p:nvPr/>
          </p:nvSpPr>
          <p:spPr bwMode="auto">
            <a:xfrm flipH="1" flipV="1">
              <a:off x="192" y="2064"/>
              <a:ext cx="576" cy="288"/>
            </a:xfrm>
            <a:prstGeom prst="line">
              <a:avLst/>
            </a:prstGeom>
            <a:noFill/>
            <a:ln w="57150">
              <a:solidFill>
                <a:srgbClr val="FF0000"/>
              </a:solidFill>
              <a:round/>
              <a:headEnd/>
              <a:tailEnd/>
            </a:ln>
          </p:spPr>
          <p:txBody>
            <a:bodyPr>
              <a:prstTxWarp prst="textNoShape">
                <a:avLst/>
              </a:prstTxWarp>
            </a:bodyPr>
            <a:lstStyle/>
            <a:p>
              <a:endParaRPr lang="en-US"/>
            </a:p>
          </p:txBody>
        </p:sp>
        <p:sp>
          <p:nvSpPr>
            <p:cNvPr id="9" name="Line 11"/>
            <p:cNvSpPr>
              <a:spLocks noChangeShapeType="1"/>
            </p:cNvSpPr>
            <p:nvPr/>
          </p:nvSpPr>
          <p:spPr bwMode="auto">
            <a:xfrm flipH="1" flipV="1">
              <a:off x="4560" y="2064"/>
              <a:ext cx="576" cy="288"/>
            </a:xfrm>
            <a:prstGeom prst="line">
              <a:avLst/>
            </a:prstGeom>
            <a:noFill/>
            <a:ln w="57150">
              <a:solidFill>
                <a:srgbClr val="FF0000"/>
              </a:solidFill>
              <a:round/>
              <a:headEnd/>
              <a:tailEnd/>
            </a:ln>
          </p:spPr>
          <p:txBody>
            <a:bodyPr>
              <a:prstTxWarp prst="textNoShape">
                <a:avLst/>
              </a:prstTxWarp>
            </a:bodyPr>
            <a:lstStyle/>
            <a:p>
              <a:endParaRPr lang="en-US"/>
            </a:p>
          </p:txBody>
        </p:sp>
      </p:grpSp>
      <p:sp>
        <p:nvSpPr>
          <p:cNvPr id="10" name="Rounded Rectangle 9"/>
          <p:cNvSpPr/>
          <p:nvPr/>
        </p:nvSpPr>
        <p:spPr>
          <a:xfrm>
            <a:off x="474662" y="1600200"/>
            <a:ext cx="8229600" cy="1162050"/>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Object 2"/>
          <p:cNvGraphicFramePr>
            <a:graphicFrameLocks noChangeAspect="1"/>
          </p:cNvGraphicFramePr>
          <p:nvPr/>
        </p:nvGraphicFramePr>
        <p:xfrm>
          <a:off x="1219200" y="1630790"/>
          <a:ext cx="6842125" cy="1036637"/>
        </p:xfrm>
        <a:graphic>
          <a:graphicData uri="http://schemas.openxmlformats.org/presentationml/2006/ole">
            <p:oleObj spid="_x0000_s209923" name="Equation" r:id="rId4" imgW="2933700" imgH="444500" progId="Equation.DSMT4">
              <p:embed/>
            </p:oleObj>
          </a:graphicData>
        </a:graphic>
      </p:graphicFrame>
      <p:sp>
        <p:nvSpPr>
          <p:cNvPr id="13" name="Line 7"/>
          <p:cNvSpPr>
            <a:spLocks noChangeShapeType="1"/>
          </p:cNvSpPr>
          <p:nvPr/>
        </p:nvSpPr>
        <p:spPr bwMode="auto">
          <a:xfrm flipH="1">
            <a:off x="4114800" y="2417379"/>
            <a:ext cx="457200" cy="665657"/>
          </a:xfrm>
          <a:prstGeom prst="line">
            <a:avLst/>
          </a:prstGeom>
          <a:noFill/>
          <a:ln w="38100">
            <a:solidFill>
              <a:srgbClr val="FF6600"/>
            </a:solidFill>
            <a:round/>
            <a:headEnd/>
            <a:tailEnd type="triangle" w="med" len="med"/>
          </a:ln>
        </p:spPr>
        <p:txBody>
          <a:bodyPr>
            <a:prstTxWarp prst="textNoShape">
              <a:avLst/>
            </a:prstTxWarp>
          </a:bodyPr>
          <a:lstStyle/>
          <a:p>
            <a:endParaRPr lang="en-US"/>
          </a:p>
        </p:txBody>
      </p:sp>
      <p:sp>
        <p:nvSpPr>
          <p:cNvPr id="14" name="Line 8"/>
          <p:cNvSpPr>
            <a:spLocks noChangeShapeType="1"/>
          </p:cNvSpPr>
          <p:nvPr/>
        </p:nvSpPr>
        <p:spPr bwMode="auto">
          <a:xfrm>
            <a:off x="7323092" y="2417379"/>
            <a:ext cx="284651" cy="665657"/>
          </a:xfrm>
          <a:prstGeom prst="line">
            <a:avLst/>
          </a:prstGeom>
          <a:noFill/>
          <a:ln w="38100">
            <a:solidFill>
              <a:srgbClr val="FF6600"/>
            </a:solidFill>
            <a:round/>
            <a:headEnd/>
            <a:tailEnd type="triangle" w="med" len="med"/>
          </a:ln>
        </p:spPr>
        <p:txBody>
          <a:bodyPr>
            <a:prstTxWarp prst="textNoShape">
              <a:avLst/>
            </a:prstTxWarp>
          </a:bodyPr>
          <a:lstStyle/>
          <a:p>
            <a:endParaRPr lang="en-US"/>
          </a:p>
        </p:txBody>
      </p:sp>
      <p:pic>
        <p:nvPicPr>
          <p:cNvPr id="15" name="Picture 7"/>
          <p:cNvPicPr>
            <a:picLocks noChangeAspect="1" noChangeArrowheads="1"/>
          </p:cNvPicPr>
          <p:nvPr/>
        </p:nvPicPr>
        <p:blipFill>
          <a:blip r:embed="rId5"/>
          <a:srcRect/>
          <a:stretch>
            <a:fillRect/>
          </a:stretch>
        </p:blipFill>
        <p:spPr bwMode="auto">
          <a:xfrm>
            <a:off x="4439749" y="2417379"/>
            <a:ext cx="2895600" cy="4540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Frames</a:t>
            </a:r>
            <a:endParaRPr lang="en-US" dirty="0"/>
          </a:p>
        </p:txBody>
      </p:sp>
      <p:sp>
        <p:nvSpPr>
          <p:cNvPr id="3" name="Content Placeholder 2"/>
          <p:cNvSpPr>
            <a:spLocks noGrp="1"/>
          </p:cNvSpPr>
          <p:nvPr>
            <p:ph idx="1"/>
          </p:nvPr>
        </p:nvSpPr>
        <p:spPr>
          <a:xfrm>
            <a:off x="457200" y="1363707"/>
            <a:ext cx="8229600" cy="4525963"/>
          </a:xfrm>
        </p:spPr>
        <p:txBody>
          <a:bodyPr/>
          <a:lstStyle/>
          <a:p>
            <a:r>
              <a:rPr lang="en-US" dirty="0" smtClean="0"/>
              <a:t>4 frames help </a:t>
            </a:r>
            <a:r>
              <a:rPr lang="en-US" dirty="0" smtClean="0">
                <a:ea typeface="宋体" pitchFamily="2" charset="-122"/>
              </a:rPr>
              <a:t>l</a:t>
            </a:r>
            <a:r>
              <a:rPr lang="en-US" altLang="zh-CN" dirty="0" smtClean="0">
                <a:ea typeface="宋体" pitchFamily="2" charset="-122"/>
              </a:rPr>
              <a:t>ayer </a:t>
            </a:r>
            <a:r>
              <a:rPr lang="en-US" dirty="0" smtClean="0"/>
              <a:t>segmentation</a:t>
            </a:r>
            <a:endParaRPr lang="en-US" dirty="0"/>
          </a:p>
        </p:txBody>
      </p:sp>
      <p:graphicFrame>
        <p:nvGraphicFramePr>
          <p:cNvPr id="4" name="Chart 3"/>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25422098"/>
              </p:ext>
            </p:extLst>
          </p:nvPr>
        </p:nvGraphicFramePr>
        <p:xfrm>
          <a:off x="1295400" y="1981200"/>
          <a:ext cx="4724400"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752600" y="6320971"/>
            <a:ext cx="3608937" cy="369332"/>
          </a:xfrm>
          <a:prstGeom prst="rect">
            <a:avLst/>
          </a:prstGeom>
        </p:spPr>
        <p:txBody>
          <a:bodyPr wrap="square">
            <a:spAutoFit/>
          </a:bodyPr>
          <a:lstStyle/>
          <a:p>
            <a:pPr eaLnBrk="0" hangingPunct="0">
              <a:spcBef>
                <a:spcPct val="30000"/>
              </a:spcBef>
              <a:buClr>
                <a:srgbClr val="000000"/>
              </a:buClr>
              <a:buSzPct val="100000"/>
              <a:defRPr/>
            </a:pPr>
            <a:r>
              <a:rPr lang="en-US" sz="1800" dirty="0" err="1" smtClean="0">
                <a:solidFill>
                  <a:srgbClr val="FFFFFF"/>
                </a:solidFill>
              </a:rPr>
              <a:t>nLayers</a:t>
            </a:r>
            <a:r>
              <a:rPr lang="en-US" sz="1800" dirty="0" smtClean="0">
                <a:solidFill>
                  <a:srgbClr val="FFFFFF"/>
                </a:solidFill>
              </a:rPr>
              <a:t>: Sun et al. CVPR 2012</a:t>
            </a:r>
          </a:p>
        </p:txBody>
      </p:sp>
      <p:graphicFrame>
        <p:nvGraphicFramePr>
          <p:cNvPr id="6" name="Table 5"/>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3150685"/>
              </p:ext>
            </p:extLst>
          </p:nvPr>
        </p:nvGraphicFramePr>
        <p:xfrm>
          <a:off x="6629400" y="4419600"/>
          <a:ext cx="2209800" cy="365760"/>
        </p:xfrm>
        <a:graphic>
          <a:graphicData uri="http://schemas.openxmlformats.org/drawingml/2006/table">
            <a:tbl>
              <a:tblPr firstRow="1" bandRow="1">
                <a:tableStyleId>{5C22544A-7EE6-4342-B048-85BDC9FD1C3A}</a:tableStyleId>
              </a:tblPr>
              <a:tblGrid>
                <a:gridCol w="1167332"/>
                <a:gridCol w="1042468"/>
              </a:tblGrid>
              <a:tr h="3554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1" dirty="0" smtClean="0">
                          <a:solidFill>
                            <a:schemeClr val="bg1"/>
                          </a:solidFill>
                          <a:latin typeface="+mn-lt"/>
                        </a:rPr>
                        <a:t>p</a:t>
                      </a:r>
                      <a:r>
                        <a:rPr lang="en-US" sz="1800" b="0" dirty="0" smtClean="0">
                          <a:solidFill>
                            <a:schemeClr val="bg1"/>
                          </a:solidFill>
                          <a:latin typeface="+mn-lt"/>
                        </a:rPr>
                        <a:t>-value</a:t>
                      </a:r>
                      <a:endParaRPr lang="en-US" sz="1800" b="0" dirty="0">
                        <a:solidFill>
                          <a:schemeClr val="bg1"/>
                        </a:solidFill>
                        <a:latin typeface="+mn-lt"/>
                      </a:endParaRPr>
                    </a:p>
                  </a:txBody>
                  <a:tcPr>
                    <a:lnL w="12700" cmpd="sng">
                      <a:noFill/>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bg1"/>
                          </a:solidFill>
                          <a:latin typeface="+mn-lt"/>
                        </a:rPr>
                        <a:t>0.124</a:t>
                      </a:r>
                      <a:endParaRPr lang="en-US" sz="1800" b="0" dirty="0">
                        <a:solidFill>
                          <a:schemeClr val="bg1"/>
                        </a:solidFill>
                        <a:latin typeface="+mn-lt"/>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r>
            </a:tbl>
          </a:graphicData>
        </a:graphic>
      </p:graphicFrame>
      <p:sp>
        <p:nvSpPr>
          <p:cNvPr id="7" name="Rectangle 6"/>
          <p:cNvSpPr/>
          <p:nvPr/>
        </p:nvSpPr>
        <p:spPr>
          <a:xfrm>
            <a:off x="6248400" y="3962400"/>
            <a:ext cx="2971800" cy="369332"/>
          </a:xfrm>
          <a:prstGeom prst="rect">
            <a:avLst/>
          </a:prstGeom>
        </p:spPr>
        <p:txBody>
          <a:bodyPr wrap="square">
            <a:spAutoFit/>
          </a:bodyPr>
          <a:lstStyle/>
          <a:p>
            <a:r>
              <a:rPr lang="en-US" sz="1800" dirty="0" smtClean="0">
                <a:solidFill>
                  <a:srgbClr val="FFFFFF"/>
                </a:solidFill>
              </a:rPr>
              <a:t>Statistical significance </a:t>
            </a:r>
            <a:r>
              <a:rPr lang="en-US" sz="1800" dirty="0">
                <a:solidFill>
                  <a:srgbClr val="FFFFFF"/>
                </a:solidFill>
              </a:rPr>
              <a:t>test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02949719"/>
      </p:ext>
    </p:extLst>
  </p:cSld>
  <p:clrMapOvr>
    <a:masterClrMapping/>
  </p:clrMapOv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dirty="0">
                <a:latin typeface="Arial" charset="0"/>
                <a:cs typeface="Arial" charset="0"/>
              </a:rPr>
              <a:t>Multiple Frames</a:t>
            </a:r>
            <a:endParaRPr lang="en-US" dirty="0" smtClean="0">
              <a:latin typeface="Arial" charset="0"/>
              <a:cs typeface="Arial" charset="0"/>
            </a:endParaRPr>
          </a:p>
        </p:txBody>
      </p:sp>
      <p:pic>
        <p:nvPicPr>
          <p:cNvPr id="78853" name="Picture 3" descr="\\cifs.cs.brown.edu\dfs\data\vision\dqsun\program\iccv11_flow\result\output_before_2011_11_2\layers++q-noaffineunary\Urban3\frame4_5\final\forward10.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62300" y="1812925"/>
            <a:ext cx="2743200" cy="2057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196" name="Picture 4" descr="\\cifs.cs.brown.edu\dfs\data\vision\dqsun\program\iccv11_flow\result\output_before_2011_11_2\layers++q-noaffineunary\aff0.30_seg80_T1600_in10.00_3_6\wmf_sup0008_flow_error_maxError20.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27738" y="4191000"/>
            <a:ext cx="2743200" cy="2057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197" name="Picture 5" descr="\\cifs.cs.brown.edu\dfs\data\vision\dqsun\program\iccv11_flow\result\output_before_2011_11_2\layers++q-noaffineunary\aff0.30_seg80_T1600_in10.00_4_5\wmf_sup0008_flow_error_maxError22.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27738" y="1812925"/>
            <a:ext cx="2743200" cy="2057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8857" name="Picture 19" descr="train_019"/>
          <p:cNvPicPr preferRelativeResize="0">
            <a:picLocks noChangeArrowheads="1" noCrop="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0988" y="1812925"/>
            <a:ext cx="2743200" cy="2057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3" name="TextBox 12"/>
          <p:cNvSpPr txBox="1"/>
          <p:nvPr/>
        </p:nvSpPr>
        <p:spPr bwMode="auto">
          <a:xfrm>
            <a:off x="6248400" y="1352550"/>
            <a:ext cx="2370138" cy="400050"/>
          </a:xfrm>
          <a:prstGeom prst="rect">
            <a:avLst/>
          </a:prstGeom>
          <a:noFill/>
          <a:ln w="9525">
            <a:noFill/>
            <a:miter lim="800000"/>
            <a:headEnd/>
            <a:tailEnd/>
          </a:ln>
        </p:spPr>
        <p:txBody>
          <a:bodyPr>
            <a:spAutoFit/>
          </a:bodyPr>
          <a:lstStyle/>
          <a:p>
            <a:pPr algn="ctr" eaLnBrk="0" hangingPunct="0">
              <a:defRPr/>
            </a:pPr>
            <a:r>
              <a:rPr lang="en-US" sz="2000" dirty="0">
                <a:solidFill>
                  <a:schemeClr val="bg1"/>
                </a:solidFill>
                <a:latin typeface="+mn-lt"/>
                <a:cs typeface="Arial" pitchFamily="34" charset="0"/>
              </a:rPr>
              <a:t>Error: darker larger</a:t>
            </a:r>
          </a:p>
        </p:txBody>
      </p:sp>
      <p:sp>
        <p:nvSpPr>
          <p:cNvPr id="14" name="TextBox 13"/>
          <p:cNvSpPr txBox="1"/>
          <p:nvPr/>
        </p:nvSpPr>
        <p:spPr bwMode="auto">
          <a:xfrm>
            <a:off x="3349625" y="1352550"/>
            <a:ext cx="2368550" cy="400050"/>
          </a:xfrm>
          <a:prstGeom prst="rect">
            <a:avLst/>
          </a:prstGeom>
          <a:noFill/>
          <a:ln w="9525">
            <a:noFill/>
            <a:miter lim="800000"/>
            <a:headEnd/>
            <a:tailEnd/>
          </a:ln>
        </p:spPr>
        <p:txBody>
          <a:bodyPr>
            <a:spAutoFit/>
          </a:bodyPr>
          <a:lstStyle/>
          <a:p>
            <a:pPr algn="ctr" eaLnBrk="0" hangingPunct="0">
              <a:defRPr/>
            </a:pPr>
            <a:r>
              <a:rPr lang="en-US" sz="2000" dirty="0">
                <a:solidFill>
                  <a:schemeClr val="bg1"/>
                </a:solidFill>
                <a:latin typeface="+mn-lt"/>
                <a:cs typeface="Arial" pitchFamily="34" charset="0"/>
              </a:rPr>
              <a:t>Flow field</a:t>
            </a:r>
          </a:p>
        </p:txBody>
      </p:sp>
      <p:sp>
        <p:nvSpPr>
          <p:cNvPr id="16" name="TextBox 15"/>
          <p:cNvSpPr txBox="1"/>
          <p:nvPr/>
        </p:nvSpPr>
        <p:spPr bwMode="auto">
          <a:xfrm>
            <a:off x="773113" y="3810000"/>
            <a:ext cx="1758950" cy="400050"/>
          </a:xfrm>
          <a:prstGeom prst="rect">
            <a:avLst/>
          </a:prstGeom>
          <a:noFill/>
          <a:ln w="9525">
            <a:noFill/>
            <a:miter lim="800000"/>
            <a:headEnd/>
            <a:tailEnd/>
          </a:ln>
        </p:spPr>
        <p:txBody>
          <a:bodyPr>
            <a:spAutoFit/>
          </a:bodyPr>
          <a:lstStyle/>
          <a:p>
            <a:pPr algn="ctr" eaLnBrk="0" hangingPunct="0">
              <a:defRPr/>
            </a:pPr>
            <a:r>
              <a:rPr lang="en-US" sz="2000" dirty="0">
                <a:solidFill>
                  <a:schemeClr val="bg1"/>
                </a:solidFill>
                <a:latin typeface="+mn-lt"/>
                <a:cs typeface="Arial" pitchFamily="34" charset="0"/>
              </a:rPr>
              <a:t>2 frames</a:t>
            </a:r>
          </a:p>
        </p:txBody>
      </p:sp>
      <p:sp>
        <p:nvSpPr>
          <p:cNvPr id="5" name="Oval 4"/>
          <p:cNvSpPr>
            <a:spLocks noChangeArrowheads="1"/>
          </p:cNvSpPr>
          <p:nvPr/>
        </p:nvSpPr>
        <p:spPr bwMode="auto">
          <a:xfrm>
            <a:off x="6934200" y="3124200"/>
            <a:ext cx="685800" cy="381000"/>
          </a:xfrm>
          <a:prstGeom prst="ellipse">
            <a:avLst/>
          </a:prstGeom>
          <a:noFill/>
          <a:ln w="25400">
            <a:solidFill>
              <a:srgbClr val="FF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nchor="ctr">
            <a:spAutoFit/>
          </a:bodyPr>
          <a:lstStyle/>
          <a:p>
            <a:pPr algn="ctr"/>
            <a:endParaRPr lang="en-US">
              <a:solidFill>
                <a:schemeClr val="bg1"/>
              </a:solidFill>
            </a:endParaRPr>
          </a:p>
        </p:txBody>
      </p:sp>
      <p:sp>
        <p:nvSpPr>
          <p:cNvPr id="18" name="Oval 17"/>
          <p:cNvSpPr>
            <a:spLocks noChangeArrowheads="1"/>
          </p:cNvSpPr>
          <p:nvPr/>
        </p:nvSpPr>
        <p:spPr bwMode="auto">
          <a:xfrm>
            <a:off x="6934200" y="5486400"/>
            <a:ext cx="685800" cy="381000"/>
          </a:xfrm>
          <a:prstGeom prst="ellipse">
            <a:avLst/>
          </a:prstGeom>
          <a:noFill/>
          <a:ln w="25400">
            <a:solidFill>
              <a:srgbClr val="FF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nchor="ctr">
            <a:spAutoFit/>
          </a:bodyPr>
          <a:lstStyle/>
          <a:p>
            <a:pPr algn="ctr"/>
            <a:endParaRPr lang="en-US">
              <a:solidFill>
                <a:schemeClr val="bg1"/>
              </a:solidFill>
            </a:endParaRPr>
          </a:p>
        </p:txBody>
      </p:sp>
      <p:sp>
        <p:nvSpPr>
          <p:cNvPr id="20" name="TextBox 19"/>
          <p:cNvSpPr txBox="1"/>
          <p:nvPr/>
        </p:nvSpPr>
        <p:spPr bwMode="auto">
          <a:xfrm>
            <a:off x="3048000" y="3810000"/>
            <a:ext cx="2971800" cy="400050"/>
          </a:xfrm>
          <a:prstGeom prst="rect">
            <a:avLst/>
          </a:prstGeom>
          <a:noFill/>
          <a:ln w="9525">
            <a:noFill/>
            <a:miter lim="800000"/>
            <a:headEnd/>
            <a:tailEnd/>
          </a:ln>
        </p:spPr>
        <p:txBody>
          <a:bodyPr>
            <a:spAutoFit/>
          </a:bodyPr>
          <a:lstStyle/>
          <a:p>
            <a:pPr algn="ctr" eaLnBrk="0" hangingPunct="0">
              <a:defRPr/>
            </a:pPr>
            <a:r>
              <a:rPr lang="en-US" sz="2000" dirty="0">
                <a:solidFill>
                  <a:schemeClr val="bg1"/>
                </a:solidFill>
                <a:latin typeface="+mn-lt"/>
                <a:cs typeface="Arial" pitchFamily="34" charset="0"/>
              </a:rPr>
              <a:t>End-point error: 0.345</a:t>
            </a:r>
          </a:p>
        </p:txBody>
      </p:sp>
      <p:sp>
        <p:nvSpPr>
          <p:cNvPr id="22" name="Oval 21"/>
          <p:cNvSpPr>
            <a:spLocks noChangeArrowheads="1"/>
          </p:cNvSpPr>
          <p:nvPr/>
        </p:nvSpPr>
        <p:spPr bwMode="auto">
          <a:xfrm>
            <a:off x="1066800" y="3124200"/>
            <a:ext cx="685800" cy="381000"/>
          </a:xfrm>
          <a:prstGeom prst="ellipse">
            <a:avLst/>
          </a:prstGeom>
          <a:noFill/>
          <a:ln w="25400">
            <a:solidFill>
              <a:srgbClr val="FF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nchor="ctr">
            <a:spAutoFit/>
          </a:bodyPr>
          <a:lstStyle/>
          <a:p>
            <a:pPr algn="ctr"/>
            <a:endParaRPr lang="en-US">
              <a:solidFill>
                <a:schemeClr val="bg1"/>
              </a:solidFill>
            </a:endParaRPr>
          </a:p>
        </p:txBody>
      </p:sp>
      <p:grpSp>
        <p:nvGrpSpPr>
          <p:cNvPr id="2" name="Group 23"/>
          <p:cNvGrpSpPr/>
          <p:nvPr/>
        </p:nvGrpSpPr>
        <p:grpSpPr>
          <a:xfrm>
            <a:off x="280988" y="4191000"/>
            <a:ext cx="5738812" cy="2481263"/>
            <a:chOff x="280988" y="4191000"/>
            <a:chExt cx="5738812" cy="2481263"/>
          </a:xfrm>
        </p:grpSpPr>
        <p:pic>
          <p:nvPicPr>
            <p:cNvPr id="25" name="Picture 2" descr="\\cifs.cs.brown.edu\dfs\data\vision\dqsun\program\iccv11_flow\result\output_before_2011_11_2\layers++q-noaffineunary\Urban3\frame3_6\final\forward10.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62300" y="4191000"/>
              <a:ext cx="2743200" cy="2057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6" name="Picture 6" descr="C:\dqsun\Dropbox\job_app\job_talk\images\mit_data\frames_3_6\seg_010_Urban3_images.gif"/>
            <p:cNvPicPr>
              <a:picLocks noChangeAspect="1" noChangeArrowheads="1" noCrop="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0988" y="4191000"/>
              <a:ext cx="2743200" cy="2057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7" name="TextBox 26"/>
            <p:cNvSpPr txBox="1"/>
            <p:nvPr/>
          </p:nvSpPr>
          <p:spPr bwMode="auto">
            <a:xfrm>
              <a:off x="773113" y="6272213"/>
              <a:ext cx="1758950" cy="400050"/>
            </a:xfrm>
            <a:prstGeom prst="rect">
              <a:avLst/>
            </a:prstGeom>
            <a:noFill/>
            <a:ln w="9525">
              <a:noFill/>
              <a:miter lim="800000"/>
              <a:headEnd/>
              <a:tailEnd/>
            </a:ln>
          </p:spPr>
          <p:txBody>
            <a:bodyPr>
              <a:spAutoFit/>
            </a:bodyPr>
            <a:lstStyle/>
            <a:p>
              <a:pPr algn="ctr" eaLnBrk="0" hangingPunct="0">
                <a:defRPr/>
              </a:pPr>
              <a:r>
                <a:rPr lang="en-US" sz="2000" dirty="0">
                  <a:solidFill>
                    <a:schemeClr val="bg1"/>
                  </a:solidFill>
                  <a:latin typeface="+mn-lt"/>
                  <a:cs typeface="Arial" pitchFamily="34" charset="0"/>
                </a:rPr>
                <a:t>4 frames</a:t>
              </a:r>
            </a:p>
          </p:txBody>
        </p:sp>
        <p:sp>
          <p:nvSpPr>
            <p:cNvPr id="28" name="TextBox 27"/>
            <p:cNvSpPr txBox="1"/>
            <p:nvPr/>
          </p:nvSpPr>
          <p:spPr bwMode="auto">
            <a:xfrm>
              <a:off x="3048000" y="6272213"/>
              <a:ext cx="2971800" cy="400050"/>
            </a:xfrm>
            <a:prstGeom prst="rect">
              <a:avLst/>
            </a:prstGeom>
            <a:noFill/>
            <a:ln w="9525">
              <a:noFill/>
              <a:miter lim="800000"/>
              <a:headEnd/>
              <a:tailEnd/>
            </a:ln>
          </p:spPr>
          <p:txBody>
            <a:bodyPr>
              <a:spAutoFit/>
            </a:bodyPr>
            <a:lstStyle/>
            <a:p>
              <a:pPr algn="ctr" eaLnBrk="0" hangingPunct="0">
                <a:defRPr/>
              </a:pPr>
              <a:r>
                <a:rPr lang="en-US" sz="2000" dirty="0">
                  <a:solidFill>
                    <a:schemeClr val="bg1"/>
                  </a:solidFill>
                  <a:latin typeface="+mn-lt"/>
                  <a:cs typeface="Arial" pitchFamily="34" charset="0"/>
                </a:rPr>
                <a:t>End-point error: 0.311</a:t>
              </a:r>
            </a:p>
          </p:txBody>
        </p:sp>
      </p:grpSp>
      <p:sp>
        <p:nvSpPr>
          <p:cNvPr id="29" name="Oval 28"/>
          <p:cNvSpPr>
            <a:spLocks noChangeArrowheads="1"/>
          </p:cNvSpPr>
          <p:nvPr/>
        </p:nvSpPr>
        <p:spPr bwMode="auto">
          <a:xfrm>
            <a:off x="1066800" y="5486400"/>
            <a:ext cx="685800" cy="381000"/>
          </a:xfrm>
          <a:prstGeom prst="ellipse">
            <a:avLst/>
          </a:prstGeom>
          <a:noFill/>
          <a:ln w="25400">
            <a:solidFill>
              <a:srgbClr val="FF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anchor="ctr">
            <a:spAutoFit/>
          </a:bodyPr>
          <a:lstStyle/>
          <a:p>
            <a:pPr algn="ctr"/>
            <a:endParaRPr lang="en-US">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56238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animBg="1"/>
      <p:bldP spid="18" grpId="0" animBg="1"/>
      <p:bldP spid="22" grpId="0" animBg="1"/>
      <p:bldP spid="29" grpId="0" animBg="1"/>
    </p:bldLst>
  </p:timing>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2" descr="C:\dqsun\Dropbox\job_app\job_talk\images\middle_flow_test\Urban3\version2\4_5.gif"/>
          <p:cNvPicPr>
            <a:picLocks noChangeAspect="1" noChangeArrowheads="1" noCrop="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2395538"/>
            <a:ext cx="1828800" cy="1509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9876" name="Picture 4" descr="C:\dqsun\Dropbox\job_app\job_talk\images\middle_flow_test\Urban3\version2\cropped_4_5_se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41600" y="2395538"/>
            <a:ext cx="1828800" cy="1509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2" name="TextBox 11"/>
          <p:cNvSpPr txBox="1"/>
          <p:nvPr/>
        </p:nvSpPr>
        <p:spPr bwMode="auto">
          <a:xfrm>
            <a:off x="2209800" y="1771650"/>
            <a:ext cx="2692400" cy="400110"/>
          </a:xfrm>
          <a:prstGeom prst="rect">
            <a:avLst/>
          </a:prstGeom>
          <a:noFill/>
          <a:ln w="9525">
            <a:noFill/>
            <a:miter lim="800000"/>
            <a:headEnd/>
            <a:tailEnd/>
          </a:ln>
        </p:spPr>
        <p:txBody>
          <a:bodyPr wrap="square">
            <a:spAutoFit/>
          </a:bodyPr>
          <a:lstStyle/>
          <a:p>
            <a:pPr algn="ctr" eaLnBrk="0" hangingPunct="0">
              <a:defRPr/>
            </a:pPr>
            <a:r>
              <a:rPr lang="en-US" altLang="zh-CN" sz="2000" dirty="0">
                <a:solidFill>
                  <a:schemeClr val="bg1"/>
                </a:solidFill>
                <a:ea typeface="宋体" pitchFamily="2" charset="-122"/>
              </a:rPr>
              <a:t>Layer </a:t>
            </a:r>
            <a:r>
              <a:rPr lang="en-US" sz="2000" dirty="0" smtClean="0">
                <a:solidFill>
                  <a:schemeClr val="bg1"/>
                </a:solidFill>
              </a:rPr>
              <a:t>s</a:t>
            </a:r>
            <a:r>
              <a:rPr lang="en-US" sz="2000" dirty="0" smtClean="0">
                <a:solidFill>
                  <a:schemeClr val="bg1"/>
                </a:solidFill>
                <a:latin typeface="+mn-lt"/>
                <a:cs typeface="Arial" pitchFamily="34" charset="0"/>
              </a:rPr>
              <a:t>egmentation</a:t>
            </a:r>
            <a:endParaRPr lang="en-US" sz="2000" dirty="0">
              <a:solidFill>
                <a:schemeClr val="bg1"/>
              </a:solidFill>
              <a:latin typeface="+mn-lt"/>
              <a:cs typeface="Arial" pitchFamily="34" charset="0"/>
            </a:endParaRPr>
          </a:p>
        </p:txBody>
      </p:sp>
      <p:sp>
        <p:nvSpPr>
          <p:cNvPr id="17" name="Title 1"/>
          <p:cNvSpPr>
            <a:spLocks noGrp="1"/>
          </p:cNvSpPr>
          <p:nvPr>
            <p:ph type="title"/>
          </p:nvPr>
        </p:nvSpPr>
        <p:spPr>
          <a:xfrm>
            <a:off x="457200" y="0"/>
            <a:ext cx="8228013" cy="831850"/>
          </a:xfrm>
        </p:spPr>
        <p:txBody>
          <a:bodyPr/>
          <a:lstStyle/>
          <a:p>
            <a:r>
              <a:rPr lang="en-US" dirty="0">
                <a:latin typeface="Arial" charset="0"/>
                <a:cs typeface="Arial" charset="0"/>
              </a:rPr>
              <a:t>Multiple Frames</a:t>
            </a:r>
            <a:endParaRPr lang="en-US" dirty="0" smtClean="0">
              <a:latin typeface="Arial" charset="0"/>
              <a:cs typeface="Arial" charset="0"/>
            </a:endParaRPr>
          </a:p>
        </p:txBody>
      </p:sp>
      <p:sp>
        <p:nvSpPr>
          <p:cNvPr id="15" name="TextBox 14"/>
          <p:cNvSpPr txBox="1"/>
          <p:nvPr/>
        </p:nvSpPr>
        <p:spPr bwMode="auto">
          <a:xfrm>
            <a:off x="392113" y="3919537"/>
            <a:ext cx="1758950" cy="400050"/>
          </a:xfrm>
          <a:prstGeom prst="rect">
            <a:avLst/>
          </a:prstGeom>
          <a:noFill/>
          <a:ln w="9525">
            <a:noFill/>
            <a:miter lim="800000"/>
            <a:headEnd/>
            <a:tailEnd/>
          </a:ln>
        </p:spPr>
        <p:txBody>
          <a:bodyPr>
            <a:spAutoFit/>
          </a:bodyPr>
          <a:lstStyle/>
          <a:p>
            <a:pPr algn="ctr" eaLnBrk="0" hangingPunct="0">
              <a:defRPr/>
            </a:pPr>
            <a:r>
              <a:rPr lang="en-US" sz="2000" dirty="0">
                <a:solidFill>
                  <a:schemeClr val="bg1"/>
                </a:solidFill>
                <a:latin typeface="+mn-lt"/>
                <a:cs typeface="Arial" pitchFamily="34" charset="0"/>
              </a:rPr>
              <a:t>2 frames</a:t>
            </a:r>
          </a:p>
        </p:txBody>
      </p:sp>
      <p:grpSp>
        <p:nvGrpSpPr>
          <p:cNvPr id="2" name="Group 2"/>
          <p:cNvGrpSpPr/>
          <p:nvPr/>
        </p:nvGrpSpPr>
        <p:grpSpPr>
          <a:xfrm>
            <a:off x="4902200" y="1752600"/>
            <a:ext cx="4318000" cy="2566987"/>
            <a:chOff x="4902200" y="1752600"/>
            <a:chExt cx="4318000" cy="2566987"/>
          </a:xfrm>
        </p:grpSpPr>
        <p:pic>
          <p:nvPicPr>
            <p:cNvPr id="79880" name="Picture 8" descr="C:\dqsun\Dropbox\job_app\job_talk\images\middle_flow_test\Urban3\version2\cropped_4_5_error.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62800" y="2395538"/>
              <a:ext cx="1828800" cy="1509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9881" name="Picture 9" descr="C:\dqsun\Dropbox\job_app\job_talk\images\middle_flow_test\Urban3\version2\cropped_4_5_flow.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02200" y="2395538"/>
              <a:ext cx="1828800" cy="1509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 name="TextBox 9"/>
            <p:cNvSpPr txBox="1"/>
            <p:nvPr/>
          </p:nvSpPr>
          <p:spPr bwMode="auto">
            <a:xfrm>
              <a:off x="6850063" y="1752600"/>
              <a:ext cx="2370137" cy="400050"/>
            </a:xfrm>
            <a:prstGeom prst="rect">
              <a:avLst/>
            </a:prstGeom>
            <a:noFill/>
            <a:ln w="9525">
              <a:noFill/>
              <a:miter lim="800000"/>
              <a:headEnd/>
              <a:tailEnd/>
            </a:ln>
          </p:spPr>
          <p:txBody>
            <a:bodyPr>
              <a:spAutoFit/>
            </a:bodyPr>
            <a:lstStyle/>
            <a:p>
              <a:pPr algn="ctr" eaLnBrk="0" hangingPunct="0">
                <a:defRPr/>
              </a:pPr>
              <a:r>
                <a:rPr lang="en-US" sz="2000" dirty="0">
                  <a:solidFill>
                    <a:schemeClr val="bg1"/>
                  </a:solidFill>
                  <a:latin typeface="+mn-lt"/>
                  <a:cs typeface="Arial" pitchFamily="34" charset="0"/>
                </a:rPr>
                <a:t>Error: darker larger</a:t>
              </a:r>
            </a:p>
          </p:txBody>
        </p:sp>
        <p:sp>
          <p:nvSpPr>
            <p:cNvPr id="11" name="TextBox 10"/>
            <p:cNvSpPr txBox="1"/>
            <p:nvPr/>
          </p:nvSpPr>
          <p:spPr bwMode="auto">
            <a:xfrm>
              <a:off x="4953000" y="1752600"/>
              <a:ext cx="1676400" cy="400050"/>
            </a:xfrm>
            <a:prstGeom prst="rect">
              <a:avLst/>
            </a:prstGeom>
            <a:noFill/>
            <a:ln w="9525">
              <a:noFill/>
              <a:miter lim="800000"/>
              <a:headEnd/>
              <a:tailEnd/>
            </a:ln>
          </p:spPr>
          <p:txBody>
            <a:bodyPr>
              <a:spAutoFit/>
            </a:bodyPr>
            <a:lstStyle/>
            <a:p>
              <a:pPr algn="ctr" eaLnBrk="0" hangingPunct="0">
                <a:defRPr/>
              </a:pPr>
              <a:r>
                <a:rPr lang="en-US" sz="2000" dirty="0">
                  <a:solidFill>
                    <a:schemeClr val="bg1"/>
                  </a:solidFill>
                  <a:latin typeface="+mn-lt"/>
                  <a:cs typeface="Arial" pitchFamily="34" charset="0"/>
                </a:rPr>
                <a:t>Flow field</a:t>
              </a:r>
            </a:p>
          </p:txBody>
        </p:sp>
        <p:sp>
          <p:nvSpPr>
            <p:cNvPr id="16" name="TextBox 15"/>
            <p:cNvSpPr txBox="1"/>
            <p:nvPr/>
          </p:nvSpPr>
          <p:spPr bwMode="auto">
            <a:xfrm>
              <a:off x="4953000" y="3919537"/>
              <a:ext cx="2971800" cy="400050"/>
            </a:xfrm>
            <a:prstGeom prst="rect">
              <a:avLst/>
            </a:prstGeom>
            <a:noFill/>
            <a:ln w="9525">
              <a:noFill/>
              <a:miter lim="800000"/>
              <a:headEnd/>
              <a:tailEnd/>
            </a:ln>
          </p:spPr>
          <p:txBody>
            <a:bodyPr>
              <a:spAutoFit/>
            </a:bodyPr>
            <a:lstStyle/>
            <a:p>
              <a:pPr algn="ctr" eaLnBrk="0" hangingPunct="0">
                <a:defRPr/>
              </a:pPr>
              <a:r>
                <a:rPr lang="en-US" sz="2000" dirty="0">
                  <a:solidFill>
                    <a:schemeClr val="bg1"/>
                  </a:solidFill>
                  <a:latin typeface="+mn-lt"/>
                  <a:cs typeface="Arial" pitchFamily="34" charset="0"/>
                </a:rPr>
                <a:t>End-point error: 0.345</a:t>
              </a:r>
            </a:p>
          </p:txBody>
        </p:sp>
      </p:grpSp>
      <p:grpSp>
        <p:nvGrpSpPr>
          <p:cNvPr id="3" name="Group 4"/>
          <p:cNvGrpSpPr/>
          <p:nvPr/>
        </p:nvGrpSpPr>
        <p:grpSpPr>
          <a:xfrm>
            <a:off x="381000" y="4605338"/>
            <a:ext cx="4089400" cy="1966912"/>
            <a:chOff x="381000" y="4605338"/>
            <a:chExt cx="4089400" cy="1966912"/>
          </a:xfrm>
        </p:grpSpPr>
        <p:pic>
          <p:nvPicPr>
            <p:cNvPr id="79875" name="Picture 3" descr="C:\dqsun\Dropbox\job_app\job_talk\images\middle_flow_test\Urban3\version2\3_6.gif"/>
            <p:cNvPicPr>
              <a:picLocks noChangeAspect="1" noChangeArrowheads="1" noCrop="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4605338"/>
              <a:ext cx="1828800" cy="1509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146" name="Picture 2" descr="C:\Users\dqsun\Dropbox\CVPR2012\png\2vs4\cropped_3_6_seg.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41600" y="4605846"/>
              <a:ext cx="1828800" cy="150920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 name="TextBox 13"/>
            <p:cNvSpPr txBox="1"/>
            <p:nvPr/>
          </p:nvSpPr>
          <p:spPr bwMode="auto">
            <a:xfrm>
              <a:off x="392113" y="6172200"/>
              <a:ext cx="1758950" cy="400050"/>
            </a:xfrm>
            <a:prstGeom prst="rect">
              <a:avLst/>
            </a:prstGeom>
            <a:noFill/>
            <a:ln w="9525">
              <a:noFill/>
              <a:miter lim="800000"/>
              <a:headEnd/>
              <a:tailEnd/>
            </a:ln>
          </p:spPr>
          <p:txBody>
            <a:bodyPr>
              <a:spAutoFit/>
            </a:bodyPr>
            <a:lstStyle/>
            <a:p>
              <a:pPr algn="ctr" eaLnBrk="0" hangingPunct="0">
                <a:defRPr/>
              </a:pPr>
              <a:r>
                <a:rPr lang="en-US" sz="2000" dirty="0">
                  <a:solidFill>
                    <a:schemeClr val="bg1"/>
                  </a:solidFill>
                  <a:latin typeface="+mn-lt"/>
                  <a:cs typeface="Arial" pitchFamily="34" charset="0"/>
                </a:rPr>
                <a:t>4 frames</a:t>
              </a:r>
            </a:p>
          </p:txBody>
        </p:sp>
      </p:grpSp>
      <p:grpSp>
        <p:nvGrpSpPr>
          <p:cNvPr id="4" name="Group 3"/>
          <p:cNvGrpSpPr/>
          <p:nvPr/>
        </p:nvGrpSpPr>
        <p:grpSpPr>
          <a:xfrm>
            <a:off x="4902200" y="4605338"/>
            <a:ext cx="4089400" cy="1966912"/>
            <a:chOff x="4902200" y="4605338"/>
            <a:chExt cx="4089400" cy="1966912"/>
          </a:xfrm>
        </p:grpSpPr>
        <p:pic>
          <p:nvPicPr>
            <p:cNvPr id="79877" name="Picture 5" descr="C:\dqsun\Dropbox\job_app\job_talk\images\middle_flow_test\Urban3\version2\cropped_3_6_error.png"/>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62800" y="4605338"/>
              <a:ext cx="1828800" cy="1509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9878" name="Picture 6" descr="C:\dqsun\Dropbox\job_app\job_talk\images\middle_flow_test\Urban3\version2\cropped_3_6_flow.png"/>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02200" y="4605338"/>
              <a:ext cx="1828800" cy="1509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8" name="TextBox 17"/>
            <p:cNvSpPr txBox="1"/>
            <p:nvPr/>
          </p:nvSpPr>
          <p:spPr bwMode="auto">
            <a:xfrm>
              <a:off x="4953000" y="6172200"/>
              <a:ext cx="2971800" cy="400050"/>
            </a:xfrm>
            <a:prstGeom prst="rect">
              <a:avLst/>
            </a:prstGeom>
            <a:noFill/>
            <a:ln w="9525">
              <a:noFill/>
              <a:miter lim="800000"/>
              <a:headEnd/>
              <a:tailEnd/>
            </a:ln>
          </p:spPr>
          <p:txBody>
            <a:bodyPr>
              <a:spAutoFit/>
            </a:bodyPr>
            <a:lstStyle/>
            <a:p>
              <a:pPr algn="ctr" eaLnBrk="0" hangingPunct="0">
                <a:defRPr/>
              </a:pPr>
              <a:r>
                <a:rPr lang="en-US" sz="2000" dirty="0">
                  <a:solidFill>
                    <a:schemeClr val="bg1"/>
                  </a:solidFill>
                  <a:latin typeface="+mn-lt"/>
                  <a:cs typeface="Arial" pitchFamily="34" charset="0"/>
                </a:rPr>
                <a:t>End-point error: 0.311</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943942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45"/>
            <a:ext cx="8229600" cy="1143000"/>
          </a:xfrm>
        </p:spPr>
        <p:txBody>
          <a:bodyPr/>
          <a:lstStyle/>
          <a:p>
            <a:r>
              <a:rPr lang="en-US" dirty="0" smtClean="0"/>
              <a:t>Puzzle</a:t>
            </a:r>
            <a:endParaRPr lang="en-US" dirty="0"/>
          </a:p>
        </p:txBody>
      </p:sp>
      <p:pic>
        <p:nvPicPr>
          <p:cNvPr id="512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900" y="990600"/>
            <a:ext cx="8229600" cy="549667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TextBox 5"/>
          <p:cNvSpPr txBox="1"/>
          <p:nvPr/>
        </p:nvSpPr>
        <p:spPr>
          <a:xfrm>
            <a:off x="551785" y="1219200"/>
            <a:ext cx="2267615" cy="707886"/>
          </a:xfrm>
          <a:prstGeom prst="rect">
            <a:avLst/>
          </a:prstGeom>
          <a:noFill/>
        </p:spPr>
        <p:txBody>
          <a:bodyPr wrap="square" rtlCol="0">
            <a:spAutoFit/>
          </a:bodyPr>
          <a:lstStyle/>
          <a:p>
            <a:pPr algn="ctr"/>
            <a:r>
              <a:rPr lang="en-US" sz="2000" dirty="0" smtClean="0">
                <a:solidFill>
                  <a:srgbClr val="FF6600"/>
                </a:solidFill>
              </a:rPr>
              <a:t>How many frames?</a:t>
            </a:r>
            <a:endParaRPr lang="en-US" sz="2000" dirty="0">
              <a:solidFill>
                <a:srgbClr val="FF6600"/>
              </a:solidFill>
            </a:endParaRPr>
          </a:p>
        </p:txBody>
      </p:sp>
      <p:sp>
        <p:nvSpPr>
          <p:cNvPr id="7" name="TextBox 6"/>
          <p:cNvSpPr txBox="1"/>
          <p:nvPr/>
        </p:nvSpPr>
        <p:spPr>
          <a:xfrm>
            <a:off x="6324600" y="3940314"/>
            <a:ext cx="1981200" cy="707886"/>
          </a:xfrm>
          <a:prstGeom prst="rect">
            <a:avLst/>
          </a:prstGeom>
          <a:noFill/>
        </p:spPr>
        <p:txBody>
          <a:bodyPr wrap="square" rtlCol="0">
            <a:spAutoFit/>
          </a:bodyPr>
          <a:lstStyle/>
          <a:p>
            <a:pPr algn="ctr"/>
            <a:r>
              <a:rPr lang="en-US" sz="2000" dirty="0" smtClean="0">
                <a:solidFill>
                  <a:srgbClr val="1F497D"/>
                </a:solidFill>
              </a:rPr>
              <a:t>How to model motion?</a:t>
            </a:r>
            <a:endParaRPr lang="en-US" sz="2000" dirty="0">
              <a:solidFill>
                <a:srgbClr val="1F497D"/>
              </a:solidFill>
            </a:endParaRPr>
          </a:p>
        </p:txBody>
      </p:sp>
      <p:sp>
        <p:nvSpPr>
          <p:cNvPr id="8" name="TextBox 7"/>
          <p:cNvSpPr txBox="1"/>
          <p:nvPr/>
        </p:nvSpPr>
        <p:spPr>
          <a:xfrm>
            <a:off x="3048000" y="4702314"/>
            <a:ext cx="3048000" cy="707886"/>
          </a:xfrm>
          <a:prstGeom prst="rect">
            <a:avLst/>
          </a:prstGeom>
          <a:noFill/>
        </p:spPr>
        <p:txBody>
          <a:bodyPr wrap="square" rtlCol="0">
            <a:spAutoFit/>
          </a:bodyPr>
          <a:lstStyle/>
          <a:p>
            <a:pPr algn="ctr"/>
            <a:r>
              <a:rPr lang="en-US" sz="2000" dirty="0" smtClean="0">
                <a:solidFill>
                  <a:schemeClr val="accent6"/>
                </a:solidFill>
              </a:rPr>
              <a:t>How to propagate information over time?</a:t>
            </a:r>
            <a:endParaRPr lang="en-US" sz="2000" dirty="0">
              <a:solidFill>
                <a:schemeClr val="accent6"/>
              </a:solidFill>
            </a:endParaRPr>
          </a:p>
        </p:txBody>
      </p:sp>
      <p:sp>
        <p:nvSpPr>
          <p:cNvPr id="9" name="TextBox 8"/>
          <p:cNvSpPr txBox="1"/>
          <p:nvPr/>
        </p:nvSpPr>
        <p:spPr>
          <a:xfrm>
            <a:off x="5867400" y="1097340"/>
            <a:ext cx="2705100" cy="707886"/>
          </a:xfrm>
          <a:prstGeom prst="rect">
            <a:avLst/>
          </a:prstGeom>
          <a:noFill/>
        </p:spPr>
        <p:txBody>
          <a:bodyPr wrap="square" rtlCol="0">
            <a:spAutoFit/>
          </a:bodyPr>
          <a:lstStyle/>
          <a:p>
            <a:pPr algn="ctr"/>
            <a:r>
              <a:rPr lang="en-US" sz="2000" dirty="0" smtClean="0">
                <a:solidFill>
                  <a:srgbClr val="7030A0"/>
                </a:solidFill>
              </a:rPr>
              <a:t>How to deal with poor initial values?</a:t>
            </a:r>
            <a:endParaRPr lang="en-US" sz="2000" dirty="0">
              <a:solidFill>
                <a:srgbClr val="7030A0"/>
              </a:solidFill>
            </a:endParaRPr>
          </a:p>
        </p:txBody>
      </p:sp>
      <p:sp>
        <p:nvSpPr>
          <p:cNvPr id="10" name="TextBox 9"/>
          <p:cNvSpPr txBox="1"/>
          <p:nvPr/>
        </p:nvSpPr>
        <p:spPr>
          <a:xfrm>
            <a:off x="457200" y="4038600"/>
            <a:ext cx="1962815" cy="707886"/>
          </a:xfrm>
          <a:prstGeom prst="rect">
            <a:avLst/>
          </a:prstGeom>
          <a:noFill/>
        </p:spPr>
        <p:txBody>
          <a:bodyPr wrap="square" rtlCol="0">
            <a:spAutoFit/>
          </a:bodyPr>
          <a:lstStyle/>
          <a:p>
            <a:pPr algn="ctr"/>
            <a:r>
              <a:rPr lang="en-US" sz="2000" dirty="0" smtClean="0">
                <a:solidFill>
                  <a:srgbClr val="008000"/>
                </a:solidFill>
              </a:rPr>
              <a:t>How to define layers?</a:t>
            </a:r>
            <a:endParaRPr lang="en-US" sz="2000" dirty="0">
              <a:solidFill>
                <a:srgbClr val="008000"/>
              </a:solidFill>
            </a:endParaRPr>
          </a:p>
        </p:txBody>
      </p:sp>
      <p:sp>
        <p:nvSpPr>
          <p:cNvPr id="12" name="TextBox 11"/>
          <p:cNvSpPr txBox="1"/>
          <p:nvPr/>
        </p:nvSpPr>
        <p:spPr>
          <a:xfrm>
            <a:off x="3255818" y="1079212"/>
            <a:ext cx="2209800" cy="707886"/>
          </a:xfrm>
          <a:prstGeom prst="rect">
            <a:avLst/>
          </a:prstGeom>
          <a:noFill/>
        </p:spPr>
        <p:txBody>
          <a:bodyPr wrap="square" rtlCol="0">
            <a:spAutoFit/>
          </a:bodyPr>
          <a:lstStyle/>
          <a:p>
            <a:pPr algn="ctr"/>
            <a:r>
              <a:rPr lang="en-US" sz="2000" dirty="0" smtClean="0">
                <a:solidFill>
                  <a:srgbClr val="800000"/>
                </a:solidFill>
              </a:rPr>
              <a:t>How to do inference?</a:t>
            </a:r>
            <a:endParaRPr lang="en-US" sz="2000" dirty="0">
              <a:solidFill>
                <a:srgbClr val="8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92024576"/>
      </p:ext>
    </p:extLst>
  </p:cSld>
  <p:clrMapOvr>
    <a:masterClrMapping/>
  </p:clrMapOv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1"/>
            <a:ext cx="8229600" cy="1143000"/>
          </a:xfrm>
        </p:spPr>
        <p:txBody>
          <a:bodyPr/>
          <a:lstStyle/>
          <a:p>
            <a:r>
              <a:rPr lang="en-US" dirty="0" smtClean="0"/>
              <a:t>Our Answer</a:t>
            </a:r>
            <a:endParaRPr lang="en-US" dirty="0"/>
          </a:p>
        </p:txBody>
      </p:sp>
      <p:pic>
        <p:nvPicPr>
          <p:cNvPr id="512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900" y="990600"/>
            <a:ext cx="8229600" cy="549667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TextBox 5"/>
          <p:cNvSpPr txBox="1"/>
          <p:nvPr/>
        </p:nvSpPr>
        <p:spPr>
          <a:xfrm>
            <a:off x="551785" y="1219200"/>
            <a:ext cx="2267615" cy="707886"/>
          </a:xfrm>
          <a:prstGeom prst="rect">
            <a:avLst/>
          </a:prstGeom>
          <a:noFill/>
        </p:spPr>
        <p:txBody>
          <a:bodyPr wrap="square" rtlCol="0">
            <a:spAutoFit/>
          </a:bodyPr>
          <a:lstStyle/>
          <a:p>
            <a:pPr algn="ctr"/>
            <a:r>
              <a:rPr lang="en-US" sz="2000" dirty="0" smtClean="0">
                <a:solidFill>
                  <a:srgbClr val="FF6600"/>
                </a:solidFill>
              </a:rPr>
              <a:t>How many frames?</a:t>
            </a:r>
            <a:endParaRPr lang="en-US" sz="2000" dirty="0">
              <a:solidFill>
                <a:srgbClr val="FF6600"/>
              </a:solidFill>
            </a:endParaRPr>
          </a:p>
        </p:txBody>
      </p:sp>
      <p:sp>
        <p:nvSpPr>
          <p:cNvPr id="7" name="TextBox 6"/>
          <p:cNvSpPr txBox="1"/>
          <p:nvPr/>
        </p:nvSpPr>
        <p:spPr>
          <a:xfrm>
            <a:off x="6324600" y="3940314"/>
            <a:ext cx="1981200" cy="707886"/>
          </a:xfrm>
          <a:prstGeom prst="rect">
            <a:avLst/>
          </a:prstGeom>
          <a:noFill/>
        </p:spPr>
        <p:txBody>
          <a:bodyPr wrap="square" rtlCol="0">
            <a:spAutoFit/>
          </a:bodyPr>
          <a:lstStyle/>
          <a:p>
            <a:pPr algn="ctr"/>
            <a:r>
              <a:rPr lang="en-US" sz="2000" dirty="0" smtClean="0">
                <a:solidFill>
                  <a:srgbClr val="1F497D"/>
                </a:solidFill>
              </a:rPr>
              <a:t>How to model motion?</a:t>
            </a:r>
            <a:endParaRPr lang="en-US" sz="2000" dirty="0">
              <a:solidFill>
                <a:srgbClr val="1F497D"/>
              </a:solidFill>
            </a:endParaRPr>
          </a:p>
        </p:txBody>
      </p:sp>
      <p:sp>
        <p:nvSpPr>
          <p:cNvPr id="8" name="TextBox 7"/>
          <p:cNvSpPr txBox="1"/>
          <p:nvPr/>
        </p:nvSpPr>
        <p:spPr>
          <a:xfrm>
            <a:off x="3048000" y="4702314"/>
            <a:ext cx="3048000" cy="707886"/>
          </a:xfrm>
          <a:prstGeom prst="rect">
            <a:avLst/>
          </a:prstGeom>
          <a:noFill/>
        </p:spPr>
        <p:txBody>
          <a:bodyPr wrap="square" rtlCol="0">
            <a:spAutoFit/>
          </a:bodyPr>
          <a:lstStyle/>
          <a:p>
            <a:pPr algn="ctr"/>
            <a:r>
              <a:rPr lang="en-US" sz="2000" dirty="0" smtClean="0">
                <a:solidFill>
                  <a:schemeClr val="accent6"/>
                </a:solidFill>
              </a:rPr>
              <a:t>How to propagate information over time?</a:t>
            </a:r>
            <a:endParaRPr lang="en-US" sz="2000" dirty="0">
              <a:solidFill>
                <a:schemeClr val="accent6"/>
              </a:solidFill>
            </a:endParaRPr>
          </a:p>
        </p:txBody>
      </p:sp>
      <p:sp>
        <p:nvSpPr>
          <p:cNvPr id="9" name="TextBox 8"/>
          <p:cNvSpPr txBox="1"/>
          <p:nvPr/>
        </p:nvSpPr>
        <p:spPr>
          <a:xfrm>
            <a:off x="5867400" y="1097340"/>
            <a:ext cx="2705100" cy="707886"/>
          </a:xfrm>
          <a:prstGeom prst="rect">
            <a:avLst/>
          </a:prstGeom>
          <a:noFill/>
        </p:spPr>
        <p:txBody>
          <a:bodyPr wrap="square" rtlCol="0">
            <a:spAutoFit/>
          </a:bodyPr>
          <a:lstStyle/>
          <a:p>
            <a:pPr algn="ctr"/>
            <a:r>
              <a:rPr lang="en-US" sz="2000" dirty="0" smtClean="0">
                <a:solidFill>
                  <a:srgbClr val="7030A0"/>
                </a:solidFill>
              </a:rPr>
              <a:t>How to deal with poor initial values?</a:t>
            </a:r>
            <a:endParaRPr lang="en-US" sz="2000" dirty="0">
              <a:solidFill>
                <a:srgbClr val="7030A0"/>
              </a:solidFill>
            </a:endParaRPr>
          </a:p>
        </p:txBody>
      </p:sp>
      <p:sp>
        <p:nvSpPr>
          <p:cNvPr id="10" name="TextBox 9"/>
          <p:cNvSpPr txBox="1"/>
          <p:nvPr/>
        </p:nvSpPr>
        <p:spPr>
          <a:xfrm>
            <a:off x="457200" y="4038600"/>
            <a:ext cx="1962815" cy="707886"/>
          </a:xfrm>
          <a:prstGeom prst="rect">
            <a:avLst/>
          </a:prstGeom>
          <a:noFill/>
        </p:spPr>
        <p:txBody>
          <a:bodyPr wrap="square" rtlCol="0">
            <a:spAutoFit/>
          </a:bodyPr>
          <a:lstStyle/>
          <a:p>
            <a:pPr algn="ctr"/>
            <a:r>
              <a:rPr lang="en-US" sz="2000" dirty="0" smtClean="0">
                <a:solidFill>
                  <a:srgbClr val="008000"/>
                </a:solidFill>
              </a:rPr>
              <a:t>How to define layers?</a:t>
            </a:r>
            <a:endParaRPr lang="en-US" sz="2000" dirty="0">
              <a:solidFill>
                <a:srgbClr val="008000"/>
              </a:solidFill>
            </a:endParaRPr>
          </a:p>
        </p:txBody>
      </p:sp>
      <p:sp>
        <p:nvSpPr>
          <p:cNvPr id="11" name="TextBox 10"/>
          <p:cNvSpPr txBox="1"/>
          <p:nvPr/>
        </p:nvSpPr>
        <p:spPr>
          <a:xfrm>
            <a:off x="3255818" y="1079212"/>
            <a:ext cx="2209800" cy="707886"/>
          </a:xfrm>
          <a:prstGeom prst="rect">
            <a:avLst/>
          </a:prstGeom>
          <a:noFill/>
        </p:spPr>
        <p:txBody>
          <a:bodyPr wrap="square" rtlCol="0">
            <a:spAutoFit/>
          </a:bodyPr>
          <a:lstStyle/>
          <a:p>
            <a:pPr algn="ctr"/>
            <a:r>
              <a:rPr lang="en-US" sz="2000" dirty="0" smtClean="0">
                <a:solidFill>
                  <a:srgbClr val="800000"/>
                </a:solidFill>
              </a:rPr>
              <a:t>How to do inference?</a:t>
            </a:r>
            <a:endParaRPr lang="en-US" sz="2000" dirty="0">
              <a:solidFill>
                <a:srgbClr val="800000"/>
              </a:solidFill>
            </a:endParaRPr>
          </a:p>
        </p:txBody>
      </p:sp>
      <p:sp>
        <p:nvSpPr>
          <p:cNvPr id="12" name="TextBox 11"/>
          <p:cNvSpPr txBox="1"/>
          <p:nvPr/>
        </p:nvSpPr>
        <p:spPr>
          <a:xfrm>
            <a:off x="762000" y="2209800"/>
            <a:ext cx="1962815" cy="707886"/>
          </a:xfrm>
          <a:prstGeom prst="rect">
            <a:avLst/>
          </a:prstGeom>
          <a:noFill/>
        </p:spPr>
        <p:txBody>
          <a:bodyPr wrap="square" rtlCol="0">
            <a:spAutoFit/>
          </a:bodyPr>
          <a:lstStyle/>
          <a:p>
            <a:pPr algn="ctr"/>
            <a:r>
              <a:rPr lang="en-US" sz="2000" i="1" dirty="0" smtClean="0">
                <a:solidFill>
                  <a:srgbClr val="FF6600"/>
                </a:solidFill>
              </a:rPr>
              <a:t>3 or more frames</a:t>
            </a:r>
            <a:endParaRPr lang="en-US" sz="2000" i="1" dirty="0">
              <a:solidFill>
                <a:srgbClr val="FF6600"/>
              </a:solidFill>
            </a:endParaRPr>
          </a:p>
        </p:txBody>
      </p:sp>
      <p:sp>
        <p:nvSpPr>
          <p:cNvPr id="13" name="TextBox 12"/>
          <p:cNvSpPr txBox="1"/>
          <p:nvPr/>
        </p:nvSpPr>
        <p:spPr>
          <a:xfrm>
            <a:off x="6263778" y="4848761"/>
            <a:ext cx="2651622" cy="1015663"/>
          </a:xfrm>
          <a:prstGeom prst="rect">
            <a:avLst/>
          </a:prstGeom>
          <a:noFill/>
        </p:spPr>
        <p:txBody>
          <a:bodyPr wrap="square" rtlCol="0">
            <a:spAutoFit/>
          </a:bodyPr>
          <a:lstStyle/>
          <a:p>
            <a:pPr algn="ctr"/>
            <a:r>
              <a:rPr lang="en-US" sz="2000" i="1" dirty="0" smtClean="0">
                <a:solidFill>
                  <a:srgbClr val="1F497D"/>
                </a:solidFill>
              </a:rPr>
              <a:t>Layer flow: </a:t>
            </a:r>
          </a:p>
          <a:p>
            <a:pPr algn="ctr"/>
            <a:r>
              <a:rPr lang="en-US" sz="2000" i="1" dirty="0" smtClean="0">
                <a:solidFill>
                  <a:srgbClr val="1F497D"/>
                </a:solidFill>
              </a:rPr>
              <a:t>Parametric+</a:t>
            </a:r>
          </a:p>
          <a:p>
            <a:pPr algn="ctr"/>
            <a:r>
              <a:rPr lang="en-US" sz="2000" i="1" dirty="0" smtClean="0">
                <a:solidFill>
                  <a:srgbClr val="1F497D"/>
                </a:solidFill>
              </a:rPr>
              <a:t>	  robust    	</a:t>
            </a:r>
            <a:endParaRPr lang="en-US" sz="2000" i="1" dirty="0">
              <a:solidFill>
                <a:srgbClr val="1F497D"/>
              </a:solidFill>
            </a:endParaRPr>
          </a:p>
        </p:txBody>
      </p:sp>
      <p:sp>
        <p:nvSpPr>
          <p:cNvPr id="14" name="TextBox 13"/>
          <p:cNvSpPr txBox="1"/>
          <p:nvPr/>
        </p:nvSpPr>
        <p:spPr>
          <a:xfrm>
            <a:off x="3255818" y="5616714"/>
            <a:ext cx="2382982" cy="707886"/>
          </a:xfrm>
          <a:prstGeom prst="rect">
            <a:avLst/>
          </a:prstGeom>
          <a:noFill/>
        </p:spPr>
        <p:txBody>
          <a:bodyPr wrap="square" rtlCol="0">
            <a:spAutoFit/>
          </a:bodyPr>
          <a:lstStyle/>
          <a:p>
            <a:pPr algn="ctr"/>
            <a:r>
              <a:rPr lang="en-US" sz="2000" i="1" dirty="0" smtClean="0">
                <a:solidFill>
                  <a:schemeClr val="accent6"/>
                </a:solidFill>
              </a:rPr>
              <a:t>Temporal continuity of layers</a:t>
            </a:r>
            <a:endParaRPr lang="en-US" sz="2000" i="1" dirty="0">
              <a:solidFill>
                <a:schemeClr val="accent6"/>
              </a:solidFill>
            </a:endParaRPr>
          </a:p>
        </p:txBody>
      </p:sp>
      <p:sp>
        <p:nvSpPr>
          <p:cNvPr id="15" name="TextBox 14"/>
          <p:cNvSpPr txBox="1"/>
          <p:nvPr/>
        </p:nvSpPr>
        <p:spPr>
          <a:xfrm>
            <a:off x="3208851" y="3048000"/>
            <a:ext cx="2651622" cy="400110"/>
          </a:xfrm>
          <a:prstGeom prst="rect">
            <a:avLst/>
          </a:prstGeom>
          <a:noFill/>
        </p:spPr>
        <p:txBody>
          <a:bodyPr wrap="square" rtlCol="0">
            <a:spAutoFit/>
          </a:bodyPr>
          <a:lstStyle/>
          <a:p>
            <a:pPr algn="ctr"/>
            <a:r>
              <a:rPr lang="en-US" sz="2000" i="1" dirty="0" smtClean="0">
                <a:solidFill>
                  <a:srgbClr val="800000"/>
                </a:solidFill>
              </a:rPr>
              <a:t>Discrete + continuous</a:t>
            </a:r>
          </a:p>
        </p:txBody>
      </p:sp>
      <p:sp>
        <p:nvSpPr>
          <p:cNvPr id="16" name="TextBox 15"/>
          <p:cNvSpPr txBox="1"/>
          <p:nvPr/>
        </p:nvSpPr>
        <p:spPr>
          <a:xfrm>
            <a:off x="457802" y="5257800"/>
            <a:ext cx="1962815" cy="1015663"/>
          </a:xfrm>
          <a:prstGeom prst="rect">
            <a:avLst/>
          </a:prstGeom>
          <a:noFill/>
        </p:spPr>
        <p:txBody>
          <a:bodyPr wrap="square" rtlCol="0">
            <a:spAutoFit/>
          </a:bodyPr>
          <a:lstStyle/>
          <a:p>
            <a:pPr algn="ctr"/>
            <a:r>
              <a:rPr lang="en-US" sz="2000" i="1" dirty="0" smtClean="0">
                <a:solidFill>
                  <a:srgbClr val="008000"/>
                </a:solidFill>
              </a:rPr>
              <a:t>Smooth layer support functions</a:t>
            </a:r>
            <a:endParaRPr lang="en-US" sz="2000" i="1" dirty="0">
              <a:solidFill>
                <a:srgbClr val="008000"/>
              </a:solidFill>
            </a:endParaRPr>
          </a:p>
        </p:txBody>
      </p:sp>
      <p:sp>
        <p:nvSpPr>
          <p:cNvPr id="17" name="TextBox 16"/>
          <p:cNvSpPr txBox="1"/>
          <p:nvPr/>
        </p:nvSpPr>
        <p:spPr>
          <a:xfrm>
            <a:off x="5654178" y="2127495"/>
            <a:ext cx="2651622" cy="400110"/>
          </a:xfrm>
          <a:prstGeom prst="rect">
            <a:avLst/>
          </a:prstGeom>
          <a:noFill/>
        </p:spPr>
        <p:txBody>
          <a:bodyPr wrap="square" rtlCol="0">
            <a:spAutoFit/>
          </a:bodyPr>
          <a:lstStyle/>
          <a:p>
            <a:pPr algn="ctr"/>
            <a:r>
              <a:rPr lang="en-US" sz="2000" i="1" dirty="0" smtClean="0">
                <a:solidFill>
                  <a:srgbClr val="7030A0"/>
                </a:solidFill>
              </a:rPr>
              <a:t>Cooperative moves</a:t>
            </a:r>
            <a:endParaRPr lang="en-US" sz="2000" i="1" dirty="0">
              <a:solidFill>
                <a:srgbClr val="7030A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2167198"/>
      </p:ext>
    </p:extLst>
  </p:cSld>
  <p:clrMapOvr>
    <a:masterClrMapping/>
  </p:clrMapOv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914400"/>
            <a:ext cx="6950990" cy="5943600"/>
          </a:xfrm>
          <a:prstGeom prst="rect">
            <a:avLst/>
          </a:prstGeom>
        </p:spPr>
      </p:pic>
      <p:sp>
        <p:nvSpPr>
          <p:cNvPr id="3" name="TextBox 2"/>
          <p:cNvSpPr txBox="1"/>
          <p:nvPr/>
        </p:nvSpPr>
        <p:spPr bwMode="auto">
          <a:xfrm>
            <a:off x="457200" y="329624"/>
            <a:ext cx="8305800" cy="584776"/>
          </a:xfrm>
          <a:prstGeom prst="rect">
            <a:avLst/>
          </a:prstGeom>
          <a:noFill/>
          <a:ln w="9525">
            <a:noFill/>
            <a:miter lim="800000"/>
            <a:headEnd/>
            <a:tailEnd/>
          </a:ln>
        </p:spPr>
        <p:txBody>
          <a:bodyPr wrap="square" rtlCol="0">
            <a:spAutoFit/>
          </a:bodyPr>
          <a:lstStyle/>
          <a:p>
            <a:pPr eaLnBrk="0" hangingPunct="0"/>
            <a:r>
              <a:rPr lang="en-US" altLang="zh-CN" sz="3200" dirty="0" smtClean="0">
                <a:solidFill>
                  <a:srgbClr val="FFFFFF"/>
                </a:solidFill>
                <a:ea typeface="宋体" pitchFamily="2" charset="-122"/>
                <a:cs typeface="Times New Roman" pitchFamily="18" charset="0"/>
              </a:rPr>
              <a:t>		http://</a:t>
            </a:r>
            <a:r>
              <a:rPr lang="en-US" altLang="zh-CN" sz="3200" dirty="0" err="1" smtClean="0">
                <a:solidFill>
                  <a:srgbClr val="FFFFFF"/>
                </a:solidFill>
                <a:ea typeface="宋体" pitchFamily="2" charset="-122"/>
                <a:cs typeface="Times New Roman" pitchFamily="18" charset="0"/>
              </a:rPr>
              <a:t>vision.middlebury.edu</a:t>
            </a:r>
            <a:r>
              <a:rPr lang="en-US" altLang="zh-CN" sz="3200" dirty="0" smtClean="0">
                <a:solidFill>
                  <a:srgbClr val="FFFFFF"/>
                </a:solidFill>
                <a:ea typeface="宋体" pitchFamily="2" charset="-122"/>
                <a:cs typeface="Times New Roman" pitchFamily="18" charset="0"/>
              </a:rPr>
              <a:t>/flow/</a:t>
            </a:r>
            <a:endParaRPr lang="en-US" sz="3200" dirty="0" smtClean="0">
              <a:solidFill>
                <a:srgbClr val="FFFFFF"/>
              </a:solidFill>
              <a:latin typeface="+mn-lt"/>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Rounded Rectangle 17"/>
          <p:cNvSpPr/>
          <p:nvPr/>
        </p:nvSpPr>
        <p:spPr>
          <a:xfrm>
            <a:off x="1219200" y="4913586"/>
            <a:ext cx="6842125" cy="1162050"/>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172549" y="3176754"/>
            <a:ext cx="8686800" cy="1162050"/>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Linear approximation</a:t>
            </a:r>
            <a:endParaRPr lang="en-US" dirty="0"/>
          </a:p>
        </p:txBody>
      </p:sp>
      <p:sp>
        <p:nvSpPr>
          <p:cNvPr id="4" name="Rectangle 2"/>
          <p:cNvSpPr>
            <a:spLocks noChangeArrowheads="1"/>
          </p:cNvSpPr>
          <p:nvPr/>
        </p:nvSpPr>
        <p:spPr bwMode="auto">
          <a:xfrm>
            <a:off x="7182949" y="3281862"/>
            <a:ext cx="1219200" cy="914400"/>
          </a:xfrm>
          <a:prstGeom prst="rect">
            <a:avLst/>
          </a:prstGeom>
          <a:solidFill>
            <a:srgbClr val="CCFFFF"/>
          </a:solidFill>
          <a:ln w="9525">
            <a:noFill/>
            <a:miter lim="800000"/>
            <a:headEnd/>
            <a:tailEnd/>
          </a:ln>
        </p:spPr>
        <p:txBody>
          <a:bodyPr wrap="none" anchor="ctr">
            <a:prstTxWarp prst="textNoShape">
              <a:avLst/>
            </a:prstTxWarp>
          </a:bodyPr>
          <a:lstStyle/>
          <a:p>
            <a:endParaRPr lang="en-US"/>
          </a:p>
        </p:txBody>
      </p:sp>
      <p:sp>
        <p:nvSpPr>
          <p:cNvPr id="5" name="Rectangle 3"/>
          <p:cNvSpPr>
            <a:spLocks noChangeArrowheads="1"/>
          </p:cNvSpPr>
          <p:nvPr/>
        </p:nvSpPr>
        <p:spPr bwMode="auto">
          <a:xfrm>
            <a:off x="248749" y="3281862"/>
            <a:ext cx="6934200" cy="914400"/>
          </a:xfrm>
          <a:prstGeom prst="rect">
            <a:avLst/>
          </a:prstGeom>
          <a:solidFill>
            <a:srgbClr val="FFFF99"/>
          </a:solidFill>
          <a:ln w="9525">
            <a:noFill/>
            <a:miter lim="800000"/>
            <a:headEnd/>
            <a:tailEnd/>
          </a:ln>
        </p:spPr>
        <p:txBody>
          <a:bodyPr wrap="none" anchor="ctr">
            <a:prstTxWarp prst="textNoShape">
              <a:avLst/>
            </a:prstTxWarp>
          </a:bodyPr>
          <a:lstStyle/>
          <a:p>
            <a:endParaRPr lang="en-US"/>
          </a:p>
        </p:txBody>
      </p:sp>
      <p:graphicFrame>
        <p:nvGraphicFramePr>
          <p:cNvPr id="6" name="Object 2"/>
          <p:cNvGraphicFramePr>
            <a:graphicFrameLocks noChangeAspect="1"/>
          </p:cNvGraphicFramePr>
          <p:nvPr/>
        </p:nvGraphicFramePr>
        <p:xfrm>
          <a:off x="324949" y="3281862"/>
          <a:ext cx="8534400" cy="819150"/>
        </p:xfrm>
        <a:graphic>
          <a:graphicData uri="http://schemas.openxmlformats.org/presentationml/2006/ole">
            <p:oleObj spid="_x0000_s218114" name="Equation" r:id="rId3" imgW="4368600" imgH="419040" progId="Equation.3">
              <p:embed/>
            </p:oleObj>
          </a:graphicData>
        </a:graphic>
      </p:graphicFrame>
      <p:grpSp>
        <p:nvGrpSpPr>
          <p:cNvPr id="3" name="Group 9"/>
          <p:cNvGrpSpPr>
            <a:grpSpLocks/>
          </p:cNvGrpSpPr>
          <p:nvPr/>
        </p:nvGrpSpPr>
        <p:grpSpPr bwMode="auto">
          <a:xfrm>
            <a:off x="401149" y="3434262"/>
            <a:ext cx="7848600" cy="457200"/>
            <a:chOff x="192" y="2064"/>
            <a:chExt cx="4944" cy="288"/>
          </a:xfrm>
        </p:grpSpPr>
        <p:sp>
          <p:nvSpPr>
            <p:cNvPr id="8" name="Line 10"/>
            <p:cNvSpPr>
              <a:spLocks noChangeShapeType="1"/>
            </p:cNvSpPr>
            <p:nvPr/>
          </p:nvSpPr>
          <p:spPr bwMode="auto">
            <a:xfrm flipH="1" flipV="1">
              <a:off x="192" y="2064"/>
              <a:ext cx="576" cy="288"/>
            </a:xfrm>
            <a:prstGeom prst="line">
              <a:avLst/>
            </a:prstGeom>
            <a:noFill/>
            <a:ln w="57150">
              <a:solidFill>
                <a:srgbClr val="FF0000"/>
              </a:solidFill>
              <a:round/>
              <a:headEnd/>
              <a:tailEnd/>
            </a:ln>
          </p:spPr>
          <p:txBody>
            <a:bodyPr>
              <a:prstTxWarp prst="textNoShape">
                <a:avLst/>
              </a:prstTxWarp>
            </a:bodyPr>
            <a:lstStyle/>
            <a:p>
              <a:endParaRPr lang="en-US"/>
            </a:p>
          </p:txBody>
        </p:sp>
        <p:sp>
          <p:nvSpPr>
            <p:cNvPr id="9" name="Line 11"/>
            <p:cNvSpPr>
              <a:spLocks noChangeShapeType="1"/>
            </p:cNvSpPr>
            <p:nvPr/>
          </p:nvSpPr>
          <p:spPr bwMode="auto">
            <a:xfrm flipH="1" flipV="1">
              <a:off x="4560" y="2064"/>
              <a:ext cx="576" cy="288"/>
            </a:xfrm>
            <a:prstGeom prst="line">
              <a:avLst/>
            </a:prstGeom>
            <a:noFill/>
            <a:ln w="57150">
              <a:solidFill>
                <a:srgbClr val="FF0000"/>
              </a:solidFill>
              <a:round/>
              <a:headEnd/>
              <a:tailEnd/>
            </a:ln>
          </p:spPr>
          <p:txBody>
            <a:bodyPr>
              <a:prstTxWarp prst="textNoShape">
                <a:avLst/>
              </a:prstTxWarp>
            </a:bodyPr>
            <a:lstStyle/>
            <a:p>
              <a:endParaRPr lang="en-US"/>
            </a:p>
          </p:txBody>
        </p:sp>
      </p:grpSp>
      <p:sp>
        <p:nvSpPr>
          <p:cNvPr id="10" name="Rounded Rectangle 9"/>
          <p:cNvSpPr/>
          <p:nvPr/>
        </p:nvSpPr>
        <p:spPr>
          <a:xfrm>
            <a:off x="474662" y="1600200"/>
            <a:ext cx="8229600" cy="1162050"/>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Object 2"/>
          <p:cNvGraphicFramePr>
            <a:graphicFrameLocks noChangeAspect="1"/>
          </p:cNvGraphicFramePr>
          <p:nvPr/>
        </p:nvGraphicFramePr>
        <p:xfrm>
          <a:off x="1219200" y="1630790"/>
          <a:ext cx="6842125" cy="1036637"/>
        </p:xfrm>
        <a:graphic>
          <a:graphicData uri="http://schemas.openxmlformats.org/presentationml/2006/ole">
            <p:oleObj spid="_x0000_s218115" name="Equation" r:id="rId4" imgW="2933700" imgH="444500" progId="Equation.DSMT4">
              <p:embed/>
            </p:oleObj>
          </a:graphicData>
        </a:graphic>
      </p:graphicFrame>
      <p:sp>
        <p:nvSpPr>
          <p:cNvPr id="13" name="Line 7"/>
          <p:cNvSpPr>
            <a:spLocks noChangeShapeType="1"/>
          </p:cNvSpPr>
          <p:nvPr/>
        </p:nvSpPr>
        <p:spPr bwMode="auto">
          <a:xfrm flipH="1">
            <a:off x="4114800" y="2417379"/>
            <a:ext cx="457200" cy="665657"/>
          </a:xfrm>
          <a:prstGeom prst="line">
            <a:avLst/>
          </a:prstGeom>
          <a:noFill/>
          <a:ln w="38100">
            <a:solidFill>
              <a:srgbClr val="FF6600"/>
            </a:solidFill>
            <a:round/>
            <a:headEnd/>
            <a:tailEnd type="triangle" w="med" len="med"/>
          </a:ln>
        </p:spPr>
        <p:txBody>
          <a:bodyPr>
            <a:prstTxWarp prst="textNoShape">
              <a:avLst/>
            </a:prstTxWarp>
          </a:bodyPr>
          <a:lstStyle/>
          <a:p>
            <a:endParaRPr lang="en-US"/>
          </a:p>
        </p:txBody>
      </p:sp>
      <p:sp>
        <p:nvSpPr>
          <p:cNvPr id="14" name="Line 8"/>
          <p:cNvSpPr>
            <a:spLocks noChangeShapeType="1"/>
          </p:cNvSpPr>
          <p:nvPr/>
        </p:nvSpPr>
        <p:spPr bwMode="auto">
          <a:xfrm>
            <a:off x="7323092" y="2417379"/>
            <a:ext cx="284651" cy="665657"/>
          </a:xfrm>
          <a:prstGeom prst="line">
            <a:avLst/>
          </a:prstGeom>
          <a:noFill/>
          <a:ln w="38100">
            <a:solidFill>
              <a:srgbClr val="FF6600"/>
            </a:solidFill>
            <a:round/>
            <a:headEnd/>
            <a:tailEnd type="triangle" w="med" len="med"/>
          </a:ln>
        </p:spPr>
        <p:txBody>
          <a:bodyPr>
            <a:prstTxWarp prst="textNoShape">
              <a:avLst/>
            </a:prstTxWarp>
          </a:bodyPr>
          <a:lstStyle/>
          <a:p>
            <a:endParaRPr lang="en-US"/>
          </a:p>
        </p:txBody>
      </p:sp>
      <p:graphicFrame>
        <p:nvGraphicFramePr>
          <p:cNvPr id="17" name="Object 4"/>
          <p:cNvGraphicFramePr>
            <a:graphicFrameLocks noChangeAspect="1"/>
          </p:cNvGraphicFramePr>
          <p:nvPr/>
        </p:nvGraphicFramePr>
        <p:xfrm>
          <a:off x="1447800" y="4913586"/>
          <a:ext cx="6324600" cy="949325"/>
        </p:xfrm>
        <a:graphic>
          <a:graphicData uri="http://schemas.openxmlformats.org/presentationml/2006/ole">
            <p:oleObj spid="_x0000_s218116" name="Equation" r:id="rId5" imgW="2793960" imgH="419040" progId="Equation.DSMT4">
              <p:embed/>
            </p:oleObj>
          </a:graphicData>
        </a:graphic>
      </p:graphicFrame>
      <p:pic>
        <p:nvPicPr>
          <p:cNvPr id="19" name="Picture 7"/>
          <p:cNvPicPr>
            <a:picLocks noChangeAspect="1" noChangeArrowheads="1"/>
          </p:cNvPicPr>
          <p:nvPr/>
        </p:nvPicPr>
        <p:blipFill>
          <a:blip r:embed="rId6"/>
          <a:srcRect/>
          <a:stretch>
            <a:fillRect/>
          </a:stretch>
        </p:blipFill>
        <p:spPr bwMode="auto">
          <a:xfrm>
            <a:off x="4439749" y="2417379"/>
            <a:ext cx="2895600" cy="454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p:txBody>
          <a:bodyPr/>
          <a:lstStyle/>
          <a:p>
            <a:pPr eaLnBrk="1" hangingPunct="1"/>
            <a:r>
              <a:rPr lang="en-US" smtClean="0"/>
              <a:t>Optical Flow</a:t>
            </a:r>
          </a:p>
        </p:txBody>
      </p:sp>
      <p:pic>
        <p:nvPicPr>
          <p:cNvPr id="60420" name="Picture 3" descr="GibsonOptic-flow"/>
          <p:cNvPicPr>
            <a:picLocks noChangeAspect="1" noChangeArrowheads="1"/>
          </p:cNvPicPr>
          <p:nvPr/>
        </p:nvPicPr>
        <p:blipFill>
          <a:blip r:embed="rId3"/>
          <a:srcRect/>
          <a:stretch>
            <a:fillRect/>
          </a:stretch>
        </p:blipFill>
        <p:spPr bwMode="auto">
          <a:xfrm>
            <a:off x="1752600" y="1828800"/>
            <a:ext cx="5791200" cy="3794125"/>
          </a:xfrm>
          <a:prstGeom prst="rect">
            <a:avLst/>
          </a:prstGeom>
          <a:noFill/>
          <a:ln w="9525">
            <a:noFill/>
            <a:miter lim="800000"/>
            <a:headEnd/>
            <a:tailEnd/>
          </a:ln>
        </p:spPr>
      </p:pic>
      <p:sp>
        <p:nvSpPr>
          <p:cNvPr id="60421" name="Text Box 4"/>
          <p:cNvSpPr txBox="1">
            <a:spLocks noChangeArrowheads="1"/>
          </p:cNvSpPr>
          <p:nvPr/>
        </p:nvSpPr>
        <p:spPr bwMode="auto">
          <a:xfrm>
            <a:off x="1689000" y="5864225"/>
            <a:ext cx="6194086"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FDB431"/>
                </a:solidFill>
              </a:rPr>
              <a:t>J. J. Gibson, The Ecological Approach to Visual Perception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flow constraint equation</a:t>
            </a:r>
            <a:endParaRPr lang="en-US" dirty="0"/>
          </a:p>
        </p:txBody>
      </p:sp>
      <p:sp>
        <p:nvSpPr>
          <p:cNvPr id="4" name="Rounded Rectangle 3"/>
          <p:cNvSpPr/>
          <p:nvPr/>
        </p:nvSpPr>
        <p:spPr>
          <a:xfrm>
            <a:off x="1219200" y="1734207"/>
            <a:ext cx="6842125" cy="949325"/>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p:cNvGraphicFramePr>
            <a:graphicFrameLocks noChangeAspect="1"/>
          </p:cNvGraphicFramePr>
          <p:nvPr/>
        </p:nvGraphicFramePr>
        <p:xfrm>
          <a:off x="1447800" y="1734207"/>
          <a:ext cx="6324600" cy="949325"/>
        </p:xfrm>
        <a:graphic>
          <a:graphicData uri="http://schemas.openxmlformats.org/presentationml/2006/ole">
            <p:oleObj spid="_x0000_s219138" name="Equation" r:id="rId3" imgW="2793960" imgH="419040" progId="Equation.DSMT4">
              <p:embed/>
            </p:oleObj>
          </a:graphicData>
        </a:graphic>
      </p:graphicFrame>
      <p:sp>
        <p:nvSpPr>
          <p:cNvPr id="6" name="Rounded Rectangle 5"/>
          <p:cNvSpPr/>
          <p:nvPr/>
        </p:nvSpPr>
        <p:spPr>
          <a:xfrm>
            <a:off x="3100552" y="3051504"/>
            <a:ext cx="2986689" cy="949325"/>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Object 6"/>
          <p:cNvGraphicFramePr>
            <a:graphicFrameLocks noChangeAspect="1"/>
          </p:cNvGraphicFramePr>
          <p:nvPr/>
        </p:nvGraphicFramePr>
        <p:xfrm>
          <a:off x="3402013" y="3265488"/>
          <a:ext cx="2414587" cy="519112"/>
        </p:xfrm>
        <a:graphic>
          <a:graphicData uri="http://schemas.openxmlformats.org/presentationml/2006/ole">
            <p:oleObj spid="_x0000_s219139" name="Equation" r:id="rId4" imgW="1066800" imgH="228600" progId="Equation.DSMT4">
              <p:embed/>
            </p:oleObj>
          </a:graphicData>
        </a:graphic>
      </p:graphicFrame>
      <p:sp>
        <p:nvSpPr>
          <p:cNvPr id="8" name="TextBox 7"/>
          <p:cNvSpPr txBox="1"/>
          <p:nvPr/>
        </p:nvSpPr>
        <p:spPr>
          <a:xfrm>
            <a:off x="1289272" y="4615793"/>
            <a:ext cx="6694561" cy="1569660"/>
          </a:xfrm>
          <a:prstGeom prst="rect">
            <a:avLst/>
          </a:prstGeom>
          <a:noFill/>
        </p:spPr>
        <p:txBody>
          <a:bodyPr wrap="none" rtlCol="0">
            <a:spAutoFit/>
          </a:bodyPr>
          <a:lstStyle/>
          <a:p>
            <a:r>
              <a:rPr lang="en-US" sz="2400" dirty="0" smtClean="0"/>
              <a:t>New assumptions: </a:t>
            </a:r>
          </a:p>
          <a:p>
            <a:r>
              <a:rPr lang="en-US" sz="2400" dirty="0" smtClean="0"/>
              <a:t>	</a:t>
            </a:r>
            <a:r>
              <a:rPr lang="en-US" sz="2400" dirty="0"/>
              <a:t>F</a:t>
            </a:r>
            <a:r>
              <a:rPr lang="en-US" sz="2400" dirty="0" smtClean="0"/>
              <a:t>low is small.</a:t>
            </a:r>
          </a:p>
          <a:p>
            <a:r>
              <a:rPr lang="en-US" sz="2400" dirty="0" smtClean="0"/>
              <a:t>	Image is </a:t>
            </a:r>
            <a:r>
              <a:rPr lang="en-US" sz="2400" dirty="0"/>
              <a:t>a</a:t>
            </a:r>
            <a:r>
              <a:rPr lang="en-US" sz="2400" dirty="0" smtClean="0"/>
              <a:t> differentiable function.</a:t>
            </a:r>
          </a:p>
          <a:p>
            <a:r>
              <a:rPr lang="en-US" sz="2400" dirty="0" smtClean="0"/>
              <a:t>	First order Taylor series is a good approximation.</a:t>
            </a:r>
            <a:endParaRPr lang="en-US" sz="2400" dirty="0"/>
          </a:p>
        </p:txBody>
      </p:sp>
      <p:cxnSp>
        <p:nvCxnSpPr>
          <p:cNvPr id="10" name="Straight Arrow Connector 9"/>
          <p:cNvCxnSpPr/>
          <p:nvPr/>
        </p:nvCxnSpPr>
        <p:spPr>
          <a:xfrm rot="16200000" flipH="1">
            <a:off x="3985911" y="2915882"/>
            <a:ext cx="690454" cy="875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ounded Rectangle 8"/>
          <p:cNvSpPr/>
          <p:nvPr/>
        </p:nvSpPr>
        <p:spPr>
          <a:xfrm>
            <a:off x="4762938" y="1417638"/>
            <a:ext cx="3171825" cy="836613"/>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48" name="Rectangle 2"/>
          <p:cNvSpPr>
            <a:spLocks noGrp="1" noChangeArrowheads="1"/>
          </p:cNvSpPr>
          <p:nvPr>
            <p:ph type="title"/>
          </p:nvPr>
        </p:nvSpPr>
        <p:spPr/>
        <p:txBody>
          <a:bodyPr/>
          <a:lstStyle/>
          <a:p>
            <a:r>
              <a:rPr lang="en-US" dirty="0" smtClean="0"/>
              <a:t>OFCE (ill-posed problem)</a:t>
            </a:r>
            <a:endParaRPr lang="en-US" dirty="0"/>
          </a:p>
        </p:txBody>
      </p:sp>
      <p:pic>
        <p:nvPicPr>
          <p:cNvPr id="31749" name="Picture 3"/>
          <p:cNvPicPr>
            <a:picLocks noChangeAspect="1" noChangeArrowheads="1"/>
          </p:cNvPicPr>
          <p:nvPr/>
        </p:nvPicPr>
        <p:blipFill>
          <a:blip r:embed="rId4"/>
          <a:srcRect/>
          <a:stretch>
            <a:fillRect/>
          </a:stretch>
        </p:blipFill>
        <p:spPr bwMode="auto">
          <a:xfrm>
            <a:off x="914400" y="2438400"/>
            <a:ext cx="5924550" cy="3524250"/>
          </a:xfrm>
          <a:prstGeom prst="rect">
            <a:avLst/>
          </a:prstGeom>
          <a:noFill/>
          <a:ln w="9525">
            <a:noFill/>
            <a:miter lim="800000"/>
            <a:headEnd/>
            <a:tailEnd/>
          </a:ln>
        </p:spPr>
      </p:pic>
      <p:graphicFrame>
        <p:nvGraphicFramePr>
          <p:cNvPr id="31746" name="Object 2"/>
          <p:cNvGraphicFramePr>
            <a:graphicFrameLocks noChangeAspect="1"/>
          </p:cNvGraphicFramePr>
          <p:nvPr/>
        </p:nvGraphicFramePr>
        <p:xfrm>
          <a:off x="4762938" y="1417638"/>
          <a:ext cx="3171825" cy="836613"/>
        </p:xfrm>
        <a:graphic>
          <a:graphicData uri="http://schemas.openxmlformats.org/presentationml/2006/ole">
            <p:oleObj spid="_x0000_s220162" name="Equation" r:id="rId5" imgW="914400" imgH="241200" progId="Equation.DSMT4">
              <p:embed/>
            </p:oleObj>
          </a:graphicData>
        </a:graphic>
      </p:graphicFrame>
      <p:sp>
        <p:nvSpPr>
          <p:cNvPr id="31750" name="Text Box 5"/>
          <p:cNvSpPr txBox="1">
            <a:spLocks noChangeArrowheads="1"/>
          </p:cNvSpPr>
          <p:nvPr/>
        </p:nvSpPr>
        <p:spPr bwMode="auto">
          <a:xfrm>
            <a:off x="896144" y="1410244"/>
            <a:ext cx="3866794" cy="830997"/>
          </a:xfrm>
          <a:prstGeom prst="rect">
            <a:avLst/>
          </a:prstGeom>
          <a:noFill/>
          <a:ln w="9525">
            <a:noFill/>
            <a:miter lim="800000"/>
            <a:headEnd/>
            <a:tailEnd/>
          </a:ln>
        </p:spPr>
        <p:txBody>
          <a:bodyPr wrap="square">
            <a:prstTxWarp prst="textNoShape">
              <a:avLst/>
            </a:prstTxWarp>
            <a:spAutoFit/>
          </a:bodyPr>
          <a:lstStyle/>
          <a:p>
            <a:r>
              <a:rPr lang="en-US" sz="2400" dirty="0"/>
              <a:t>At a single image pixel, we get a line:</a:t>
            </a:r>
          </a:p>
        </p:txBody>
      </p:sp>
      <p:sp>
        <p:nvSpPr>
          <p:cNvPr id="31751" name="Text Box 6"/>
          <p:cNvSpPr txBox="1">
            <a:spLocks noChangeArrowheads="1"/>
          </p:cNvSpPr>
          <p:nvPr/>
        </p:nvSpPr>
        <p:spPr bwMode="auto">
          <a:xfrm>
            <a:off x="2955925" y="5960363"/>
            <a:ext cx="1543962" cy="369332"/>
          </a:xfrm>
          <a:prstGeom prst="rect">
            <a:avLst/>
          </a:prstGeom>
          <a:noFill/>
          <a:ln w="9525">
            <a:noFill/>
            <a:miter lim="800000"/>
            <a:headEnd/>
            <a:tailEnd/>
          </a:ln>
        </p:spPr>
        <p:txBody>
          <a:bodyPr wrap="square">
            <a:prstTxWarp prst="textNoShape">
              <a:avLst/>
            </a:prstTxWarp>
            <a:spAutoFit/>
          </a:bodyPr>
          <a:lstStyle/>
          <a:p>
            <a:r>
              <a:rPr lang="en-US">
                <a:solidFill>
                  <a:srgbClr val="FFFFFF"/>
                </a:solidFill>
              </a:rPr>
              <a:t>“Normal flow”</a:t>
            </a:r>
          </a:p>
        </p:txBody>
      </p:sp>
      <p:sp>
        <p:nvSpPr>
          <p:cNvPr id="31752" name="Line 7"/>
          <p:cNvSpPr>
            <a:spLocks noChangeShapeType="1"/>
          </p:cNvSpPr>
          <p:nvPr/>
        </p:nvSpPr>
        <p:spPr bwMode="auto">
          <a:xfrm flipH="1" flipV="1">
            <a:off x="2075793" y="4957379"/>
            <a:ext cx="896007" cy="1190309"/>
          </a:xfrm>
          <a:prstGeom prst="line">
            <a:avLst/>
          </a:prstGeom>
          <a:noFill/>
          <a:ln w="28575">
            <a:solidFill>
              <a:srgbClr val="FF0000"/>
            </a:solidFill>
            <a:round/>
            <a:headEnd/>
            <a:tailEnd type="triangle" w="med" len="med"/>
          </a:ln>
        </p:spPr>
        <p:txBody>
          <a:bodyPr>
            <a:prstTxWarp prst="textNoShape">
              <a:avLst/>
            </a:prstTxWarp>
          </a:bodyPr>
          <a:lstStyle/>
          <a:p>
            <a:endParaRPr lang="en-US">
              <a:solidFill>
                <a:srgbClr val="FFFFFF"/>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Line 2"/>
          <p:cNvSpPr>
            <a:spLocks noChangeShapeType="1"/>
          </p:cNvSpPr>
          <p:nvPr/>
        </p:nvSpPr>
        <p:spPr bwMode="auto">
          <a:xfrm>
            <a:off x="1600200" y="2743200"/>
            <a:ext cx="3276600" cy="2590800"/>
          </a:xfrm>
          <a:prstGeom prst="line">
            <a:avLst/>
          </a:prstGeom>
          <a:noFill/>
          <a:ln w="38100">
            <a:solidFill>
              <a:schemeClr val="tx1"/>
            </a:solidFill>
            <a:round/>
            <a:headEnd/>
            <a:tailEnd/>
          </a:ln>
          <a:effectLst/>
        </p:spPr>
        <p:txBody>
          <a:bodyPr>
            <a:prstTxWarp prst="textNoShape">
              <a:avLst/>
            </a:prstTxWarp>
          </a:bodyPr>
          <a:lstStyle/>
          <a:p>
            <a:endParaRPr lang="en-US"/>
          </a:p>
        </p:txBody>
      </p:sp>
      <p:pic>
        <p:nvPicPr>
          <p:cNvPr id="150531" name="Picture 3" descr="hole6"/>
          <p:cNvPicPr>
            <a:picLocks noChangeAspect="1" noChangeArrowheads="1"/>
          </p:cNvPicPr>
          <p:nvPr/>
        </p:nvPicPr>
        <p:blipFill>
          <a:blip r:embed="rId3"/>
          <a:srcRect/>
          <a:stretch>
            <a:fillRect/>
          </a:stretch>
        </p:blipFill>
        <p:spPr bwMode="auto">
          <a:xfrm>
            <a:off x="1143000" y="1600200"/>
            <a:ext cx="6629400" cy="4649788"/>
          </a:xfrm>
          <a:prstGeom prst="rect">
            <a:avLst/>
          </a:prstGeom>
          <a:noFill/>
        </p:spPr>
      </p:pic>
      <p:sp>
        <p:nvSpPr>
          <p:cNvPr id="150532" name="Rectangle 4"/>
          <p:cNvSpPr>
            <a:spLocks noGrp="1" noChangeArrowheads="1"/>
          </p:cNvSpPr>
          <p:nvPr>
            <p:ph type="title"/>
          </p:nvPr>
        </p:nvSpPr>
        <p:spPr/>
        <p:txBody>
          <a:bodyPr/>
          <a:lstStyle/>
          <a:p>
            <a:r>
              <a:rPr lang="en-US"/>
              <a:t>Ambiguous motion cue</a:t>
            </a:r>
          </a:p>
        </p:txBody>
      </p:sp>
      <p:sp>
        <p:nvSpPr>
          <p:cNvPr id="150533" name="Text Box 5"/>
          <p:cNvSpPr txBox="1">
            <a:spLocks noChangeArrowheads="1"/>
          </p:cNvSpPr>
          <p:nvPr/>
        </p:nvSpPr>
        <p:spPr bwMode="auto">
          <a:xfrm>
            <a:off x="1219200" y="1676400"/>
            <a:ext cx="32766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latin typeface="+mj-lt"/>
              </a:rPr>
              <a:t>Aperture problem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accel="50000" decel="50000" fill="hold" grpId="0" nodeType="clickEffect">
                                  <p:stCondLst>
                                    <p:cond delay="0"/>
                                  </p:stCondLst>
                                  <p:endCondLst>
                                    <p:cond evt="onNext" delay="0">
                                      <p:tgtEl>
                                        <p:sldTgt/>
                                      </p:tgtEl>
                                    </p:cond>
                                  </p:endCondLst>
                                  <p:childTnLst>
                                    <p:animMotion origin="layout" path="M 0.0 0.0  L 0.25 0.0  E" pathEditMode="relative" ptsTypes="">
                                      <p:cBhvr>
                                        <p:cTn id="6" dur="2000" fill="hold"/>
                                        <p:tgtEl>
                                          <p:spTgt spid="1505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Line 2"/>
          <p:cNvSpPr>
            <a:spLocks noChangeShapeType="1"/>
          </p:cNvSpPr>
          <p:nvPr/>
        </p:nvSpPr>
        <p:spPr bwMode="auto">
          <a:xfrm>
            <a:off x="1600200" y="2743200"/>
            <a:ext cx="3276600" cy="2590800"/>
          </a:xfrm>
          <a:prstGeom prst="line">
            <a:avLst/>
          </a:prstGeom>
          <a:noFill/>
          <a:ln w="38100">
            <a:solidFill>
              <a:schemeClr val="tx1"/>
            </a:solidFill>
            <a:round/>
            <a:headEnd/>
            <a:tailEnd/>
          </a:ln>
          <a:effectLst/>
        </p:spPr>
        <p:txBody>
          <a:bodyPr>
            <a:prstTxWarp prst="textNoShape">
              <a:avLst/>
            </a:prstTxWarp>
          </a:bodyPr>
          <a:lstStyle/>
          <a:p>
            <a:endParaRPr lang="en-US"/>
          </a:p>
        </p:txBody>
      </p:sp>
      <p:pic>
        <p:nvPicPr>
          <p:cNvPr id="168963" name="Picture 3" descr="hole6"/>
          <p:cNvPicPr>
            <a:picLocks noChangeAspect="1" noChangeArrowheads="1"/>
          </p:cNvPicPr>
          <p:nvPr/>
        </p:nvPicPr>
        <p:blipFill>
          <a:blip r:embed="rId3"/>
          <a:srcRect/>
          <a:stretch>
            <a:fillRect/>
          </a:stretch>
        </p:blipFill>
        <p:spPr bwMode="auto">
          <a:xfrm>
            <a:off x="1143000" y="1600200"/>
            <a:ext cx="6629400" cy="4649788"/>
          </a:xfrm>
          <a:prstGeom prst="rect">
            <a:avLst/>
          </a:prstGeom>
          <a:noFill/>
        </p:spPr>
      </p:pic>
      <p:sp>
        <p:nvSpPr>
          <p:cNvPr id="168964" name="Rectangle 4"/>
          <p:cNvSpPr>
            <a:spLocks noGrp="1" noChangeArrowheads="1"/>
          </p:cNvSpPr>
          <p:nvPr>
            <p:ph type="title"/>
          </p:nvPr>
        </p:nvSpPr>
        <p:spPr/>
        <p:txBody>
          <a:bodyPr/>
          <a:lstStyle/>
          <a:p>
            <a:r>
              <a:rPr lang="en-US"/>
              <a:t>Ambiguous motion cue</a:t>
            </a:r>
          </a:p>
        </p:txBody>
      </p:sp>
      <p:sp>
        <p:nvSpPr>
          <p:cNvPr id="168966" name="Line 6"/>
          <p:cNvSpPr>
            <a:spLocks noChangeShapeType="1"/>
          </p:cNvSpPr>
          <p:nvPr/>
        </p:nvSpPr>
        <p:spPr bwMode="auto">
          <a:xfrm flipH="1" flipV="1">
            <a:off x="3810000" y="3505200"/>
            <a:ext cx="152400" cy="1066800"/>
          </a:xfrm>
          <a:prstGeom prst="line">
            <a:avLst/>
          </a:prstGeom>
          <a:noFill/>
          <a:ln w="38100">
            <a:solidFill>
              <a:srgbClr val="FF3300"/>
            </a:solidFill>
            <a:round/>
            <a:headEnd/>
            <a:tailEnd type="triangle" w="med" len="med"/>
          </a:ln>
          <a:effectLst/>
        </p:spPr>
        <p:txBody>
          <a:bodyPr>
            <a:prstTxWarp prst="textNoShape">
              <a:avLst/>
            </a:prstTxWarp>
          </a:bodyPr>
          <a:lstStyle/>
          <a:p>
            <a:endParaRPr lang="en-US"/>
          </a:p>
        </p:txBody>
      </p:sp>
      <p:sp>
        <p:nvSpPr>
          <p:cNvPr id="168967" name="Line 7"/>
          <p:cNvSpPr>
            <a:spLocks noChangeShapeType="1"/>
          </p:cNvSpPr>
          <p:nvPr/>
        </p:nvSpPr>
        <p:spPr bwMode="auto">
          <a:xfrm flipV="1">
            <a:off x="3962400" y="3657600"/>
            <a:ext cx="533400" cy="914400"/>
          </a:xfrm>
          <a:prstGeom prst="line">
            <a:avLst/>
          </a:prstGeom>
          <a:noFill/>
          <a:ln w="38100">
            <a:solidFill>
              <a:srgbClr val="FF3300"/>
            </a:solidFill>
            <a:round/>
            <a:headEnd/>
            <a:tailEnd type="triangle" w="med" len="med"/>
          </a:ln>
          <a:effectLst/>
        </p:spPr>
        <p:txBody>
          <a:bodyPr>
            <a:prstTxWarp prst="textNoShape">
              <a:avLst/>
            </a:prstTxWarp>
          </a:bodyPr>
          <a:lstStyle/>
          <a:p>
            <a:endParaRPr lang="en-US"/>
          </a:p>
        </p:txBody>
      </p:sp>
      <p:sp>
        <p:nvSpPr>
          <p:cNvPr id="168968" name="Line 8"/>
          <p:cNvSpPr>
            <a:spLocks noChangeShapeType="1"/>
          </p:cNvSpPr>
          <p:nvPr/>
        </p:nvSpPr>
        <p:spPr bwMode="auto">
          <a:xfrm flipV="1">
            <a:off x="3962400" y="4191000"/>
            <a:ext cx="990600" cy="381000"/>
          </a:xfrm>
          <a:prstGeom prst="line">
            <a:avLst/>
          </a:prstGeom>
          <a:noFill/>
          <a:ln w="38100">
            <a:solidFill>
              <a:srgbClr val="FF3300"/>
            </a:solidFill>
            <a:round/>
            <a:headEnd/>
            <a:tailEnd type="triangle" w="med" len="med"/>
          </a:ln>
          <a:effectLst/>
        </p:spPr>
        <p:txBody>
          <a:bodyPr>
            <a:prstTxWarp prst="textNoShape">
              <a:avLst/>
            </a:prstTxWarp>
          </a:bodyPr>
          <a:lstStyle/>
          <a:p>
            <a:endParaRPr lang="en-US"/>
          </a:p>
        </p:txBody>
      </p:sp>
      <p:sp>
        <p:nvSpPr>
          <p:cNvPr id="9" name="Text Box 5"/>
          <p:cNvSpPr txBox="1">
            <a:spLocks noChangeArrowheads="1"/>
          </p:cNvSpPr>
          <p:nvPr/>
        </p:nvSpPr>
        <p:spPr bwMode="auto">
          <a:xfrm>
            <a:off x="1219200" y="1676400"/>
            <a:ext cx="32766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latin typeface="+mj-lt"/>
              </a:rPr>
              <a:t>Aperture problem</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2578" name="Picture 2" descr="hole6"/>
          <p:cNvPicPr>
            <a:picLocks noChangeAspect="1" noChangeArrowheads="1"/>
          </p:cNvPicPr>
          <p:nvPr/>
        </p:nvPicPr>
        <p:blipFill>
          <a:blip r:embed="rId3"/>
          <a:srcRect/>
          <a:stretch>
            <a:fillRect/>
          </a:stretch>
        </p:blipFill>
        <p:spPr bwMode="auto">
          <a:xfrm>
            <a:off x="1143000" y="1600200"/>
            <a:ext cx="6629400" cy="4649788"/>
          </a:xfrm>
          <a:prstGeom prst="rect">
            <a:avLst/>
          </a:prstGeom>
          <a:noFill/>
        </p:spPr>
      </p:pic>
      <p:sp>
        <p:nvSpPr>
          <p:cNvPr id="152579" name="Line 3"/>
          <p:cNvSpPr>
            <a:spLocks noChangeShapeType="1"/>
          </p:cNvSpPr>
          <p:nvPr/>
        </p:nvSpPr>
        <p:spPr bwMode="auto">
          <a:xfrm>
            <a:off x="1600200" y="2743200"/>
            <a:ext cx="3276600" cy="2590800"/>
          </a:xfrm>
          <a:prstGeom prst="line">
            <a:avLst/>
          </a:prstGeom>
          <a:noFill/>
          <a:ln w="38100">
            <a:solidFill>
              <a:schemeClr val="tx1"/>
            </a:solidFill>
            <a:round/>
            <a:headEnd/>
            <a:tailEnd/>
          </a:ln>
          <a:effectLst/>
        </p:spPr>
        <p:txBody>
          <a:bodyPr>
            <a:prstTxWarp prst="textNoShape">
              <a:avLst/>
            </a:prstTxWarp>
          </a:bodyPr>
          <a:lstStyle/>
          <a:p>
            <a:endParaRPr lang="en-US"/>
          </a:p>
        </p:txBody>
      </p:sp>
      <p:sp>
        <p:nvSpPr>
          <p:cNvPr id="152580" name="Rectangle 4"/>
          <p:cNvSpPr>
            <a:spLocks noGrp="1" noChangeArrowheads="1"/>
          </p:cNvSpPr>
          <p:nvPr>
            <p:ph type="title"/>
          </p:nvPr>
        </p:nvSpPr>
        <p:spPr/>
        <p:txBody>
          <a:bodyPr/>
          <a:lstStyle/>
          <a:p>
            <a:r>
              <a:rPr lang="en-US"/>
              <a:t>Ambiguous motion cue</a:t>
            </a:r>
          </a:p>
        </p:txBody>
      </p:sp>
      <p:sp>
        <p:nvSpPr>
          <p:cNvPr id="6" name="Text Box 5"/>
          <p:cNvSpPr txBox="1">
            <a:spLocks noChangeArrowheads="1"/>
          </p:cNvSpPr>
          <p:nvPr/>
        </p:nvSpPr>
        <p:spPr bwMode="auto">
          <a:xfrm>
            <a:off x="1219200" y="1676400"/>
            <a:ext cx="32766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latin typeface="+mj-lt"/>
              </a:rPr>
              <a:t>Aperture problem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accel="50000" decel="50000" fill="hold" grpId="0" nodeType="clickEffect">
                                  <p:stCondLst>
                                    <p:cond delay="0"/>
                                  </p:stCondLst>
                                  <p:endCondLst>
                                    <p:cond evt="onNext" delay="0">
                                      <p:tgtEl>
                                        <p:sldTgt/>
                                      </p:tgtEl>
                                    </p:cond>
                                  </p:endCondLst>
                                  <p:childTnLst>
                                    <p:animMotion origin="layout" path="M 0.0 0.0  L 0.25 0.0  E" pathEditMode="relative" ptsTypes="">
                                      <p:cBhvr>
                                        <p:cTn id="6" dur="2000" fill="hold"/>
                                        <p:tgtEl>
                                          <p:spTgt spid="15257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animBg="1"/>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6674" name="Picture 2" descr="hole6"/>
          <p:cNvPicPr>
            <a:picLocks noChangeAspect="1" noChangeArrowheads="1"/>
          </p:cNvPicPr>
          <p:nvPr/>
        </p:nvPicPr>
        <p:blipFill>
          <a:blip r:embed="rId3"/>
          <a:srcRect/>
          <a:stretch>
            <a:fillRect/>
          </a:stretch>
        </p:blipFill>
        <p:spPr bwMode="auto">
          <a:xfrm>
            <a:off x="1143000" y="1600200"/>
            <a:ext cx="6629400" cy="4649788"/>
          </a:xfrm>
          <a:prstGeom prst="rect">
            <a:avLst/>
          </a:prstGeom>
          <a:noFill/>
        </p:spPr>
      </p:pic>
      <p:sp>
        <p:nvSpPr>
          <p:cNvPr id="156675" name="Line 3"/>
          <p:cNvSpPr>
            <a:spLocks noChangeShapeType="1"/>
          </p:cNvSpPr>
          <p:nvPr/>
        </p:nvSpPr>
        <p:spPr bwMode="auto">
          <a:xfrm>
            <a:off x="1600200" y="2743200"/>
            <a:ext cx="3276600" cy="2590800"/>
          </a:xfrm>
          <a:prstGeom prst="line">
            <a:avLst/>
          </a:prstGeom>
          <a:noFill/>
          <a:ln w="38100">
            <a:solidFill>
              <a:schemeClr val="tx1"/>
            </a:solidFill>
            <a:round/>
            <a:headEnd/>
            <a:tailEnd/>
          </a:ln>
          <a:effectLst/>
        </p:spPr>
        <p:txBody>
          <a:bodyPr>
            <a:prstTxWarp prst="textNoShape">
              <a:avLst/>
            </a:prstTxWarp>
          </a:bodyPr>
          <a:lstStyle/>
          <a:p>
            <a:endParaRPr lang="en-US"/>
          </a:p>
        </p:txBody>
      </p:sp>
      <p:sp>
        <p:nvSpPr>
          <p:cNvPr id="156676" name="Rectangle 4"/>
          <p:cNvSpPr>
            <a:spLocks noGrp="1" noChangeArrowheads="1"/>
          </p:cNvSpPr>
          <p:nvPr>
            <p:ph type="title"/>
          </p:nvPr>
        </p:nvSpPr>
        <p:spPr/>
        <p:txBody>
          <a:bodyPr/>
          <a:lstStyle/>
          <a:p>
            <a:r>
              <a:rPr lang="en-US"/>
              <a:t>Ambiguous motion cue</a:t>
            </a:r>
          </a:p>
        </p:txBody>
      </p:sp>
      <p:sp>
        <p:nvSpPr>
          <p:cNvPr id="156677" name="Line 5"/>
          <p:cNvSpPr>
            <a:spLocks noChangeShapeType="1"/>
          </p:cNvSpPr>
          <p:nvPr/>
        </p:nvSpPr>
        <p:spPr bwMode="auto">
          <a:xfrm flipV="1">
            <a:off x="3886200" y="3657600"/>
            <a:ext cx="762000" cy="914400"/>
          </a:xfrm>
          <a:prstGeom prst="line">
            <a:avLst/>
          </a:prstGeom>
          <a:noFill/>
          <a:ln w="38100">
            <a:solidFill>
              <a:srgbClr val="FF0000"/>
            </a:solidFill>
            <a:round/>
            <a:headEnd/>
            <a:tailEnd type="triangle" w="med" len="med"/>
          </a:ln>
          <a:effectLst/>
        </p:spPr>
        <p:txBody>
          <a:bodyPr>
            <a:prstTxWarp prst="textNoShape">
              <a:avLst/>
            </a:prstTxWarp>
          </a:bodyPr>
          <a:lstStyle/>
          <a:p>
            <a:endParaRPr lang="en-US"/>
          </a:p>
        </p:txBody>
      </p:sp>
      <p:sp>
        <p:nvSpPr>
          <p:cNvPr id="156678" name="Text Box 6"/>
          <p:cNvSpPr txBox="1">
            <a:spLocks noChangeArrowheads="1"/>
          </p:cNvSpPr>
          <p:nvPr/>
        </p:nvSpPr>
        <p:spPr bwMode="auto">
          <a:xfrm>
            <a:off x="3276600" y="1752600"/>
            <a:ext cx="4343400"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solidFill>
                  <a:srgbClr val="FFFFFF"/>
                </a:solidFill>
                <a:latin typeface="+mj-lt"/>
              </a:rPr>
              <a:t>Normal velocity (perpendicular to edge)</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0" name="Rectangle 19"/>
          <p:cNvSpPr/>
          <p:nvPr/>
        </p:nvSpPr>
        <p:spPr>
          <a:xfrm>
            <a:off x="4572000" y="1981200"/>
            <a:ext cx="2084552" cy="2133600"/>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438400" y="1981200"/>
            <a:ext cx="2133600" cy="21336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132" name="Picture 3" descr="img2"/>
          <p:cNvPicPr>
            <a:picLocks noChangeAspect="1" noChangeArrowheads="1"/>
          </p:cNvPicPr>
          <p:nvPr/>
        </p:nvPicPr>
        <p:blipFill>
          <a:blip r:embed="rId3"/>
          <a:srcRect r="49550"/>
          <a:stretch>
            <a:fillRect/>
          </a:stretch>
        </p:blipFill>
        <p:spPr bwMode="auto">
          <a:xfrm>
            <a:off x="2438400" y="1981200"/>
            <a:ext cx="2133600" cy="2133600"/>
          </a:xfrm>
          <a:prstGeom prst="rect">
            <a:avLst/>
          </a:prstGeom>
          <a:noFill/>
          <a:ln w="9525">
            <a:solidFill>
              <a:srgbClr val="FFFFFF"/>
            </a:solidFill>
            <a:miter lim="800000"/>
            <a:headEnd/>
            <a:tailEnd/>
          </a:ln>
        </p:spPr>
      </p:pic>
      <p:sp>
        <p:nvSpPr>
          <p:cNvPr id="48131" name="Rectangle 2"/>
          <p:cNvSpPr>
            <a:spLocks noGrp="1" noChangeArrowheads="1"/>
          </p:cNvSpPr>
          <p:nvPr>
            <p:ph type="title"/>
          </p:nvPr>
        </p:nvSpPr>
        <p:spPr/>
        <p:txBody>
          <a:bodyPr/>
          <a:lstStyle/>
          <a:p>
            <a:r>
              <a:rPr lang="en-US"/>
              <a:t>Multiple constraints</a:t>
            </a:r>
          </a:p>
        </p:txBody>
      </p:sp>
      <p:sp>
        <p:nvSpPr>
          <p:cNvPr id="48133" name="Text Box 6"/>
          <p:cNvSpPr txBox="1">
            <a:spLocks noChangeArrowheads="1"/>
          </p:cNvSpPr>
          <p:nvPr/>
        </p:nvSpPr>
        <p:spPr bwMode="auto">
          <a:xfrm>
            <a:off x="2353441" y="4495800"/>
            <a:ext cx="41910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FFFF00"/>
                </a:solidFill>
              </a:rPr>
              <a:t>What are the constraint lines?</a:t>
            </a:r>
          </a:p>
        </p:txBody>
      </p:sp>
      <p:sp>
        <p:nvSpPr>
          <p:cNvPr id="48136" name="Text Box 10"/>
          <p:cNvSpPr txBox="1">
            <a:spLocks noChangeArrowheads="1"/>
          </p:cNvSpPr>
          <p:nvPr/>
        </p:nvSpPr>
        <p:spPr bwMode="auto">
          <a:xfrm>
            <a:off x="7924800" y="5943600"/>
            <a:ext cx="1095375" cy="336550"/>
          </a:xfrm>
          <a:prstGeom prst="rect">
            <a:avLst/>
          </a:prstGeom>
          <a:noFill/>
          <a:ln w="9525">
            <a:noFill/>
            <a:miter lim="800000"/>
            <a:headEnd/>
            <a:tailEnd/>
          </a:ln>
        </p:spPr>
        <p:txBody>
          <a:bodyPr wrap="none">
            <a:prstTxWarp prst="textNoShape">
              <a:avLst/>
            </a:prstTxWarp>
            <a:spAutoFit/>
          </a:bodyPr>
          <a:lstStyle/>
          <a:p>
            <a:r>
              <a:rPr lang="en-US" sz="1600"/>
              <a:t>Yair Weiss</a:t>
            </a:r>
          </a:p>
        </p:txBody>
      </p:sp>
      <p:sp>
        <p:nvSpPr>
          <p:cNvPr id="13" name="Rectangle 8"/>
          <p:cNvSpPr>
            <a:spLocks noChangeArrowheads="1"/>
          </p:cNvSpPr>
          <p:nvPr/>
        </p:nvSpPr>
        <p:spPr bwMode="auto">
          <a:xfrm>
            <a:off x="6096000" y="3048000"/>
            <a:ext cx="381000" cy="228600"/>
          </a:xfrm>
          <a:prstGeom prst="rect">
            <a:avLst/>
          </a:prstGeom>
          <a:solidFill>
            <a:srgbClr val="FFFFFF"/>
          </a:solidFill>
          <a:ln w="9525">
            <a:noFill/>
            <a:miter lim="800000"/>
            <a:headEnd/>
            <a:tailEnd/>
          </a:ln>
        </p:spPr>
        <p:txBody>
          <a:bodyPr wrap="none" anchor="ctr">
            <a:prstTxWarp prst="textNoShape">
              <a:avLst/>
            </a:prstTxWarp>
          </a:bodyPr>
          <a:lstStyle/>
          <a:p>
            <a:pPr algn="ctr"/>
            <a:r>
              <a:rPr lang="en-US" i="1" dirty="0" err="1">
                <a:solidFill>
                  <a:schemeClr val="bg1"/>
                </a:solidFill>
                <a:latin typeface="Times New Roman"/>
                <a:cs typeface="Times New Roman"/>
              </a:rPr>
              <a:t>u</a:t>
            </a:r>
            <a:endParaRPr lang="en-US" i="1" dirty="0">
              <a:solidFill>
                <a:schemeClr val="bg1"/>
              </a:solidFill>
              <a:latin typeface="Times New Roman"/>
              <a:cs typeface="Times New Roman"/>
            </a:endParaRPr>
          </a:p>
        </p:txBody>
      </p:sp>
      <p:sp>
        <p:nvSpPr>
          <p:cNvPr id="15" name="Rectangle 9"/>
          <p:cNvSpPr>
            <a:spLocks noChangeArrowheads="1"/>
          </p:cNvSpPr>
          <p:nvPr/>
        </p:nvSpPr>
        <p:spPr bwMode="auto">
          <a:xfrm>
            <a:off x="4800600" y="2209800"/>
            <a:ext cx="381000" cy="304800"/>
          </a:xfrm>
          <a:prstGeom prst="rect">
            <a:avLst/>
          </a:prstGeom>
          <a:solidFill>
            <a:srgbClr val="FFFFFF"/>
          </a:solidFill>
          <a:ln w="9525">
            <a:noFill/>
            <a:miter lim="800000"/>
            <a:headEnd/>
            <a:tailEnd/>
          </a:ln>
        </p:spPr>
        <p:txBody>
          <a:bodyPr wrap="none" anchor="ctr">
            <a:prstTxWarp prst="textNoShape">
              <a:avLst/>
            </a:prstTxWarp>
          </a:bodyPr>
          <a:lstStyle/>
          <a:p>
            <a:pPr algn="ctr"/>
            <a:r>
              <a:rPr lang="en-US" i="1" dirty="0" err="1">
                <a:solidFill>
                  <a:srgbClr val="000000"/>
                </a:solidFill>
                <a:latin typeface="Times New Roman"/>
                <a:cs typeface="Times New Roman"/>
              </a:rPr>
              <a:t>v</a:t>
            </a:r>
            <a:endParaRPr lang="en-US" i="1" dirty="0">
              <a:solidFill>
                <a:srgbClr val="000000"/>
              </a:solidFill>
              <a:latin typeface="Times New Roman"/>
              <a:cs typeface="Times New Roman"/>
            </a:endParaRPr>
          </a:p>
        </p:txBody>
      </p:sp>
      <p:sp>
        <p:nvSpPr>
          <p:cNvPr id="16" name="Line 7"/>
          <p:cNvSpPr>
            <a:spLocks noChangeShapeType="1"/>
          </p:cNvSpPr>
          <p:nvPr/>
        </p:nvSpPr>
        <p:spPr bwMode="auto">
          <a:xfrm flipV="1">
            <a:off x="5181600" y="2743200"/>
            <a:ext cx="1143000" cy="1143000"/>
          </a:xfrm>
          <a:prstGeom prst="line">
            <a:avLst/>
          </a:prstGeom>
          <a:noFill/>
          <a:ln w="38100">
            <a:solidFill>
              <a:schemeClr val="tx1"/>
            </a:solidFill>
            <a:prstDash val="sysDot"/>
            <a:round/>
            <a:headEnd/>
            <a:tailEnd/>
          </a:ln>
        </p:spPr>
        <p:txBody>
          <a:bodyPr>
            <a:prstTxWarp prst="textNoShape">
              <a:avLst/>
            </a:prstTxWarp>
          </a:bodyPr>
          <a:lstStyle/>
          <a:p>
            <a:endParaRPr lang="en-US"/>
          </a:p>
        </p:txBody>
      </p:sp>
      <p:grpSp>
        <p:nvGrpSpPr>
          <p:cNvPr id="17" name="Group 14"/>
          <p:cNvGrpSpPr>
            <a:grpSpLocks/>
          </p:cNvGrpSpPr>
          <p:nvPr/>
        </p:nvGrpSpPr>
        <p:grpSpPr bwMode="auto">
          <a:xfrm>
            <a:off x="4953000" y="2295525"/>
            <a:ext cx="1371600" cy="1371600"/>
            <a:chOff x="4953000" y="2294782"/>
            <a:chExt cx="1371600" cy="1371600"/>
          </a:xfrm>
        </p:grpSpPr>
        <p:cxnSp>
          <p:nvCxnSpPr>
            <p:cNvPr id="18" name="Straight Connector 17"/>
            <p:cNvCxnSpPr/>
            <p:nvPr/>
          </p:nvCxnSpPr>
          <p:spPr>
            <a:xfrm rot="5400000">
              <a:off x="4547394" y="2979788"/>
              <a:ext cx="1371600"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953000" y="2996457"/>
              <a:ext cx="1371600"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6" name="Rectangle 15"/>
          <p:cNvSpPr/>
          <p:nvPr/>
        </p:nvSpPr>
        <p:spPr>
          <a:xfrm>
            <a:off x="2438400" y="1981200"/>
            <a:ext cx="2133600" cy="21336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179" name="Rectangle 2"/>
          <p:cNvSpPr>
            <a:spLocks noGrp="1" noChangeArrowheads="1"/>
          </p:cNvSpPr>
          <p:nvPr>
            <p:ph type="title"/>
          </p:nvPr>
        </p:nvSpPr>
        <p:spPr/>
        <p:txBody>
          <a:bodyPr/>
          <a:lstStyle/>
          <a:p>
            <a:r>
              <a:rPr lang="en-US"/>
              <a:t>Multiple constraints</a:t>
            </a:r>
          </a:p>
        </p:txBody>
      </p:sp>
      <p:pic>
        <p:nvPicPr>
          <p:cNvPr id="50180" name="Picture 3" descr="img2"/>
          <p:cNvPicPr>
            <a:picLocks noChangeAspect="1" noChangeArrowheads="1"/>
          </p:cNvPicPr>
          <p:nvPr/>
        </p:nvPicPr>
        <p:blipFill>
          <a:blip r:embed="rId3"/>
          <a:srcRect/>
          <a:stretch>
            <a:fillRect/>
          </a:stretch>
        </p:blipFill>
        <p:spPr bwMode="auto">
          <a:xfrm>
            <a:off x="2438400" y="1981200"/>
            <a:ext cx="4229100" cy="2133600"/>
          </a:xfrm>
          <a:prstGeom prst="rect">
            <a:avLst/>
          </a:prstGeom>
          <a:solidFill>
            <a:srgbClr val="FFFFFF"/>
          </a:solidFill>
          <a:ln w="9525">
            <a:noFill/>
            <a:miter lim="800000"/>
            <a:headEnd/>
            <a:tailEnd/>
          </a:ln>
        </p:spPr>
      </p:pic>
      <p:sp>
        <p:nvSpPr>
          <p:cNvPr id="50181" name="Text Box 6"/>
          <p:cNvSpPr txBox="1">
            <a:spLocks noChangeArrowheads="1"/>
          </p:cNvSpPr>
          <p:nvPr/>
        </p:nvSpPr>
        <p:spPr bwMode="auto">
          <a:xfrm>
            <a:off x="1219200" y="4267200"/>
            <a:ext cx="66294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FFFF00"/>
                </a:solidFill>
              </a:rPr>
              <a:t>Combine constraints to get an estimate of velocity.</a:t>
            </a:r>
          </a:p>
        </p:txBody>
      </p:sp>
      <p:sp>
        <p:nvSpPr>
          <p:cNvPr id="50182" name="Rectangle 8"/>
          <p:cNvSpPr>
            <a:spLocks noChangeArrowheads="1"/>
          </p:cNvSpPr>
          <p:nvPr/>
        </p:nvSpPr>
        <p:spPr bwMode="auto">
          <a:xfrm>
            <a:off x="6096000" y="3048000"/>
            <a:ext cx="381000" cy="228600"/>
          </a:xfrm>
          <a:prstGeom prst="rect">
            <a:avLst/>
          </a:prstGeom>
          <a:solidFill>
            <a:srgbClr val="FFFFFF"/>
          </a:solidFill>
          <a:ln w="9525">
            <a:noFill/>
            <a:miter lim="800000"/>
            <a:headEnd/>
            <a:tailEnd/>
          </a:ln>
        </p:spPr>
        <p:txBody>
          <a:bodyPr wrap="none" anchor="ctr">
            <a:prstTxWarp prst="textNoShape">
              <a:avLst/>
            </a:prstTxWarp>
          </a:bodyPr>
          <a:lstStyle/>
          <a:p>
            <a:pPr algn="ctr"/>
            <a:r>
              <a:rPr lang="en-US" i="1" dirty="0" err="1">
                <a:solidFill>
                  <a:schemeClr val="bg1"/>
                </a:solidFill>
                <a:latin typeface="Times New Roman"/>
                <a:cs typeface="Times New Roman"/>
              </a:rPr>
              <a:t>u</a:t>
            </a:r>
            <a:endParaRPr lang="en-US" i="1" dirty="0">
              <a:solidFill>
                <a:schemeClr val="bg1"/>
              </a:solidFill>
              <a:latin typeface="Times New Roman"/>
              <a:cs typeface="Times New Roman"/>
            </a:endParaRPr>
          </a:p>
        </p:txBody>
      </p:sp>
      <p:sp>
        <p:nvSpPr>
          <p:cNvPr id="50183" name="Rectangle 9"/>
          <p:cNvSpPr>
            <a:spLocks noChangeArrowheads="1"/>
          </p:cNvSpPr>
          <p:nvPr/>
        </p:nvSpPr>
        <p:spPr bwMode="auto">
          <a:xfrm>
            <a:off x="4800600" y="2209800"/>
            <a:ext cx="381000" cy="304800"/>
          </a:xfrm>
          <a:prstGeom prst="rect">
            <a:avLst/>
          </a:prstGeom>
          <a:solidFill>
            <a:srgbClr val="FFFFFF"/>
          </a:solidFill>
          <a:ln w="9525">
            <a:noFill/>
            <a:miter lim="800000"/>
            <a:headEnd/>
            <a:tailEnd/>
          </a:ln>
        </p:spPr>
        <p:txBody>
          <a:bodyPr wrap="none" anchor="ctr">
            <a:prstTxWarp prst="textNoShape">
              <a:avLst/>
            </a:prstTxWarp>
          </a:bodyPr>
          <a:lstStyle/>
          <a:p>
            <a:pPr algn="ctr"/>
            <a:r>
              <a:rPr lang="en-US" i="1" dirty="0" err="1">
                <a:solidFill>
                  <a:srgbClr val="000000"/>
                </a:solidFill>
                <a:latin typeface="Times New Roman"/>
                <a:cs typeface="Times New Roman"/>
              </a:rPr>
              <a:t>v</a:t>
            </a:r>
            <a:endParaRPr lang="en-US" i="1" dirty="0">
              <a:solidFill>
                <a:srgbClr val="000000"/>
              </a:solidFill>
              <a:latin typeface="Times New Roman"/>
              <a:cs typeface="Times New Roman"/>
            </a:endParaRPr>
          </a:p>
        </p:txBody>
      </p:sp>
      <p:sp>
        <p:nvSpPr>
          <p:cNvPr id="50184" name="Line 7"/>
          <p:cNvSpPr>
            <a:spLocks noChangeShapeType="1"/>
          </p:cNvSpPr>
          <p:nvPr/>
        </p:nvSpPr>
        <p:spPr bwMode="auto">
          <a:xfrm flipV="1">
            <a:off x="5181600" y="2743200"/>
            <a:ext cx="1143000" cy="1143000"/>
          </a:xfrm>
          <a:prstGeom prst="line">
            <a:avLst/>
          </a:prstGeom>
          <a:noFill/>
          <a:ln w="38100">
            <a:solidFill>
              <a:schemeClr val="tx1"/>
            </a:solidFill>
            <a:prstDash val="sysDot"/>
            <a:round/>
            <a:headEnd/>
            <a:tailEnd/>
          </a:ln>
        </p:spPr>
        <p:txBody>
          <a:bodyPr>
            <a:prstTxWarp prst="textNoShape">
              <a:avLst/>
            </a:prstTxWarp>
          </a:bodyPr>
          <a:lstStyle/>
          <a:p>
            <a:endParaRPr lang="en-US"/>
          </a:p>
        </p:txBody>
      </p:sp>
      <p:grpSp>
        <p:nvGrpSpPr>
          <p:cNvPr id="2" name="Group 14"/>
          <p:cNvGrpSpPr>
            <a:grpSpLocks/>
          </p:cNvGrpSpPr>
          <p:nvPr/>
        </p:nvGrpSpPr>
        <p:grpSpPr bwMode="auto">
          <a:xfrm>
            <a:off x="4953000" y="2295525"/>
            <a:ext cx="1371600" cy="1371600"/>
            <a:chOff x="4953000" y="2294782"/>
            <a:chExt cx="1371600" cy="1371600"/>
          </a:xfrm>
        </p:grpSpPr>
        <p:cxnSp>
          <p:nvCxnSpPr>
            <p:cNvPr id="12" name="Straight Connector 11"/>
            <p:cNvCxnSpPr/>
            <p:nvPr/>
          </p:nvCxnSpPr>
          <p:spPr>
            <a:xfrm rot="5400000">
              <a:off x="4547394" y="2979788"/>
              <a:ext cx="1371600"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953000" y="2996457"/>
              <a:ext cx="1371600"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50186" name="Text Box 10"/>
          <p:cNvSpPr txBox="1">
            <a:spLocks noChangeArrowheads="1"/>
          </p:cNvSpPr>
          <p:nvPr/>
        </p:nvSpPr>
        <p:spPr bwMode="auto">
          <a:xfrm>
            <a:off x="7924800" y="5943600"/>
            <a:ext cx="1095375" cy="336550"/>
          </a:xfrm>
          <a:prstGeom prst="rect">
            <a:avLst/>
          </a:prstGeom>
          <a:noFill/>
          <a:ln w="9525">
            <a:noFill/>
            <a:miter lim="800000"/>
            <a:headEnd/>
            <a:tailEnd/>
          </a:ln>
        </p:spPr>
        <p:txBody>
          <a:bodyPr wrap="none">
            <a:prstTxWarp prst="textNoShape">
              <a:avLst/>
            </a:prstTxWarp>
            <a:spAutoFit/>
          </a:bodyPr>
          <a:lstStyle/>
          <a:p>
            <a:r>
              <a:rPr lang="en-US" sz="1600"/>
              <a:t>Yair Weiss</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ounded Rectangle 15"/>
          <p:cNvSpPr/>
          <p:nvPr/>
        </p:nvSpPr>
        <p:spPr>
          <a:xfrm>
            <a:off x="4572000" y="5772150"/>
            <a:ext cx="2743200" cy="762000"/>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276" name="Rectangle 2"/>
          <p:cNvSpPr>
            <a:spLocks noGrp="1" noChangeArrowheads="1"/>
          </p:cNvSpPr>
          <p:nvPr>
            <p:ph type="title"/>
          </p:nvPr>
        </p:nvSpPr>
        <p:spPr/>
        <p:txBody>
          <a:bodyPr/>
          <a:lstStyle/>
          <a:p>
            <a:r>
              <a:rPr lang="en-US"/>
              <a:t>Multiple Constraints</a:t>
            </a:r>
          </a:p>
        </p:txBody>
      </p:sp>
      <p:pic>
        <p:nvPicPr>
          <p:cNvPr id="54277" name="Picture 3"/>
          <p:cNvPicPr>
            <a:picLocks noChangeAspect="1" noChangeArrowheads="1"/>
          </p:cNvPicPr>
          <p:nvPr/>
        </p:nvPicPr>
        <p:blipFill>
          <a:blip r:embed="rId4"/>
          <a:srcRect/>
          <a:stretch>
            <a:fillRect/>
          </a:stretch>
        </p:blipFill>
        <p:spPr bwMode="auto">
          <a:xfrm>
            <a:off x="4800600" y="2057400"/>
            <a:ext cx="3490913" cy="3505200"/>
          </a:xfrm>
          <a:prstGeom prst="rect">
            <a:avLst/>
          </a:prstGeom>
          <a:noFill/>
          <a:ln w="9525">
            <a:noFill/>
            <a:miter lim="800000"/>
            <a:headEnd/>
            <a:tailEnd/>
          </a:ln>
        </p:spPr>
      </p:pic>
      <p:grpSp>
        <p:nvGrpSpPr>
          <p:cNvPr id="2" name="Group 4"/>
          <p:cNvGrpSpPr>
            <a:grpSpLocks/>
          </p:cNvGrpSpPr>
          <p:nvPr/>
        </p:nvGrpSpPr>
        <p:grpSpPr bwMode="auto">
          <a:xfrm>
            <a:off x="762000" y="2057400"/>
            <a:ext cx="3533775" cy="3505200"/>
            <a:chOff x="336" y="1200"/>
            <a:chExt cx="2226" cy="2208"/>
          </a:xfrm>
        </p:grpSpPr>
        <p:pic>
          <p:nvPicPr>
            <p:cNvPr id="54283" name="Picture 5"/>
            <p:cNvPicPr>
              <a:picLocks noChangeAspect="1" noChangeArrowheads="1"/>
            </p:cNvPicPr>
            <p:nvPr/>
          </p:nvPicPr>
          <p:blipFill>
            <a:blip r:embed="rId5"/>
            <a:srcRect/>
            <a:stretch>
              <a:fillRect/>
            </a:stretch>
          </p:blipFill>
          <p:spPr bwMode="auto">
            <a:xfrm>
              <a:off x="336" y="1200"/>
              <a:ext cx="2226" cy="2208"/>
            </a:xfrm>
            <a:prstGeom prst="rect">
              <a:avLst/>
            </a:prstGeom>
            <a:noFill/>
            <a:ln w="9525">
              <a:noFill/>
              <a:miter lim="800000"/>
              <a:headEnd/>
              <a:tailEnd/>
            </a:ln>
          </p:spPr>
        </p:pic>
        <p:sp>
          <p:nvSpPr>
            <p:cNvPr id="54284" name="Rectangle 6"/>
            <p:cNvSpPr>
              <a:spLocks noChangeArrowheads="1"/>
            </p:cNvSpPr>
            <p:nvPr/>
          </p:nvSpPr>
          <p:spPr bwMode="auto">
            <a:xfrm>
              <a:off x="1234" y="1968"/>
              <a:ext cx="350" cy="350"/>
            </a:xfrm>
            <a:prstGeom prst="rect">
              <a:avLst/>
            </a:prstGeom>
            <a:noFill/>
            <a:ln w="28575">
              <a:solidFill>
                <a:srgbClr val="FF0000"/>
              </a:solidFill>
              <a:miter lim="800000"/>
              <a:headEnd/>
              <a:tailEnd/>
            </a:ln>
          </p:spPr>
          <p:txBody>
            <a:bodyPr wrap="none" anchor="ctr">
              <a:prstTxWarp prst="textNoShape">
                <a:avLst/>
              </a:prstTxWarp>
            </a:bodyPr>
            <a:lstStyle/>
            <a:p>
              <a:endParaRPr lang="en-US"/>
            </a:p>
          </p:txBody>
        </p:sp>
      </p:grpSp>
      <p:sp>
        <p:nvSpPr>
          <p:cNvPr id="54279" name="Text Box 7"/>
          <p:cNvSpPr txBox="1">
            <a:spLocks noChangeArrowheads="1"/>
          </p:cNvSpPr>
          <p:nvPr/>
        </p:nvSpPr>
        <p:spPr bwMode="auto">
          <a:xfrm>
            <a:off x="7908925" y="5486400"/>
            <a:ext cx="336550" cy="457200"/>
          </a:xfrm>
          <a:prstGeom prst="rect">
            <a:avLst/>
          </a:prstGeom>
          <a:noFill/>
          <a:ln w="9525">
            <a:noFill/>
            <a:miter lim="800000"/>
            <a:headEnd/>
            <a:tailEnd/>
          </a:ln>
        </p:spPr>
        <p:txBody>
          <a:bodyPr wrap="none">
            <a:prstTxWarp prst="textNoShape">
              <a:avLst/>
            </a:prstTxWarp>
            <a:spAutoFit/>
          </a:bodyPr>
          <a:lstStyle/>
          <a:p>
            <a:r>
              <a:rPr lang="en-US" i="1"/>
              <a:t>u</a:t>
            </a:r>
          </a:p>
        </p:txBody>
      </p:sp>
      <p:sp>
        <p:nvSpPr>
          <p:cNvPr id="54280" name="Text Box 8"/>
          <p:cNvSpPr txBox="1">
            <a:spLocks noChangeArrowheads="1"/>
          </p:cNvSpPr>
          <p:nvPr/>
        </p:nvSpPr>
        <p:spPr bwMode="auto">
          <a:xfrm>
            <a:off x="4495800" y="1981200"/>
            <a:ext cx="319088" cy="457200"/>
          </a:xfrm>
          <a:prstGeom prst="rect">
            <a:avLst/>
          </a:prstGeom>
          <a:noFill/>
          <a:ln w="9525">
            <a:noFill/>
            <a:miter lim="800000"/>
            <a:headEnd/>
            <a:tailEnd/>
          </a:ln>
        </p:spPr>
        <p:txBody>
          <a:bodyPr wrap="none">
            <a:prstTxWarp prst="textNoShape">
              <a:avLst/>
            </a:prstTxWarp>
            <a:spAutoFit/>
          </a:bodyPr>
          <a:lstStyle/>
          <a:p>
            <a:r>
              <a:rPr lang="en-US" i="1"/>
              <a:t>v</a:t>
            </a:r>
          </a:p>
        </p:txBody>
      </p:sp>
      <p:graphicFrame>
        <p:nvGraphicFramePr>
          <p:cNvPr id="54274" name="Object 2"/>
          <p:cNvGraphicFramePr>
            <a:graphicFrameLocks noChangeAspect="1"/>
          </p:cNvGraphicFramePr>
          <p:nvPr/>
        </p:nvGraphicFramePr>
        <p:xfrm>
          <a:off x="4572000" y="5810250"/>
          <a:ext cx="2743200" cy="723900"/>
        </p:xfrm>
        <a:graphic>
          <a:graphicData uri="http://schemas.openxmlformats.org/presentationml/2006/ole">
            <p:oleObj spid="_x0000_s236546" name="Equation" r:id="rId6" imgW="914400" imgH="241200" progId="Equation.DSMT4">
              <p:embed/>
            </p:oleObj>
          </a:graphicData>
        </a:graphic>
      </p:graphicFrame>
      <p:sp>
        <p:nvSpPr>
          <p:cNvPr id="54282" name="Text Box 11"/>
          <p:cNvSpPr txBox="1">
            <a:spLocks noChangeArrowheads="1"/>
          </p:cNvSpPr>
          <p:nvPr/>
        </p:nvSpPr>
        <p:spPr bwMode="auto">
          <a:xfrm>
            <a:off x="457200" y="5676900"/>
            <a:ext cx="3437259" cy="400110"/>
          </a:xfrm>
          <a:prstGeom prst="rect">
            <a:avLst/>
          </a:prstGeom>
          <a:noFill/>
          <a:ln w="9525">
            <a:noFill/>
            <a:miter lim="800000"/>
            <a:headEnd/>
            <a:tailEnd/>
          </a:ln>
        </p:spPr>
        <p:txBody>
          <a:bodyPr wrap="none">
            <a:prstTxWarp prst="textNoShape">
              <a:avLst/>
            </a:prstTxWarp>
            <a:spAutoFit/>
          </a:bodyPr>
          <a:lstStyle/>
          <a:p>
            <a:r>
              <a:rPr lang="en-US" sz="2000" dirty="0"/>
              <a:t>Each pixel gives us a constraint:</a:t>
            </a:r>
          </a:p>
        </p:txBody>
      </p:sp>
      <p:sp>
        <p:nvSpPr>
          <p:cNvPr id="15" name="Line 9"/>
          <p:cNvSpPr>
            <a:spLocks noChangeShapeType="1"/>
          </p:cNvSpPr>
          <p:nvPr/>
        </p:nvSpPr>
        <p:spPr bwMode="auto">
          <a:xfrm>
            <a:off x="2743200" y="3581400"/>
            <a:ext cx="1828800" cy="0"/>
          </a:xfrm>
          <a:prstGeom prst="line">
            <a:avLst/>
          </a:prstGeom>
          <a:noFill/>
          <a:ln w="28575">
            <a:solidFill>
              <a:srgbClr val="FF0000"/>
            </a:solidFill>
            <a:round/>
            <a:headEnd/>
            <a:tailEnd type="triangle" w="med" len="me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Horn and </a:t>
            </a:r>
            <a:r>
              <a:rPr lang="en-US" dirty="0" err="1" smtClean="0"/>
              <a:t>Schunck</a:t>
            </a:r>
            <a:r>
              <a:rPr lang="en-US" dirty="0" smtClean="0"/>
              <a:t> ‘81</a:t>
            </a:r>
            <a:endParaRPr lang="en-US" dirty="0"/>
          </a:p>
        </p:txBody>
      </p:sp>
      <p:sp>
        <p:nvSpPr>
          <p:cNvPr id="5" name="Rounded Rectangle 4"/>
          <p:cNvSpPr/>
          <p:nvPr/>
        </p:nvSpPr>
        <p:spPr>
          <a:xfrm>
            <a:off x="352091" y="1886608"/>
            <a:ext cx="8476593" cy="949325"/>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Object 5"/>
          <p:cNvGraphicFramePr>
            <a:graphicFrameLocks noChangeAspect="1"/>
          </p:cNvGraphicFramePr>
          <p:nvPr/>
        </p:nvGraphicFramePr>
        <p:xfrm>
          <a:off x="379413" y="1985963"/>
          <a:ext cx="8372475" cy="776287"/>
        </p:xfrm>
        <a:graphic>
          <a:graphicData uri="http://schemas.openxmlformats.org/presentationml/2006/ole">
            <p:oleObj spid="_x0000_s239618" name="Equation" r:id="rId3" imgW="3987800" imgH="368300" progId="Equation.DSMT4">
              <p:embed/>
            </p:oleObj>
          </a:graphicData>
        </a:graphic>
      </p:graphicFrame>
      <p:pic>
        <p:nvPicPr>
          <p:cNvPr id="7" name="Picture 6" descr="http://people.csail.mit.edu/bkph/art/bkph_Andorra2_trimmed_stretched_sml.jp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32400" y="3288776"/>
            <a:ext cx="1196035" cy="16459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24683" y="3288776"/>
            <a:ext cx="1419064" cy="164592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Rectangle 8"/>
          <p:cNvSpPr/>
          <p:nvPr/>
        </p:nvSpPr>
        <p:spPr>
          <a:xfrm>
            <a:off x="2824683" y="4945471"/>
            <a:ext cx="954708" cy="369332"/>
          </a:xfrm>
          <a:prstGeom prst="rect">
            <a:avLst/>
          </a:prstGeom>
        </p:spPr>
        <p:txBody>
          <a:bodyPr wrap="none">
            <a:spAutoFit/>
          </a:bodyPr>
          <a:lstStyle/>
          <a:p>
            <a:r>
              <a:rPr lang="en-US" altLang="zh-CN" dirty="0" err="1" smtClean="0">
                <a:ea typeface="宋体" pitchFamily="2" charset="-122"/>
                <a:cs typeface="Times New Roman" pitchFamily="18" charset="0"/>
              </a:rPr>
              <a:t>Schunck</a:t>
            </a:r>
            <a:endParaRPr lang="en-US" dirty="0"/>
          </a:p>
        </p:txBody>
      </p:sp>
      <p:sp>
        <p:nvSpPr>
          <p:cNvPr id="10" name="Rectangle 9"/>
          <p:cNvSpPr/>
          <p:nvPr/>
        </p:nvSpPr>
        <p:spPr>
          <a:xfrm>
            <a:off x="1895364" y="4949936"/>
            <a:ext cx="651966" cy="369332"/>
          </a:xfrm>
          <a:prstGeom prst="rect">
            <a:avLst/>
          </a:prstGeom>
        </p:spPr>
        <p:txBody>
          <a:bodyPr wrap="none">
            <a:spAutoFit/>
          </a:bodyPr>
          <a:lstStyle/>
          <a:p>
            <a:r>
              <a:rPr lang="en-US" altLang="zh-CN" dirty="0" smtClean="0">
                <a:ea typeface="宋体" pitchFamily="2" charset="-122"/>
                <a:cs typeface="Times New Roman" pitchFamily="18" charset="0"/>
              </a:rPr>
              <a:t>Horn</a:t>
            </a:r>
            <a:endParaRPr lang="en-US" dirty="0"/>
          </a:p>
        </p:txBody>
      </p:sp>
      <p:pic>
        <p:nvPicPr>
          <p:cNvPr id="11" name="Picture 2"/>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76080" y="3113037"/>
            <a:ext cx="2379879" cy="365224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p:txBody>
          <a:bodyPr/>
          <a:lstStyle/>
          <a:p>
            <a:r>
              <a:rPr lang="en-US"/>
              <a:t>Motion Field</a:t>
            </a:r>
          </a:p>
        </p:txBody>
      </p:sp>
      <p:pic>
        <p:nvPicPr>
          <p:cNvPr id="69636" name="Picture 3"/>
          <p:cNvPicPr>
            <a:picLocks noChangeAspect="1" noChangeArrowheads="1"/>
          </p:cNvPicPr>
          <p:nvPr/>
        </p:nvPicPr>
        <p:blipFill>
          <a:blip r:embed="rId3"/>
          <a:srcRect/>
          <a:stretch>
            <a:fillRect/>
          </a:stretch>
        </p:blipFill>
        <p:spPr bwMode="auto">
          <a:xfrm>
            <a:off x="1905000" y="1600200"/>
            <a:ext cx="5095875" cy="3619500"/>
          </a:xfrm>
          <a:prstGeom prst="rect">
            <a:avLst/>
          </a:prstGeom>
          <a:noFill/>
          <a:ln w="9525">
            <a:noFill/>
            <a:miter lim="800000"/>
            <a:headEnd/>
            <a:tailEnd/>
          </a:ln>
        </p:spPr>
      </p:pic>
      <p:sp>
        <p:nvSpPr>
          <p:cNvPr id="69637" name="Text Box 4"/>
          <p:cNvSpPr txBox="1">
            <a:spLocks noChangeArrowheads="1"/>
          </p:cNvSpPr>
          <p:nvPr/>
        </p:nvSpPr>
        <p:spPr bwMode="auto">
          <a:xfrm>
            <a:off x="814552" y="5275318"/>
            <a:ext cx="7872248" cy="83099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a:t>Motion field =  2D motion field representing the projection of the 3D motion of points in the scene onto the image plane.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395887" y="2443365"/>
            <a:ext cx="1597500" cy="1603047"/>
          </a:xfrm>
          <a:prstGeom prst="rect">
            <a:avLst/>
          </a:prstGeom>
        </p:spPr>
      </p:pic>
      <p:sp>
        <p:nvSpPr>
          <p:cNvPr id="22" name="TextBox 21"/>
          <p:cNvSpPr txBox="1"/>
          <p:nvPr/>
        </p:nvSpPr>
        <p:spPr>
          <a:xfrm>
            <a:off x="457200" y="4192161"/>
            <a:ext cx="1390124" cy="369332"/>
          </a:xfrm>
          <a:prstGeom prst="rect">
            <a:avLst/>
          </a:prstGeom>
          <a:noFill/>
        </p:spPr>
        <p:txBody>
          <a:bodyPr wrap="none" rtlCol="0">
            <a:spAutoFit/>
          </a:bodyPr>
          <a:lstStyle/>
          <a:p>
            <a:r>
              <a:rPr lang="en-US" dirty="0" smtClean="0"/>
              <a:t>Assumptions</a:t>
            </a:r>
            <a:endParaRPr lang="en-US" dirty="0"/>
          </a:p>
        </p:txBody>
      </p:sp>
      <p:sp>
        <p:nvSpPr>
          <p:cNvPr id="24" name="TextBox 23"/>
          <p:cNvSpPr txBox="1"/>
          <p:nvPr/>
        </p:nvSpPr>
        <p:spPr>
          <a:xfrm>
            <a:off x="569308" y="1845595"/>
            <a:ext cx="1226818" cy="584776"/>
          </a:xfrm>
          <a:prstGeom prst="rect">
            <a:avLst/>
          </a:prstGeom>
          <a:noFill/>
        </p:spPr>
        <p:txBody>
          <a:bodyPr wrap="none" rtlCol="0">
            <a:spAutoFit/>
          </a:bodyPr>
          <a:lstStyle/>
          <a:p>
            <a:r>
              <a:rPr lang="en-US" sz="3200" dirty="0" smtClean="0"/>
              <a:t>Step 1</a:t>
            </a:r>
            <a:endParaRPr lang="en-US" sz="3200" dirty="0"/>
          </a:p>
        </p:txBody>
      </p:sp>
      <p:grpSp>
        <p:nvGrpSpPr>
          <p:cNvPr id="2" name="Group 32"/>
          <p:cNvGrpSpPr/>
          <p:nvPr/>
        </p:nvGrpSpPr>
        <p:grpSpPr>
          <a:xfrm>
            <a:off x="2361063" y="1845595"/>
            <a:ext cx="2116126" cy="2992897"/>
            <a:chOff x="2361063" y="1449125"/>
            <a:chExt cx="2116126" cy="2992897"/>
          </a:xfrm>
        </p:grpSpPr>
        <p:pic>
          <p:nvPicPr>
            <p:cNvPr id="10246" name="Picture 5" descr="\\cifs.cs.brown.edu\dfs\home\dqsun\My Documents\My Pictures\objective_lcoal_global.bmp"/>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61063" y="2046894"/>
              <a:ext cx="2116126" cy="100111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0249" name="Rectangle 24"/>
            <p:cNvSpPr>
              <a:spLocks noChangeArrowheads="1"/>
            </p:cNvSpPr>
            <p:nvPr/>
          </p:nvSpPr>
          <p:spPr bwMode="auto">
            <a:xfrm>
              <a:off x="2613353" y="3518692"/>
              <a:ext cx="1785590" cy="92333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p>
              <a:pPr algn="ctr"/>
              <a:r>
                <a:rPr lang="en-US" dirty="0" smtClean="0">
                  <a:solidFill>
                    <a:srgbClr val="FFFFFF"/>
                  </a:solidFill>
                </a:rPr>
                <a:t>Formalization</a:t>
              </a:r>
            </a:p>
            <a:p>
              <a:pPr algn="ctr"/>
              <a:r>
                <a:rPr lang="en-US" dirty="0" smtClean="0">
                  <a:solidFill>
                    <a:srgbClr val="FFFFFF"/>
                  </a:solidFill>
                </a:rPr>
                <a:t>Objective </a:t>
              </a:r>
            </a:p>
            <a:p>
              <a:pPr algn="ctr"/>
              <a:r>
                <a:rPr lang="en-US" dirty="0">
                  <a:solidFill>
                    <a:srgbClr val="FFFFFF"/>
                  </a:solidFill>
                </a:rPr>
                <a:t>function</a:t>
              </a:r>
            </a:p>
          </p:txBody>
        </p:sp>
        <p:sp>
          <p:nvSpPr>
            <p:cNvPr id="27" name="TextBox 26"/>
            <p:cNvSpPr txBox="1"/>
            <p:nvPr/>
          </p:nvSpPr>
          <p:spPr>
            <a:xfrm>
              <a:off x="2805253" y="1449125"/>
              <a:ext cx="1226818" cy="584776"/>
            </a:xfrm>
            <a:prstGeom prst="rect">
              <a:avLst/>
            </a:prstGeom>
            <a:noFill/>
          </p:spPr>
          <p:txBody>
            <a:bodyPr wrap="none" rtlCol="0">
              <a:spAutoFit/>
            </a:bodyPr>
            <a:lstStyle/>
            <a:p>
              <a:r>
                <a:rPr lang="en-US" sz="3200" dirty="0" smtClean="0"/>
                <a:t>Step 2</a:t>
              </a:r>
              <a:endParaRPr lang="en-US" sz="3200" dirty="0"/>
            </a:p>
          </p:txBody>
        </p:sp>
      </p:grpSp>
      <p:grpSp>
        <p:nvGrpSpPr>
          <p:cNvPr id="3" name="Group 31"/>
          <p:cNvGrpSpPr/>
          <p:nvPr/>
        </p:nvGrpSpPr>
        <p:grpSpPr>
          <a:xfrm>
            <a:off x="4800600" y="1845595"/>
            <a:ext cx="1611541" cy="2854398"/>
            <a:chOff x="4800600" y="1449125"/>
            <a:chExt cx="1611541" cy="2854398"/>
          </a:xfrm>
        </p:grpSpPr>
        <p:pic>
          <p:nvPicPr>
            <p:cNvPr id="35848" name="Picture 6" descr="\\cifs.cs.brown.edu\dfs\home\dqsun\My Documents\My Pictures\optimization.bmp"/>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00600" y="2046895"/>
              <a:ext cx="1611541" cy="161154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5851" name="Rectangle 25"/>
            <p:cNvSpPr>
              <a:spLocks noChangeArrowheads="1"/>
            </p:cNvSpPr>
            <p:nvPr/>
          </p:nvSpPr>
          <p:spPr bwMode="auto">
            <a:xfrm>
              <a:off x="4953000" y="3657192"/>
              <a:ext cx="1394282" cy="6463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pPr algn="ctr"/>
              <a:r>
                <a:rPr lang="en-US" dirty="0">
                  <a:solidFill>
                    <a:srgbClr val="FFFFFF"/>
                  </a:solidFill>
                </a:rPr>
                <a:t>Optimization </a:t>
              </a:r>
            </a:p>
            <a:p>
              <a:pPr algn="ctr"/>
              <a:r>
                <a:rPr lang="en-US" dirty="0">
                  <a:solidFill>
                    <a:srgbClr val="FFFFFF"/>
                  </a:solidFill>
                </a:rPr>
                <a:t>method</a:t>
              </a:r>
            </a:p>
          </p:txBody>
        </p:sp>
        <p:sp>
          <p:nvSpPr>
            <p:cNvPr id="28" name="TextBox 27"/>
            <p:cNvSpPr txBox="1"/>
            <p:nvPr/>
          </p:nvSpPr>
          <p:spPr>
            <a:xfrm>
              <a:off x="4953000" y="1449125"/>
              <a:ext cx="1226818" cy="584776"/>
            </a:xfrm>
            <a:prstGeom prst="rect">
              <a:avLst/>
            </a:prstGeom>
            <a:noFill/>
          </p:spPr>
          <p:txBody>
            <a:bodyPr wrap="none" rtlCol="0">
              <a:spAutoFit/>
            </a:bodyPr>
            <a:lstStyle/>
            <a:p>
              <a:r>
                <a:rPr lang="en-US" sz="3200" dirty="0" smtClean="0"/>
                <a:t>Step 3</a:t>
              </a:r>
              <a:endParaRPr lang="en-US" sz="3200" dirty="0"/>
            </a:p>
          </p:txBody>
        </p:sp>
      </p:grpSp>
      <p:pic>
        <p:nvPicPr>
          <p:cNvPr id="35" name="Picture 34"/>
          <p:cNvPicPr>
            <a:picLocks noChangeAspect="1"/>
          </p:cNvPicPr>
          <p:nvPr/>
        </p:nvPicPr>
        <p:blipFill>
          <a:blip r:embed="rId6"/>
          <a:stretch>
            <a:fillRect/>
          </a:stretch>
        </p:blipFill>
        <p:spPr>
          <a:xfrm>
            <a:off x="3686723" y="142038"/>
            <a:ext cx="1580931" cy="1580931"/>
          </a:xfrm>
          <a:prstGeom prst="rect">
            <a:avLst/>
          </a:prstGeom>
        </p:spPr>
      </p:pic>
      <p:sp>
        <p:nvSpPr>
          <p:cNvPr id="38" name="TextBox 37"/>
          <p:cNvSpPr txBox="1"/>
          <p:nvPr/>
        </p:nvSpPr>
        <p:spPr>
          <a:xfrm>
            <a:off x="5416033" y="804326"/>
            <a:ext cx="615561" cy="369332"/>
          </a:xfrm>
          <a:prstGeom prst="rect">
            <a:avLst/>
          </a:prstGeom>
          <a:noFill/>
        </p:spPr>
        <p:txBody>
          <a:bodyPr wrap="none" rtlCol="0">
            <a:spAutoFit/>
          </a:bodyPr>
          <a:lstStyle/>
          <a:p>
            <a:r>
              <a:rPr lang="en-US" dirty="0" smtClean="0"/>
              <a:t>Goal</a:t>
            </a:r>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Minimization</a:t>
            </a:r>
            <a:endParaRPr lang="en-US" dirty="0"/>
          </a:p>
        </p:txBody>
      </p:sp>
      <p:sp>
        <p:nvSpPr>
          <p:cNvPr id="11" name="Rounded Rectangle 10"/>
          <p:cNvSpPr/>
          <p:nvPr/>
        </p:nvSpPr>
        <p:spPr>
          <a:xfrm>
            <a:off x="599084" y="3796040"/>
            <a:ext cx="8229600" cy="1872485"/>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52091" y="1886608"/>
            <a:ext cx="8476593" cy="949325"/>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13"/>
          <p:cNvGraphicFramePr>
            <a:graphicFrameLocks noChangeAspect="1"/>
          </p:cNvGraphicFramePr>
          <p:nvPr/>
        </p:nvGraphicFramePr>
        <p:xfrm>
          <a:off x="379413" y="1985963"/>
          <a:ext cx="8372475" cy="776287"/>
        </p:xfrm>
        <a:graphic>
          <a:graphicData uri="http://schemas.openxmlformats.org/presentationml/2006/ole">
            <p:oleObj spid="_x0000_s238595" name="Equation" r:id="rId3" imgW="3987800" imgH="368300" progId="Equation.DSMT4">
              <p:embed/>
            </p:oleObj>
          </a:graphicData>
        </a:graphic>
      </p:graphicFrame>
      <p:graphicFrame>
        <p:nvGraphicFramePr>
          <p:cNvPr id="238596" name="Object 4"/>
          <p:cNvGraphicFramePr>
            <a:graphicFrameLocks noChangeAspect="1"/>
          </p:cNvGraphicFramePr>
          <p:nvPr/>
        </p:nvGraphicFramePr>
        <p:xfrm>
          <a:off x="1370013" y="3978275"/>
          <a:ext cx="6478587" cy="777875"/>
        </p:xfrm>
        <a:graphic>
          <a:graphicData uri="http://schemas.openxmlformats.org/presentationml/2006/ole">
            <p:oleObj spid="_x0000_s238596" name="Equation" r:id="rId4" imgW="3086100" imgH="368300" progId="Equation.DSMT4">
              <p:embed/>
            </p:oleObj>
          </a:graphicData>
        </a:graphic>
      </p:graphicFrame>
      <p:graphicFrame>
        <p:nvGraphicFramePr>
          <p:cNvPr id="238597" name="Object 5"/>
          <p:cNvGraphicFramePr>
            <a:graphicFrameLocks noChangeAspect="1"/>
          </p:cNvGraphicFramePr>
          <p:nvPr/>
        </p:nvGraphicFramePr>
        <p:xfrm>
          <a:off x="1379482" y="4756150"/>
          <a:ext cx="6424613" cy="777875"/>
        </p:xfrm>
        <a:graphic>
          <a:graphicData uri="http://schemas.openxmlformats.org/presentationml/2006/ole">
            <p:oleObj spid="_x0000_s238597" name="Equation" r:id="rId5" imgW="3060700" imgH="368300" progId="Equation.DSMT4">
              <p:embed/>
            </p:oleObj>
          </a:graphicData>
        </a:graphic>
      </p:graphicFrame>
      <p:cxnSp>
        <p:nvCxnSpPr>
          <p:cNvPr id="18" name="Straight Arrow Connector 17"/>
          <p:cNvCxnSpPr/>
          <p:nvPr/>
        </p:nvCxnSpPr>
        <p:spPr>
          <a:xfrm rot="16200000" flipH="1">
            <a:off x="3924664" y="3315987"/>
            <a:ext cx="960105" cy="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Minimization</a:t>
            </a:r>
            <a:endParaRPr lang="en-US" dirty="0"/>
          </a:p>
        </p:txBody>
      </p:sp>
      <p:sp>
        <p:nvSpPr>
          <p:cNvPr id="4" name="Rounded Rectangle 3"/>
          <p:cNvSpPr/>
          <p:nvPr/>
        </p:nvSpPr>
        <p:spPr>
          <a:xfrm>
            <a:off x="457200" y="1521369"/>
            <a:ext cx="8229600" cy="1872485"/>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p:cNvGraphicFramePr>
            <a:graphicFrameLocks noChangeAspect="1"/>
          </p:cNvGraphicFramePr>
          <p:nvPr/>
        </p:nvGraphicFramePr>
        <p:xfrm>
          <a:off x="1228129" y="1703604"/>
          <a:ext cx="6478587" cy="777875"/>
        </p:xfrm>
        <a:graphic>
          <a:graphicData uri="http://schemas.openxmlformats.org/presentationml/2006/ole">
            <p:oleObj spid="_x0000_s242690" name="Equation" r:id="rId3" imgW="3086100" imgH="368300" progId="Equation.DSMT4">
              <p:embed/>
            </p:oleObj>
          </a:graphicData>
        </a:graphic>
      </p:graphicFrame>
      <p:graphicFrame>
        <p:nvGraphicFramePr>
          <p:cNvPr id="6" name="Object 5"/>
          <p:cNvGraphicFramePr>
            <a:graphicFrameLocks noChangeAspect="1"/>
          </p:cNvGraphicFramePr>
          <p:nvPr/>
        </p:nvGraphicFramePr>
        <p:xfrm>
          <a:off x="1237598" y="2481479"/>
          <a:ext cx="6424613" cy="777875"/>
        </p:xfrm>
        <a:graphic>
          <a:graphicData uri="http://schemas.openxmlformats.org/presentationml/2006/ole">
            <p:oleObj spid="_x0000_s242691" name="Equation" r:id="rId4" imgW="3060700" imgH="368300" progId="Equation.DSMT4">
              <p:embed/>
            </p:oleObj>
          </a:graphicData>
        </a:graphic>
      </p:graphicFrame>
      <p:cxnSp>
        <p:nvCxnSpPr>
          <p:cNvPr id="8" name="Straight Arrow Connector 7"/>
          <p:cNvCxnSpPr/>
          <p:nvPr/>
        </p:nvCxnSpPr>
        <p:spPr>
          <a:xfrm rot="5400000">
            <a:off x="3882204" y="3847168"/>
            <a:ext cx="915387" cy="875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07030" y="3573509"/>
            <a:ext cx="3352200" cy="646331"/>
          </a:xfrm>
          <a:prstGeom prst="rect">
            <a:avLst/>
          </a:prstGeom>
          <a:noFill/>
        </p:spPr>
        <p:txBody>
          <a:bodyPr wrap="none" rtlCol="0">
            <a:spAutoFit/>
          </a:bodyPr>
          <a:lstStyle/>
          <a:p>
            <a:r>
              <a:rPr lang="en-US" dirty="0" smtClean="0"/>
              <a:t>Linear equations in the flow fields</a:t>
            </a:r>
          </a:p>
          <a:p>
            <a:r>
              <a:rPr lang="en-US" dirty="0" smtClean="0"/>
              <a:t>Rearrange terms</a:t>
            </a:r>
            <a:endParaRPr lang="en-US" dirty="0"/>
          </a:p>
        </p:txBody>
      </p:sp>
      <p:sp>
        <p:nvSpPr>
          <p:cNvPr id="12" name="Rectangle 11"/>
          <p:cNvSpPr/>
          <p:nvPr/>
        </p:nvSpPr>
        <p:spPr>
          <a:xfrm>
            <a:off x="1021239" y="4506306"/>
            <a:ext cx="2154621" cy="18699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324752" y="4484406"/>
            <a:ext cx="490478" cy="19531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6542674" y="4484406"/>
            <a:ext cx="490478" cy="19531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1029997" y="4528201"/>
            <a:ext cx="1077311" cy="919655"/>
          </a:xfrm>
          <a:prstGeom prst="line">
            <a:avLst/>
          </a:prstGeom>
        </p:spPr>
        <p:style>
          <a:lnRef idx="2">
            <a:schemeClr val="accent2"/>
          </a:lnRef>
          <a:fillRef idx="0">
            <a:schemeClr val="accent2"/>
          </a:fillRef>
          <a:effectRef idx="1">
            <a:schemeClr val="accent2"/>
          </a:effectRef>
          <a:fontRef idx="minor">
            <a:schemeClr val="tx1"/>
          </a:fontRef>
        </p:style>
      </p:cxnSp>
      <p:sp>
        <p:nvSpPr>
          <p:cNvPr id="17" name="TextBox 16"/>
          <p:cNvSpPr txBox="1"/>
          <p:nvPr/>
        </p:nvSpPr>
        <p:spPr>
          <a:xfrm>
            <a:off x="3386065" y="4642061"/>
            <a:ext cx="313044" cy="369332"/>
          </a:xfrm>
          <a:prstGeom prst="rect">
            <a:avLst/>
          </a:prstGeom>
          <a:noFill/>
        </p:spPr>
        <p:txBody>
          <a:bodyPr wrap="none" rtlCol="0">
            <a:spAutoFit/>
          </a:bodyPr>
          <a:lstStyle/>
          <a:p>
            <a:r>
              <a:rPr lang="en-US" b="1" dirty="0" err="1" smtClean="0">
                <a:solidFill>
                  <a:schemeClr val="bg1"/>
                </a:solidFill>
                <a:latin typeface="Times New Roman"/>
                <a:cs typeface="Times New Roman"/>
              </a:rPr>
              <a:t>u</a:t>
            </a:r>
            <a:endParaRPr lang="en-US" b="1" dirty="0">
              <a:solidFill>
                <a:schemeClr val="bg1"/>
              </a:solidFill>
              <a:latin typeface="Times New Roman"/>
              <a:cs typeface="Times New Roman"/>
            </a:endParaRPr>
          </a:p>
        </p:txBody>
      </p:sp>
      <p:sp>
        <p:nvSpPr>
          <p:cNvPr id="18" name="TextBox 17"/>
          <p:cNvSpPr txBox="1"/>
          <p:nvPr/>
        </p:nvSpPr>
        <p:spPr>
          <a:xfrm>
            <a:off x="3386203" y="5631785"/>
            <a:ext cx="312906" cy="369332"/>
          </a:xfrm>
          <a:prstGeom prst="rect">
            <a:avLst/>
          </a:prstGeom>
          <a:noFill/>
        </p:spPr>
        <p:txBody>
          <a:bodyPr wrap="none" rtlCol="0">
            <a:spAutoFit/>
          </a:bodyPr>
          <a:lstStyle/>
          <a:p>
            <a:r>
              <a:rPr lang="en-US" b="1" dirty="0" err="1">
                <a:solidFill>
                  <a:schemeClr val="bg1"/>
                </a:solidFill>
                <a:latin typeface="Times New Roman"/>
                <a:cs typeface="Times New Roman"/>
              </a:rPr>
              <a:t>v</a:t>
            </a:r>
            <a:endParaRPr lang="en-US" b="1" dirty="0">
              <a:solidFill>
                <a:schemeClr val="bg1"/>
              </a:solidFill>
              <a:latin typeface="Times New Roman"/>
              <a:cs typeface="Times New Roman"/>
            </a:endParaRPr>
          </a:p>
        </p:txBody>
      </p:sp>
      <p:cxnSp>
        <p:nvCxnSpPr>
          <p:cNvPr id="20" name="Straight Connector 19"/>
          <p:cNvCxnSpPr/>
          <p:nvPr/>
        </p:nvCxnSpPr>
        <p:spPr>
          <a:xfrm>
            <a:off x="2107308" y="5456615"/>
            <a:ext cx="1077311" cy="919655"/>
          </a:xfrm>
          <a:prstGeom prst="line">
            <a:avLst/>
          </a:prstGeom>
        </p:spPr>
        <p:style>
          <a:lnRef idx="2">
            <a:schemeClr val="accent2"/>
          </a:lnRef>
          <a:fillRef idx="0">
            <a:schemeClr val="accent2"/>
          </a:fillRef>
          <a:effectRef idx="1">
            <a:schemeClr val="accent2"/>
          </a:effectRef>
          <a:fontRef idx="minor">
            <a:schemeClr val="tx1"/>
          </a:fontRef>
        </p:style>
      </p:cxnSp>
      <p:sp>
        <p:nvSpPr>
          <p:cNvPr id="21" name="Rectangle 20"/>
          <p:cNvSpPr/>
          <p:nvPr/>
        </p:nvSpPr>
        <p:spPr>
          <a:xfrm>
            <a:off x="4230397" y="4501924"/>
            <a:ext cx="2154621" cy="18699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4239155" y="4523819"/>
            <a:ext cx="2145863" cy="1852451"/>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4393305" y="4484406"/>
            <a:ext cx="1991713" cy="1690414"/>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a:off x="4230397" y="4712130"/>
            <a:ext cx="1958424" cy="1664140"/>
          </a:xfrm>
          <a:prstGeom prst="line">
            <a:avLst/>
          </a:prstGeom>
        </p:spPr>
        <p:style>
          <a:lnRef idx="2">
            <a:schemeClr val="accent2"/>
          </a:lnRef>
          <a:fillRef idx="0">
            <a:schemeClr val="accent2"/>
          </a:fillRef>
          <a:effectRef idx="1">
            <a:schemeClr val="accent2"/>
          </a:effectRef>
          <a:fontRef idx="minor">
            <a:schemeClr val="tx1"/>
          </a:fontRef>
        </p:style>
      </p:cxnSp>
      <p:sp>
        <p:nvSpPr>
          <p:cNvPr id="28" name="TextBox 27"/>
          <p:cNvSpPr txBox="1"/>
          <p:nvPr/>
        </p:nvSpPr>
        <p:spPr>
          <a:xfrm>
            <a:off x="6630264" y="4712130"/>
            <a:ext cx="313044" cy="369332"/>
          </a:xfrm>
          <a:prstGeom prst="rect">
            <a:avLst/>
          </a:prstGeom>
          <a:noFill/>
        </p:spPr>
        <p:txBody>
          <a:bodyPr wrap="none" rtlCol="0">
            <a:spAutoFit/>
          </a:bodyPr>
          <a:lstStyle/>
          <a:p>
            <a:r>
              <a:rPr lang="en-US" b="1" dirty="0" err="1" smtClean="0">
                <a:solidFill>
                  <a:schemeClr val="bg1"/>
                </a:solidFill>
                <a:latin typeface="Times New Roman"/>
                <a:cs typeface="Times New Roman"/>
              </a:rPr>
              <a:t>u</a:t>
            </a:r>
            <a:endParaRPr lang="en-US" b="1" dirty="0">
              <a:solidFill>
                <a:schemeClr val="bg1"/>
              </a:solidFill>
              <a:latin typeface="Times New Roman"/>
              <a:cs typeface="Times New Roman"/>
            </a:endParaRPr>
          </a:p>
        </p:txBody>
      </p:sp>
      <p:sp>
        <p:nvSpPr>
          <p:cNvPr id="29" name="TextBox 28"/>
          <p:cNvSpPr txBox="1"/>
          <p:nvPr/>
        </p:nvSpPr>
        <p:spPr>
          <a:xfrm>
            <a:off x="6630402" y="5701854"/>
            <a:ext cx="312906" cy="369332"/>
          </a:xfrm>
          <a:prstGeom prst="rect">
            <a:avLst/>
          </a:prstGeom>
          <a:noFill/>
        </p:spPr>
        <p:txBody>
          <a:bodyPr wrap="none" rtlCol="0">
            <a:spAutoFit/>
          </a:bodyPr>
          <a:lstStyle/>
          <a:p>
            <a:r>
              <a:rPr lang="en-US" b="1" dirty="0" err="1">
                <a:solidFill>
                  <a:schemeClr val="bg1"/>
                </a:solidFill>
                <a:latin typeface="Times New Roman"/>
                <a:cs typeface="Times New Roman"/>
              </a:rPr>
              <a:t>v</a:t>
            </a:r>
            <a:endParaRPr lang="en-US" b="1" dirty="0">
              <a:solidFill>
                <a:schemeClr val="bg1"/>
              </a:solidFill>
              <a:latin typeface="Times New Roman"/>
              <a:cs typeface="Times New Roman"/>
            </a:endParaRPr>
          </a:p>
        </p:txBody>
      </p:sp>
      <p:sp>
        <p:nvSpPr>
          <p:cNvPr id="30" name="TextBox 29"/>
          <p:cNvSpPr txBox="1"/>
          <p:nvPr/>
        </p:nvSpPr>
        <p:spPr>
          <a:xfrm>
            <a:off x="3867784" y="5255164"/>
            <a:ext cx="300082" cy="369332"/>
          </a:xfrm>
          <a:prstGeom prst="rect">
            <a:avLst/>
          </a:prstGeom>
          <a:noFill/>
        </p:spPr>
        <p:txBody>
          <a:bodyPr wrap="none" rtlCol="0">
            <a:spAutoFit/>
          </a:bodyPr>
          <a:lstStyle/>
          <a:p>
            <a:r>
              <a:rPr lang="en-US" dirty="0" smtClean="0"/>
              <a:t>+</a:t>
            </a:r>
            <a:endParaRPr lang="en-US" dirty="0"/>
          </a:p>
        </p:txBody>
      </p:sp>
      <p:sp>
        <p:nvSpPr>
          <p:cNvPr id="31" name="TextBox 30"/>
          <p:cNvSpPr txBox="1"/>
          <p:nvPr/>
        </p:nvSpPr>
        <p:spPr>
          <a:xfrm>
            <a:off x="7132264" y="5255164"/>
            <a:ext cx="299631" cy="369332"/>
          </a:xfrm>
          <a:prstGeom prst="rect">
            <a:avLst/>
          </a:prstGeom>
          <a:noFill/>
        </p:spPr>
        <p:txBody>
          <a:bodyPr wrap="none" rtlCol="0">
            <a:spAutoFit/>
          </a:bodyPr>
          <a:lstStyle/>
          <a:p>
            <a:r>
              <a:rPr lang="en-US" dirty="0" smtClean="0"/>
              <a:t>=</a:t>
            </a:r>
            <a:endParaRPr lang="en-US" dirty="0"/>
          </a:p>
        </p:txBody>
      </p:sp>
      <p:sp>
        <p:nvSpPr>
          <p:cNvPr id="32" name="Rectangle 31"/>
          <p:cNvSpPr/>
          <p:nvPr/>
        </p:nvSpPr>
        <p:spPr>
          <a:xfrm>
            <a:off x="7482763" y="4480029"/>
            <a:ext cx="776616" cy="19531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42693" name="Object 5"/>
          <p:cNvGraphicFramePr>
            <a:graphicFrameLocks noChangeAspect="1"/>
          </p:cNvGraphicFramePr>
          <p:nvPr/>
        </p:nvGraphicFramePr>
        <p:xfrm>
          <a:off x="7494921" y="4641850"/>
          <a:ext cx="747712" cy="428625"/>
        </p:xfrm>
        <a:graphic>
          <a:graphicData uri="http://schemas.openxmlformats.org/presentationml/2006/ole">
            <p:oleObj spid="_x0000_s242693" name="Equation" r:id="rId5" imgW="355600" imgH="203200" progId="Equation.DSMT4">
              <p:embed/>
            </p:oleObj>
          </a:graphicData>
        </a:graphic>
      </p:graphicFrame>
      <p:graphicFrame>
        <p:nvGraphicFramePr>
          <p:cNvPr id="242694" name="Object 6"/>
          <p:cNvGraphicFramePr>
            <a:graphicFrameLocks noChangeAspect="1"/>
          </p:cNvGraphicFramePr>
          <p:nvPr/>
        </p:nvGraphicFramePr>
        <p:xfrm>
          <a:off x="7510851" y="5545138"/>
          <a:ext cx="747713" cy="482600"/>
        </p:xfrm>
        <a:graphic>
          <a:graphicData uri="http://schemas.openxmlformats.org/presentationml/2006/ole">
            <p:oleObj spid="_x0000_s242694" name="Equation" r:id="rId6" imgW="355600" imgH="228600" progId="Equation.DSMT4">
              <p:embed/>
            </p:oleObj>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3709769" y="4523472"/>
            <a:ext cx="1331311" cy="586827"/>
          </a:xfrm>
          <a:prstGeom prst="round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Minimization</a:t>
            </a:r>
            <a:endParaRPr lang="en-US" dirty="0"/>
          </a:p>
        </p:txBody>
      </p:sp>
      <p:sp>
        <p:nvSpPr>
          <p:cNvPr id="4" name="Rounded Rectangle 3"/>
          <p:cNvSpPr/>
          <p:nvPr/>
        </p:nvSpPr>
        <p:spPr>
          <a:xfrm>
            <a:off x="457200" y="1521369"/>
            <a:ext cx="8229600" cy="1872485"/>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p:cNvGraphicFramePr>
            <a:graphicFrameLocks noChangeAspect="1"/>
          </p:cNvGraphicFramePr>
          <p:nvPr/>
        </p:nvGraphicFramePr>
        <p:xfrm>
          <a:off x="1228129" y="1703604"/>
          <a:ext cx="6478587" cy="777875"/>
        </p:xfrm>
        <a:graphic>
          <a:graphicData uri="http://schemas.openxmlformats.org/presentationml/2006/ole">
            <p:oleObj spid="_x0000_s243714" name="Equation" r:id="rId3" imgW="3086100" imgH="368300" progId="Equation.DSMT4">
              <p:embed/>
            </p:oleObj>
          </a:graphicData>
        </a:graphic>
      </p:graphicFrame>
      <p:graphicFrame>
        <p:nvGraphicFramePr>
          <p:cNvPr id="6" name="Object 5"/>
          <p:cNvGraphicFramePr>
            <a:graphicFrameLocks noChangeAspect="1"/>
          </p:cNvGraphicFramePr>
          <p:nvPr/>
        </p:nvGraphicFramePr>
        <p:xfrm>
          <a:off x="1237598" y="2481479"/>
          <a:ext cx="6424613" cy="777875"/>
        </p:xfrm>
        <a:graphic>
          <a:graphicData uri="http://schemas.openxmlformats.org/presentationml/2006/ole">
            <p:oleObj spid="_x0000_s243715" name="Equation" r:id="rId4" imgW="3060700" imgH="368300" progId="Equation.DSMT4">
              <p:embed/>
            </p:oleObj>
          </a:graphicData>
        </a:graphic>
      </p:graphicFrame>
      <p:cxnSp>
        <p:nvCxnSpPr>
          <p:cNvPr id="8" name="Straight Arrow Connector 7"/>
          <p:cNvCxnSpPr/>
          <p:nvPr/>
        </p:nvCxnSpPr>
        <p:spPr>
          <a:xfrm rot="5400000">
            <a:off x="3882204" y="3847168"/>
            <a:ext cx="915387" cy="875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242692" name="Object 4"/>
          <p:cNvGraphicFramePr>
            <a:graphicFrameLocks noChangeAspect="1"/>
          </p:cNvGraphicFramePr>
          <p:nvPr/>
        </p:nvGraphicFramePr>
        <p:xfrm>
          <a:off x="3850564" y="4647352"/>
          <a:ext cx="987425" cy="322262"/>
        </p:xfrm>
        <a:graphic>
          <a:graphicData uri="http://schemas.openxmlformats.org/presentationml/2006/ole">
            <p:oleObj spid="_x0000_s243716" name="Equation" r:id="rId5" imgW="469900" imgH="152400" progId="Equation.DSMT4">
              <p:embed/>
            </p:oleObj>
          </a:graphicData>
        </a:graphic>
      </p:graphicFrame>
      <p:sp>
        <p:nvSpPr>
          <p:cNvPr id="10" name="TextBox 9"/>
          <p:cNvSpPr txBox="1"/>
          <p:nvPr/>
        </p:nvSpPr>
        <p:spPr>
          <a:xfrm>
            <a:off x="1491609" y="5526690"/>
            <a:ext cx="5877631" cy="461665"/>
          </a:xfrm>
          <a:prstGeom prst="rect">
            <a:avLst/>
          </a:prstGeom>
          <a:noFill/>
        </p:spPr>
        <p:txBody>
          <a:bodyPr wrap="none" rtlCol="0">
            <a:spAutoFit/>
          </a:bodyPr>
          <a:lstStyle/>
          <a:p>
            <a:r>
              <a:rPr lang="en-US" sz="2400" i="1" dirty="0" smtClean="0">
                <a:latin typeface="Times New Roman"/>
                <a:cs typeface="Times New Roman"/>
              </a:rPr>
              <a:t>A</a:t>
            </a:r>
            <a:r>
              <a:rPr lang="en-US" sz="2400" dirty="0" smtClean="0"/>
              <a:t> is large but sparse.  Easy to solve for flow </a:t>
            </a:r>
            <a:r>
              <a:rPr lang="en-US" sz="2400" b="1" dirty="0" err="1" smtClean="0">
                <a:latin typeface="Times New Roman"/>
                <a:cs typeface="Times New Roman"/>
              </a:rPr>
              <a:t>x</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Horn and </a:t>
            </a:r>
            <a:r>
              <a:rPr lang="en-US" dirty="0" err="1" smtClean="0"/>
              <a:t>Schunck</a:t>
            </a:r>
            <a:endParaRPr lang="en-US" dirty="0"/>
          </a:p>
        </p:txBody>
      </p:sp>
      <p:sp>
        <p:nvSpPr>
          <p:cNvPr id="3" name="Content Placeholder 2"/>
          <p:cNvSpPr>
            <a:spLocks noGrp="1"/>
          </p:cNvSpPr>
          <p:nvPr>
            <p:ph idx="1"/>
          </p:nvPr>
        </p:nvSpPr>
        <p:spPr>
          <a:xfrm>
            <a:off x="457200" y="1600200"/>
            <a:ext cx="8229600" cy="2901731"/>
          </a:xfrm>
        </p:spPr>
        <p:txBody>
          <a:bodyPr/>
          <a:lstStyle/>
          <a:p>
            <a:pPr>
              <a:buNone/>
            </a:pPr>
            <a:r>
              <a:rPr lang="en-US" baseline="0" dirty="0" smtClean="0"/>
              <a:t>“We now have a pair of equations for each point in the image. It would be very</a:t>
            </a:r>
            <a:r>
              <a:rPr lang="en-US" dirty="0" smtClean="0"/>
              <a:t> </a:t>
            </a:r>
            <a:r>
              <a:rPr lang="en-US" baseline="0" dirty="0" smtClean="0"/>
              <a:t>costly to solve these equations simultaneously by one of the standard methods,</a:t>
            </a:r>
            <a:r>
              <a:rPr lang="en-US" dirty="0" smtClean="0"/>
              <a:t> </a:t>
            </a:r>
            <a:r>
              <a:rPr lang="en-US" baseline="0" dirty="0" smtClean="0"/>
              <a:t>such as Gauss-Jordan elimination.”</a:t>
            </a:r>
          </a:p>
          <a:p>
            <a:pPr>
              <a:buNone/>
            </a:pPr>
            <a:endParaRPr lang="en-US" dirty="0" smtClean="0"/>
          </a:p>
        </p:txBody>
      </p:sp>
      <p:grpSp>
        <p:nvGrpSpPr>
          <p:cNvPr id="4" name="Group 3"/>
          <p:cNvGrpSpPr/>
          <p:nvPr/>
        </p:nvGrpSpPr>
        <p:grpSpPr>
          <a:xfrm>
            <a:off x="6575876" y="3658637"/>
            <a:ext cx="2242484" cy="2854398"/>
            <a:chOff x="6681297" y="1449125"/>
            <a:chExt cx="2242484" cy="2854398"/>
          </a:xfrm>
        </p:grpSpPr>
        <p:sp>
          <p:nvSpPr>
            <p:cNvPr id="5" name="Rectangle 26"/>
            <p:cNvSpPr>
              <a:spLocks noChangeArrowheads="1"/>
            </p:cNvSpPr>
            <p:nvPr/>
          </p:nvSpPr>
          <p:spPr bwMode="auto">
            <a:xfrm>
              <a:off x="6892796" y="3657192"/>
              <a:ext cx="1691388" cy="6463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pPr algn="ctr"/>
              <a:r>
                <a:rPr lang="en-US" dirty="0">
                  <a:solidFill>
                    <a:srgbClr val="FFFFFF"/>
                  </a:solidFill>
                </a:rPr>
                <a:t>Implementation</a:t>
              </a:r>
            </a:p>
            <a:p>
              <a:pPr algn="ctr"/>
              <a:r>
                <a:rPr lang="en-US" dirty="0">
                  <a:solidFill>
                    <a:srgbClr val="FFFFFF"/>
                  </a:solidFill>
                </a:rPr>
                <a:t>details</a:t>
              </a:r>
            </a:p>
          </p:txBody>
        </p:sp>
        <p:pic>
          <p:nvPicPr>
            <p:cNvPr id="6" name="Picture 2" descr="\\cifs.cs.brown.edu\dfs\home\dqsun\My Documents\My Pictures\for_proposal_talk\dirty_hands_kid.jp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1239"/>
            <a:stretch>
              <a:fillRect/>
            </a:stretch>
          </p:blipFill>
          <p:spPr bwMode="auto">
            <a:xfrm>
              <a:off x="6681297" y="2046895"/>
              <a:ext cx="2242484" cy="168428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TextBox 6"/>
            <p:cNvSpPr txBox="1"/>
            <p:nvPr/>
          </p:nvSpPr>
          <p:spPr>
            <a:xfrm>
              <a:off x="7155182" y="1449125"/>
              <a:ext cx="1226818" cy="584776"/>
            </a:xfrm>
            <a:prstGeom prst="rect">
              <a:avLst/>
            </a:prstGeom>
            <a:noFill/>
          </p:spPr>
          <p:txBody>
            <a:bodyPr wrap="none" rtlCol="0">
              <a:spAutoFit/>
            </a:bodyPr>
            <a:lstStyle/>
            <a:p>
              <a:r>
                <a:rPr lang="en-US" sz="3200" dirty="0" smtClean="0"/>
                <a:t>Step 4</a:t>
              </a:r>
              <a:endParaRPr lang="en-US" sz="3200" dirty="0"/>
            </a:p>
          </p:txBody>
        </p:sp>
      </p:grpSp>
      <p:sp>
        <p:nvSpPr>
          <p:cNvPr id="8" name="TextBox 7"/>
          <p:cNvSpPr txBox="1"/>
          <p:nvPr/>
        </p:nvSpPr>
        <p:spPr>
          <a:xfrm>
            <a:off x="1401390" y="4607034"/>
            <a:ext cx="4633310" cy="1384995"/>
          </a:xfrm>
          <a:prstGeom prst="rect">
            <a:avLst/>
          </a:prstGeom>
          <a:noFill/>
        </p:spPr>
        <p:txBody>
          <a:bodyPr wrap="square" rtlCol="0">
            <a:spAutoFit/>
          </a:bodyPr>
          <a:lstStyle/>
          <a:p>
            <a:r>
              <a:rPr lang="en-US" sz="2800" baseline="0" dirty="0" smtClean="0"/>
              <a:t>So they used a really bad iterative optimization</a:t>
            </a:r>
            <a:r>
              <a:rPr lang="en-US" sz="2800" dirty="0" smtClean="0"/>
              <a:t> method.</a:t>
            </a:r>
            <a:endParaRPr lang="en-US" sz="2800" baseline="0" dirty="0" smtClean="0"/>
          </a:p>
          <a:p>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2947893" cy="4525963"/>
          </a:xfrm>
        </p:spPr>
        <p:txBody>
          <a:bodyPr>
            <a:normAutofit/>
          </a:bodyPr>
          <a:lstStyle/>
          <a:p>
            <a:pPr>
              <a:buNone/>
            </a:pPr>
            <a:r>
              <a:rPr lang="en-US" sz="2400" dirty="0" smtClean="0"/>
              <a:t>Barron, Fleet, </a:t>
            </a:r>
            <a:r>
              <a:rPr lang="en-US" sz="2400" dirty="0" err="1" smtClean="0"/>
              <a:t>Beauchemin</a:t>
            </a:r>
            <a:r>
              <a:rPr lang="en-US" sz="2400" dirty="0" smtClean="0"/>
              <a:t>,</a:t>
            </a:r>
          </a:p>
          <a:p>
            <a:pPr>
              <a:buNone/>
            </a:pPr>
            <a:r>
              <a:rPr lang="en-US" sz="2400" dirty="0" smtClean="0"/>
              <a:t>Performance of optical flow techniques,</a:t>
            </a:r>
          </a:p>
          <a:p>
            <a:pPr>
              <a:buNone/>
            </a:pPr>
            <a:r>
              <a:rPr lang="en-US" sz="2400" dirty="0" smtClean="0"/>
              <a:t>IJCV, 1994</a:t>
            </a:r>
          </a:p>
          <a:p>
            <a:pPr>
              <a:buNone/>
            </a:pPr>
            <a:endParaRPr lang="en-US" sz="2400" dirty="0"/>
          </a:p>
        </p:txBody>
      </p:sp>
      <p:pic>
        <p:nvPicPr>
          <p:cNvPr id="4" name="Picture 3"/>
          <p:cNvPicPr>
            <a:picLocks noChangeAspect="1"/>
          </p:cNvPicPr>
          <p:nvPr/>
        </p:nvPicPr>
        <p:blipFill>
          <a:blip r:embed="rId2"/>
          <a:stretch>
            <a:fillRect/>
          </a:stretch>
        </p:blipFill>
        <p:spPr>
          <a:xfrm>
            <a:off x="3405093" y="187048"/>
            <a:ext cx="5424994" cy="6443224"/>
          </a:xfrm>
          <a:prstGeom prst="rect">
            <a:avLst/>
          </a:prstGeom>
        </p:spPr>
      </p:pic>
      <p:sp>
        <p:nvSpPr>
          <p:cNvPr id="5" name="Rectangle 4"/>
          <p:cNvSpPr/>
          <p:nvPr/>
        </p:nvSpPr>
        <p:spPr>
          <a:xfrm>
            <a:off x="3448888" y="726968"/>
            <a:ext cx="5281707" cy="320040"/>
          </a:xfrm>
          <a:prstGeom prst="rect">
            <a:avLst/>
          </a:pr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 Review</a:t>
            </a:r>
            <a:endParaRPr lang="en-US" dirty="0"/>
          </a:p>
        </p:txBody>
      </p:sp>
      <p:sp>
        <p:nvSpPr>
          <p:cNvPr id="3" name="Content Placeholder 2"/>
          <p:cNvSpPr>
            <a:spLocks noGrp="1"/>
          </p:cNvSpPr>
          <p:nvPr>
            <p:ph idx="1"/>
          </p:nvPr>
        </p:nvSpPr>
        <p:spPr>
          <a:xfrm>
            <a:off x="457200" y="1389984"/>
            <a:ext cx="8229600" cy="4951257"/>
          </a:xfrm>
        </p:spPr>
        <p:txBody>
          <a:bodyPr>
            <a:normAutofit fontScale="92500" lnSpcReduction="10000"/>
          </a:bodyPr>
          <a:lstStyle/>
          <a:p>
            <a:r>
              <a:rPr lang="en-US" dirty="0" smtClean="0"/>
              <a:t>Brightness is constant</a:t>
            </a:r>
          </a:p>
          <a:p>
            <a:r>
              <a:rPr lang="en-US" dirty="0" smtClean="0"/>
              <a:t>Deviations from constancy are Gaussian</a:t>
            </a:r>
          </a:p>
          <a:p>
            <a:r>
              <a:rPr lang="en-US" dirty="0" smtClean="0"/>
              <a:t>Motion is small (&lt;1 pixel)</a:t>
            </a:r>
          </a:p>
          <a:p>
            <a:r>
              <a:rPr lang="en-US" dirty="0" smtClean="0"/>
              <a:t>First-order Taylor series is a good approximation</a:t>
            </a:r>
          </a:p>
          <a:p>
            <a:r>
              <a:rPr lang="en-US" dirty="0" smtClean="0"/>
              <a:t>Image is differentiable</a:t>
            </a:r>
          </a:p>
          <a:p>
            <a:r>
              <a:rPr lang="en-US" dirty="0" smtClean="0"/>
              <a:t>Flow field is smooth</a:t>
            </a:r>
          </a:p>
          <a:p>
            <a:r>
              <a:rPr lang="en-US" dirty="0" smtClean="0"/>
              <a:t>Deviations from smooth are Gaussian</a:t>
            </a:r>
          </a:p>
          <a:p>
            <a:r>
              <a:rPr lang="en-US" dirty="0" smtClean="0"/>
              <a:t>First order smoothness is all that matters</a:t>
            </a:r>
          </a:p>
          <a:p>
            <a:r>
              <a:rPr lang="en-US" dirty="0" smtClean="0"/>
              <a:t>Flow derivative is approximated by first differences.</a:t>
            </a:r>
          </a:p>
          <a:p>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forward</a:t>
            </a:r>
            <a:endParaRPr lang="en-US" dirty="0"/>
          </a:p>
        </p:txBody>
      </p:sp>
      <p:sp>
        <p:nvSpPr>
          <p:cNvPr id="3" name="Content Placeholder 2"/>
          <p:cNvSpPr>
            <a:spLocks noGrp="1"/>
          </p:cNvSpPr>
          <p:nvPr>
            <p:ph idx="1"/>
          </p:nvPr>
        </p:nvSpPr>
        <p:spPr/>
        <p:txBody>
          <a:bodyPr/>
          <a:lstStyle/>
          <a:p>
            <a:r>
              <a:rPr lang="en-US" dirty="0" smtClean="0"/>
              <a:t>Can we figure out which assumptions are problematic and improve them?</a:t>
            </a:r>
          </a:p>
          <a:p>
            <a:r>
              <a:rPr lang="en-US" dirty="0" smtClean="0"/>
              <a:t>Can we improve the optimization?</a:t>
            </a:r>
          </a:p>
          <a:p>
            <a:r>
              <a:rPr lang="en-US" dirty="0" smtClean="0"/>
              <a:t>We can systematically pick off one issue after another.</a:t>
            </a:r>
            <a:endParaRPr lang="en-US" dirty="0"/>
          </a:p>
        </p:txBody>
      </p:sp>
      <p:pic>
        <p:nvPicPr>
          <p:cNvPr id="4" name="Picture 3"/>
          <p:cNvPicPr>
            <a:picLocks noChangeAspect="1"/>
          </p:cNvPicPr>
          <p:nvPr/>
        </p:nvPicPr>
        <p:blipFill>
          <a:blip r:embed="rId2"/>
          <a:stretch>
            <a:fillRect/>
          </a:stretch>
        </p:blipFill>
        <p:spPr>
          <a:xfrm>
            <a:off x="5450857" y="4130745"/>
            <a:ext cx="1560049" cy="1752600"/>
          </a:xfrm>
          <a:prstGeom prst="rect">
            <a:avLst/>
          </a:prstGeom>
        </p:spPr>
      </p:pic>
      <p:sp>
        <p:nvSpPr>
          <p:cNvPr id="5" name="TextBox 4"/>
          <p:cNvSpPr txBox="1"/>
          <p:nvPr/>
        </p:nvSpPr>
        <p:spPr>
          <a:xfrm>
            <a:off x="5621638" y="5883345"/>
            <a:ext cx="1246518" cy="369332"/>
          </a:xfrm>
          <a:prstGeom prst="rect">
            <a:avLst/>
          </a:prstGeom>
          <a:noFill/>
        </p:spPr>
        <p:txBody>
          <a:bodyPr wrap="none" rtlCol="0">
            <a:spAutoFit/>
          </a:bodyPr>
          <a:lstStyle/>
          <a:p>
            <a:r>
              <a:rPr lang="en-US" dirty="0" err="1" smtClean="0"/>
              <a:t>Deqing</a:t>
            </a:r>
            <a:r>
              <a:rPr lang="en-US" dirty="0" smtClean="0"/>
              <a:t> Sun</a:t>
            </a:r>
            <a:endParaRPr lang="en-US" dirty="0"/>
          </a:p>
        </p:txBody>
      </p:sp>
      <p:pic>
        <p:nvPicPr>
          <p:cNvPr id="6" name="Picture 4" descr="http://www.gris.informatik.tu-darmstadt.de/~sroth/img/face_new2.jp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1094" r="12176"/>
          <a:stretch>
            <a:fillRect/>
          </a:stretch>
        </p:blipFill>
        <p:spPr bwMode="auto">
          <a:xfrm>
            <a:off x="7218236" y="4130745"/>
            <a:ext cx="1468564" cy="162591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 name="Rectangle 59"/>
          <p:cNvSpPr>
            <a:spLocks noChangeArrowheads="1"/>
          </p:cNvSpPr>
          <p:nvPr/>
        </p:nvSpPr>
        <p:spPr bwMode="auto">
          <a:xfrm>
            <a:off x="7377732" y="5892104"/>
            <a:ext cx="1269285" cy="36933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pPr eaLnBrk="1" hangingPunct="1"/>
            <a:r>
              <a:rPr lang="en-US" dirty="0" smtClean="0">
                <a:solidFill>
                  <a:srgbClr val="FFFFFF"/>
                </a:solidFill>
              </a:rPr>
              <a:t>Stefan Roth</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 Review</a:t>
            </a:r>
            <a:endParaRPr lang="en-US" dirty="0"/>
          </a:p>
        </p:txBody>
      </p:sp>
      <p:sp>
        <p:nvSpPr>
          <p:cNvPr id="3" name="Content Placeholder 2"/>
          <p:cNvSpPr>
            <a:spLocks noGrp="1"/>
          </p:cNvSpPr>
          <p:nvPr>
            <p:ph idx="1"/>
          </p:nvPr>
        </p:nvSpPr>
        <p:spPr>
          <a:xfrm>
            <a:off x="457200" y="1389984"/>
            <a:ext cx="8229600" cy="4951257"/>
          </a:xfrm>
        </p:spPr>
        <p:txBody>
          <a:bodyPr>
            <a:normAutofit fontScale="92500" lnSpcReduction="10000"/>
          </a:bodyPr>
          <a:lstStyle/>
          <a:p>
            <a:r>
              <a:rPr lang="en-US" dirty="0" smtClean="0"/>
              <a:t>Brightness is constant</a:t>
            </a:r>
          </a:p>
          <a:p>
            <a:r>
              <a:rPr lang="en-US" dirty="0" smtClean="0"/>
              <a:t>Deviations from constancy are Gaussian</a:t>
            </a:r>
          </a:p>
          <a:p>
            <a:r>
              <a:rPr lang="en-US" dirty="0" smtClean="0">
                <a:solidFill>
                  <a:srgbClr val="FFFF00"/>
                </a:solidFill>
              </a:rPr>
              <a:t>Motion is small (&lt;1 pixel)</a:t>
            </a:r>
          </a:p>
          <a:p>
            <a:r>
              <a:rPr lang="en-US" dirty="0" smtClean="0">
                <a:solidFill>
                  <a:srgbClr val="FFFF00"/>
                </a:solidFill>
              </a:rPr>
              <a:t>First-order Taylor series is a good approximation</a:t>
            </a:r>
          </a:p>
          <a:p>
            <a:r>
              <a:rPr lang="en-US" dirty="0" smtClean="0"/>
              <a:t>Image is differentiable</a:t>
            </a:r>
          </a:p>
          <a:p>
            <a:r>
              <a:rPr lang="en-US" dirty="0" smtClean="0"/>
              <a:t>Flow field is smooth</a:t>
            </a:r>
          </a:p>
          <a:p>
            <a:r>
              <a:rPr lang="en-US" dirty="0" smtClean="0"/>
              <a:t>Deviations from smooth are Gaussian</a:t>
            </a:r>
          </a:p>
          <a:p>
            <a:r>
              <a:rPr lang="en-US" dirty="0" smtClean="0"/>
              <a:t>First order smoothness is all that matters</a:t>
            </a:r>
          </a:p>
          <a:p>
            <a:r>
              <a:rPr lang="en-US" dirty="0" smtClean="0"/>
              <a:t>Flow derivative is approximated by first differences.</a:t>
            </a:r>
          </a:p>
          <a:p>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 name="Rectangle 2"/>
          <p:cNvSpPr txBox="1">
            <a:spLocks noChangeArrowheads="1"/>
          </p:cNvSpPr>
          <p:nvPr/>
        </p:nvSpPr>
        <p:spPr bwMode="auto">
          <a:xfrm>
            <a:off x="457200" y="0"/>
            <a:ext cx="8228013" cy="831850"/>
          </a:xfrm>
          <a:prstGeom prst="rect">
            <a:avLst/>
          </a:prstGeom>
          <a:noFill/>
          <a:ln w="9525">
            <a:noFill/>
            <a:round/>
            <a:headEnd/>
            <a:tailEnd/>
          </a:ln>
        </p:spPr>
        <p:txBody>
          <a:bodyPr lIns="90000" tIns="46800" rIns="90000" bIns="46800" anchor="ctr"/>
          <a:lstStyle/>
          <a:p>
            <a:pPr algn="ctr" eaLnBrk="0" hangingPunct="0">
              <a:lnSpc>
                <a:spcPct val="97000"/>
              </a:lnSpc>
              <a:buClr>
                <a:srgbClr val="000000"/>
              </a:buClr>
              <a:buSzPct val="100000"/>
              <a:buFont typeface="Tahoma" pitchFamily="34" charset="0"/>
              <a:buNone/>
              <a:defRPr/>
            </a:pPr>
            <a:r>
              <a:rPr lang="en-US" altLang="zh-CN" sz="4000" kern="0" dirty="0">
                <a:solidFill>
                  <a:srgbClr val="FFFFFF"/>
                </a:solidFill>
                <a:latin typeface="+mj-lt"/>
                <a:ea typeface="+mj-ea"/>
              </a:rPr>
              <a:t>Coarse-to-fine E</a:t>
            </a:r>
            <a:r>
              <a:rPr lang="en-US" altLang="zh-CN" sz="4000" kern="0" dirty="0" smtClean="0">
                <a:solidFill>
                  <a:srgbClr val="FFFFFF"/>
                </a:solidFill>
                <a:latin typeface="+mj-lt"/>
                <a:ea typeface="+mj-ea"/>
              </a:rPr>
              <a:t>stimation</a:t>
            </a:r>
            <a:endParaRPr lang="zh-CN" altLang="en-US" sz="4000" kern="0" dirty="0">
              <a:solidFill>
                <a:srgbClr val="FFFFFF"/>
              </a:solidFill>
              <a:latin typeface="+mj-lt"/>
              <a:ea typeface="宋体" pitchFamily="2" charset="-122"/>
            </a:endParaRPr>
          </a:p>
        </p:txBody>
      </p:sp>
      <p:grpSp>
        <p:nvGrpSpPr>
          <p:cNvPr id="2" name="Group 125"/>
          <p:cNvGrpSpPr>
            <a:grpSpLocks/>
          </p:cNvGrpSpPr>
          <p:nvPr/>
        </p:nvGrpSpPr>
        <p:grpSpPr bwMode="auto">
          <a:xfrm>
            <a:off x="3452534" y="1778912"/>
            <a:ext cx="2185326" cy="3936087"/>
            <a:chOff x="3951290" y="1778892"/>
            <a:chExt cx="2185499" cy="3936822"/>
          </a:xfrm>
        </p:grpSpPr>
        <p:sp>
          <p:nvSpPr>
            <p:cNvPr id="27678" name="Text Box 54"/>
            <p:cNvSpPr txBox="1">
              <a:spLocks noChangeArrowheads="1"/>
            </p:cNvSpPr>
            <p:nvPr/>
          </p:nvSpPr>
          <p:spPr bwMode="auto">
            <a:xfrm>
              <a:off x="3951291" y="5284747"/>
              <a:ext cx="1950190" cy="43096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r>
                <a:rPr lang="en-US" sz="2200" b="1" dirty="0" smtClean="0">
                  <a:solidFill>
                    <a:schemeClr val="tx1"/>
                  </a:solidFill>
                  <a:latin typeface="Cambria Math" pitchFamily="18" charset="0"/>
                  <a:ea typeface="Cambria Math" pitchFamily="18" charset="0"/>
                </a:rPr>
                <a:t>|</a:t>
              </a:r>
              <a:r>
                <a:rPr lang="en-US" sz="2200" b="1" dirty="0">
                  <a:solidFill>
                    <a:schemeClr val="tx1"/>
                  </a:solidFill>
                  <a:latin typeface="Cambria Math" pitchFamily="18" charset="0"/>
                  <a:ea typeface="Cambria Math" pitchFamily="18" charset="0"/>
                </a:rPr>
                <a:t>u</a:t>
              </a:r>
              <a:r>
                <a:rPr lang="en-US" sz="2200" b="1" dirty="0" smtClean="0">
                  <a:solidFill>
                    <a:schemeClr val="tx1"/>
                  </a:solidFill>
                  <a:latin typeface="Cambria Math" pitchFamily="18" charset="0"/>
                  <a:ea typeface="Cambria Math" pitchFamily="18" charset="0"/>
                </a:rPr>
                <a:t>|= 10 pixels</a:t>
              </a:r>
              <a:endParaRPr lang="en-US" sz="2200" b="1" dirty="0">
                <a:solidFill>
                  <a:schemeClr val="tx1"/>
                </a:solidFill>
              </a:endParaRPr>
            </a:p>
          </p:txBody>
        </p:sp>
        <p:sp>
          <p:nvSpPr>
            <p:cNvPr id="27679" name="Text Box 55"/>
            <p:cNvSpPr txBox="1">
              <a:spLocks noChangeArrowheads="1"/>
            </p:cNvSpPr>
            <p:nvPr/>
          </p:nvSpPr>
          <p:spPr bwMode="auto">
            <a:xfrm>
              <a:off x="3951291" y="3886574"/>
              <a:ext cx="1793271" cy="43096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r>
                <a:rPr lang="en-US" sz="2200" b="1" dirty="0" smtClean="0">
                  <a:solidFill>
                    <a:schemeClr val="tx1"/>
                  </a:solidFill>
                  <a:latin typeface="Cambria Math" pitchFamily="18" charset="0"/>
                  <a:ea typeface="Cambria Math" pitchFamily="18" charset="0"/>
                </a:rPr>
                <a:t>|</a:t>
              </a:r>
              <a:r>
                <a:rPr lang="en-US" sz="2200" b="1" dirty="0" err="1" smtClean="0">
                  <a:solidFill>
                    <a:schemeClr val="tx1"/>
                  </a:solidFill>
                  <a:latin typeface="Cambria Math" pitchFamily="18" charset="0"/>
                  <a:ea typeface="Cambria Math" pitchFamily="18" charset="0"/>
                </a:rPr>
                <a:t>u</a:t>
              </a:r>
              <a:r>
                <a:rPr lang="en-US" sz="2200" b="1" dirty="0" smtClean="0">
                  <a:solidFill>
                    <a:schemeClr val="tx1"/>
                  </a:solidFill>
                  <a:latin typeface="Cambria Math" pitchFamily="18" charset="0"/>
                  <a:ea typeface="Cambria Math" pitchFamily="18" charset="0"/>
                </a:rPr>
                <a:t>|</a:t>
              </a:r>
              <a:r>
                <a:rPr lang="en-US" sz="2200" b="1" dirty="0">
                  <a:solidFill>
                    <a:schemeClr val="tx1"/>
                  </a:solidFill>
                  <a:latin typeface="Cambria Math" pitchFamily="18" charset="0"/>
                  <a:ea typeface="Cambria Math" pitchFamily="18" charset="0"/>
                </a:rPr>
                <a:t>= </a:t>
              </a:r>
              <a:r>
                <a:rPr lang="en-US" sz="2200" b="1" dirty="0" smtClean="0">
                  <a:solidFill>
                    <a:schemeClr val="tx1"/>
                  </a:solidFill>
                  <a:latin typeface="Cambria Math" pitchFamily="18" charset="0"/>
                  <a:ea typeface="Cambria Math" pitchFamily="18" charset="0"/>
                </a:rPr>
                <a:t>5 </a:t>
              </a:r>
              <a:r>
                <a:rPr lang="en-US" sz="2200" b="1" dirty="0">
                  <a:solidFill>
                    <a:schemeClr val="tx1"/>
                  </a:solidFill>
                  <a:latin typeface="Cambria Math" pitchFamily="18" charset="0"/>
                  <a:ea typeface="Cambria Math" pitchFamily="18" charset="0"/>
                </a:rPr>
                <a:t>pixels</a:t>
              </a:r>
              <a:endParaRPr lang="en-US" sz="2200" b="1" dirty="0">
                <a:solidFill>
                  <a:schemeClr val="tx1"/>
                </a:solidFill>
              </a:endParaRPr>
            </a:p>
          </p:txBody>
        </p:sp>
        <p:sp>
          <p:nvSpPr>
            <p:cNvPr id="27680" name="Text Box 56"/>
            <p:cNvSpPr txBox="1">
              <a:spLocks noChangeArrowheads="1"/>
            </p:cNvSpPr>
            <p:nvPr/>
          </p:nvSpPr>
          <p:spPr bwMode="auto">
            <a:xfrm>
              <a:off x="3951291" y="2819574"/>
              <a:ext cx="2028581" cy="43096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r>
                <a:rPr lang="en-US" sz="2200" b="1" dirty="0" smtClean="0">
                  <a:solidFill>
                    <a:schemeClr val="tx1"/>
                  </a:solidFill>
                  <a:latin typeface="Cambria Math" pitchFamily="18" charset="0"/>
                  <a:ea typeface="Cambria Math" pitchFamily="18" charset="0"/>
                </a:rPr>
                <a:t>|</a:t>
              </a:r>
              <a:r>
                <a:rPr lang="en-US" sz="2200" b="1" dirty="0" err="1" smtClean="0">
                  <a:solidFill>
                    <a:schemeClr val="tx1"/>
                  </a:solidFill>
                  <a:latin typeface="Cambria Math" pitchFamily="18" charset="0"/>
                  <a:ea typeface="Cambria Math" pitchFamily="18" charset="0"/>
                </a:rPr>
                <a:t>u</a:t>
              </a:r>
              <a:r>
                <a:rPr lang="en-US" sz="2200" b="1" dirty="0" smtClean="0">
                  <a:solidFill>
                    <a:schemeClr val="tx1"/>
                  </a:solidFill>
                  <a:latin typeface="Cambria Math" pitchFamily="18" charset="0"/>
                  <a:ea typeface="Cambria Math" pitchFamily="18" charset="0"/>
                </a:rPr>
                <a:t>|</a:t>
              </a:r>
              <a:r>
                <a:rPr lang="en-US" sz="2200" b="1" dirty="0">
                  <a:solidFill>
                    <a:schemeClr val="tx1"/>
                  </a:solidFill>
                  <a:latin typeface="Cambria Math" pitchFamily="18" charset="0"/>
                  <a:ea typeface="Cambria Math" pitchFamily="18" charset="0"/>
                </a:rPr>
                <a:t>= </a:t>
              </a:r>
              <a:r>
                <a:rPr lang="en-US" sz="2200" b="1" dirty="0" smtClean="0">
                  <a:solidFill>
                    <a:schemeClr val="tx1"/>
                  </a:solidFill>
                  <a:latin typeface="Cambria Math" pitchFamily="18" charset="0"/>
                  <a:ea typeface="Cambria Math" pitchFamily="18" charset="0"/>
                </a:rPr>
                <a:t>2.5 </a:t>
              </a:r>
              <a:r>
                <a:rPr lang="en-US" sz="2200" b="1" dirty="0">
                  <a:solidFill>
                    <a:schemeClr val="tx1"/>
                  </a:solidFill>
                  <a:latin typeface="Cambria Math" pitchFamily="18" charset="0"/>
                  <a:ea typeface="Cambria Math" pitchFamily="18" charset="0"/>
                </a:rPr>
                <a:t>pixels</a:t>
              </a:r>
              <a:endParaRPr lang="en-US" sz="2200" b="1" dirty="0">
                <a:solidFill>
                  <a:schemeClr val="tx1"/>
                </a:solidFill>
              </a:endParaRPr>
            </a:p>
          </p:txBody>
        </p:sp>
        <p:sp>
          <p:nvSpPr>
            <p:cNvPr id="27681" name="Text Box 57"/>
            <p:cNvSpPr txBox="1">
              <a:spLocks noChangeArrowheads="1"/>
            </p:cNvSpPr>
            <p:nvPr/>
          </p:nvSpPr>
          <p:spPr bwMode="auto">
            <a:xfrm>
              <a:off x="3951290" y="1778892"/>
              <a:ext cx="2185499" cy="43096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cs typeface="Arial" charset="0"/>
                </a:defRPr>
              </a:lvl1pPr>
              <a:lvl2pPr marL="742950" indent="-285750" eaLnBrk="0" hangingPunct="0">
                <a:defRPr sz="2400">
                  <a:solidFill>
                    <a:srgbClr val="000000"/>
                  </a:solidFill>
                  <a:latin typeface="Arial" charset="0"/>
                  <a:cs typeface="Arial" charset="0"/>
                </a:defRPr>
              </a:lvl2pPr>
              <a:lvl3pPr marL="1143000" indent="-228600" eaLnBrk="0" hangingPunct="0">
                <a:defRPr sz="2400">
                  <a:solidFill>
                    <a:srgbClr val="000000"/>
                  </a:solidFill>
                  <a:latin typeface="Arial" charset="0"/>
                  <a:cs typeface="Arial" charset="0"/>
                </a:defRPr>
              </a:lvl3pPr>
              <a:lvl4pPr marL="1600200" indent="-228600" eaLnBrk="0" hangingPunct="0">
                <a:defRPr sz="2400">
                  <a:solidFill>
                    <a:srgbClr val="000000"/>
                  </a:solidFill>
                  <a:latin typeface="Arial" charset="0"/>
                  <a:cs typeface="Arial" charset="0"/>
                </a:defRPr>
              </a:lvl4pPr>
              <a:lvl5pPr marL="2057400" indent="-228600" eaLnBrk="0" hangingPunct="0">
                <a:defRPr sz="2400">
                  <a:solidFill>
                    <a:srgbClr val="000000"/>
                  </a:solidFill>
                  <a:latin typeface="Arial" charset="0"/>
                  <a:cs typeface="Arial" charset="0"/>
                </a:defRPr>
              </a:lvl5pPr>
              <a:lvl6pPr marL="2514600" indent="-228600" defTabSz="457200" eaLnBrk="0" fontAlgn="base" hangingPunct="0">
                <a:spcBef>
                  <a:spcPct val="0"/>
                </a:spcBef>
                <a:spcAft>
                  <a:spcPct val="0"/>
                </a:spcAft>
                <a:defRPr sz="2400">
                  <a:solidFill>
                    <a:srgbClr val="000000"/>
                  </a:solidFill>
                  <a:latin typeface="Arial" charset="0"/>
                  <a:cs typeface="Arial" charset="0"/>
                </a:defRPr>
              </a:lvl6pPr>
              <a:lvl7pPr marL="2971800" indent="-228600" defTabSz="457200" eaLnBrk="0" fontAlgn="base" hangingPunct="0">
                <a:spcBef>
                  <a:spcPct val="0"/>
                </a:spcBef>
                <a:spcAft>
                  <a:spcPct val="0"/>
                </a:spcAft>
                <a:defRPr sz="2400">
                  <a:solidFill>
                    <a:srgbClr val="000000"/>
                  </a:solidFill>
                  <a:latin typeface="Arial" charset="0"/>
                  <a:cs typeface="Arial" charset="0"/>
                </a:defRPr>
              </a:lvl7pPr>
              <a:lvl8pPr marL="3429000" indent="-228600" defTabSz="457200" eaLnBrk="0" fontAlgn="base" hangingPunct="0">
                <a:spcBef>
                  <a:spcPct val="0"/>
                </a:spcBef>
                <a:spcAft>
                  <a:spcPct val="0"/>
                </a:spcAft>
                <a:defRPr sz="2400">
                  <a:solidFill>
                    <a:srgbClr val="000000"/>
                  </a:solidFill>
                  <a:latin typeface="Arial" charset="0"/>
                  <a:cs typeface="Arial" charset="0"/>
                </a:defRPr>
              </a:lvl8pPr>
              <a:lvl9pPr marL="3886200" indent="-228600" defTabSz="457200" eaLnBrk="0" fontAlgn="base" hangingPunct="0">
                <a:spcBef>
                  <a:spcPct val="0"/>
                </a:spcBef>
                <a:spcAft>
                  <a:spcPct val="0"/>
                </a:spcAft>
                <a:defRPr sz="2400">
                  <a:solidFill>
                    <a:srgbClr val="000000"/>
                  </a:solidFill>
                  <a:latin typeface="Arial" charset="0"/>
                  <a:cs typeface="Arial" charset="0"/>
                </a:defRPr>
              </a:lvl9pPr>
            </a:lstStyle>
            <a:p>
              <a:r>
                <a:rPr lang="en-US" sz="2200" b="1" dirty="0" smtClean="0">
                  <a:solidFill>
                    <a:schemeClr val="tx1"/>
                  </a:solidFill>
                  <a:latin typeface="Cambria Math" pitchFamily="18" charset="0"/>
                  <a:ea typeface="Cambria Math" pitchFamily="18" charset="0"/>
                </a:rPr>
                <a:t>|</a:t>
              </a:r>
              <a:r>
                <a:rPr lang="en-US" sz="2200" b="1" dirty="0" err="1" smtClean="0">
                  <a:solidFill>
                    <a:schemeClr val="tx1"/>
                  </a:solidFill>
                  <a:latin typeface="Cambria Math" pitchFamily="18" charset="0"/>
                  <a:ea typeface="Cambria Math" pitchFamily="18" charset="0"/>
                </a:rPr>
                <a:t>u</a:t>
              </a:r>
              <a:r>
                <a:rPr lang="en-US" sz="2200" b="1" dirty="0" smtClean="0">
                  <a:solidFill>
                    <a:schemeClr val="tx1"/>
                  </a:solidFill>
                  <a:latin typeface="Cambria Math" pitchFamily="18" charset="0"/>
                  <a:ea typeface="Cambria Math" pitchFamily="18" charset="0"/>
                </a:rPr>
                <a:t>|</a:t>
              </a:r>
              <a:r>
                <a:rPr lang="en-US" sz="2200" b="1" dirty="0">
                  <a:solidFill>
                    <a:schemeClr val="tx1"/>
                  </a:solidFill>
                  <a:latin typeface="Cambria Math" pitchFamily="18" charset="0"/>
                  <a:ea typeface="Cambria Math" pitchFamily="18" charset="0"/>
                </a:rPr>
                <a:t>= </a:t>
              </a:r>
              <a:r>
                <a:rPr lang="en-US" sz="2200" b="1" dirty="0" smtClean="0">
                  <a:solidFill>
                    <a:schemeClr val="tx1"/>
                  </a:solidFill>
                  <a:latin typeface="Cambria Math" pitchFamily="18" charset="0"/>
                  <a:ea typeface="Cambria Math" pitchFamily="18" charset="0"/>
                </a:rPr>
                <a:t>1.25 </a:t>
              </a:r>
              <a:r>
                <a:rPr lang="en-US" sz="2200" b="1" dirty="0">
                  <a:solidFill>
                    <a:schemeClr val="tx1"/>
                  </a:solidFill>
                  <a:latin typeface="Cambria Math" pitchFamily="18" charset="0"/>
                  <a:ea typeface="Cambria Math" pitchFamily="18" charset="0"/>
                </a:rPr>
                <a:t>pixels</a:t>
              </a:r>
              <a:endParaRPr lang="en-US" sz="2200" b="1" dirty="0">
                <a:solidFill>
                  <a:schemeClr val="tx1"/>
                </a:solidFill>
              </a:endParaRPr>
            </a:p>
          </p:txBody>
        </p:sp>
      </p:grpSp>
      <p:pic>
        <p:nvPicPr>
          <p:cNvPr id="34"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953000"/>
            <a:ext cx="3611563"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5"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5238" y="4953000"/>
            <a:ext cx="3611562"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3" name="Group 3"/>
          <p:cNvGrpSpPr/>
          <p:nvPr/>
        </p:nvGrpSpPr>
        <p:grpSpPr>
          <a:xfrm>
            <a:off x="152400" y="1219200"/>
            <a:ext cx="8534400" cy="4968875"/>
            <a:chOff x="152400" y="1219200"/>
            <a:chExt cx="8534400" cy="4968875"/>
          </a:xfrm>
        </p:grpSpPr>
        <p:grpSp>
          <p:nvGrpSpPr>
            <p:cNvPr id="4" name="Group 58"/>
            <p:cNvGrpSpPr>
              <a:grpSpLocks/>
            </p:cNvGrpSpPr>
            <p:nvPr/>
          </p:nvGrpSpPr>
          <p:grpSpPr bwMode="auto">
            <a:xfrm>
              <a:off x="152400" y="1219200"/>
              <a:ext cx="8534400" cy="4968875"/>
              <a:chOff x="152400" y="1219199"/>
              <a:chExt cx="8534400" cy="4968876"/>
            </a:xfrm>
          </p:grpSpPr>
          <p:pic>
            <p:nvPicPr>
              <p:cNvPr id="27653"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953000"/>
                <a:ext cx="3611563"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7654"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5238" y="4953000"/>
                <a:ext cx="3611562"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5" name="Group 51"/>
              <p:cNvGrpSpPr>
                <a:grpSpLocks/>
              </p:cNvGrpSpPr>
              <p:nvPr/>
            </p:nvGrpSpPr>
            <p:grpSpPr bwMode="auto">
              <a:xfrm>
                <a:off x="158750" y="1219200"/>
                <a:ext cx="3559441" cy="4927600"/>
                <a:chOff x="479425" y="1143000"/>
                <a:chExt cx="3559175" cy="4927601"/>
              </a:xfrm>
            </p:grpSpPr>
            <p:sp>
              <p:nvSpPr>
                <p:cNvPr id="27674" name="Line 41"/>
                <p:cNvSpPr>
                  <a:spLocks noChangeAspect="1" noChangeShapeType="1"/>
                </p:cNvSpPr>
                <p:nvPr/>
              </p:nvSpPr>
              <p:spPr bwMode="auto">
                <a:xfrm flipV="1">
                  <a:off x="479425" y="1143000"/>
                  <a:ext cx="1482725" cy="4897438"/>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7675" name="Line 42"/>
                <p:cNvSpPr>
                  <a:spLocks noChangeAspect="1" noChangeShapeType="1"/>
                </p:cNvSpPr>
                <p:nvPr/>
              </p:nvSpPr>
              <p:spPr bwMode="auto">
                <a:xfrm flipH="1" flipV="1">
                  <a:off x="1965325" y="1154113"/>
                  <a:ext cx="2073275" cy="3709988"/>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7676" name="Line 43"/>
                <p:cNvSpPr>
                  <a:spLocks noChangeAspect="1" noChangeShapeType="1"/>
                </p:cNvSpPr>
                <p:nvPr/>
              </p:nvSpPr>
              <p:spPr bwMode="auto">
                <a:xfrm flipH="1">
                  <a:off x="1357314" y="1208088"/>
                  <a:ext cx="628650" cy="3679825"/>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7677" name="Line 48"/>
                <p:cNvSpPr>
                  <a:spLocks noChangeAspect="1" noChangeShapeType="1"/>
                </p:cNvSpPr>
                <p:nvPr/>
              </p:nvSpPr>
              <p:spPr bwMode="auto">
                <a:xfrm flipH="1" flipV="1">
                  <a:off x="1971676" y="1154113"/>
                  <a:ext cx="1196975" cy="4916488"/>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p:sp>
            <p:nvSpPr>
              <p:cNvPr id="27656" name="Line 41"/>
              <p:cNvSpPr>
                <a:spLocks noChangeAspect="1" noChangeShapeType="1"/>
              </p:cNvSpPr>
              <p:nvPr/>
            </p:nvSpPr>
            <p:spPr bwMode="auto">
              <a:xfrm flipV="1">
                <a:off x="5105135" y="1219199"/>
                <a:ext cx="1482836" cy="489743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7657" name="Line 42"/>
              <p:cNvSpPr>
                <a:spLocks noChangeAspect="1" noChangeShapeType="1"/>
              </p:cNvSpPr>
              <p:nvPr/>
            </p:nvSpPr>
            <p:spPr bwMode="auto">
              <a:xfrm flipH="1" flipV="1">
                <a:off x="6591146" y="1230312"/>
                <a:ext cx="2080528" cy="372268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7658" name="Line 43"/>
              <p:cNvSpPr>
                <a:spLocks noChangeAspect="1" noChangeShapeType="1"/>
              </p:cNvSpPr>
              <p:nvPr/>
            </p:nvSpPr>
            <p:spPr bwMode="auto">
              <a:xfrm flipH="1">
                <a:off x="5983089" y="1284288"/>
                <a:ext cx="628697" cy="3679824"/>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7659" name="Line 41"/>
              <p:cNvSpPr>
                <a:spLocks noChangeAspect="1" noChangeShapeType="1"/>
              </p:cNvSpPr>
              <p:nvPr/>
            </p:nvSpPr>
            <p:spPr bwMode="auto">
              <a:xfrm flipV="1">
                <a:off x="167261" y="1274763"/>
                <a:ext cx="1482836" cy="489743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7660" name="Line 42"/>
              <p:cNvSpPr>
                <a:spLocks noChangeAspect="1" noChangeShapeType="1"/>
              </p:cNvSpPr>
              <p:nvPr/>
            </p:nvSpPr>
            <p:spPr bwMode="auto">
              <a:xfrm flipH="1" flipV="1">
                <a:off x="1653272" y="1219199"/>
                <a:ext cx="2080528" cy="372268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27661" name="Line 43"/>
              <p:cNvSpPr>
                <a:spLocks noChangeAspect="1" noChangeShapeType="1"/>
              </p:cNvSpPr>
              <p:nvPr/>
            </p:nvSpPr>
            <p:spPr bwMode="auto">
              <a:xfrm flipH="1">
                <a:off x="1045215" y="1339852"/>
                <a:ext cx="628697" cy="3679824"/>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p:nvGrpSpPr>
              <p:cNvPr id="6" name="Group 56"/>
              <p:cNvGrpSpPr>
                <a:grpSpLocks/>
              </p:cNvGrpSpPr>
              <p:nvPr/>
            </p:nvGrpSpPr>
            <p:grpSpPr bwMode="auto">
              <a:xfrm>
                <a:off x="669963" y="1905002"/>
                <a:ext cx="2362375" cy="2514599"/>
                <a:chOff x="990600" y="1828801"/>
                <a:chExt cx="2362200" cy="2514599"/>
              </a:xfrm>
            </p:grpSpPr>
            <p:pic>
              <p:nvPicPr>
                <p:cNvPr id="27671"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0600" y="3611880"/>
                  <a:ext cx="2362200" cy="7315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7672"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43024" y="2743200"/>
                  <a:ext cx="1554480" cy="481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7673"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76400" y="1828801"/>
                  <a:ext cx="685800" cy="21237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7" name="Group 66"/>
              <p:cNvGrpSpPr>
                <a:grpSpLocks/>
              </p:cNvGrpSpPr>
              <p:nvPr/>
            </p:nvGrpSpPr>
            <p:grpSpPr bwMode="auto">
              <a:xfrm>
                <a:off x="5641623" y="1905001"/>
                <a:ext cx="2359328" cy="2514599"/>
                <a:chOff x="5489448" y="1828801"/>
                <a:chExt cx="2359152" cy="2514599"/>
              </a:xfrm>
            </p:grpSpPr>
            <p:pic>
              <p:nvPicPr>
                <p:cNvPr id="27668"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89448" y="3611880"/>
                  <a:ext cx="2359152" cy="7315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7669"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1200" y="2743200"/>
                  <a:ext cx="1554480" cy="4846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7670"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72200" y="1828801"/>
                  <a:ext cx="640080" cy="2103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sp>
          <p:nvSpPr>
            <p:cNvPr id="36" name="Line 48"/>
            <p:cNvSpPr>
              <a:spLocks noChangeAspect="1" noChangeShapeType="1"/>
            </p:cNvSpPr>
            <p:nvPr/>
          </p:nvSpPr>
          <p:spPr bwMode="auto">
            <a:xfrm flipH="1" flipV="1">
              <a:off x="1659622" y="1285876"/>
              <a:ext cx="1174903" cy="4825468"/>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37" name="Line 48"/>
            <p:cNvSpPr>
              <a:spLocks noChangeAspect="1" noChangeShapeType="1"/>
            </p:cNvSpPr>
            <p:nvPr/>
          </p:nvSpPr>
          <p:spPr bwMode="auto">
            <a:xfrm flipH="1" flipV="1">
              <a:off x="6597496" y="1230312"/>
              <a:ext cx="1174903" cy="4825468"/>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p:pic>
        <p:nvPicPr>
          <p:cNvPr id="39" name="Picture 17" descr="train_017"/>
          <p:cNvPicPr>
            <a:picLocks noChangeAspect="1" noChangeArrowheads="1" noCrop="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39000" y="817564"/>
            <a:ext cx="18288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38" name="Rectangle 37"/>
              <p:cNvSpPr/>
              <p:nvPr/>
            </p:nvSpPr>
            <p:spPr>
              <a:xfrm>
                <a:off x="1295400" y="6172200"/>
                <a:ext cx="51732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1" i="0" smtClean="0">
                              <a:solidFill>
                                <a:schemeClr val="bg1"/>
                              </a:solidFill>
                              <a:latin typeface="Cambria Math"/>
                            </a:rPr>
                            <m:t>𝐈</m:t>
                          </m:r>
                        </m:e>
                        <m:sub>
                          <m:r>
                            <a:rPr lang="en-US" b="0" i="1" smtClean="0">
                              <a:solidFill>
                                <a:schemeClr val="bg1"/>
                              </a:solidFill>
                              <a:latin typeface="Cambria Math"/>
                            </a:rPr>
                            <m:t>1</m:t>
                          </m:r>
                        </m:sub>
                      </m:sSub>
                    </m:oMath>
                  </m:oMathPara>
                </a14:m>
                <a:endParaRPr lang="en-US" dirty="0">
                  <a:solidFill>
                    <a:schemeClr val="bg1"/>
                  </a:solidFill>
                </a:endParaRPr>
              </a:p>
            </p:txBody>
          </p:sp>
        </mc:Choice>
        <mc:Fallback>
          <p:sp>
            <p:nvSpPr>
              <p:cNvPr id="38" name="Rectangle 37"/>
              <p:cNvSpPr>
                <a:spLocks noRot="1" noChangeAspect="1" noMove="1" noResize="1" noEditPoints="1" noAdjustHandles="1" noChangeArrowheads="1" noChangeShapeType="1" noTextEdit="1"/>
              </p:cNvSpPr>
              <p:nvPr/>
            </p:nvSpPr>
            <p:spPr>
              <a:xfrm>
                <a:off x="1295400" y="6172200"/>
                <a:ext cx="517321" cy="461665"/>
              </a:xfrm>
              <a:prstGeom prst="rect">
                <a:avLst/>
              </a:prstGeom>
              <a:blipFill rotWithShape="1">
                <a:blip r:embed="rId6"/>
                <a:stretch>
                  <a:fillRect b="-2667"/>
                </a:stretch>
              </a:blipFill>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40" name="Rectangle 39"/>
              <p:cNvSpPr/>
              <p:nvPr/>
            </p:nvSpPr>
            <p:spPr>
              <a:xfrm>
                <a:off x="6264479" y="6172200"/>
                <a:ext cx="52443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1" i="0" smtClean="0">
                              <a:solidFill>
                                <a:schemeClr val="bg1"/>
                              </a:solidFill>
                              <a:latin typeface="Cambria Math"/>
                            </a:rPr>
                            <m:t>𝐈</m:t>
                          </m:r>
                        </m:e>
                        <m:sub>
                          <m:r>
                            <a:rPr lang="en-US" b="0" i="1" smtClean="0">
                              <a:solidFill>
                                <a:schemeClr val="bg1"/>
                              </a:solidFill>
                              <a:latin typeface="Cambria Math"/>
                            </a:rPr>
                            <m:t>2</m:t>
                          </m:r>
                        </m:sub>
                      </m:sSub>
                    </m:oMath>
                  </m:oMathPara>
                </a14:m>
                <a:endParaRPr lang="en-US" dirty="0">
                  <a:solidFill>
                    <a:schemeClr val="bg1"/>
                  </a:solidFill>
                </a:endParaRPr>
              </a:p>
            </p:txBody>
          </p:sp>
        </mc:Choice>
        <mc:Fallback>
          <p:sp>
            <p:nvSpPr>
              <p:cNvPr id="40" name="Rectangle 39"/>
              <p:cNvSpPr>
                <a:spLocks noRot="1" noChangeAspect="1" noMove="1" noResize="1" noEditPoints="1" noAdjustHandles="1" noChangeArrowheads="1" noChangeShapeType="1" noTextEdit="1"/>
              </p:cNvSpPr>
              <p:nvPr/>
            </p:nvSpPr>
            <p:spPr>
              <a:xfrm>
                <a:off x="6264479" y="6172200"/>
                <a:ext cx="524438" cy="461665"/>
              </a:xfrm>
              <a:prstGeom prst="rect">
                <a:avLst/>
              </a:prstGeom>
              <a:blipFill rotWithShape="1">
                <a:blip r:embed="rId7"/>
                <a:stretch>
                  <a:fillRect b="-2667"/>
                </a:stretch>
              </a:blipFill>
            </p:spPr>
            <p:txBody>
              <a:bodyPr/>
              <a:lstStyle/>
              <a:p>
                <a:r>
                  <a:rPr lang="en-US">
                    <a:noFill/>
                  </a:rPr>
                  <a:t> </a:t>
                </a:r>
              </a:p>
            </p:txBody>
          </p:sp>
        </mc:Fallback>
      </mc:AlternateContent>
      <p:sp>
        <p:nvSpPr>
          <p:cNvPr id="41" name="Rectangle 40"/>
          <p:cNvSpPr/>
          <p:nvPr/>
        </p:nvSpPr>
        <p:spPr>
          <a:xfrm>
            <a:off x="3375253" y="747492"/>
            <a:ext cx="1882547" cy="369332"/>
          </a:xfrm>
          <a:prstGeom prst="rect">
            <a:avLst/>
          </a:prstGeom>
        </p:spPr>
        <p:txBody>
          <a:bodyPr wrap="none">
            <a:spAutoFit/>
          </a:bodyPr>
          <a:lstStyle/>
          <a:p>
            <a:r>
              <a:rPr lang="en-US" altLang="zh-CN" dirty="0">
                <a:ea typeface="Times New Roman" charset="0"/>
                <a:cs typeface="Times New Roman" charset="0"/>
              </a:rPr>
              <a:t>Bergen et al. 1992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3" name="Rectangle 2"/>
          <p:cNvSpPr>
            <a:spLocks noGrp="1" noChangeArrowheads="1"/>
          </p:cNvSpPr>
          <p:nvPr>
            <p:ph type="title"/>
          </p:nvPr>
        </p:nvSpPr>
        <p:spPr/>
        <p:txBody>
          <a:bodyPr/>
          <a:lstStyle/>
          <a:p>
            <a:r>
              <a:rPr lang="en-US"/>
              <a:t>Optical Flow</a:t>
            </a:r>
          </a:p>
        </p:txBody>
      </p:sp>
      <p:pic>
        <p:nvPicPr>
          <p:cNvPr id="71684" name="Picture 3"/>
          <p:cNvPicPr>
            <a:picLocks noChangeAspect="1" noChangeArrowheads="1"/>
          </p:cNvPicPr>
          <p:nvPr/>
        </p:nvPicPr>
        <p:blipFill>
          <a:blip r:embed="rId3"/>
          <a:srcRect/>
          <a:stretch>
            <a:fillRect/>
          </a:stretch>
        </p:blipFill>
        <p:spPr bwMode="auto">
          <a:xfrm>
            <a:off x="1905000" y="1600200"/>
            <a:ext cx="5095875" cy="3619500"/>
          </a:xfrm>
          <a:prstGeom prst="rect">
            <a:avLst/>
          </a:prstGeom>
          <a:noFill/>
          <a:ln w="9525">
            <a:noFill/>
            <a:miter lim="800000"/>
            <a:headEnd/>
            <a:tailEnd/>
          </a:ln>
        </p:spPr>
      </p:pic>
      <p:sp>
        <p:nvSpPr>
          <p:cNvPr id="71685" name="Text Box 4"/>
          <p:cNvSpPr txBox="1">
            <a:spLocks noChangeArrowheads="1"/>
          </p:cNvSpPr>
          <p:nvPr/>
        </p:nvSpPr>
        <p:spPr bwMode="auto">
          <a:xfrm>
            <a:off x="990600" y="5257800"/>
            <a:ext cx="7467600" cy="830997"/>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FFFFFF"/>
                </a:solidFill>
              </a:rPr>
              <a:t>Optical flow =  2D velocity field describing the apparent motion in the images.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 name="Rectangle 2"/>
          <p:cNvSpPr txBox="1">
            <a:spLocks noChangeArrowheads="1"/>
          </p:cNvSpPr>
          <p:nvPr/>
        </p:nvSpPr>
        <p:spPr bwMode="auto">
          <a:xfrm>
            <a:off x="457200" y="0"/>
            <a:ext cx="8228013" cy="831850"/>
          </a:xfrm>
          <a:prstGeom prst="rect">
            <a:avLst/>
          </a:prstGeom>
          <a:noFill/>
          <a:ln w="9525">
            <a:noFill/>
            <a:round/>
            <a:headEnd/>
            <a:tailEnd/>
          </a:ln>
        </p:spPr>
        <p:txBody>
          <a:bodyPr lIns="90000" tIns="46800" rIns="90000" bIns="46800" anchor="ctr"/>
          <a:lstStyle/>
          <a:p>
            <a:pPr algn="ctr" eaLnBrk="0" hangingPunct="0">
              <a:lnSpc>
                <a:spcPct val="97000"/>
              </a:lnSpc>
              <a:buClr>
                <a:srgbClr val="000000"/>
              </a:buClr>
              <a:buSzPct val="100000"/>
              <a:buFont typeface="Tahoma" pitchFamily="34" charset="0"/>
              <a:buNone/>
              <a:defRPr/>
            </a:pPr>
            <a:r>
              <a:rPr lang="en-US" altLang="zh-CN" sz="4000" kern="0" dirty="0">
                <a:solidFill>
                  <a:srgbClr val="FFFFFF"/>
                </a:solidFill>
                <a:latin typeface="+mj-lt"/>
                <a:ea typeface="+mj-ea"/>
              </a:rPr>
              <a:t>Coarse-to-fine </a:t>
            </a:r>
            <a:r>
              <a:rPr lang="en-US" altLang="zh-CN" sz="4000" kern="0" dirty="0" smtClean="0">
                <a:solidFill>
                  <a:srgbClr val="FFFFFF"/>
                </a:solidFill>
                <a:latin typeface="+mj-lt"/>
                <a:ea typeface="+mj-ea"/>
              </a:rPr>
              <a:t>Estimation</a:t>
            </a:r>
            <a:endParaRPr lang="zh-CN" altLang="en-US" sz="4000" kern="0" dirty="0">
              <a:solidFill>
                <a:srgbClr val="FFFFFF"/>
              </a:solidFill>
              <a:latin typeface="+mj-lt"/>
              <a:ea typeface="宋体" pitchFamily="2" charset="-122"/>
            </a:endParaRPr>
          </a:p>
        </p:txBody>
      </p:sp>
      <p:pic>
        <p:nvPicPr>
          <p:cNvPr id="32771"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953000"/>
            <a:ext cx="3611563"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2772"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5238" y="4953000"/>
            <a:ext cx="3611562"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2773" name="AutoShape 13"/>
          <p:cNvSpPr>
            <a:spLocks noChangeAspect="1" noChangeArrowheads="1"/>
          </p:cNvSpPr>
          <p:nvPr/>
        </p:nvSpPr>
        <p:spPr bwMode="auto">
          <a:xfrm>
            <a:off x="2894012" y="1855786"/>
            <a:ext cx="784251" cy="283464"/>
          </a:xfrm>
          <a:prstGeom prst="flowChartAlternateProcess">
            <a:avLst/>
          </a:prstGeom>
          <a:solidFill>
            <a:srgbClr val="FFCCFF"/>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algn="ctr" eaLnBrk="0" hangingPunct="0"/>
            <a:r>
              <a:rPr lang="en-US" sz="1800" dirty="0">
                <a:solidFill>
                  <a:schemeClr val="bg1"/>
                </a:solidFill>
              </a:rPr>
              <a:t>refine</a:t>
            </a:r>
          </a:p>
        </p:txBody>
      </p:sp>
      <p:cxnSp>
        <p:nvCxnSpPr>
          <p:cNvPr id="32774" name="AutoShape 17"/>
          <p:cNvCxnSpPr>
            <a:cxnSpLocks noChangeShapeType="1"/>
          </p:cNvCxnSpPr>
          <p:nvPr/>
        </p:nvCxnSpPr>
        <p:spPr bwMode="auto">
          <a:xfrm flipV="1">
            <a:off x="3678263" y="1966202"/>
            <a:ext cx="482574" cy="15477"/>
          </a:xfrm>
          <a:prstGeom prst="straightConnector1">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2775" name="AutoShape 22"/>
          <p:cNvCxnSpPr>
            <a:cxnSpLocks noChangeShapeType="1"/>
          </p:cNvCxnSpPr>
          <p:nvPr/>
        </p:nvCxnSpPr>
        <p:spPr bwMode="auto">
          <a:xfrm flipH="1">
            <a:off x="2438400" y="1997518"/>
            <a:ext cx="439737" cy="0"/>
          </a:xfrm>
          <a:prstGeom prst="straightConnector1">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pic>
        <p:nvPicPr>
          <p:cNvPr id="32776"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44962" y="1892743"/>
            <a:ext cx="639763"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2777" name="AutoShape 14"/>
          <p:cNvSpPr>
            <a:spLocks noChangeAspect="1" noChangeArrowheads="1"/>
          </p:cNvSpPr>
          <p:nvPr/>
        </p:nvSpPr>
        <p:spPr bwMode="auto">
          <a:xfrm>
            <a:off x="5064125" y="1857818"/>
            <a:ext cx="774700" cy="279400"/>
          </a:xfrm>
          <a:prstGeom prst="flowChartAlternateProcess">
            <a:avLst/>
          </a:prstGeom>
          <a:solidFill>
            <a:srgbClr val="FFCCFF"/>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algn="ctr" eaLnBrk="0" hangingPunct="0"/>
            <a:r>
              <a:rPr lang="en-US" sz="1800">
                <a:solidFill>
                  <a:schemeClr val="bg1"/>
                </a:solidFill>
              </a:rPr>
              <a:t>warp</a:t>
            </a:r>
          </a:p>
        </p:txBody>
      </p:sp>
      <p:cxnSp>
        <p:nvCxnSpPr>
          <p:cNvPr id="32778" name="AutoShape 18"/>
          <p:cNvCxnSpPr>
            <a:cxnSpLocks noChangeShapeType="1"/>
          </p:cNvCxnSpPr>
          <p:nvPr/>
        </p:nvCxnSpPr>
        <p:spPr bwMode="auto">
          <a:xfrm flipV="1">
            <a:off x="4756150" y="1993946"/>
            <a:ext cx="307975" cy="7144"/>
          </a:xfrm>
          <a:prstGeom prst="straightConnector1">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2779" name="AutoShape 20"/>
          <p:cNvCxnSpPr>
            <a:cxnSpLocks noChangeShapeType="1"/>
          </p:cNvCxnSpPr>
          <p:nvPr/>
        </p:nvCxnSpPr>
        <p:spPr bwMode="auto">
          <a:xfrm flipH="1" flipV="1">
            <a:off x="5838825" y="1993152"/>
            <a:ext cx="439738" cy="8732"/>
          </a:xfrm>
          <a:prstGeom prst="straightConnector1">
            <a:avLst/>
          </a:prstGeom>
          <a:noFill/>
          <a:ln w="38100">
            <a:solidFill>
              <a:srgbClr val="FFFFFF"/>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2780" name="Elbow Connector 99"/>
          <p:cNvCxnSpPr>
            <a:cxnSpLocks noChangeShapeType="1"/>
          </p:cNvCxnSpPr>
          <p:nvPr/>
        </p:nvCxnSpPr>
        <p:spPr bwMode="auto">
          <a:xfrm rot="5400000" flipH="1" flipV="1">
            <a:off x="4993481" y="2185194"/>
            <a:ext cx="509587" cy="406400"/>
          </a:xfrm>
          <a:prstGeom prst="bentConnector3">
            <a:avLst>
              <a:gd name="adj1" fmla="val 1579"/>
            </a:avLst>
          </a:prstGeom>
          <a:noFill/>
          <a:ln w="38100" algn="ctr">
            <a:solidFill>
              <a:srgbClr val="FFFFFF"/>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32783" name="Oval 21"/>
          <p:cNvSpPr>
            <a:spLocks noChangeArrowheads="1"/>
          </p:cNvSpPr>
          <p:nvPr/>
        </p:nvSpPr>
        <p:spPr bwMode="auto">
          <a:xfrm>
            <a:off x="3819525" y="2398713"/>
            <a:ext cx="403225" cy="352425"/>
          </a:xfrm>
          <a:prstGeom prst="ellipse">
            <a:avLst/>
          </a:prstGeom>
          <a:solidFill>
            <a:srgbClr val="FFCCFF"/>
          </a:solidFill>
          <a:ln w="9525">
            <a:solidFill>
              <a:schemeClr val="tx1"/>
            </a:solidFill>
            <a:round/>
            <a:headEnd/>
            <a:tailEnd/>
          </a:ln>
        </p:spPr>
        <p:txBody>
          <a:bodyPr wrap="none" anchor="ctr"/>
          <a:lstStyle/>
          <a:p>
            <a:pPr algn="ctr" eaLnBrk="0" hangingPunct="0"/>
            <a:r>
              <a:rPr lang="en-US">
                <a:solidFill>
                  <a:schemeClr val="bg1"/>
                </a:solidFill>
              </a:rPr>
              <a:t>+</a:t>
            </a:r>
          </a:p>
        </p:txBody>
      </p:sp>
      <p:sp>
        <p:nvSpPr>
          <p:cNvPr id="32784" name="Line 24"/>
          <p:cNvSpPr>
            <a:spLocks noChangeShapeType="1"/>
          </p:cNvSpPr>
          <p:nvPr/>
        </p:nvSpPr>
        <p:spPr bwMode="auto">
          <a:xfrm flipV="1">
            <a:off x="4022725" y="2759075"/>
            <a:ext cx="0" cy="438150"/>
          </a:xfrm>
          <a:prstGeom prst="line">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0" tIns="0" rIns="0" bIns="0" anchor="ctr">
            <a:spAutoFit/>
          </a:bodyPr>
          <a:lstStyle/>
          <a:p>
            <a:endParaRPr lang="en-US"/>
          </a:p>
        </p:txBody>
      </p:sp>
      <p:cxnSp>
        <p:nvCxnSpPr>
          <p:cNvPr id="32785" name="AutoShape 19"/>
          <p:cNvCxnSpPr>
            <a:cxnSpLocks noChangeShapeType="1"/>
            <a:stCxn id="32773" idx="2"/>
          </p:cNvCxnSpPr>
          <p:nvPr/>
        </p:nvCxnSpPr>
        <p:spPr bwMode="auto">
          <a:xfrm rot="16200000" flipH="1">
            <a:off x="3334994" y="2090394"/>
            <a:ext cx="435675" cy="533386"/>
          </a:xfrm>
          <a:prstGeom prst="bentConnector2">
            <a:avLst/>
          </a:prstGeom>
          <a:noFill/>
          <a:ln w="38100">
            <a:solidFill>
              <a:srgbClr val="FFFFFF"/>
            </a:solidFill>
            <a:miter lim="800000"/>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2786" name="AutoShape 17"/>
          <p:cNvCxnSpPr>
            <a:cxnSpLocks noChangeShapeType="1"/>
          </p:cNvCxnSpPr>
          <p:nvPr/>
        </p:nvCxnSpPr>
        <p:spPr bwMode="auto">
          <a:xfrm>
            <a:off x="4206875" y="2600325"/>
            <a:ext cx="457200" cy="1588"/>
          </a:xfrm>
          <a:prstGeom prst="straightConnector1">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pic>
        <p:nvPicPr>
          <p:cNvPr id="53"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953000"/>
            <a:ext cx="3611563"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4"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5238" y="4953000"/>
            <a:ext cx="3611562"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5" name="TextBox 54"/>
              <p:cNvSpPr txBox="1"/>
              <p:nvPr/>
            </p:nvSpPr>
            <p:spPr bwMode="auto">
              <a:xfrm>
                <a:off x="4449762" y="2362200"/>
                <a:ext cx="872418" cy="71340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p>
                        <m:sSupPr>
                          <m:ctrlPr>
                            <a:rPr lang="en-US" sz="2000" i="1" smtClean="0">
                              <a:solidFill>
                                <a:schemeClr val="bg1"/>
                              </a:solidFill>
                              <a:latin typeface="Cambria Math"/>
                              <a:ea typeface="Cambria Math"/>
                            </a:rPr>
                          </m:ctrlPr>
                        </m:sSupPr>
                        <m:e>
                          <m:r>
                            <a:rPr lang="en-US" sz="2000" b="1" i="0" smtClean="0">
                              <a:solidFill>
                                <a:schemeClr val="bg1"/>
                              </a:solidFill>
                              <a:latin typeface="Cambria Math"/>
                              <a:ea typeface="Cambria Math"/>
                            </a:rPr>
                            <m:t>𝐰</m:t>
                          </m:r>
                        </m:e>
                        <m:sup>
                          <m:r>
                            <a:rPr lang="en-US" sz="2000" b="0" i="1" smtClean="0">
                              <a:solidFill>
                                <a:schemeClr val="bg1"/>
                              </a:solidFill>
                              <a:latin typeface="Cambria Math"/>
                              <a:ea typeface="Cambria Math"/>
                            </a:rPr>
                            <m:t>𝑘</m:t>
                          </m:r>
                        </m:sup>
                      </m:sSup>
                    </m:oMath>
                  </m:oMathPara>
                </a14:m>
                <a:endParaRPr lang="en-US" sz="2000" b="1" dirty="0">
                  <a:solidFill>
                    <a:schemeClr val="bg1"/>
                  </a:solidFill>
                </a:endParaRPr>
              </a:p>
              <a:p>
                <a:pPr eaLnBrk="0" hangingPunct="0"/>
                <a:endParaRPr lang="en-US" sz="2000" b="1" dirty="0" smtClean="0">
                  <a:solidFill>
                    <a:schemeClr val="bg1"/>
                  </a:solidFill>
                  <a:latin typeface="+mn-lt"/>
                </a:endParaRPr>
              </a:p>
            </p:txBody>
          </p:sp>
        </mc:Choice>
        <mc:Fallback>
          <p:sp>
            <p:nvSpPr>
              <p:cNvPr id="55" name="TextBox 54"/>
              <p:cNvSpPr txBox="1">
                <a:spLocks noRot="1" noChangeAspect="1" noMove="1" noResize="1" noEditPoints="1" noAdjustHandles="1" noChangeArrowheads="1" noChangeShapeType="1" noTextEdit="1"/>
              </p:cNvSpPr>
              <p:nvPr/>
            </p:nvSpPr>
            <p:spPr bwMode="auto">
              <a:xfrm>
                <a:off x="4449762" y="2362200"/>
                <a:ext cx="872418" cy="713400"/>
              </a:xfrm>
              <a:prstGeom prst="rect">
                <a:avLst/>
              </a:prstGeom>
              <a:blipFill rotWithShape="1">
                <a:blip r:embed="rId5"/>
                <a:stretch>
                  <a:fillRect/>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7" name="TextBox 56"/>
              <p:cNvSpPr txBox="1"/>
              <p:nvPr/>
            </p:nvSpPr>
            <p:spPr bwMode="auto">
              <a:xfrm>
                <a:off x="3154362" y="2133600"/>
                <a:ext cx="872418" cy="71340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a:ea typeface="Cambria Math"/>
                        </a:rPr>
                        <m:t>∆</m:t>
                      </m:r>
                      <m:sSup>
                        <m:sSupPr>
                          <m:ctrlPr>
                            <a:rPr lang="en-US" sz="2000" i="1" smtClean="0">
                              <a:solidFill>
                                <a:schemeClr val="bg1"/>
                              </a:solidFill>
                              <a:latin typeface="Cambria Math"/>
                              <a:ea typeface="Cambria Math"/>
                            </a:rPr>
                          </m:ctrlPr>
                        </m:sSupPr>
                        <m:e>
                          <m:r>
                            <a:rPr lang="en-US" sz="2000" b="1" i="0" smtClean="0">
                              <a:solidFill>
                                <a:schemeClr val="bg1"/>
                              </a:solidFill>
                              <a:latin typeface="Cambria Math"/>
                              <a:ea typeface="Cambria Math"/>
                            </a:rPr>
                            <m:t>𝐰</m:t>
                          </m:r>
                        </m:e>
                        <m:sup>
                          <m:r>
                            <a:rPr lang="en-US" sz="2000" b="0" i="1" smtClean="0">
                              <a:solidFill>
                                <a:schemeClr val="bg1"/>
                              </a:solidFill>
                              <a:latin typeface="Cambria Math"/>
                              <a:ea typeface="Cambria Math"/>
                            </a:rPr>
                            <m:t>𝑘</m:t>
                          </m:r>
                        </m:sup>
                      </m:sSup>
                    </m:oMath>
                  </m:oMathPara>
                </a14:m>
                <a:endParaRPr lang="en-US" sz="2000" b="1" dirty="0">
                  <a:solidFill>
                    <a:schemeClr val="bg1"/>
                  </a:solidFill>
                </a:endParaRPr>
              </a:p>
              <a:p>
                <a:pPr eaLnBrk="0" hangingPunct="0"/>
                <a:endParaRPr lang="en-US" sz="2000" b="1" dirty="0" smtClean="0">
                  <a:solidFill>
                    <a:schemeClr val="bg1"/>
                  </a:solidFill>
                  <a:latin typeface="+mn-lt"/>
                </a:endParaRPr>
              </a:p>
            </p:txBody>
          </p:sp>
        </mc:Choice>
        <mc:Fallback>
          <p:sp>
            <p:nvSpPr>
              <p:cNvPr id="57" name="TextBox 56"/>
              <p:cNvSpPr txBox="1">
                <a:spLocks noRot="1" noChangeAspect="1" noMove="1" noResize="1" noEditPoints="1" noAdjustHandles="1" noChangeArrowheads="1" noChangeShapeType="1" noTextEdit="1"/>
              </p:cNvSpPr>
              <p:nvPr/>
            </p:nvSpPr>
            <p:spPr bwMode="auto">
              <a:xfrm>
                <a:off x="3154362" y="2133600"/>
                <a:ext cx="872418" cy="713400"/>
              </a:xfrm>
              <a:prstGeom prst="rect">
                <a:avLst/>
              </a:prstGeom>
              <a:blipFill rotWithShape="1">
                <a:blip r:embed="rId6"/>
                <a:stretch>
                  <a:fillRect/>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8" name="TextBox 57"/>
              <p:cNvSpPr txBox="1"/>
              <p:nvPr/>
            </p:nvSpPr>
            <p:spPr bwMode="auto">
              <a:xfrm>
                <a:off x="3916362" y="2715600"/>
                <a:ext cx="899670" cy="71340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p>
                        <m:sSupPr>
                          <m:ctrlPr>
                            <a:rPr lang="en-US" sz="2000" i="1" smtClean="0">
                              <a:solidFill>
                                <a:schemeClr val="bg1"/>
                              </a:solidFill>
                              <a:latin typeface="Cambria Math"/>
                              <a:ea typeface="Cambria Math"/>
                            </a:rPr>
                          </m:ctrlPr>
                        </m:sSupPr>
                        <m:e>
                          <m:r>
                            <a:rPr lang="en-US" sz="2000" b="1" i="0" smtClean="0">
                              <a:solidFill>
                                <a:schemeClr val="bg1"/>
                              </a:solidFill>
                              <a:latin typeface="Cambria Math"/>
                              <a:ea typeface="Cambria Math"/>
                            </a:rPr>
                            <m:t>𝐰</m:t>
                          </m:r>
                        </m:e>
                        <m:sup>
                          <m:r>
                            <a:rPr lang="en-US" sz="2000" b="0" i="1" smtClean="0">
                              <a:solidFill>
                                <a:schemeClr val="bg1"/>
                              </a:solidFill>
                              <a:latin typeface="Cambria Math"/>
                              <a:ea typeface="Cambria Math"/>
                            </a:rPr>
                            <m:t>𝑘</m:t>
                          </m:r>
                          <m:r>
                            <a:rPr lang="en-US" sz="2000" b="0" i="1" smtClean="0">
                              <a:solidFill>
                                <a:schemeClr val="bg1"/>
                              </a:solidFill>
                              <a:latin typeface="Cambria Math"/>
                              <a:ea typeface="Cambria Math"/>
                            </a:rPr>
                            <m:t>+1</m:t>
                          </m:r>
                        </m:sup>
                      </m:sSup>
                    </m:oMath>
                  </m:oMathPara>
                </a14:m>
                <a:endParaRPr lang="en-US" sz="2000" b="1" dirty="0">
                  <a:solidFill>
                    <a:schemeClr val="bg1"/>
                  </a:solidFill>
                </a:endParaRPr>
              </a:p>
              <a:p>
                <a:pPr eaLnBrk="0" hangingPunct="0"/>
                <a:endParaRPr lang="en-US" sz="2000" b="1" dirty="0" smtClean="0">
                  <a:solidFill>
                    <a:schemeClr val="bg1"/>
                  </a:solidFill>
                  <a:latin typeface="+mn-lt"/>
                </a:endParaRPr>
              </a:p>
            </p:txBody>
          </p:sp>
        </mc:Choice>
        <mc:Fallback>
          <p:sp>
            <p:nvSpPr>
              <p:cNvPr id="58" name="TextBox 57"/>
              <p:cNvSpPr txBox="1">
                <a:spLocks noRot="1" noChangeAspect="1" noMove="1" noResize="1" noEditPoints="1" noAdjustHandles="1" noChangeArrowheads="1" noChangeShapeType="1" noTextEdit="1"/>
              </p:cNvSpPr>
              <p:nvPr/>
            </p:nvSpPr>
            <p:spPr bwMode="auto">
              <a:xfrm>
                <a:off x="3916362" y="2715600"/>
                <a:ext cx="899670" cy="713400"/>
              </a:xfrm>
              <a:prstGeom prst="rect">
                <a:avLst/>
              </a:prstGeom>
              <a:blipFill rotWithShape="1">
                <a:blip r:embed="rId7"/>
                <a:stretch>
                  <a:fillRect/>
                </a:stretch>
              </a:blipFill>
              <a:ln w="9525">
                <a:noFill/>
                <a:miter lim="800000"/>
                <a:headEnd/>
                <a:tailEnd/>
              </a:ln>
            </p:spPr>
            <p:txBody>
              <a:bodyPr/>
              <a:lstStyle/>
              <a:p>
                <a:r>
                  <a:rPr lang="en-US">
                    <a:noFill/>
                  </a:rPr>
                  <a:t> </a:t>
                </a:r>
              </a:p>
            </p:txBody>
          </p:sp>
        </mc:Fallback>
      </mc:AlternateContent>
      <p:cxnSp>
        <p:nvCxnSpPr>
          <p:cNvPr id="59" name="Straight Arrow Connector 58"/>
          <p:cNvCxnSpPr/>
          <p:nvPr/>
        </p:nvCxnSpPr>
        <p:spPr bwMode="auto">
          <a:xfrm>
            <a:off x="4525962" y="1676400"/>
            <a:ext cx="731520" cy="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grpSp>
        <p:nvGrpSpPr>
          <p:cNvPr id="2" name="Group 51"/>
          <p:cNvGrpSpPr/>
          <p:nvPr/>
        </p:nvGrpSpPr>
        <p:grpSpPr>
          <a:xfrm>
            <a:off x="152400" y="1219200"/>
            <a:ext cx="8534400" cy="4968875"/>
            <a:chOff x="152400" y="1219200"/>
            <a:chExt cx="8534400" cy="4968875"/>
          </a:xfrm>
        </p:grpSpPr>
        <p:grpSp>
          <p:nvGrpSpPr>
            <p:cNvPr id="3" name="Group 58"/>
            <p:cNvGrpSpPr>
              <a:grpSpLocks/>
            </p:cNvGrpSpPr>
            <p:nvPr/>
          </p:nvGrpSpPr>
          <p:grpSpPr bwMode="auto">
            <a:xfrm>
              <a:off x="152400" y="1219200"/>
              <a:ext cx="8534400" cy="4968875"/>
              <a:chOff x="152400" y="1219199"/>
              <a:chExt cx="8534400" cy="4968876"/>
            </a:xfrm>
          </p:grpSpPr>
          <p:pic>
            <p:nvPicPr>
              <p:cNvPr id="63"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953000"/>
                <a:ext cx="3611563"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4"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5238" y="4953000"/>
                <a:ext cx="3611562"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4" name="Group 51"/>
              <p:cNvGrpSpPr>
                <a:grpSpLocks/>
              </p:cNvGrpSpPr>
              <p:nvPr/>
            </p:nvGrpSpPr>
            <p:grpSpPr bwMode="auto">
              <a:xfrm>
                <a:off x="158750" y="1219200"/>
                <a:ext cx="3559441" cy="4927600"/>
                <a:chOff x="479425" y="1143000"/>
                <a:chExt cx="3559175" cy="4927601"/>
              </a:xfrm>
            </p:grpSpPr>
            <p:sp>
              <p:nvSpPr>
                <p:cNvPr id="80" name="Line 41"/>
                <p:cNvSpPr>
                  <a:spLocks noChangeAspect="1" noChangeShapeType="1"/>
                </p:cNvSpPr>
                <p:nvPr/>
              </p:nvSpPr>
              <p:spPr bwMode="auto">
                <a:xfrm flipV="1">
                  <a:off x="479425" y="1143000"/>
                  <a:ext cx="1482725" cy="4897438"/>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81" name="Line 42"/>
                <p:cNvSpPr>
                  <a:spLocks noChangeAspect="1" noChangeShapeType="1"/>
                </p:cNvSpPr>
                <p:nvPr/>
              </p:nvSpPr>
              <p:spPr bwMode="auto">
                <a:xfrm flipH="1" flipV="1">
                  <a:off x="1965325" y="1154113"/>
                  <a:ext cx="2073275" cy="3709988"/>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82" name="Line 43"/>
                <p:cNvSpPr>
                  <a:spLocks noChangeAspect="1" noChangeShapeType="1"/>
                </p:cNvSpPr>
                <p:nvPr/>
              </p:nvSpPr>
              <p:spPr bwMode="auto">
                <a:xfrm flipH="1">
                  <a:off x="1357314" y="1208088"/>
                  <a:ext cx="628650" cy="3679825"/>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83" name="Line 48"/>
                <p:cNvSpPr>
                  <a:spLocks noChangeAspect="1" noChangeShapeType="1"/>
                </p:cNvSpPr>
                <p:nvPr/>
              </p:nvSpPr>
              <p:spPr bwMode="auto">
                <a:xfrm flipH="1" flipV="1">
                  <a:off x="1971676" y="1154113"/>
                  <a:ext cx="1196975" cy="4916488"/>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p:sp>
            <p:nvSpPr>
              <p:cNvPr id="66" name="Line 41"/>
              <p:cNvSpPr>
                <a:spLocks noChangeAspect="1" noChangeShapeType="1"/>
              </p:cNvSpPr>
              <p:nvPr/>
            </p:nvSpPr>
            <p:spPr bwMode="auto">
              <a:xfrm flipV="1">
                <a:off x="5105135" y="1219199"/>
                <a:ext cx="1482836" cy="489743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67" name="Line 42"/>
              <p:cNvSpPr>
                <a:spLocks noChangeAspect="1" noChangeShapeType="1"/>
              </p:cNvSpPr>
              <p:nvPr/>
            </p:nvSpPr>
            <p:spPr bwMode="auto">
              <a:xfrm flipH="1" flipV="1">
                <a:off x="6591146" y="1230312"/>
                <a:ext cx="2080528" cy="372268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68" name="Line 43"/>
              <p:cNvSpPr>
                <a:spLocks noChangeAspect="1" noChangeShapeType="1"/>
              </p:cNvSpPr>
              <p:nvPr/>
            </p:nvSpPr>
            <p:spPr bwMode="auto">
              <a:xfrm flipH="1">
                <a:off x="5983089" y="1284288"/>
                <a:ext cx="628697" cy="3679824"/>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69" name="Line 41"/>
              <p:cNvSpPr>
                <a:spLocks noChangeAspect="1" noChangeShapeType="1"/>
              </p:cNvSpPr>
              <p:nvPr/>
            </p:nvSpPr>
            <p:spPr bwMode="auto">
              <a:xfrm flipV="1">
                <a:off x="167261" y="1274763"/>
                <a:ext cx="1482836" cy="489743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70" name="Line 42"/>
              <p:cNvSpPr>
                <a:spLocks noChangeAspect="1" noChangeShapeType="1"/>
              </p:cNvSpPr>
              <p:nvPr/>
            </p:nvSpPr>
            <p:spPr bwMode="auto">
              <a:xfrm flipH="1" flipV="1">
                <a:off x="1653272" y="1219199"/>
                <a:ext cx="2080528" cy="372268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71" name="Line 43"/>
              <p:cNvSpPr>
                <a:spLocks noChangeAspect="1" noChangeShapeType="1"/>
              </p:cNvSpPr>
              <p:nvPr/>
            </p:nvSpPr>
            <p:spPr bwMode="auto">
              <a:xfrm flipH="1">
                <a:off x="1045215" y="1339852"/>
                <a:ext cx="628697" cy="3679824"/>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p:nvGrpSpPr>
              <p:cNvPr id="5" name="Group 56"/>
              <p:cNvGrpSpPr>
                <a:grpSpLocks/>
              </p:cNvGrpSpPr>
              <p:nvPr/>
            </p:nvGrpSpPr>
            <p:grpSpPr bwMode="auto">
              <a:xfrm>
                <a:off x="669963" y="1905002"/>
                <a:ext cx="2362375" cy="2514599"/>
                <a:chOff x="990600" y="1828801"/>
                <a:chExt cx="2362200" cy="2514599"/>
              </a:xfrm>
            </p:grpSpPr>
            <p:pic>
              <p:nvPicPr>
                <p:cNvPr id="77"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0600" y="3611880"/>
                  <a:ext cx="2362200" cy="7315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8"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43024" y="2743200"/>
                  <a:ext cx="1554480" cy="481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9"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76400" y="1828801"/>
                  <a:ext cx="685800" cy="21237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6" name="Group 66"/>
              <p:cNvGrpSpPr>
                <a:grpSpLocks/>
              </p:cNvGrpSpPr>
              <p:nvPr/>
            </p:nvGrpSpPr>
            <p:grpSpPr bwMode="auto">
              <a:xfrm>
                <a:off x="5641623" y="1905001"/>
                <a:ext cx="2359328" cy="2514599"/>
                <a:chOff x="5489448" y="1828801"/>
                <a:chExt cx="2359152" cy="2514599"/>
              </a:xfrm>
            </p:grpSpPr>
            <p:pic>
              <p:nvPicPr>
                <p:cNvPr id="74"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89448" y="3611880"/>
                  <a:ext cx="2359152" cy="7315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5"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1200" y="2743200"/>
                  <a:ext cx="1554480" cy="4846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6"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72200" y="1828801"/>
                  <a:ext cx="640080" cy="2103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sp>
          <p:nvSpPr>
            <p:cNvPr id="61" name="Line 48"/>
            <p:cNvSpPr>
              <a:spLocks noChangeAspect="1" noChangeShapeType="1"/>
            </p:cNvSpPr>
            <p:nvPr/>
          </p:nvSpPr>
          <p:spPr bwMode="auto">
            <a:xfrm flipH="1" flipV="1">
              <a:off x="1659622" y="1285876"/>
              <a:ext cx="1174903" cy="4825468"/>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62" name="Line 48"/>
            <p:cNvSpPr>
              <a:spLocks noChangeAspect="1" noChangeShapeType="1"/>
            </p:cNvSpPr>
            <p:nvPr/>
          </p:nvSpPr>
          <p:spPr bwMode="auto">
            <a:xfrm flipH="1" flipV="1">
              <a:off x="6597496" y="1230312"/>
              <a:ext cx="1174903" cy="4825468"/>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1" name="TextBox 50"/>
              <p:cNvSpPr txBox="1"/>
              <p:nvPr/>
            </p:nvSpPr>
            <p:spPr bwMode="auto">
              <a:xfrm>
                <a:off x="4536833" y="2362200"/>
                <a:ext cx="720967" cy="71340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p>
                        <m:sSupPr>
                          <m:ctrlPr>
                            <a:rPr lang="en-US" sz="2000" i="1" smtClean="0">
                              <a:solidFill>
                                <a:schemeClr val="bg1"/>
                              </a:solidFill>
                              <a:latin typeface="Cambria Math"/>
                              <a:ea typeface="Cambria Math"/>
                            </a:rPr>
                          </m:ctrlPr>
                        </m:sSupPr>
                        <m:e>
                          <m:acc>
                            <m:accPr>
                              <m:chr m:val="̂"/>
                              <m:ctrlPr>
                                <a:rPr lang="en-US" sz="2000" b="1" i="1" smtClean="0">
                                  <a:solidFill>
                                    <a:schemeClr val="bg1"/>
                                  </a:solidFill>
                                  <a:latin typeface="Cambria Math"/>
                                  <a:ea typeface="Cambria Math"/>
                                </a:rPr>
                              </m:ctrlPr>
                            </m:accPr>
                            <m:e>
                              <m:r>
                                <a:rPr lang="en-US" sz="2000" b="1" i="0" smtClean="0">
                                  <a:solidFill>
                                    <a:schemeClr val="bg1"/>
                                  </a:solidFill>
                                  <a:latin typeface="Cambria Math"/>
                                  <a:ea typeface="Cambria Math"/>
                                </a:rPr>
                                <m:t>𝐰</m:t>
                              </m:r>
                            </m:e>
                          </m:acc>
                        </m:e>
                        <m:sup>
                          <m:r>
                            <a:rPr lang="en-US" sz="2000" b="0" i="1" smtClean="0">
                              <a:solidFill>
                                <a:schemeClr val="bg1"/>
                              </a:solidFill>
                              <a:latin typeface="Cambria Math"/>
                              <a:ea typeface="Cambria Math"/>
                            </a:rPr>
                            <m:t>𝑘</m:t>
                          </m:r>
                        </m:sup>
                      </m:sSup>
                    </m:oMath>
                  </m:oMathPara>
                </a14:m>
                <a:endParaRPr lang="en-US" sz="2000" b="1" dirty="0">
                  <a:solidFill>
                    <a:schemeClr val="bg1"/>
                  </a:solidFill>
                </a:endParaRPr>
              </a:p>
              <a:p>
                <a:pPr eaLnBrk="0" hangingPunct="0"/>
                <a:endParaRPr lang="en-US" sz="2000" b="1" dirty="0" smtClean="0">
                  <a:solidFill>
                    <a:schemeClr val="bg1"/>
                  </a:solidFill>
                  <a:latin typeface="+mn-lt"/>
                </a:endParaRPr>
              </a:p>
            </p:txBody>
          </p:sp>
        </mc:Choice>
        <mc:Fallback>
          <p:sp>
            <p:nvSpPr>
              <p:cNvPr id="51" name="TextBox 50"/>
              <p:cNvSpPr txBox="1">
                <a:spLocks noRot="1" noChangeAspect="1" noMove="1" noResize="1" noEditPoints="1" noAdjustHandles="1" noChangeArrowheads="1" noChangeShapeType="1" noTextEdit="1"/>
              </p:cNvSpPr>
              <p:nvPr/>
            </p:nvSpPr>
            <p:spPr bwMode="auto">
              <a:xfrm>
                <a:off x="4536833" y="2362200"/>
                <a:ext cx="720967" cy="713400"/>
              </a:xfrm>
              <a:prstGeom prst="rect">
                <a:avLst/>
              </a:prstGeom>
              <a:blipFill rotWithShape="1">
                <a:blip r:embed="rId8"/>
                <a:stretch>
                  <a:fillRect t="-2564" r="-20168"/>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84" name="Rectangle 83"/>
              <p:cNvSpPr/>
              <p:nvPr/>
            </p:nvSpPr>
            <p:spPr>
              <a:xfrm>
                <a:off x="1295400" y="6172200"/>
                <a:ext cx="51732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1" i="0" smtClean="0">
                              <a:solidFill>
                                <a:schemeClr val="bg1"/>
                              </a:solidFill>
                              <a:latin typeface="Cambria Math"/>
                            </a:rPr>
                            <m:t>𝐈</m:t>
                          </m:r>
                        </m:e>
                        <m:sub>
                          <m:r>
                            <a:rPr lang="en-US" b="0" i="1" smtClean="0">
                              <a:solidFill>
                                <a:schemeClr val="bg1"/>
                              </a:solidFill>
                              <a:latin typeface="Cambria Math"/>
                            </a:rPr>
                            <m:t>1</m:t>
                          </m:r>
                        </m:sub>
                      </m:sSub>
                    </m:oMath>
                  </m:oMathPara>
                </a14:m>
                <a:endParaRPr lang="en-US" dirty="0">
                  <a:solidFill>
                    <a:schemeClr val="bg1"/>
                  </a:solidFill>
                </a:endParaRPr>
              </a:p>
            </p:txBody>
          </p:sp>
        </mc:Choice>
        <mc:Fallback>
          <p:sp>
            <p:nvSpPr>
              <p:cNvPr id="84" name="Rectangle 83"/>
              <p:cNvSpPr>
                <a:spLocks noRot="1" noChangeAspect="1" noMove="1" noResize="1" noEditPoints="1" noAdjustHandles="1" noChangeArrowheads="1" noChangeShapeType="1" noTextEdit="1"/>
              </p:cNvSpPr>
              <p:nvPr/>
            </p:nvSpPr>
            <p:spPr>
              <a:xfrm>
                <a:off x="1295400" y="6172200"/>
                <a:ext cx="517321" cy="461665"/>
              </a:xfrm>
              <a:prstGeom prst="rect">
                <a:avLst/>
              </a:prstGeom>
              <a:blipFill rotWithShape="1">
                <a:blip r:embed="rId9"/>
                <a:stretch>
                  <a:fillRect b="-2667"/>
                </a:stretch>
              </a:blipFill>
            </p:spPr>
            <p:txBody>
              <a:bodyPr/>
              <a:lstStyle/>
              <a:p>
                <a:r>
                  <a:rPr lang="en-US">
                    <a:noFill/>
                  </a:rPr>
                  <a:t> </a:t>
                </a:r>
              </a:p>
            </p:txBody>
          </p:sp>
        </mc:Fallback>
      </mc:AlternateContent>
      <p:pic>
        <p:nvPicPr>
          <p:cNvPr id="85" name="Picture 17" descr="train_017"/>
          <p:cNvPicPr>
            <a:picLocks noChangeAspect="1" noChangeArrowheads="1" noCrop="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39000" y="817564"/>
            <a:ext cx="18288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86" name="Rectangle 85"/>
              <p:cNvSpPr/>
              <p:nvPr/>
            </p:nvSpPr>
            <p:spPr>
              <a:xfrm>
                <a:off x="6264479" y="6172200"/>
                <a:ext cx="52443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1" i="0" smtClean="0">
                              <a:solidFill>
                                <a:schemeClr val="bg1"/>
                              </a:solidFill>
                              <a:latin typeface="Cambria Math"/>
                            </a:rPr>
                            <m:t>𝐈</m:t>
                          </m:r>
                        </m:e>
                        <m:sub>
                          <m:r>
                            <a:rPr lang="en-US" b="0" i="1" smtClean="0">
                              <a:solidFill>
                                <a:schemeClr val="bg1"/>
                              </a:solidFill>
                              <a:latin typeface="Cambria Math"/>
                            </a:rPr>
                            <m:t>2</m:t>
                          </m:r>
                        </m:sub>
                      </m:sSub>
                    </m:oMath>
                  </m:oMathPara>
                </a14:m>
                <a:endParaRPr lang="en-US" dirty="0">
                  <a:solidFill>
                    <a:schemeClr val="bg1"/>
                  </a:solidFill>
                </a:endParaRPr>
              </a:p>
            </p:txBody>
          </p:sp>
        </mc:Choice>
        <mc:Fallback>
          <p:sp>
            <p:nvSpPr>
              <p:cNvPr id="86" name="Rectangle 85"/>
              <p:cNvSpPr>
                <a:spLocks noRot="1" noChangeAspect="1" noMove="1" noResize="1" noEditPoints="1" noAdjustHandles="1" noChangeArrowheads="1" noChangeShapeType="1" noTextEdit="1"/>
              </p:cNvSpPr>
              <p:nvPr/>
            </p:nvSpPr>
            <p:spPr>
              <a:xfrm>
                <a:off x="6264479" y="6172200"/>
                <a:ext cx="524438" cy="461665"/>
              </a:xfrm>
              <a:prstGeom prst="rect">
                <a:avLst/>
              </a:prstGeom>
              <a:blipFill rotWithShape="1">
                <a:blip r:embed="rId11"/>
                <a:stretch>
                  <a:fillRect b="-2667"/>
                </a:stretch>
              </a:blipFill>
            </p:spPr>
            <p:txBody>
              <a:bodyPr/>
              <a:lstStyle/>
              <a:p>
                <a:r>
                  <a:rPr lang="en-US">
                    <a:noFill/>
                  </a:rPr>
                  <a:t> </a:t>
                </a:r>
              </a:p>
            </p:txBody>
          </p:sp>
        </mc:Fallback>
      </mc:AlternateContent>
      <p:sp>
        <p:nvSpPr>
          <p:cNvPr id="60" name="Rectangle 59"/>
          <p:cNvSpPr/>
          <p:nvPr/>
        </p:nvSpPr>
        <p:spPr>
          <a:xfrm>
            <a:off x="3375253" y="747492"/>
            <a:ext cx="1882547" cy="369332"/>
          </a:xfrm>
          <a:prstGeom prst="rect">
            <a:avLst/>
          </a:prstGeom>
        </p:spPr>
        <p:txBody>
          <a:bodyPr wrap="none">
            <a:spAutoFit/>
          </a:bodyPr>
          <a:lstStyle/>
          <a:p>
            <a:r>
              <a:rPr lang="en-US" altLang="zh-CN" dirty="0">
                <a:ea typeface="Times New Roman" charset="0"/>
                <a:cs typeface="Times New Roman" charset="0"/>
              </a:rPr>
              <a:t>Bergen et al. 1992</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827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27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7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7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7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7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78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78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78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78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P spid="32777" grpId="0" animBg="1"/>
      <p:bldP spid="32783" grpId="0" animBg="1"/>
      <p:bldP spid="32784" grpId="0" animBg="1"/>
      <p:bldP spid="55" grpId="0" animBg="1"/>
      <p:bldP spid="57" grpId="0" animBg="1"/>
      <p:bldP spid="58" grpId="0" animBg="1"/>
      <p:bldP spid="51" grpId="0" animBg="1"/>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 name="Rectangle 2"/>
          <p:cNvSpPr txBox="1">
            <a:spLocks noChangeArrowheads="1"/>
          </p:cNvSpPr>
          <p:nvPr/>
        </p:nvSpPr>
        <p:spPr bwMode="auto">
          <a:xfrm>
            <a:off x="457200" y="0"/>
            <a:ext cx="8228013" cy="831850"/>
          </a:xfrm>
          <a:prstGeom prst="rect">
            <a:avLst/>
          </a:prstGeom>
          <a:noFill/>
          <a:ln w="9525">
            <a:noFill/>
            <a:round/>
            <a:headEnd/>
            <a:tailEnd/>
          </a:ln>
        </p:spPr>
        <p:txBody>
          <a:bodyPr lIns="90000" tIns="46800" rIns="90000" bIns="46800" anchor="ctr"/>
          <a:lstStyle/>
          <a:p>
            <a:pPr algn="ctr" eaLnBrk="0" hangingPunct="0">
              <a:lnSpc>
                <a:spcPct val="97000"/>
              </a:lnSpc>
              <a:buClr>
                <a:srgbClr val="000000"/>
              </a:buClr>
              <a:buSzPct val="100000"/>
              <a:buFont typeface="Tahoma" pitchFamily="34" charset="0"/>
              <a:buNone/>
              <a:defRPr/>
            </a:pPr>
            <a:r>
              <a:rPr lang="en-US" altLang="zh-CN" sz="4000" kern="0" dirty="0">
                <a:solidFill>
                  <a:srgbClr val="FFFFFF"/>
                </a:solidFill>
                <a:latin typeface="+mj-lt"/>
                <a:ea typeface="+mj-ea"/>
              </a:rPr>
              <a:t>Coarse-to-fine </a:t>
            </a:r>
            <a:r>
              <a:rPr lang="en-US" altLang="zh-CN" sz="4000" kern="0" dirty="0" smtClean="0">
                <a:solidFill>
                  <a:srgbClr val="FFFFFF"/>
                </a:solidFill>
                <a:latin typeface="+mj-lt"/>
                <a:ea typeface="+mj-ea"/>
              </a:rPr>
              <a:t>Estimation</a:t>
            </a:r>
            <a:endParaRPr lang="zh-CN" altLang="en-US" sz="4000" kern="0" dirty="0">
              <a:solidFill>
                <a:srgbClr val="FFFFFF"/>
              </a:solidFill>
              <a:latin typeface="+mj-lt"/>
              <a:ea typeface="宋体" pitchFamily="2" charset="-122"/>
            </a:endParaRPr>
          </a:p>
        </p:txBody>
      </p:sp>
      <p:pic>
        <p:nvPicPr>
          <p:cNvPr id="32771"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953000"/>
            <a:ext cx="3611563"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2772"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5238" y="4953000"/>
            <a:ext cx="3611562"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2773" name="AutoShape 13"/>
          <p:cNvSpPr>
            <a:spLocks noChangeAspect="1" noChangeArrowheads="1"/>
          </p:cNvSpPr>
          <p:nvPr/>
        </p:nvSpPr>
        <p:spPr bwMode="auto">
          <a:xfrm>
            <a:off x="2894012" y="1855786"/>
            <a:ext cx="784251" cy="283464"/>
          </a:xfrm>
          <a:prstGeom prst="flowChartAlternateProcess">
            <a:avLst/>
          </a:prstGeom>
          <a:solidFill>
            <a:srgbClr val="FFCCFF"/>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algn="ctr" eaLnBrk="0" hangingPunct="0"/>
            <a:r>
              <a:rPr lang="en-US" sz="1800" dirty="0">
                <a:solidFill>
                  <a:schemeClr val="bg1"/>
                </a:solidFill>
              </a:rPr>
              <a:t>refine</a:t>
            </a:r>
          </a:p>
        </p:txBody>
      </p:sp>
      <p:cxnSp>
        <p:nvCxnSpPr>
          <p:cNvPr id="32774" name="AutoShape 17"/>
          <p:cNvCxnSpPr>
            <a:cxnSpLocks noChangeShapeType="1"/>
          </p:cNvCxnSpPr>
          <p:nvPr/>
        </p:nvCxnSpPr>
        <p:spPr bwMode="auto">
          <a:xfrm flipV="1">
            <a:off x="3678263" y="1966202"/>
            <a:ext cx="482574" cy="15477"/>
          </a:xfrm>
          <a:prstGeom prst="straightConnector1">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2775" name="AutoShape 22"/>
          <p:cNvCxnSpPr>
            <a:cxnSpLocks noChangeShapeType="1"/>
          </p:cNvCxnSpPr>
          <p:nvPr/>
        </p:nvCxnSpPr>
        <p:spPr bwMode="auto">
          <a:xfrm flipH="1">
            <a:off x="2438400" y="1997518"/>
            <a:ext cx="439737" cy="0"/>
          </a:xfrm>
          <a:prstGeom prst="straightConnector1">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pic>
        <p:nvPicPr>
          <p:cNvPr id="32776"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44962" y="1892743"/>
            <a:ext cx="639763"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2777" name="AutoShape 14"/>
          <p:cNvSpPr>
            <a:spLocks noChangeAspect="1" noChangeArrowheads="1"/>
          </p:cNvSpPr>
          <p:nvPr/>
        </p:nvSpPr>
        <p:spPr bwMode="auto">
          <a:xfrm>
            <a:off x="5064125" y="1857818"/>
            <a:ext cx="774700" cy="279400"/>
          </a:xfrm>
          <a:prstGeom prst="flowChartAlternateProcess">
            <a:avLst/>
          </a:prstGeom>
          <a:solidFill>
            <a:srgbClr val="FFCCFF"/>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algn="ctr" eaLnBrk="0" hangingPunct="0"/>
            <a:r>
              <a:rPr lang="en-US" sz="1800">
                <a:solidFill>
                  <a:schemeClr val="bg1"/>
                </a:solidFill>
              </a:rPr>
              <a:t>warp</a:t>
            </a:r>
          </a:p>
        </p:txBody>
      </p:sp>
      <p:cxnSp>
        <p:nvCxnSpPr>
          <p:cNvPr id="32778" name="AutoShape 18"/>
          <p:cNvCxnSpPr>
            <a:cxnSpLocks noChangeShapeType="1"/>
          </p:cNvCxnSpPr>
          <p:nvPr/>
        </p:nvCxnSpPr>
        <p:spPr bwMode="auto">
          <a:xfrm flipV="1">
            <a:off x="4756150" y="1993946"/>
            <a:ext cx="307975" cy="7144"/>
          </a:xfrm>
          <a:prstGeom prst="straightConnector1">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2779" name="AutoShape 20"/>
          <p:cNvCxnSpPr>
            <a:cxnSpLocks noChangeShapeType="1"/>
          </p:cNvCxnSpPr>
          <p:nvPr/>
        </p:nvCxnSpPr>
        <p:spPr bwMode="auto">
          <a:xfrm flipH="1" flipV="1">
            <a:off x="5838825" y="1993152"/>
            <a:ext cx="439738" cy="8732"/>
          </a:xfrm>
          <a:prstGeom prst="straightConnector1">
            <a:avLst/>
          </a:prstGeom>
          <a:noFill/>
          <a:ln w="38100">
            <a:solidFill>
              <a:srgbClr val="FFFFFF"/>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2780" name="Elbow Connector 99"/>
          <p:cNvCxnSpPr>
            <a:cxnSpLocks noChangeShapeType="1"/>
          </p:cNvCxnSpPr>
          <p:nvPr/>
        </p:nvCxnSpPr>
        <p:spPr bwMode="auto">
          <a:xfrm rot="5400000" flipH="1" flipV="1">
            <a:off x="4993481" y="2185194"/>
            <a:ext cx="509587" cy="406400"/>
          </a:xfrm>
          <a:prstGeom prst="bentConnector3">
            <a:avLst>
              <a:gd name="adj1" fmla="val 1579"/>
            </a:avLst>
          </a:prstGeom>
          <a:noFill/>
          <a:ln w="38100" algn="ctr">
            <a:solidFill>
              <a:srgbClr val="FFFFFF"/>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32783" name="Oval 21"/>
          <p:cNvSpPr>
            <a:spLocks noChangeArrowheads="1"/>
          </p:cNvSpPr>
          <p:nvPr/>
        </p:nvSpPr>
        <p:spPr bwMode="auto">
          <a:xfrm>
            <a:off x="3819525" y="2398713"/>
            <a:ext cx="403225" cy="352425"/>
          </a:xfrm>
          <a:prstGeom prst="ellipse">
            <a:avLst/>
          </a:prstGeom>
          <a:solidFill>
            <a:srgbClr val="FFCCFF"/>
          </a:solidFill>
          <a:ln w="9525">
            <a:solidFill>
              <a:schemeClr val="tx1"/>
            </a:solidFill>
            <a:round/>
            <a:headEnd/>
            <a:tailEnd/>
          </a:ln>
        </p:spPr>
        <p:txBody>
          <a:bodyPr wrap="none" anchor="ctr"/>
          <a:lstStyle/>
          <a:p>
            <a:pPr algn="ctr" eaLnBrk="0" hangingPunct="0"/>
            <a:r>
              <a:rPr lang="en-US">
                <a:solidFill>
                  <a:schemeClr val="bg1"/>
                </a:solidFill>
              </a:rPr>
              <a:t>+</a:t>
            </a:r>
          </a:p>
        </p:txBody>
      </p:sp>
      <p:sp>
        <p:nvSpPr>
          <p:cNvPr id="32784" name="Line 24"/>
          <p:cNvSpPr>
            <a:spLocks noChangeShapeType="1"/>
          </p:cNvSpPr>
          <p:nvPr/>
        </p:nvSpPr>
        <p:spPr bwMode="auto">
          <a:xfrm flipV="1">
            <a:off x="4022725" y="2759075"/>
            <a:ext cx="0" cy="438150"/>
          </a:xfrm>
          <a:prstGeom prst="line">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0" tIns="0" rIns="0" bIns="0" anchor="ctr">
            <a:spAutoFit/>
          </a:bodyPr>
          <a:lstStyle/>
          <a:p>
            <a:endParaRPr lang="en-US"/>
          </a:p>
        </p:txBody>
      </p:sp>
      <p:cxnSp>
        <p:nvCxnSpPr>
          <p:cNvPr id="32785" name="AutoShape 19"/>
          <p:cNvCxnSpPr>
            <a:cxnSpLocks noChangeShapeType="1"/>
            <a:stCxn id="32773" idx="2"/>
          </p:cNvCxnSpPr>
          <p:nvPr/>
        </p:nvCxnSpPr>
        <p:spPr bwMode="auto">
          <a:xfrm rot="16200000" flipH="1">
            <a:off x="3334994" y="2090394"/>
            <a:ext cx="435675" cy="533386"/>
          </a:xfrm>
          <a:prstGeom prst="bentConnector2">
            <a:avLst/>
          </a:prstGeom>
          <a:noFill/>
          <a:ln w="38100">
            <a:solidFill>
              <a:srgbClr val="FFFFFF"/>
            </a:solidFill>
            <a:miter lim="800000"/>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2786" name="AutoShape 17"/>
          <p:cNvCxnSpPr>
            <a:cxnSpLocks noChangeShapeType="1"/>
          </p:cNvCxnSpPr>
          <p:nvPr/>
        </p:nvCxnSpPr>
        <p:spPr bwMode="auto">
          <a:xfrm>
            <a:off x="4206875" y="2600325"/>
            <a:ext cx="457200" cy="1588"/>
          </a:xfrm>
          <a:prstGeom prst="straightConnector1">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pic>
        <p:nvPicPr>
          <p:cNvPr id="53"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953000"/>
            <a:ext cx="3611563"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4"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5238" y="4953000"/>
            <a:ext cx="3611562"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5" name="TextBox 54"/>
              <p:cNvSpPr txBox="1"/>
              <p:nvPr/>
            </p:nvSpPr>
            <p:spPr bwMode="auto">
              <a:xfrm>
                <a:off x="4449762" y="2362200"/>
                <a:ext cx="872418" cy="71340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p>
                        <m:sSupPr>
                          <m:ctrlPr>
                            <a:rPr lang="en-US" sz="2000" i="1" smtClean="0">
                              <a:solidFill>
                                <a:schemeClr val="bg1"/>
                              </a:solidFill>
                              <a:latin typeface="Cambria Math"/>
                              <a:ea typeface="Cambria Math"/>
                            </a:rPr>
                          </m:ctrlPr>
                        </m:sSupPr>
                        <m:e>
                          <m:r>
                            <a:rPr lang="en-US" sz="2000" b="1" i="0" smtClean="0">
                              <a:solidFill>
                                <a:schemeClr val="bg1"/>
                              </a:solidFill>
                              <a:latin typeface="Cambria Math"/>
                              <a:ea typeface="Cambria Math"/>
                            </a:rPr>
                            <m:t>𝐰</m:t>
                          </m:r>
                        </m:e>
                        <m:sup>
                          <m:r>
                            <a:rPr lang="en-US" sz="2000" b="0" i="1" smtClean="0">
                              <a:solidFill>
                                <a:schemeClr val="bg1"/>
                              </a:solidFill>
                              <a:latin typeface="Cambria Math"/>
                              <a:ea typeface="Cambria Math"/>
                            </a:rPr>
                            <m:t>𝑘</m:t>
                          </m:r>
                        </m:sup>
                      </m:sSup>
                    </m:oMath>
                  </m:oMathPara>
                </a14:m>
                <a:endParaRPr lang="en-US" sz="2000" b="1" dirty="0">
                  <a:solidFill>
                    <a:schemeClr val="bg1"/>
                  </a:solidFill>
                </a:endParaRPr>
              </a:p>
              <a:p>
                <a:pPr eaLnBrk="0" hangingPunct="0"/>
                <a:endParaRPr lang="en-US" sz="2000" b="1" dirty="0" smtClean="0">
                  <a:solidFill>
                    <a:schemeClr val="bg1"/>
                  </a:solidFill>
                  <a:latin typeface="+mn-lt"/>
                </a:endParaRPr>
              </a:p>
            </p:txBody>
          </p:sp>
        </mc:Choice>
        <mc:Fallback>
          <p:sp>
            <p:nvSpPr>
              <p:cNvPr id="55" name="TextBox 54"/>
              <p:cNvSpPr txBox="1">
                <a:spLocks noRot="1" noChangeAspect="1" noMove="1" noResize="1" noEditPoints="1" noAdjustHandles="1" noChangeArrowheads="1" noChangeShapeType="1" noTextEdit="1"/>
              </p:cNvSpPr>
              <p:nvPr/>
            </p:nvSpPr>
            <p:spPr bwMode="auto">
              <a:xfrm>
                <a:off x="4449762" y="2362200"/>
                <a:ext cx="872418" cy="713400"/>
              </a:xfrm>
              <a:prstGeom prst="rect">
                <a:avLst/>
              </a:prstGeom>
              <a:blipFill rotWithShape="1">
                <a:blip r:embed="rId5"/>
                <a:stretch>
                  <a:fillRect/>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7" name="TextBox 56"/>
              <p:cNvSpPr txBox="1"/>
              <p:nvPr/>
            </p:nvSpPr>
            <p:spPr bwMode="auto">
              <a:xfrm>
                <a:off x="3154362" y="2133600"/>
                <a:ext cx="872418" cy="71340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a:ea typeface="Cambria Math"/>
                        </a:rPr>
                        <m:t>∆</m:t>
                      </m:r>
                      <m:sSup>
                        <m:sSupPr>
                          <m:ctrlPr>
                            <a:rPr lang="en-US" sz="2000" i="1" smtClean="0">
                              <a:solidFill>
                                <a:schemeClr val="bg1"/>
                              </a:solidFill>
                              <a:latin typeface="Cambria Math"/>
                              <a:ea typeface="Cambria Math"/>
                            </a:rPr>
                          </m:ctrlPr>
                        </m:sSupPr>
                        <m:e>
                          <m:r>
                            <a:rPr lang="en-US" sz="2000" b="1" i="0" smtClean="0">
                              <a:solidFill>
                                <a:schemeClr val="bg1"/>
                              </a:solidFill>
                              <a:latin typeface="Cambria Math"/>
                              <a:ea typeface="Cambria Math"/>
                            </a:rPr>
                            <m:t>𝐰</m:t>
                          </m:r>
                        </m:e>
                        <m:sup>
                          <m:r>
                            <a:rPr lang="en-US" sz="2000" b="0" i="1" smtClean="0">
                              <a:solidFill>
                                <a:schemeClr val="bg1"/>
                              </a:solidFill>
                              <a:latin typeface="Cambria Math"/>
                              <a:ea typeface="Cambria Math"/>
                            </a:rPr>
                            <m:t>𝑘</m:t>
                          </m:r>
                        </m:sup>
                      </m:sSup>
                    </m:oMath>
                  </m:oMathPara>
                </a14:m>
                <a:endParaRPr lang="en-US" sz="2000" b="1" dirty="0">
                  <a:solidFill>
                    <a:schemeClr val="bg1"/>
                  </a:solidFill>
                </a:endParaRPr>
              </a:p>
              <a:p>
                <a:pPr eaLnBrk="0" hangingPunct="0"/>
                <a:endParaRPr lang="en-US" sz="2000" b="1" dirty="0" smtClean="0">
                  <a:solidFill>
                    <a:schemeClr val="bg1"/>
                  </a:solidFill>
                  <a:latin typeface="+mn-lt"/>
                </a:endParaRPr>
              </a:p>
            </p:txBody>
          </p:sp>
        </mc:Choice>
        <mc:Fallback>
          <p:sp>
            <p:nvSpPr>
              <p:cNvPr id="57" name="TextBox 56"/>
              <p:cNvSpPr txBox="1">
                <a:spLocks noRot="1" noChangeAspect="1" noMove="1" noResize="1" noEditPoints="1" noAdjustHandles="1" noChangeArrowheads="1" noChangeShapeType="1" noTextEdit="1"/>
              </p:cNvSpPr>
              <p:nvPr/>
            </p:nvSpPr>
            <p:spPr bwMode="auto">
              <a:xfrm>
                <a:off x="3154362" y="2133600"/>
                <a:ext cx="872418" cy="713400"/>
              </a:xfrm>
              <a:prstGeom prst="rect">
                <a:avLst/>
              </a:prstGeom>
              <a:blipFill rotWithShape="1">
                <a:blip r:embed="rId6"/>
                <a:stretch>
                  <a:fillRect/>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8" name="TextBox 57"/>
              <p:cNvSpPr txBox="1"/>
              <p:nvPr/>
            </p:nvSpPr>
            <p:spPr bwMode="auto">
              <a:xfrm>
                <a:off x="3916362" y="2715600"/>
                <a:ext cx="899670" cy="71340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p>
                        <m:sSupPr>
                          <m:ctrlPr>
                            <a:rPr lang="en-US" sz="2000" i="1" smtClean="0">
                              <a:solidFill>
                                <a:schemeClr val="bg1"/>
                              </a:solidFill>
                              <a:latin typeface="Cambria Math"/>
                              <a:ea typeface="Cambria Math"/>
                            </a:rPr>
                          </m:ctrlPr>
                        </m:sSupPr>
                        <m:e>
                          <m:r>
                            <a:rPr lang="en-US" sz="2000" b="1" i="0" smtClean="0">
                              <a:solidFill>
                                <a:schemeClr val="bg1"/>
                              </a:solidFill>
                              <a:latin typeface="Cambria Math"/>
                              <a:ea typeface="Cambria Math"/>
                            </a:rPr>
                            <m:t>𝐰</m:t>
                          </m:r>
                        </m:e>
                        <m:sup>
                          <m:r>
                            <a:rPr lang="en-US" sz="2000" b="0" i="1" smtClean="0">
                              <a:solidFill>
                                <a:schemeClr val="bg1"/>
                              </a:solidFill>
                              <a:latin typeface="Cambria Math"/>
                              <a:ea typeface="Cambria Math"/>
                            </a:rPr>
                            <m:t>𝑘</m:t>
                          </m:r>
                          <m:r>
                            <a:rPr lang="en-US" sz="2000" b="0" i="1" smtClean="0">
                              <a:solidFill>
                                <a:schemeClr val="bg1"/>
                              </a:solidFill>
                              <a:latin typeface="Cambria Math"/>
                              <a:ea typeface="Cambria Math"/>
                            </a:rPr>
                            <m:t>+1</m:t>
                          </m:r>
                        </m:sup>
                      </m:sSup>
                    </m:oMath>
                  </m:oMathPara>
                </a14:m>
                <a:endParaRPr lang="en-US" sz="2000" b="1" dirty="0">
                  <a:solidFill>
                    <a:schemeClr val="bg1"/>
                  </a:solidFill>
                </a:endParaRPr>
              </a:p>
              <a:p>
                <a:pPr eaLnBrk="0" hangingPunct="0"/>
                <a:endParaRPr lang="en-US" sz="2000" b="1" dirty="0" smtClean="0">
                  <a:solidFill>
                    <a:schemeClr val="bg1"/>
                  </a:solidFill>
                  <a:latin typeface="+mn-lt"/>
                </a:endParaRPr>
              </a:p>
            </p:txBody>
          </p:sp>
        </mc:Choice>
        <mc:Fallback>
          <p:sp>
            <p:nvSpPr>
              <p:cNvPr id="58" name="TextBox 57"/>
              <p:cNvSpPr txBox="1">
                <a:spLocks noRot="1" noChangeAspect="1" noMove="1" noResize="1" noEditPoints="1" noAdjustHandles="1" noChangeArrowheads="1" noChangeShapeType="1" noTextEdit="1"/>
              </p:cNvSpPr>
              <p:nvPr/>
            </p:nvSpPr>
            <p:spPr bwMode="auto">
              <a:xfrm>
                <a:off x="3916362" y="2715600"/>
                <a:ext cx="899670" cy="713400"/>
              </a:xfrm>
              <a:prstGeom prst="rect">
                <a:avLst/>
              </a:prstGeom>
              <a:blipFill rotWithShape="1">
                <a:blip r:embed="rId7"/>
                <a:stretch>
                  <a:fillRect/>
                </a:stretch>
              </a:blipFill>
              <a:ln w="9525">
                <a:noFill/>
                <a:miter lim="800000"/>
                <a:headEnd/>
                <a:tailEnd/>
              </a:ln>
            </p:spPr>
            <p:txBody>
              <a:bodyPr/>
              <a:lstStyle/>
              <a:p>
                <a:r>
                  <a:rPr lang="en-US">
                    <a:noFill/>
                  </a:rPr>
                  <a:t> </a:t>
                </a:r>
              </a:p>
            </p:txBody>
          </p:sp>
        </mc:Fallback>
      </mc:AlternateContent>
      <p:cxnSp>
        <p:nvCxnSpPr>
          <p:cNvPr id="59" name="Straight Arrow Connector 58"/>
          <p:cNvCxnSpPr/>
          <p:nvPr/>
        </p:nvCxnSpPr>
        <p:spPr bwMode="auto">
          <a:xfrm>
            <a:off x="4525962" y="1676400"/>
            <a:ext cx="731520" cy="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grpSp>
        <p:nvGrpSpPr>
          <p:cNvPr id="2" name="Group 51"/>
          <p:cNvGrpSpPr/>
          <p:nvPr/>
        </p:nvGrpSpPr>
        <p:grpSpPr>
          <a:xfrm>
            <a:off x="152400" y="1219200"/>
            <a:ext cx="8534400" cy="4968875"/>
            <a:chOff x="152400" y="1219200"/>
            <a:chExt cx="8534400" cy="4968875"/>
          </a:xfrm>
        </p:grpSpPr>
        <p:grpSp>
          <p:nvGrpSpPr>
            <p:cNvPr id="3" name="Group 58"/>
            <p:cNvGrpSpPr>
              <a:grpSpLocks/>
            </p:cNvGrpSpPr>
            <p:nvPr/>
          </p:nvGrpSpPr>
          <p:grpSpPr bwMode="auto">
            <a:xfrm>
              <a:off x="152400" y="1219200"/>
              <a:ext cx="8534400" cy="4968875"/>
              <a:chOff x="152400" y="1219199"/>
              <a:chExt cx="8534400" cy="4968876"/>
            </a:xfrm>
          </p:grpSpPr>
          <p:pic>
            <p:nvPicPr>
              <p:cNvPr id="63"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953000"/>
                <a:ext cx="3611563"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4"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5238" y="4953000"/>
                <a:ext cx="3611562"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4" name="Group 51"/>
              <p:cNvGrpSpPr>
                <a:grpSpLocks/>
              </p:cNvGrpSpPr>
              <p:nvPr/>
            </p:nvGrpSpPr>
            <p:grpSpPr bwMode="auto">
              <a:xfrm>
                <a:off x="158750" y="1219200"/>
                <a:ext cx="3559441" cy="4927600"/>
                <a:chOff x="479425" y="1143000"/>
                <a:chExt cx="3559175" cy="4927601"/>
              </a:xfrm>
            </p:grpSpPr>
            <p:sp>
              <p:nvSpPr>
                <p:cNvPr id="80" name="Line 41"/>
                <p:cNvSpPr>
                  <a:spLocks noChangeAspect="1" noChangeShapeType="1"/>
                </p:cNvSpPr>
                <p:nvPr/>
              </p:nvSpPr>
              <p:spPr bwMode="auto">
                <a:xfrm flipV="1">
                  <a:off x="479425" y="1143000"/>
                  <a:ext cx="1482725" cy="4897438"/>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81" name="Line 42"/>
                <p:cNvSpPr>
                  <a:spLocks noChangeAspect="1" noChangeShapeType="1"/>
                </p:cNvSpPr>
                <p:nvPr/>
              </p:nvSpPr>
              <p:spPr bwMode="auto">
                <a:xfrm flipH="1" flipV="1">
                  <a:off x="1965325" y="1154113"/>
                  <a:ext cx="2073275" cy="3709988"/>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82" name="Line 43"/>
                <p:cNvSpPr>
                  <a:spLocks noChangeAspect="1" noChangeShapeType="1"/>
                </p:cNvSpPr>
                <p:nvPr/>
              </p:nvSpPr>
              <p:spPr bwMode="auto">
                <a:xfrm flipH="1">
                  <a:off x="1357314" y="1208088"/>
                  <a:ext cx="628650" cy="3679825"/>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83" name="Line 48"/>
                <p:cNvSpPr>
                  <a:spLocks noChangeAspect="1" noChangeShapeType="1"/>
                </p:cNvSpPr>
                <p:nvPr/>
              </p:nvSpPr>
              <p:spPr bwMode="auto">
                <a:xfrm flipH="1" flipV="1">
                  <a:off x="1971676" y="1154113"/>
                  <a:ext cx="1196975" cy="4916488"/>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p:sp>
            <p:nvSpPr>
              <p:cNvPr id="66" name="Line 41"/>
              <p:cNvSpPr>
                <a:spLocks noChangeAspect="1" noChangeShapeType="1"/>
              </p:cNvSpPr>
              <p:nvPr/>
            </p:nvSpPr>
            <p:spPr bwMode="auto">
              <a:xfrm flipV="1">
                <a:off x="5105135" y="1219199"/>
                <a:ext cx="1482836" cy="489743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67" name="Line 42"/>
              <p:cNvSpPr>
                <a:spLocks noChangeAspect="1" noChangeShapeType="1"/>
              </p:cNvSpPr>
              <p:nvPr/>
            </p:nvSpPr>
            <p:spPr bwMode="auto">
              <a:xfrm flipH="1" flipV="1">
                <a:off x="6591146" y="1230312"/>
                <a:ext cx="2080528" cy="372268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68" name="Line 43"/>
              <p:cNvSpPr>
                <a:spLocks noChangeAspect="1" noChangeShapeType="1"/>
              </p:cNvSpPr>
              <p:nvPr/>
            </p:nvSpPr>
            <p:spPr bwMode="auto">
              <a:xfrm flipH="1">
                <a:off x="5983089" y="1284288"/>
                <a:ext cx="628697" cy="3679824"/>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69" name="Line 41"/>
              <p:cNvSpPr>
                <a:spLocks noChangeAspect="1" noChangeShapeType="1"/>
              </p:cNvSpPr>
              <p:nvPr/>
            </p:nvSpPr>
            <p:spPr bwMode="auto">
              <a:xfrm flipV="1">
                <a:off x="167261" y="1274763"/>
                <a:ext cx="1482836" cy="489743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70" name="Line 42"/>
              <p:cNvSpPr>
                <a:spLocks noChangeAspect="1" noChangeShapeType="1"/>
              </p:cNvSpPr>
              <p:nvPr/>
            </p:nvSpPr>
            <p:spPr bwMode="auto">
              <a:xfrm flipH="1" flipV="1">
                <a:off x="1653272" y="1219199"/>
                <a:ext cx="2080528" cy="372268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71" name="Line 43"/>
              <p:cNvSpPr>
                <a:spLocks noChangeAspect="1" noChangeShapeType="1"/>
              </p:cNvSpPr>
              <p:nvPr/>
            </p:nvSpPr>
            <p:spPr bwMode="auto">
              <a:xfrm flipH="1">
                <a:off x="1045215" y="1339852"/>
                <a:ext cx="628697" cy="3679824"/>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p:nvGrpSpPr>
              <p:cNvPr id="5" name="Group 56"/>
              <p:cNvGrpSpPr>
                <a:grpSpLocks/>
              </p:cNvGrpSpPr>
              <p:nvPr/>
            </p:nvGrpSpPr>
            <p:grpSpPr bwMode="auto">
              <a:xfrm>
                <a:off x="669963" y="1905002"/>
                <a:ext cx="2362375" cy="2514599"/>
                <a:chOff x="990600" y="1828801"/>
                <a:chExt cx="2362200" cy="2514599"/>
              </a:xfrm>
            </p:grpSpPr>
            <p:pic>
              <p:nvPicPr>
                <p:cNvPr id="77"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0600" y="3611880"/>
                  <a:ext cx="2362200" cy="7315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8"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43024" y="2743200"/>
                  <a:ext cx="1554480" cy="481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9"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76400" y="1828801"/>
                  <a:ext cx="685800" cy="21237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6" name="Group 66"/>
              <p:cNvGrpSpPr>
                <a:grpSpLocks/>
              </p:cNvGrpSpPr>
              <p:nvPr/>
            </p:nvGrpSpPr>
            <p:grpSpPr bwMode="auto">
              <a:xfrm>
                <a:off x="5641623" y="1905001"/>
                <a:ext cx="2359328" cy="2514599"/>
                <a:chOff x="5489448" y="1828801"/>
                <a:chExt cx="2359152" cy="2514599"/>
              </a:xfrm>
            </p:grpSpPr>
            <p:pic>
              <p:nvPicPr>
                <p:cNvPr id="74"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89448" y="3611880"/>
                  <a:ext cx="2359152" cy="7315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5"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1200" y="2743200"/>
                  <a:ext cx="1554480" cy="4846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6"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72200" y="1828801"/>
                  <a:ext cx="640080" cy="2103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sp>
          <p:nvSpPr>
            <p:cNvPr id="61" name="Line 48"/>
            <p:cNvSpPr>
              <a:spLocks noChangeAspect="1" noChangeShapeType="1"/>
            </p:cNvSpPr>
            <p:nvPr/>
          </p:nvSpPr>
          <p:spPr bwMode="auto">
            <a:xfrm flipH="1" flipV="1">
              <a:off x="1659622" y="1285876"/>
              <a:ext cx="1174903" cy="4825468"/>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62" name="Line 48"/>
            <p:cNvSpPr>
              <a:spLocks noChangeAspect="1" noChangeShapeType="1"/>
            </p:cNvSpPr>
            <p:nvPr/>
          </p:nvSpPr>
          <p:spPr bwMode="auto">
            <a:xfrm flipH="1" flipV="1">
              <a:off x="6597496" y="1230312"/>
              <a:ext cx="1174903" cy="4825468"/>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1" name="TextBox 50"/>
              <p:cNvSpPr txBox="1"/>
              <p:nvPr/>
            </p:nvSpPr>
            <p:spPr bwMode="auto">
              <a:xfrm>
                <a:off x="4536833" y="2362200"/>
                <a:ext cx="720967" cy="71340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p>
                        <m:sSupPr>
                          <m:ctrlPr>
                            <a:rPr lang="en-US" sz="2000" i="1" smtClean="0">
                              <a:solidFill>
                                <a:schemeClr val="bg1"/>
                              </a:solidFill>
                              <a:latin typeface="Cambria Math"/>
                              <a:ea typeface="Cambria Math"/>
                            </a:rPr>
                          </m:ctrlPr>
                        </m:sSupPr>
                        <m:e>
                          <m:acc>
                            <m:accPr>
                              <m:chr m:val="̂"/>
                              <m:ctrlPr>
                                <a:rPr lang="en-US" sz="2000" b="1" i="1" smtClean="0">
                                  <a:solidFill>
                                    <a:schemeClr val="bg1"/>
                                  </a:solidFill>
                                  <a:latin typeface="Cambria Math"/>
                                  <a:ea typeface="Cambria Math"/>
                                </a:rPr>
                              </m:ctrlPr>
                            </m:accPr>
                            <m:e>
                              <m:r>
                                <a:rPr lang="en-US" sz="2000" b="1" i="0" smtClean="0">
                                  <a:solidFill>
                                    <a:schemeClr val="bg1"/>
                                  </a:solidFill>
                                  <a:latin typeface="Cambria Math"/>
                                  <a:ea typeface="Cambria Math"/>
                                </a:rPr>
                                <m:t>𝐰</m:t>
                              </m:r>
                            </m:e>
                          </m:acc>
                        </m:e>
                        <m:sup>
                          <m:r>
                            <a:rPr lang="en-US" sz="2000" b="0" i="1" smtClean="0">
                              <a:solidFill>
                                <a:schemeClr val="bg1"/>
                              </a:solidFill>
                              <a:latin typeface="Cambria Math"/>
                              <a:ea typeface="Cambria Math"/>
                            </a:rPr>
                            <m:t>𝑘</m:t>
                          </m:r>
                        </m:sup>
                      </m:sSup>
                    </m:oMath>
                  </m:oMathPara>
                </a14:m>
                <a:endParaRPr lang="en-US" sz="2000" b="1" dirty="0">
                  <a:solidFill>
                    <a:schemeClr val="bg1"/>
                  </a:solidFill>
                </a:endParaRPr>
              </a:p>
              <a:p>
                <a:pPr eaLnBrk="0" hangingPunct="0"/>
                <a:endParaRPr lang="en-US" sz="2000" b="1" dirty="0" smtClean="0">
                  <a:solidFill>
                    <a:schemeClr val="bg1"/>
                  </a:solidFill>
                  <a:latin typeface="+mn-lt"/>
                </a:endParaRPr>
              </a:p>
            </p:txBody>
          </p:sp>
        </mc:Choice>
        <mc:Fallback>
          <p:sp>
            <p:nvSpPr>
              <p:cNvPr id="51" name="TextBox 50"/>
              <p:cNvSpPr txBox="1">
                <a:spLocks noRot="1" noChangeAspect="1" noMove="1" noResize="1" noEditPoints="1" noAdjustHandles="1" noChangeArrowheads="1" noChangeShapeType="1" noTextEdit="1"/>
              </p:cNvSpPr>
              <p:nvPr/>
            </p:nvSpPr>
            <p:spPr bwMode="auto">
              <a:xfrm>
                <a:off x="4536833" y="2362200"/>
                <a:ext cx="720967" cy="713400"/>
              </a:xfrm>
              <a:prstGeom prst="rect">
                <a:avLst/>
              </a:prstGeom>
              <a:blipFill rotWithShape="1">
                <a:blip r:embed="rId8"/>
                <a:stretch>
                  <a:fillRect t="-2564" r="-20168"/>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84" name="Rectangle 83"/>
              <p:cNvSpPr/>
              <p:nvPr/>
            </p:nvSpPr>
            <p:spPr>
              <a:xfrm>
                <a:off x="1295400" y="6172200"/>
                <a:ext cx="51732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1" i="0" smtClean="0">
                              <a:solidFill>
                                <a:schemeClr val="bg1"/>
                              </a:solidFill>
                              <a:latin typeface="Cambria Math"/>
                            </a:rPr>
                            <m:t>𝐈</m:t>
                          </m:r>
                        </m:e>
                        <m:sub>
                          <m:r>
                            <a:rPr lang="en-US" b="0" i="1" smtClean="0">
                              <a:solidFill>
                                <a:schemeClr val="bg1"/>
                              </a:solidFill>
                              <a:latin typeface="Cambria Math"/>
                            </a:rPr>
                            <m:t>1</m:t>
                          </m:r>
                        </m:sub>
                      </m:sSub>
                    </m:oMath>
                  </m:oMathPara>
                </a14:m>
                <a:endParaRPr lang="en-US" dirty="0">
                  <a:solidFill>
                    <a:schemeClr val="bg1"/>
                  </a:solidFill>
                </a:endParaRPr>
              </a:p>
            </p:txBody>
          </p:sp>
        </mc:Choice>
        <mc:Fallback>
          <p:sp>
            <p:nvSpPr>
              <p:cNvPr id="84" name="Rectangle 83"/>
              <p:cNvSpPr>
                <a:spLocks noRot="1" noChangeAspect="1" noMove="1" noResize="1" noEditPoints="1" noAdjustHandles="1" noChangeArrowheads="1" noChangeShapeType="1" noTextEdit="1"/>
              </p:cNvSpPr>
              <p:nvPr/>
            </p:nvSpPr>
            <p:spPr>
              <a:xfrm>
                <a:off x="1295400" y="6172200"/>
                <a:ext cx="517321" cy="461665"/>
              </a:xfrm>
              <a:prstGeom prst="rect">
                <a:avLst/>
              </a:prstGeom>
              <a:blipFill rotWithShape="1">
                <a:blip r:embed="rId9"/>
                <a:stretch>
                  <a:fillRect b="-2667"/>
                </a:stretch>
              </a:blipFill>
            </p:spPr>
            <p:txBody>
              <a:bodyPr/>
              <a:lstStyle/>
              <a:p>
                <a:r>
                  <a:rPr lang="en-US">
                    <a:noFill/>
                  </a:rPr>
                  <a:t> </a:t>
                </a:r>
              </a:p>
            </p:txBody>
          </p:sp>
        </mc:Fallback>
      </mc:AlternateContent>
      <p:pic>
        <p:nvPicPr>
          <p:cNvPr id="85" name="Picture 17" descr="train_017"/>
          <p:cNvPicPr>
            <a:picLocks noChangeAspect="1" noChangeArrowheads="1" noCrop="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39000" y="817564"/>
            <a:ext cx="18288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86" name="Rectangle 85"/>
              <p:cNvSpPr/>
              <p:nvPr/>
            </p:nvSpPr>
            <p:spPr>
              <a:xfrm>
                <a:off x="6264479" y="6172200"/>
                <a:ext cx="52443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1" i="0" smtClean="0">
                              <a:solidFill>
                                <a:schemeClr val="bg1"/>
                              </a:solidFill>
                              <a:latin typeface="Cambria Math"/>
                            </a:rPr>
                            <m:t>𝐈</m:t>
                          </m:r>
                        </m:e>
                        <m:sub>
                          <m:r>
                            <a:rPr lang="en-US" b="0" i="1" smtClean="0">
                              <a:solidFill>
                                <a:schemeClr val="bg1"/>
                              </a:solidFill>
                              <a:latin typeface="Cambria Math"/>
                            </a:rPr>
                            <m:t>2</m:t>
                          </m:r>
                        </m:sub>
                      </m:sSub>
                    </m:oMath>
                  </m:oMathPara>
                </a14:m>
                <a:endParaRPr lang="en-US" dirty="0">
                  <a:solidFill>
                    <a:schemeClr val="bg1"/>
                  </a:solidFill>
                </a:endParaRPr>
              </a:p>
            </p:txBody>
          </p:sp>
        </mc:Choice>
        <mc:Fallback>
          <p:sp>
            <p:nvSpPr>
              <p:cNvPr id="86" name="Rectangle 85"/>
              <p:cNvSpPr>
                <a:spLocks noRot="1" noChangeAspect="1" noMove="1" noResize="1" noEditPoints="1" noAdjustHandles="1" noChangeArrowheads="1" noChangeShapeType="1" noTextEdit="1"/>
              </p:cNvSpPr>
              <p:nvPr/>
            </p:nvSpPr>
            <p:spPr>
              <a:xfrm>
                <a:off x="6264479" y="6172200"/>
                <a:ext cx="524438" cy="461665"/>
              </a:xfrm>
              <a:prstGeom prst="rect">
                <a:avLst/>
              </a:prstGeom>
              <a:blipFill rotWithShape="1">
                <a:blip r:embed="rId11"/>
                <a:stretch>
                  <a:fillRect b="-2667"/>
                </a:stretch>
              </a:blipFill>
            </p:spPr>
            <p:txBody>
              <a:bodyPr/>
              <a:lstStyle/>
              <a:p>
                <a:r>
                  <a:rPr lang="en-US">
                    <a:noFill/>
                  </a:rPr>
                  <a:t> </a:t>
                </a:r>
              </a:p>
            </p:txBody>
          </p:sp>
        </mc:Fallback>
      </mc:AlternateContent>
      <p:sp>
        <p:nvSpPr>
          <p:cNvPr id="52" name="TextBox 51"/>
          <p:cNvSpPr txBox="1"/>
          <p:nvPr/>
        </p:nvSpPr>
        <p:spPr>
          <a:xfrm>
            <a:off x="2677417" y="3688080"/>
            <a:ext cx="3934369"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smtClean="0"/>
              <a:t>Motions are small at each level.</a:t>
            </a:r>
          </a:p>
          <a:p>
            <a:r>
              <a:rPr lang="en-US" sz="2000" dirty="0" smtClean="0"/>
              <a:t>First order Taylor series is fine.</a:t>
            </a:r>
          </a:p>
          <a:p>
            <a:r>
              <a:rPr lang="en-US" sz="2000" dirty="0" smtClean="0"/>
              <a:t>Warping function must be defined.</a:t>
            </a:r>
          </a:p>
        </p:txBody>
      </p:sp>
      <p:sp>
        <p:nvSpPr>
          <p:cNvPr id="56" name="Rectangle 55"/>
          <p:cNvSpPr/>
          <p:nvPr/>
        </p:nvSpPr>
        <p:spPr>
          <a:xfrm>
            <a:off x="3375253" y="747492"/>
            <a:ext cx="1882547" cy="369332"/>
          </a:xfrm>
          <a:prstGeom prst="rect">
            <a:avLst/>
          </a:prstGeom>
        </p:spPr>
        <p:txBody>
          <a:bodyPr wrap="none">
            <a:spAutoFit/>
          </a:bodyPr>
          <a:lstStyle/>
          <a:p>
            <a:r>
              <a:rPr lang="en-US" altLang="zh-CN" dirty="0">
                <a:ea typeface="Times New Roman" charset="0"/>
                <a:cs typeface="Times New Roman" charset="0"/>
              </a:rPr>
              <a:t>Bergen et al. 1992</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82780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 name="Rectangle 2"/>
          <p:cNvSpPr txBox="1">
            <a:spLocks noChangeArrowheads="1"/>
          </p:cNvSpPr>
          <p:nvPr/>
        </p:nvSpPr>
        <p:spPr bwMode="auto">
          <a:xfrm>
            <a:off x="457200" y="0"/>
            <a:ext cx="8228013" cy="831850"/>
          </a:xfrm>
          <a:prstGeom prst="rect">
            <a:avLst/>
          </a:prstGeom>
          <a:noFill/>
          <a:ln w="9525">
            <a:noFill/>
            <a:round/>
            <a:headEnd/>
            <a:tailEnd/>
          </a:ln>
        </p:spPr>
        <p:txBody>
          <a:bodyPr lIns="90000" tIns="46800" rIns="90000" bIns="46800" anchor="ctr"/>
          <a:lstStyle/>
          <a:p>
            <a:pPr algn="ctr" eaLnBrk="0" hangingPunct="0">
              <a:lnSpc>
                <a:spcPct val="97000"/>
              </a:lnSpc>
              <a:buClr>
                <a:srgbClr val="000000"/>
              </a:buClr>
              <a:buSzPct val="100000"/>
              <a:buFont typeface="Tahoma" pitchFamily="34" charset="0"/>
              <a:buNone/>
              <a:defRPr/>
            </a:pPr>
            <a:r>
              <a:rPr lang="en-US" altLang="zh-CN" sz="4000" kern="0" dirty="0" smtClean="0">
                <a:solidFill>
                  <a:srgbClr val="FFFFFF"/>
                </a:solidFill>
                <a:latin typeface="+mj-lt"/>
                <a:ea typeface="+mj-ea"/>
              </a:rPr>
              <a:t>Asymmetric Pyramid</a:t>
            </a:r>
            <a:endParaRPr lang="zh-CN" altLang="en-US" sz="4000" kern="0" dirty="0">
              <a:solidFill>
                <a:srgbClr val="FFFFFF"/>
              </a:solidFill>
              <a:latin typeface="+mj-lt"/>
              <a:ea typeface="宋体" pitchFamily="2" charset="-122"/>
            </a:endParaRPr>
          </a:p>
        </p:txBody>
      </p:sp>
      <p:pic>
        <p:nvPicPr>
          <p:cNvPr id="32771"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953000"/>
            <a:ext cx="3611563"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2772"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5238" y="4953000"/>
            <a:ext cx="3611562"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2773" name="AutoShape 13"/>
          <p:cNvSpPr>
            <a:spLocks noChangeAspect="1" noChangeArrowheads="1"/>
          </p:cNvSpPr>
          <p:nvPr/>
        </p:nvSpPr>
        <p:spPr bwMode="auto">
          <a:xfrm>
            <a:off x="2894012" y="1855786"/>
            <a:ext cx="784251" cy="283464"/>
          </a:xfrm>
          <a:prstGeom prst="flowChartAlternateProcess">
            <a:avLst/>
          </a:prstGeom>
          <a:solidFill>
            <a:srgbClr val="FFCCFF"/>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algn="ctr" eaLnBrk="0" hangingPunct="0"/>
            <a:r>
              <a:rPr lang="en-US" sz="1800" dirty="0">
                <a:solidFill>
                  <a:schemeClr val="bg1"/>
                </a:solidFill>
              </a:rPr>
              <a:t>refine</a:t>
            </a:r>
          </a:p>
        </p:txBody>
      </p:sp>
      <p:cxnSp>
        <p:nvCxnSpPr>
          <p:cNvPr id="32774" name="AutoShape 17"/>
          <p:cNvCxnSpPr>
            <a:cxnSpLocks noChangeShapeType="1"/>
          </p:cNvCxnSpPr>
          <p:nvPr/>
        </p:nvCxnSpPr>
        <p:spPr bwMode="auto">
          <a:xfrm flipV="1">
            <a:off x="3678263" y="1966202"/>
            <a:ext cx="482574" cy="15477"/>
          </a:xfrm>
          <a:prstGeom prst="straightConnector1">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2775" name="AutoShape 22"/>
          <p:cNvCxnSpPr>
            <a:cxnSpLocks noChangeShapeType="1"/>
          </p:cNvCxnSpPr>
          <p:nvPr/>
        </p:nvCxnSpPr>
        <p:spPr bwMode="auto">
          <a:xfrm flipH="1">
            <a:off x="2438400" y="1997518"/>
            <a:ext cx="439737" cy="0"/>
          </a:xfrm>
          <a:prstGeom prst="straightConnector1">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pic>
        <p:nvPicPr>
          <p:cNvPr id="32776"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44962" y="1892743"/>
            <a:ext cx="639763"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2777" name="AutoShape 14"/>
          <p:cNvSpPr>
            <a:spLocks noChangeAspect="1" noChangeArrowheads="1"/>
          </p:cNvSpPr>
          <p:nvPr/>
        </p:nvSpPr>
        <p:spPr bwMode="auto">
          <a:xfrm>
            <a:off x="5064125" y="1857818"/>
            <a:ext cx="774700" cy="279400"/>
          </a:xfrm>
          <a:prstGeom prst="flowChartAlternateProcess">
            <a:avLst/>
          </a:prstGeom>
          <a:solidFill>
            <a:srgbClr val="FFCCFF"/>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nchor="ctr"/>
          <a:lstStyle/>
          <a:p>
            <a:pPr algn="ctr" eaLnBrk="0" hangingPunct="0"/>
            <a:r>
              <a:rPr lang="en-US" sz="1800">
                <a:solidFill>
                  <a:schemeClr val="bg1"/>
                </a:solidFill>
              </a:rPr>
              <a:t>warp</a:t>
            </a:r>
          </a:p>
        </p:txBody>
      </p:sp>
      <p:cxnSp>
        <p:nvCxnSpPr>
          <p:cNvPr id="32778" name="AutoShape 18"/>
          <p:cNvCxnSpPr>
            <a:cxnSpLocks noChangeShapeType="1"/>
          </p:cNvCxnSpPr>
          <p:nvPr/>
        </p:nvCxnSpPr>
        <p:spPr bwMode="auto">
          <a:xfrm flipV="1">
            <a:off x="4756150" y="1993946"/>
            <a:ext cx="307975" cy="7144"/>
          </a:xfrm>
          <a:prstGeom prst="straightConnector1">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2779" name="AutoShape 20"/>
          <p:cNvCxnSpPr>
            <a:cxnSpLocks noChangeShapeType="1"/>
          </p:cNvCxnSpPr>
          <p:nvPr/>
        </p:nvCxnSpPr>
        <p:spPr bwMode="auto">
          <a:xfrm flipH="1" flipV="1">
            <a:off x="5838825" y="1993152"/>
            <a:ext cx="439738" cy="8732"/>
          </a:xfrm>
          <a:prstGeom prst="straightConnector1">
            <a:avLst/>
          </a:prstGeom>
          <a:noFill/>
          <a:ln w="38100">
            <a:solidFill>
              <a:srgbClr val="FFFFFF"/>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2780" name="Elbow Connector 99"/>
          <p:cNvCxnSpPr>
            <a:cxnSpLocks noChangeShapeType="1"/>
          </p:cNvCxnSpPr>
          <p:nvPr/>
        </p:nvCxnSpPr>
        <p:spPr bwMode="auto">
          <a:xfrm rot="5400000" flipH="1" flipV="1">
            <a:off x="4993481" y="2185194"/>
            <a:ext cx="509587" cy="406400"/>
          </a:xfrm>
          <a:prstGeom prst="bentConnector3">
            <a:avLst>
              <a:gd name="adj1" fmla="val 1579"/>
            </a:avLst>
          </a:prstGeom>
          <a:noFill/>
          <a:ln w="38100" algn="ctr">
            <a:solidFill>
              <a:srgbClr val="FFFFFF"/>
            </a:solidFill>
            <a:round/>
            <a:headEnd/>
            <a:tailEnd type="arrow"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sp>
        <p:nvSpPr>
          <p:cNvPr id="32783" name="Oval 21"/>
          <p:cNvSpPr>
            <a:spLocks noChangeArrowheads="1"/>
          </p:cNvSpPr>
          <p:nvPr/>
        </p:nvSpPr>
        <p:spPr bwMode="auto">
          <a:xfrm>
            <a:off x="3819525" y="2398713"/>
            <a:ext cx="403225" cy="352425"/>
          </a:xfrm>
          <a:prstGeom prst="ellipse">
            <a:avLst/>
          </a:prstGeom>
          <a:solidFill>
            <a:srgbClr val="FFCCFF"/>
          </a:solidFill>
          <a:ln w="9525">
            <a:solidFill>
              <a:schemeClr val="tx1"/>
            </a:solidFill>
            <a:round/>
            <a:headEnd/>
            <a:tailEnd/>
          </a:ln>
        </p:spPr>
        <p:txBody>
          <a:bodyPr wrap="none" anchor="ctr"/>
          <a:lstStyle/>
          <a:p>
            <a:pPr algn="ctr" eaLnBrk="0" hangingPunct="0"/>
            <a:r>
              <a:rPr lang="en-US">
                <a:solidFill>
                  <a:schemeClr val="bg1"/>
                </a:solidFill>
              </a:rPr>
              <a:t>+</a:t>
            </a:r>
          </a:p>
        </p:txBody>
      </p:sp>
      <p:sp>
        <p:nvSpPr>
          <p:cNvPr id="32784" name="Line 24"/>
          <p:cNvSpPr>
            <a:spLocks noChangeShapeType="1"/>
          </p:cNvSpPr>
          <p:nvPr/>
        </p:nvSpPr>
        <p:spPr bwMode="auto">
          <a:xfrm flipV="1">
            <a:off x="4022725" y="2759075"/>
            <a:ext cx="0" cy="438150"/>
          </a:xfrm>
          <a:prstGeom prst="line">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lIns="0" tIns="0" rIns="0" bIns="0" anchor="ctr">
            <a:spAutoFit/>
          </a:bodyPr>
          <a:lstStyle/>
          <a:p>
            <a:endParaRPr lang="en-US"/>
          </a:p>
        </p:txBody>
      </p:sp>
      <p:cxnSp>
        <p:nvCxnSpPr>
          <p:cNvPr id="32785" name="AutoShape 19"/>
          <p:cNvCxnSpPr>
            <a:cxnSpLocks noChangeShapeType="1"/>
            <a:stCxn id="32773" idx="2"/>
          </p:cNvCxnSpPr>
          <p:nvPr/>
        </p:nvCxnSpPr>
        <p:spPr bwMode="auto">
          <a:xfrm rot="16200000" flipH="1">
            <a:off x="3334994" y="2090394"/>
            <a:ext cx="435675" cy="533386"/>
          </a:xfrm>
          <a:prstGeom prst="bentConnector2">
            <a:avLst/>
          </a:prstGeom>
          <a:noFill/>
          <a:ln w="38100">
            <a:solidFill>
              <a:srgbClr val="FFFFFF"/>
            </a:solidFill>
            <a:miter lim="800000"/>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cxnSp>
        <p:nvCxnSpPr>
          <p:cNvPr id="32786" name="AutoShape 17"/>
          <p:cNvCxnSpPr>
            <a:cxnSpLocks noChangeShapeType="1"/>
          </p:cNvCxnSpPr>
          <p:nvPr/>
        </p:nvCxnSpPr>
        <p:spPr bwMode="auto">
          <a:xfrm>
            <a:off x="4206875" y="2600325"/>
            <a:ext cx="457200" cy="1588"/>
          </a:xfrm>
          <a:prstGeom prst="straightConnector1">
            <a:avLst/>
          </a:prstGeom>
          <a:noFill/>
          <a:ln w="38100">
            <a:solidFill>
              <a:srgbClr val="FFFFFF"/>
            </a:solidFill>
            <a:round/>
            <a:headEnd type="triangle" w="med" len="me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cxnSp>
      <p:pic>
        <p:nvPicPr>
          <p:cNvPr id="53"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953000"/>
            <a:ext cx="3611563"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4"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5238" y="4953000"/>
            <a:ext cx="3611562"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5" name="TextBox 54"/>
              <p:cNvSpPr txBox="1"/>
              <p:nvPr/>
            </p:nvSpPr>
            <p:spPr bwMode="auto">
              <a:xfrm>
                <a:off x="4449762" y="2362200"/>
                <a:ext cx="872418" cy="71340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p>
                        <m:sSupPr>
                          <m:ctrlPr>
                            <a:rPr lang="en-US" sz="2000" i="1" smtClean="0">
                              <a:solidFill>
                                <a:schemeClr val="bg1"/>
                              </a:solidFill>
                              <a:latin typeface="Cambria Math"/>
                              <a:ea typeface="Cambria Math"/>
                            </a:rPr>
                          </m:ctrlPr>
                        </m:sSupPr>
                        <m:e>
                          <m:r>
                            <a:rPr lang="en-US" sz="2000" b="1" i="0" smtClean="0">
                              <a:solidFill>
                                <a:schemeClr val="bg1"/>
                              </a:solidFill>
                              <a:latin typeface="Cambria Math"/>
                              <a:ea typeface="Cambria Math"/>
                            </a:rPr>
                            <m:t>𝐰</m:t>
                          </m:r>
                        </m:e>
                        <m:sup>
                          <m:r>
                            <a:rPr lang="en-US" sz="2000" b="0" i="1" smtClean="0">
                              <a:solidFill>
                                <a:schemeClr val="bg1"/>
                              </a:solidFill>
                              <a:latin typeface="Cambria Math"/>
                              <a:ea typeface="Cambria Math"/>
                            </a:rPr>
                            <m:t>𝑘</m:t>
                          </m:r>
                        </m:sup>
                      </m:sSup>
                    </m:oMath>
                  </m:oMathPara>
                </a14:m>
                <a:endParaRPr lang="en-US" sz="2000" b="1" dirty="0">
                  <a:solidFill>
                    <a:schemeClr val="bg1"/>
                  </a:solidFill>
                </a:endParaRPr>
              </a:p>
              <a:p>
                <a:pPr eaLnBrk="0" hangingPunct="0"/>
                <a:endParaRPr lang="en-US" sz="2000" b="1" dirty="0" smtClean="0">
                  <a:solidFill>
                    <a:schemeClr val="bg1"/>
                  </a:solidFill>
                  <a:latin typeface="+mn-lt"/>
                </a:endParaRPr>
              </a:p>
            </p:txBody>
          </p:sp>
        </mc:Choice>
        <mc:Fallback>
          <p:sp>
            <p:nvSpPr>
              <p:cNvPr id="55" name="TextBox 54"/>
              <p:cNvSpPr txBox="1">
                <a:spLocks noRot="1" noChangeAspect="1" noMove="1" noResize="1" noEditPoints="1" noAdjustHandles="1" noChangeArrowheads="1" noChangeShapeType="1" noTextEdit="1"/>
              </p:cNvSpPr>
              <p:nvPr/>
            </p:nvSpPr>
            <p:spPr bwMode="auto">
              <a:xfrm>
                <a:off x="4449762" y="2362200"/>
                <a:ext cx="872418" cy="713400"/>
              </a:xfrm>
              <a:prstGeom prst="rect">
                <a:avLst/>
              </a:prstGeom>
              <a:blipFill rotWithShape="1">
                <a:blip r:embed="rId5"/>
                <a:stretch>
                  <a:fillRect/>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7" name="TextBox 56"/>
              <p:cNvSpPr txBox="1"/>
              <p:nvPr/>
            </p:nvSpPr>
            <p:spPr bwMode="auto">
              <a:xfrm>
                <a:off x="3154362" y="2133600"/>
                <a:ext cx="872418" cy="71340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a:ea typeface="Cambria Math"/>
                        </a:rPr>
                        <m:t>∆</m:t>
                      </m:r>
                      <m:sSup>
                        <m:sSupPr>
                          <m:ctrlPr>
                            <a:rPr lang="en-US" sz="2000" i="1" smtClean="0">
                              <a:solidFill>
                                <a:schemeClr val="bg1"/>
                              </a:solidFill>
                              <a:latin typeface="Cambria Math"/>
                              <a:ea typeface="Cambria Math"/>
                            </a:rPr>
                          </m:ctrlPr>
                        </m:sSupPr>
                        <m:e>
                          <m:r>
                            <a:rPr lang="en-US" sz="2000" b="1" i="0" smtClean="0">
                              <a:solidFill>
                                <a:schemeClr val="bg1"/>
                              </a:solidFill>
                              <a:latin typeface="Cambria Math"/>
                              <a:ea typeface="Cambria Math"/>
                            </a:rPr>
                            <m:t>𝐰</m:t>
                          </m:r>
                        </m:e>
                        <m:sup>
                          <m:r>
                            <a:rPr lang="en-US" sz="2000" b="0" i="1" smtClean="0">
                              <a:solidFill>
                                <a:schemeClr val="bg1"/>
                              </a:solidFill>
                              <a:latin typeface="Cambria Math"/>
                              <a:ea typeface="Cambria Math"/>
                            </a:rPr>
                            <m:t>𝑘</m:t>
                          </m:r>
                        </m:sup>
                      </m:sSup>
                    </m:oMath>
                  </m:oMathPara>
                </a14:m>
                <a:endParaRPr lang="en-US" sz="2000" b="1" dirty="0">
                  <a:solidFill>
                    <a:schemeClr val="bg1"/>
                  </a:solidFill>
                </a:endParaRPr>
              </a:p>
              <a:p>
                <a:pPr eaLnBrk="0" hangingPunct="0"/>
                <a:endParaRPr lang="en-US" sz="2000" b="1" dirty="0" smtClean="0">
                  <a:solidFill>
                    <a:schemeClr val="bg1"/>
                  </a:solidFill>
                  <a:latin typeface="+mn-lt"/>
                </a:endParaRPr>
              </a:p>
            </p:txBody>
          </p:sp>
        </mc:Choice>
        <mc:Fallback>
          <p:sp>
            <p:nvSpPr>
              <p:cNvPr id="57" name="TextBox 56"/>
              <p:cNvSpPr txBox="1">
                <a:spLocks noRot="1" noChangeAspect="1" noMove="1" noResize="1" noEditPoints="1" noAdjustHandles="1" noChangeArrowheads="1" noChangeShapeType="1" noTextEdit="1"/>
              </p:cNvSpPr>
              <p:nvPr/>
            </p:nvSpPr>
            <p:spPr bwMode="auto">
              <a:xfrm>
                <a:off x="3154362" y="2133600"/>
                <a:ext cx="872418" cy="713400"/>
              </a:xfrm>
              <a:prstGeom prst="rect">
                <a:avLst/>
              </a:prstGeom>
              <a:blipFill rotWithShape="1">
                <a:blip r:embed="rId6"/>
                <a:stretch>
                  <a:fillRect/>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8" name="TextBox 57"/>
              <p:cNvSpPr txBox="1"/>
              <p:nvPr/>
            </p:nvSpPr>
            <p:spPr bwMode="auto">
              <a:xfrm>
                <a:off x="3916362" y="2715600"/>
                <a:ext cx="899670" cy="71340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p>
                        <m:sSupPr>
                          <m:ctrlPr>
                            <a:rPr lang="en-US" sz="2000" i="1" smtClean="0">
                              <a:solidFill>
                                <a:schemeClr val="bg1"/>
                              </a:solidFill>
                              <a:latin typeface="Cambria Math"/>
                              <a:ea typeface="Cambria Math"/>
                            </a:rPr>
                          </m:ctrlPr>
                        </m:sSupPr>
                        <m:e>
                          <m:r>
                            <a:rPr lang="en-US" sz="2000" b="1" i="0" smtClean="0">
                              <a:solidFill>
                                <a:schemeClr val="bg1"/>
                              </a:solidFill>
                              <a:latin typeface="Cambria Math"/>
                              <a:ea typeface="Cambria Math"/>
                            </a:rPr>
                            <m:t>𝐰</m:t>
                          </m:r>
                        </m:e>
                        <m:sup>
                          <m:r>
                            <a:rPr lang="en-US" sz="2000" b="0" i="1" smtClean="0">
                              <a:solidFill>
                                <a:schemeClr val="bg1"/>
                              </a:solidFill>
                              <a:latin typeface="Cambria Math"/>
                              <a:ea typeface="Cambria Math"/>
                            </a:rPr>
                            <m:t>𝑘</m:t>
                          </m:r>
                          <m:r>
                            <a:rPr lang="en-US" sz="2000" b="0" i="1" smtClean="0">
                              <a:solidFill>
                                <a:schemeClr val="bg1"/>
                              </a:solidFill>
                              <a:latin typeface="Cambria Math"/>
                              <a:ea typeface="Cambria Math"/>
                            </a:rPr>
                            <m:t>+1</m:t>
                          </m:r>
                        </m:sup>
                      </m:sSup>
                    </m:oMath>
                  </m:oMathPara>
                </a14:m>
                <a:endParaRPr lang="en-US" sz="2000" b="1" dirty="0">
                  <a:solidFill>
                    <a:schemeClr val="bg1"/>
                  </a:solidFill>
                </a:endParaRPr>
              </a:p>
              <a:p>
                <a:pPr eaLnBrk="0" hangingPunct="0"/>
                <a:endParaRPr lang="en-US" sz="2000" b="1" dirty="0" smtClean="0">
                  <a:solidFill>
                    <a:schemeClr val="bg1"/>
                  </a:solidFill>
                  <a:latin typeface="+mn-lt"/>
                </a:endParaRPr>
              </a:p>
            </p:txBody>
          </p:sp>
        </mc:Choice>
        <mc:Fallback>
          <p:sp>
            <p:nvSpPr>
              <p:cNvPr id="58" name="TextBox 57"/>
              <p:cNvSpPr txBox="1">
                <a:spLocks noRot="1" noChangeAspect="1" noMove="1" noResize="1" noEditPoints="1" noAdjustHandles="1" noChangeArrowheads="1" noChangeShapeType="1" noTextEdit="1"/>
              </p:cNvSpPr>
              <p:nvPr/>
            </p:nvSpPr>
            <p:spPr bwMode="auto">
              <a:xfrm>
                <a:off x="3916362" y="2715600"/>
                <a:ext cx="899670" cy="713400"/>
              </a:xfrm>
              <a:prstGeom prst="rect">
                <a:avLst/>
              </a:prstGeom>
              <a:blipFill rotWithShape="1">
                <a:blip r:embed="rId7"/>
                <a:stretch>
                  <a:fillRect/>
                </a:stretch>
              </a:blipFill>
              <a:ln w="9525">
                <a:noFill/>
                <a:miter lim="800000"/>
                <a:headEnd/>
                <a:tailEnd/>
              </a:ln>
            </p:spPr>
            <p:txBody>
              <a:bodyPr/>
              <a:lstStyle/>
              <a:p>
                <a:r>
                  <a:rPr lang="en-US">
                    <a:noFill/>
                  </a:rPr>
                  <a:t> </a:t>
                </a:r>
              </a:p>
            </p:txBody>
          </p:sp>
        </mc:Fallback>
      </mc:AlternateContent>
      <p:cxnSp>
        <p:nvCxnSpPr>
          <p:cNvPr id="59" name="Straight Arrow Connector 58"/>
          <p:cNvCxnSpPr/>
          <p:nvPr/>
        </p:nvCxnSpPr>
        <p:spPr bwMode="auto">
          <a:xfrm>
            <a:off x="4525962" y="1676400"/>
            <a:ext cx="731520" cy="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grpSp>
        <p:nvGrpSpPr>
          <p:cNvPr id="2" name="Group 51"/>
          <p:cNvGrpSpPr/>
          <p:nvPr/>
        </p:nvGrpSpPr>
        <p:grpSpPr>
          <a:xfrm>
            <a:off x="152400" y="1219200"/>
            <a:ext cx="8534400" cy="4968875"/>
            <a:chOff x="152400" y="1219200"/>
            <a:chExt cx="8534400" cy="4968875"/>
          </a:xfrm>
        </p:grpSpPr>
        <p:grpSp>
          <p:nvGrpSpPr>
            <p:cNvPr id="3" name="Group 58"/>
            <p:cNvGrpSpPr>
              <a:grpSpLocks/>
            </p:cNvGrpSpPr>
            <p:nvPr/>
          </p:nvGrpSpPr>
          <p:grpSpPr bwMode="auto">
            <a:xfrm>
              <a:off x="152400" y="1219200"/>
              <a:ext cx="8534400" cy="4968875"/>
              <a:chOff x="152400" y="1219199"/>
              <a:chExt cx="8534400" cy="4968876"/>
            </a:xfrm>
          </p:grpSpPr>
          <p:pic>
            <p:nvPicPr>
              <p:cNvPr id="63"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953000"/>
                <a:ext cx="3611563"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4"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5238" y="4953000"/>
                <a:ext cx="3611562" cy="1235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4" name="Group 51"/>
              <p:cNvGrpSpPr>
                <a:grpSpLocks/>
              </p:cNvGrpSpPr>
              <p:nvPr/>
            </p:nvGrpSpPr>
            <p:grpSpPr bwMode="auto">
              <a:xfrm>
                <a:off x="158750" y="1219200"/>
                <a:ext cx="3559441" cy="4927600"/>
                <a:chOff x="479425" y="1143000"/>
                <a:chExt cx="3559175" cy="4927601"/>
              </a:xfrm>
            </p:grpSpPr>
            <p:sp>
              <p:nvSpPr>
                <p:cNvPr id="80" name="Line 41"/>
                <p:cNvSpPr>
                  <a:spLocks noChangeAspect="1" noChangeShapeType="1"/>
                </p:cNvSpPr>
                <p:nvPr/>
              </p:nvSpPr>
              <p:spPr bwMode="auto">
                <a:xfrm flipV="1">
                  <a:off x="479425" y="1143000"/>
                  <a:ext cx="1482725" cy="4897438"/>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81" name="Line 42"/>
                <p:cNvSpPr>
                  <a:spLocks noChangeAspect="1" noChangeShapeType="1"/>
                </p:cNvSpPr>
                <p:nvPr/>
              </p:nvSpPr>
              <p:spPr bwMode="auto">
                <a:xfrm flipH="1" flipV="1">
                  <a:off x="1965325" y="1154113"/>
                  <a:ext cx="2073275" cy="3709988"/>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82" name="Line 43"/>
                <p:cNvSpPr>
                  <a:spLocks noChangeAspect="1" noChangeShapeType="1"/>
                </p:cNvSpPr>
                <p:nvPr/>
              </p:nvSpPr>
              <p:spPr bwMode="auto">
                <a:xfrm flipH="1">
                  <a:off x="1357314" y="1208088"/>
                  <a:ext cx="628650" cy="3679825"/>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83" name="Line 48"/>
                <p:cNvSpPr>
                  <a:spLocks noChangeAspect="1" noChangeShapeType="1"/>
                </p:cNvSpPr>
                <p:nvPr/>
              </p:nvSpPr>
              <p:spPr bwMode="auto">
                <a:xfrm flipH="1" flipV="1">
                  <a:off x="1971676" y="1154113"/>
                  <a:ext cx="1196975" cy="4916488"/>
                </a:xfrm>
                <a:prstGeom prst="line">
                  <a:avLst/>
                </a:prstGeom>
                <a:noFill/>
                <a:ln w="9525">
                  <a:solidFill>
                    <a:schemeClr val="tx1"/>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p:sp>
            <p:nvSpPr>
              <p:cNvPr id="66" name="Line 41"/>
              <p:cNvSpPr>
                <a:spLocks noChangeAspect="1" noChangeShapeType="1"/>
              </p:cNvSpPr>
              <p:nvPr/>
            </p:nvSpPr>
            <p:spPr bwMode="auto">
              <a:xfrm flipV="1">
                <a:off x="5105135" y="1219199"/>
                <a:ext cx="1482836" cy="489743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67" name="Line 42"/>
              <p:cNvSpPr>
                <a:spLocks noChangeAspect="1" noChangeShapeType="1"/>
              </p:cNvSpPr>
              <p:nvPr/>
            </p:nvSpPr>
            <p:spPr bwMode="auto">
              <a:xfrm flipH="1" flipV="1">
                <a:off x="6591146" y="1230312"/>
                <a:ext cx="2080528" cy="372268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68" name="Line 43"/>
              <p:cNvSpPr>
                <a:spLocks noChangeAspect="1" noChangeShapeType="1"/>
              </p:cNvSpPr>
              <p:nvPr/>
            </p:nvSpPr>
            <p:spPr bwMode="auto">
              <a:xfrm flipH="1">
                <a:off x="5983089" y="1284288"/>
                <a:ext cx="628697" cy="3679824"/>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69" name="Line 41"/>
              <p:cNvSpPr>
                <a:spLocks noChangeAspect="1" noChangeShapeType="1"/>
              </p:cNvSpPr>
              <p:nvPr/>
            </p:nvSpPr>
            <p:spPr bwMode="auto">
              <a:xfrm flipV="1">
                <a:off x="167261" y="1274763"/>
                <a:ext cx="1482836" cy="489743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70" name="Line 42"/>
              <p:cNvSpPr>
                <a:spLocks noChangeAspect="1" noChangeShapeType="1"/>
              </p:cNvSpPr>
              <p:nvPr/>
            </p:nvSpPr>
            <p:spPr bwMode="auto">
              <a:xfrm flipH="1" flipV="1">
                <a:off x="1653272" y="1219199"/>
                <a:ext cx="2080528" cy="3722687"/>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71" name="Line 43"/>
              <p:cNvSpPr>
                <a:spLocks noChangeAspect="1" noChangeShapeType="1"/>
              </p:cNvSpPr>
              <p:nvPr/>
            </p:nvSpPr>
            <p:spPr bwMode="auto">
              <a:xfrm flipH="1">
                <a:off x="1045215" y="1339852"/>
                <a:ext cx="628697" cy="3679824"/>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p:nvGrpSpPr>
              <p:cNvPr id="5" name="Group 56"/>
              <p:cNvGrpSpPr>
                <a:grpSpLocks/>
              </p:cNvGrpSpPr>
              <p:nvPr/>
            </p:nvGrpSpPr>
            <p:grpSpPr bwMode="auto">
              <a:xfrm>
                <a:off x="669963" y="1905002"/>
                <a:ext cx="2362375" cy="2514599"/>
                <a:chOff x="990600" y="1828801"/>
                <a:chExt cx="2362200" cy="2514599"/>
              </a:xfrm>
            </p:grpSpPr>
            <p:pic>
              <p:nvPicPr>
                <p:cNvPr id="77"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0600" y="3611880"/>
                  <a:ext cx="2362200" cy="7315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8"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43024" y="2743200"/>
                  <a:ext cx="1554480" cy="4813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9" name="Picture 6" descr="C:\research\proposal\images\Grove3_frame10.png.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76400" y="1828801"/>
                  <a:ext cx="685800" cy="21237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nvGrpSpPr>
              <p:cNvPr id="6" name="Group 66"/>
              <p:cNvGrpSpPr>
                <a:grpSpLocks/>
              </p:cNvGrpSpPr>
              <p:nvPr/>
            </p:nvGrpSpPr>
            <p:grpSpPr bwMode="auto">
              <a:xfrm>
                <a:off x="5641623" y="1905001"/>
                <a:ext cx="2359328" cy="2514599"/>
                <a:chOff x="5489448" y="1828801"/>
                <a:chExt cx="2359152" cy="2514599"/>
              </a:xfrm>
            </p:grpSpPr>
            <p:pic>
              <p:nvPicPr>
                <p:cNvPr id="74"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89448" y="3611880"/>
                  <a:ext cx="2359152" cy="7315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5"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1200" y="2743200"/>
                  <a:ext cx="1554480" cy="4846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6" name="Picture 7" descr="C:\research\proposal\images\Grove3_frame11.png.png"/>
                <p:cNvPicPr>
                  <a:picLocks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72200" y="1828801"/>
                  <a:ext cx="640080" cy="2103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grpSp>
        <p:sp>
          <p:nvSpPr>
            <p:cNvPr id="61" name="Line 48"/>
            <p:cNvSpPr>
              <a:spLocks noChangeAspect="1" noChangeShapeType="1"/>
            </p:cNvSpPr>
            <p:nvPr/>
          </p:nvSpPr>
          <p:spPr bwMode="auto">
            <a:xfrm flipH="1" flipV="1">
              <a:off x="1659622" y="1285876"/>
              <a:ext cx="1174903" cy="4825468"/>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62" name="Line 48"/>
            <p:cNvSpPr>
              <a:spLocks noChangeAspect="1" noChangeShapeType="1"/>
            </p:cNvSpPr>
            <p:nvPr/>
          </p:nvSpPr>
          <p:spPr bwMode="auto">
            <a:xfrm flipH="1" flipV="1">
              <a:off x="6597496" y="1230312"/>
              <a:ext cx="1174903" cy="4825468"/>
            </a:xfrm>
            <a:prstGeom prst="line">
              <a:avLst/>
            </a:prstGeom>
            <a:noFill/>
            <a:ln w="9525">
              <a:solidFill>
                <a:srgbClr val="FFFF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51" name="TextBox 50"/>
              <p:cNvSpPr txBox="1"/>
              <p:nvPr/>
            </p:nvSpPr>
            <p:spPr bwMode="auto">
              <a:xfrm>
                <a:off x="4536833" y="2362200"/>
                <a:ext cx="720967" cy="71340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sSup>
                        <m:sSupPr>
                          <m:ctrlPr>
                            <a:rPr lang="en-US" sz="2000" i="1" smtClean="0">
                              <a:solidFill>
                                <a:schemeClr val="bg1"/>
                              </a:solidFill>
                              <a:latin typeface="Cambria Math"/>
                              <a:ea typeface="Cambria Math"/>
                            </a:rPr>
                          </m:ctrlPr>
                        </m:sSupPr>
                        <m:e>
                          <m:acc>
                            <m:accPr>
                              <m:chr m:val="̂"/>
                              <m:ctrlPr>
                                <a:rPr lang="en-US" sz="2000" b="1" i="1" smtClean="0">
                                  <a:solidFill>
                                    <a:schemeClr val="bg1"/>
                                  </a:solidFill>
                                  <a:latin typeface="Cambria Math"/>
                                  <a:ea typeface="Cambria Math"/>
                                </a:rPr>
                              </m:ctrlPr>
                            </m:accPr>
                            <m:e>
                              <m:r>
                                <a:rPr lang="en-US" sz="2000" b="1" i="0" smtClean="0">
                                  <a:solidFill>
                                    <a:schemeClr val="bg1"/>
                                  </a:solidFill>
                                  <a:latin typeface="Cambria Math"/>
                                  <a:ea typeface="Cambria Math"/>
                                </a:rPr>
                                <m:t>𝐰</m:t>
                              </m:r>
                            </m:e>
                          </m:acc>
                        </m:e>
                        <m:sup>
                          <m:r>
                            <a:rPr lang="en-US" sz="2000" b="0" i="1" smtClean="0">
                              <a:solidFill>
                                <a:schemeClr val="bg1"/>
                              </a:solidFill>
                              <a:latin typeface="Cambria Math"/>
                              <a:ea typeface="Cambria Math"/>
                            </a:rPr>
                            <m:t>𝑘</m:t>
                          </m:r>
                        </m:sup>
                      </m:sSup>
                    </m:oMath>
                  </m:oMathPara>
                </a14:m>
                <a:endParaRPr lang="en-US" sz="2000" b="1" dirty="0">
                  <a:solidFill>
                    <a:schemeClr val="bg1"/>
                  </a:solidFill>
                </a:endParaRPr>
              </a:p>
              <a:p>
                <a:pPr eaLnBrk="0" hangingPunct="0"/>
                <a:endParaRPr lang="en-US" sz="2000" b="1" dirty="0" smtClean="0">
                  <a:solidFill>
                    <a:schemeClr val="bg1"/>
                  </a:solidFill>
                  <a:latin typeface="+mn-lt"/>
                </a:endParaRPr>
              </a:p>
            </p:txBody>
          </p:sp>
        </mc:Choice>
        <mc:Fallback>
          <p:sp>
            <p:nvSpPr>
              <p:cNvPr id="51" name="TextBox 50"/>
              <p:cNvSpPr txBox="1">
                <a:spLocks noRot="1" noChangeAspect="1" noMove="1" noResize="1" noEditPoints="1" noAdjustHandles="1" noChangeArrowheads="1" noChangeShapeType="1" noTextEdit="1"/>
              </p:cNvSpPr>
              <p:nvPr/>
            </p:nvSpPr>
            <p:spPr bwMode="auto">
              <a:xfrm>
                <a:off x="4536833" y="2362200"/>
                <a:ext cx="720967" cy="713400"/>
              </a:xfrm>
              <a:prstGeom prst="rect">
                <a:avLst/>
              </a:prstGeom>
              <a:blipFill rotWithShape="1">
                <a:blip r:embed="rId8"/>
                <a:stretch>
                  <a:fillRect t="-2564" r="-20168"/>
                </a:stretch>
              </a:blipFill>
              <a:ln w="9525">
                <a:noFill/>
                <a:miter lim="800000"/>
                <a:headEnd/>
                <a:tailEnd/>
              </a:ln>
            </p:spPr>
            <p:txBody>
              <a:bodyPr/>
              <a:lstStyle/>
              <a:p>
                <a:r>
                  <a:rPr lang="en-US">
                    <a:noFill/>
                  </a:rPr>
                  <a:t> </a:t>
                </a:r>
              </a:p>
            </p:txBody>
          </p:sp>
        </mc:Fallback>
      </mc:AlternateContent>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84" name="Rectangle 83"/>
              <p:cNvSpPr/>
              <p:nvPr/>
            </p:nvSpPr>
            <p:spPr>
              <a:xfrm>
                <a:off x="1295400" y="6172200"/>
                <a:ext cx="51732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1" i="0" smtClean="0">
                              <a:solidFill>
                                <a:schemeClr val="bg1"/>
                              </a:solidFill>
                              <a:latin typeface="Cambria Math"/>
                            </a:rPr>
                            <m:t>𝐈</m:t>
                          </m:r>
                        </m:e>
                        <m:sub>
                          <m:r>
                            <a:rPr lang="en-US" b="0" i="1" smtClean="0">
                              <a:solidFill>
                                <a:schemeClr val="bg1"/>
                              </a:solidFill>
                              <a:latin typeface="Cambria Math"/>
                            </a:rPr>
                            <m:t>1</m:t>
                          </m:r>
                        </m:sub>
                      </m:sSub>
                    </m:oMath>
                  </m:oMathPara>
                </a14:m>
                <a:endParaRPr lang="en-US" dirty="0">
                  <a:solidFill>
                    <a:schemeClr val="bg1"/>
                  </a:solidFill>
                </a:endParaRPr>
              </a:p>
            </p:txBody>
          </p:sp>
        </mc:Choice>
        <mc:Fallback>
          <p:sp>
            <p:nvSpPr>
              <p:cNvPr id="84" name="Rectangle 83"/>
              <p:cNvSpPr>
                <a:spLocks noRot="1" noChangeAspect="1" noMove="1" noResize="1" noEditPoints="1" noAdjustHandles="1" noChangeArrowheads="1" noChangeShapeType="1" noTextEdit="1"/>
              </p:cNvSpPr>
              <p:nvPr/>
            </p:nvSpPr>
            <p:spPr>
              <a:xfrm>
                <a:off x="1295400" y="6172200"/>
                <a:ext cx="517321" cy="461665"/>
              </a:xfrm>
              <a:prstGeom prst="rect">
                <a:avLst/>
              </a:prstGeom>
              <a:blipFill rotWithShape="1">
                <a:blip r:embed="rId9"/>
                <a:stretch>
                  <a:fillRect b="-2667"/>
                </a:stretch>
              </a:blipFill>
            </p:spPr>
            <p:txBody>
              <a:bodyPr/>
              <a:lstStyle/>
              <a:p>
                <a:r>
                  <a:rPr lang="en-US">
                    <a:noFill/>
                  </a:rPr>
                  <a:t> </a:t>
                </a:r>
              </a:p>
            </p:txBody>
          </p:sp>
        </mc:Fallback>
      </mc:AlternateContent>
      <p:pic>
        <p:nvPicPr>
          <p:cNvPr id="85" name="Picture 17" descr="train_017"/>
          <p:cNvPicPr>
            <a:picLocks noChangeAspect="1" noChangeArrowheads="1" noCrop="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39000" y="817564"/>
            <a:ext cx="1828800"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86" name="Rectangle 85"/>
              <p:cNvSpPr/>
              <p:nvPr/>
            </p:nvSpPr>
            <p:spPr>
              <a:xfrm>
                <a:off x="6264479" y="6172200"/>
                <a:ext cx="52443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bg1"/>
                              </a:solidFill>
                              <a:latin typeface="Cambria Math"/>
                            </a:rPr>
                          </m:ctrlPr>
                        </m:sSubPr>
                        <m:e>
                          <m:r>
                            <a:rPr lang="en-US" b="1" i="0" smtClean="0">
                              <a:solidFill>
                                <a:schemeClr val="bg1"/>
                              </a:solidFill>
                              <a:latin typeface="Cambria Math"/>
                            </a:rPr>
                            <m:t>𝐈</m:t>
                          </m:r>
                        </m:e>
                        <m:sub>
                          <m:r>
                            <a:rPr lang="en-US" b="0" i="1" smtClean="0">
                              <a:solidFill>
                                <a:schemeClr val="bg1"/>
                              </a:solidFill>
                              <a:latin typeface="Cambria Math"/>
                            </a:rPr>
                            <m:t>2</m:t>
                          </m:r>
                        </m:sub>
                      </m:sSub>
                    </m:oMath>
                  </m:oMathPara>
                </a14:m>
                <a:endParaRPr lang="en-US" dirty="0">
                  <a:solidFill>
                    <a:schemeClr val="bg1"/>
                  </a:solidFill>
                </a:endParaRPr>
              </a:p>
            </p:txBody>
          </p:sp>
        </mc:Choice>
        <mc:Fallback>
          <p:sp>
            <p:nvSpPr>
              <p:cNvPr id="86" name="Rectangle 85"/>
              <p:cNvSpPr>
                <a:spLocks noRot="1" noChangeAspect="1" noMove="1" noResize="1" noEditPoints="1" noAdjustHandles="1" noChangeArrowheads="1" noChangeShapeType="1" noTextEdit="1"/>
              </p:cNvSpPr>
              <p:nvPr/>
            </p:nvSpPr>
            <p:spPr>
              <a:xfrm>
                <a:off x="6264479" y="6172200"/>
                <a:ext cx="524438" cy="461665"/>
              </a:xfrm>
              <a:prstGeom prst="rect">
                <a:avLst/>
              </a:prstGeom>
              <a:blipFill rotWithShape="1">
                <a:blip r:embed="rId11"/>
                <a:stretch>
                  <a:fillRect b="-2667"/>
                </a:stretch>
              </a:blipFill>
            </p:spPr>
            <p:txBody>
              <a:bodyPr/>
              <a:lstStyle/>
              <a:p>
                <a:r>
                  <a:rPr lang="en-US">
                    <a:noFill/>
                  </a:rPr>
                  <a:t> </a:t>
                </a:r>
              </a:p>
            </p:txBody>
          </p:sp>
        </mc:Fallback>
      </mc:AlternateContent>
      <p:sp>
        <p:nvSpPr>
          <p:cNvPr id="52" name="TextBox 51"/>
          <p:cNvSpPr txBox="1"/>
          <p:nvPr/>
        </p:nvSpPr>
        <p:spPr>
          <a:xfrm>
            <a:off x="2677417" y="3688080"/>
            <a:ext cx="3934369"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smtClean="0"/>
              <a:t>For wide screen movies, use different </a:t>
            </a:r>
            <a:r>
              <a:rPr lang="en-US" sz="2000" dirty="0" err="1" smtClean="0"/>
              <a:t>downsampling</a:t>
            </a:r>
            <a:r>
              <a:rPr lang="en-US" sz="2000" dirty="0" smtClean="0"/>
              <a:t> in horizontal and vertical direction.</a:t>
            </a:r>
          </a:p>
          <a:p>
            <a:r>
              <a:rPr lang="en-US" sz="2000" dirty="0" smtClean="0"/>
              <a:t>Makes a big difference.</a:t>
            </a:r>
          </a:p>
        </p:txBody>
      </p:sp>
      <p:sp>
        <p:nvSpPr>
          <p:cNvPr id="56" name="Rectangle 55"/>
          <p:cNvSpPr/>
          <p:nvPr/>
        </p:nvSpPr>
        <p:spPr>
          <a:xfrm>
            <a:off x="3375253" y="747492"/>
            <a:ext cx="2263848" cy="369332"/>
          </a:xfrm>
          <a:prstGeom prst="rect">
            <a:avLst/>
          </a:prstGeom>
        </p:spPr>
        <p:txBody>
          <a:bodyPr wrap="none">
            <a:spAutoFit/>
          </a:bodyPr>
          <a:lstStyle/>
          <a:p>
            <a:r>
              <a:rPr lang="en-US" altLang="zh-CN" dirty="0" smtClean="0">
                <a:ea typeface="Times New Roman" charset="0"/>
                <a:cs typeface="Times New Roman" charset="0"/>
              </a:rPr>
              <a:t>Sun, Roth, Black. 2013</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82780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 Review</a:t>
            </a:r>
            <a:endParaRPr lang="en-US" dirty="0"/>
          </a:p>
        </p:txBody>
      </p:sp>
      <p:sp>
        <p:nvSpPr>
          <p:cNvPr id="3" name="Content Placeholder 2"/>
          <p:cNvSpPr>
            <a:spLocks noGrp="1"/>
          </p:cNvSpPr>
          <p:nvPr>
            <p:ph idx="1"/>
          </p:nvPr>
        </p:nvSpPr>
        <p:spPr>
          <a:xfrm>
            <a:off x="457200" y="1389984"/>
            <a:ext cx="8229600" cy="4951257"/>
          </a:xfrm>
        </p:spPr>
        <p:txBody>
          <a:bodyPr>
            <a:normAutofit fontScale="92500" lnSpcReduction="10000"/>
          </a:bodyPr>
          <a:lstStyle/>
          <a:p>
            <a:r>
              <a:rPr lang="en-US" dirty="0" smtClean="0"/>
              <a:t>Brightness is constant</a:t>
            </a:r>
          </a:p>
          <a:p>
            <a:r>
              <a:rPr lang="en-US" dirty="0" smtClean="0"/>
              <a:t>Deviations from constancy are Gaussian</a:t>
            </a:r>
          </a:p>
          <a:p>
            <a:r>
              <a:rPr lang="en-US" dirty="0" smtClean="0">
                <a:solidFill>
                  <a:schemeClr val="bg1">
                    <a:lumMod val="50000"/>
                    <a:lumOff val="50000"/>
                  </a:schemeClr>
                </a:solidFill>
              </a:rPr>
              <a:t>Motion is small (&lt;1 pixel)</a:t>
            </a:r>
          </a:p>
          <a:p>
            <a:r>
              <a:rPr lang="en-US" dirty="0" smtClean="0">
                <a:solidFill>
                  <a:schemeClr val="bg1">
                    <a:lumMod val="50000"/>
                    <a:lumOff val="50000"/>
                  </a:schemeClr>
                </a:solidFill>
              </a:rPr>
              <a:t>First-order Taylor series is a good approximation</a:t>
            </a:r>
          </a:p>
          <a:p>
            <a:r>
              <a:rPr lang="en-US" dirty="0" smtClean="0"/>
              <a:t>Image is differentiable </a:t>
            </a:r>
            <a:r>
              <a:rPr lang="en-US" dirty="0" smtClean="0">
                <a:solidFill>
                  <a:srgbClr val="FFFF00"/>
                </a:solidFill>
              </a:rPr>
              <a:t>(use good filters)</a:t>
            </a:r>
          </a:p>
          <a:p>
            <a:r>
              <a:rPr lang="en-US" dirty="0" smtClean="0"/>
              <a:t>Flow field is smooth</a:t>
            </a:r>
          </a:p>
          <a:p>
            <a:r>
              <a:rPr lang="en-US" dirty="0" smtClean="0"/>
              <a:t>Deviations from smooth are Gaussian</a:t>
            </a:r>
          </a:p>
          <a:p>
            <a:r>
              <a:rPr lang="en-US" dirty="0" smtClean="0"/>
              <a:t>First order smoothness is all that matters</a:t>
            </a:r>
          </a:p>
          <a:p>
            <a:r>
              <a:rPr lang="en-US" dirty="0" smtClean="0"/>
              <a:t>Flow derivative is approximated by first differences.</a:t>
            </a:r>
          </a:p>
          <a:p>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56" descr="Army"/>
          <p:cNvPicPr>
            <a:picLocks noChangeAspect="1" noChangeArrowheads="1"/>
          </p:cNvPicPr>
          <p:nvPr/>
        </p:nvPicPr>
        <p:blipFill>
          <a:blip r:embed="rId4"/>
          <a:srcRect/>
          <a:stretch>
            <a:fillRect/>
          </a:stretch>
        </p:blipFill>
        <p:spPr bwMode="auto">
          <a:xfrm>
            <a:off x="4344988" y="1911350"/>
            <a:ext cx="3327400" cy="2211388"/>
          </a:xfrm>
          <a:prstGeom prst="rect">
            <a:avLst/>
          </a:prstGeom>
          <a:noFill/>
          <a:ln w="9525">
            <a:noFill/>
            <a:miter lim="800000"/>
            <a:headEnd/>
            <a:tailEnd/>
          </a:ln>
        </p:spPr>
      </p:pic>
      <p:sp>
        <p:nvSpPr>
          <p:cNvPr id="36867" name="Rectangle 1"/>
          <p:cNvSpPr>
            <a:spLocks noGrp="1" noChangeArrowheads="1"/>
          </p:cNvSpPr>
          <p:nvPr>
            <p:ph type="title"/>
          </p:nvPr>
        </p:nvSpPr>
        <p:spPr>
          <a:xfrm>
            <a:off x="457200" y="122238"/>
            <a:ext cx="8231188" cy="906462"/>
          </a:xfrm>
        </p:spPr>
        <p:txBody>
          <a:bodyPr/>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a:ea typeface="宋体" charset="-122"/>
                <a:cs typeface="宋体" charset="-122"/>
              </a:rPr>
              <a:t>Optical flow</a:t>
            </a:r>
          </a:p>
        </p:txBody>
      </p:sp>
      <p:sp>
        <p:nvSpPr>
          <p:cNvPr id="36868" name="Rectangle 4"/>
          <p:cNvSpPr>
            <a:spLocks noGrp="1" noChangeArrowheads="1"/>
          </p:cNvSpPr>
          <p:nvPr>
            <p:ph type="body" idx="1"/>
          </p:nvPr>
        </p:nvSpPr>
        <p:spPr>
          <a:xfrm>
            <a:off x="457200" y="1038225"/>
            <a:ext cx="8229600" cy="4525963"/>
          </a:xfrm>
        </p:spPr>
        <p:txBody>
          <a:bodyPr lIns="91440" tIns="45720" rIns="91440" bIns="45720"/>
          <a:lstStyle/>
          <a:p>
            <a:pPr eaLnBrk="1" hangingPunct="1">
              <a:lnSpc>
                <a:spcPct val="100000"/>
              </a:lnSpc>
              <a:buFont typeface="Tahoma"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zh-CN">
                <a:ea typeface="宋体" charset="-122"/>
                <a:cs typeface="宋体" charset="-122"/>
              </a:rPr>
              <a:t>Motion (displacement) of image pixels</a:t>
            </a:r>
          </a:p>
        </p:txBody>
      </p:sp>
      <p:sp>
        <p:nvSpPr>
          <p:cNvPr id="36869" name="Rectangle 51"/>
          <p:cNvSpPr>
            <a:spLocks noChangeArrowheads="1"/>
          </p:cNvSpPr>
          <p:nvPr/>
        </p:nvSpPr>
        <p:spPr bwMode="auto">
          <a:xfrm>
            <a:off x="8002588" y="4191000"/>
            <a:ext cx="685800" cy="402291"/>
          </a:xfrm>
          <a:prstGeom prst="rect">
            <a:avLst/>
          </a:prstGeom>
          <a:noFill/>
          <a:ln w="9525">
            <a:noFill/>
            <a:round/>
            <a:headEnd/>
            <a:tailEnd/>
          </a:ln>
        </p:spPr>
        <p:txBody>
          <a:bodyPr lIns="90000" tIns="46800" rIns="90000" bIns="46800">
            <a:prstTxWarp prst="textNoShape">
              <a:avLst/>
            </a:prstTxWarp>
            <a:spAutoFit/>
          </a:bodyPr>
          <a:lstStyle/>
          <a:p>
            <a:pPr>
              <a:lnSpc>
                <a:spcPct val="100000"/>
              </a:lnSpc>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sz="2000">
                <a:solidFill>
                  <a:srgbClr val="FFFFFF"/>
                </a:solidFill>
                <a:ea typeface="宋体" charset="-122"/>
                <a:cs typeface="宋体" charset="-122"/>
              </a:rPr>
              <a:t>Key</a:t>
            </a:r>
          </a:p>
        </p:txBody>
      </p:sp>
      <p:sp>
        <p:nvSpPr>
          <p:cNvPr id="36870" name="Rectangle 57"/>
          <p:cNvSpPr>
            <a:spLocks noChangeArrowheads="1"/>
          </p:cNvSpPr>
          <p:nvPr/>
        </p:nvSpPr>
        <p:spPr bwMode="auto">
          <a:xfrm>
            <a:off x="4267200" y="4191000"/>
            <a:ext cx="3429000" cy="402291"/>
          </a:xfrm>
          <a:prstGeom prst="rect">
            <a:avLst/>
          </a:prstGeom>
          <a:noFill/>
          <a:ln w="9525">
            <a:noFill/>
            <a:round/>
            <a:headEnd/>
            <a:tailEnd/>
          </a:ln>
        </p:spPr>
        <p:txBody>
          <a:bodyPr lIns="90000" tIns="46800" rIns="90000" bIns="46800">
            <a:prstTxWarp prst="textNoShape">
              <a:avLst/>
            </a:prstTxWarp>
            <a:spAutoFit/>
          </a:bodyPr>
          <a:lstStyle/>
          <a:p>
            <a:pPr>
              <a:lnSpc>
                <a:spcPct val="100000"/>
              </a:lnSpc>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sz="2000" dirty="0">
                <a:solidFill>
                  <a:srgbClr val="FFFFFF"/>
                </a:solidFill>
                <a:ea typeface="宋体" charset="-122"/>
                <a:cs typeface="宋体" charset="-122"/>
              </a:rPr>
              <a:t>Horn &amp; </a:t>
            </a:r>
            <a:r>
              <a:rPr lang="en-GB" altLang="zh-CN" sz="2000" dirty="0" err="1" smtClean="0">
                <a:solidFill>
                  <a:srgbClr val="FFFFFF"/>
                </a:solidFill>
                <a:ea typeface="宋体" charset="-122"/>
                <a:cs typeface="宋体" charset="-122"/>
              </a:rPr>
              <a:t>Schunck</a:t>
            </a:r>
            <a:endParaRPr lang="en-GB" altLang="zh-CN" sz="2000" dirty="0">
              <a:solidFill>
                <a:srgbClr val="FFFFFF"/>
              </a:solidFill>
              <a:ea typeface="宋体" charset="-122"/>
              <a:cs typeface="宋体" charset="-122"/>
            </a:endParaRPr>
          </a:p>
        </p:txBody>
      </p:sp>
      <p:pic>
        <p:nvPicPr>
          <p:cNvPr id="36871" name="Picture 59" descr="colorcode"/>
          <p:cNvPicPr>
            <a:picLocks noChangeAspect="1" noChangeArrowheads="1"/>
          </p:cNvPicPr>
          <p:nvPr/>
        </p:nvPicPr>
        <p:blipFill>
          <a:blip r:embed="rId5"/>
          <a:srcRect/>
          <a:stretch>
            <a:fillRect/>
          </a:stretch>
        </p:blipFill>
        <p:spPr bwMode="auto">
          <a:xfrm>
            <a:off x="7889875" y="3144838"/>
            <a:ext cx="950913" cy="950912"/>
          </a:xfrm>
          <a:prstGeom prst="rect">
            <a:avLst/>
          </a:prstGeom>
          <a:noFill/>
          <a:ln w="9525">
            <a:noFill/>
            <a:miter lim="800000"/>
            <a:headEnd/>
            <a:tailEnd/>
          </a:ln>
        </p:spPr>
      </p:pic>
      <p:sp>
        <p:nvSpPr>
          <p:cNvPr id="36873" name="Oval 15"/>
          <p:cNvSpPr>
            <a:spLocks noChangeArrowheads="1"/>
          </p:cNvSpPr>
          <p:nvPr/>
        </p:nvSpPr>
        <p:spPr bwMode="auto">
          <a:xfrm>
            <a:off x="5867400" y="3276600"/>
            <a:ext cx="990600" cy="9906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pic>
        <p:nvPicPr>
          <p:cNvPr id="36875" name="Picture 22" descr="HS_Army_region"/>
          <p:cNvPicPr>
            <a:picLocks noChangeAspect="1" noChangeArrowheads="1"/>
          </p:cNvPicPr>
          <p:nvPr/>
        </p:nvPicPr>
        <p:blipFill>
          <a:blip r:embed="rId6"/>
          <a:srcRect/>
          <a:stretch>
            <a:fillRect/>
          </a:stretch>
        </p:blipFill>
        <p:spPr bwMode="auto">
          <a:xfrm>
            <a:off x="5715000" y="4752975"/>
            <a:ext cx="1343025" cy="1343025"/>
          </a:xfrm>
          <a:prstGeom prst="rect">
            <a:avLst/>
          </a:prstGeom>
          <a:noFill/>
          <a:ln w="9525">
            <a:noFill/>
            <a:miter lim="800000"/>
            <a:headEnd/>
            <a:tailEnd/>
          </a:ln>
        </p:spPr>
      </p:pic>
      <p:pic>
        <p:nvPicPr>
          <p:cNvPr id="14" name="Picture 3" descr="/Users/black/Papers/Deqing/Talks/Movies/army.mov">
            <a:hlinkClick r:id="" action="ppaction://media"/>
          </p:cNvPr>
          <p:cNvPicPr/>
          <p:nvPr>
            <a:videoFile r:link="rId1"/>
          </p:nvPr>
        </p:nvPicPr>
        <p:blipFill>
          <a:blip r:embed="rId7"/>
          <a:srcRect/>
          <a:stretch>
            <a:fillRect/>
          </a:stretch>
        </p:blipFill>
        <p:spPr bwMode="auto">
          <a:xfrm>
            <a:off x="788988" y="1905000"/>
            <a:ext cx="3325812" cy="22098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56" descr="Army"/>
          <p:cNvPicPr>
            <a:picLocks noChangeAspect="1" noChangeArrowheads="1"/>
          </p:cNvPicPr>
          <p:nvPr/>
        </p:nvPicPr>
        <p:blipFill>
          <a:blip r:embed="rId3"/>
          <a:srcRect/>
          <a:stretch>
            <a:fillRect/>
          </a:stretch>
        </p:blipFill>
        <p:spPr bwMode="auto">
          <a:xfrm>
            <a:off x="4344988" y="1911350"/>
            <a:ext cx="3327400" cy="2211388"/>
          </a:xfrm>
          <a:prstGeom prst="rect">
            <a:avLst/>
          </a:prstGeom>
          <a:noFill/>
          <a:ln w="9525">
            <a:noFill/>
            <a:miter lim="800000"/>
            <a:headEnd/>
            <a:tailEnd/>
          </a:ln>
        </p:spPr>
      </p:pic>
      <p:sp>
        <p:nvSpPr>
          <p:cNvPr id="36867" name="Rectangle 1"/>
          <p:cNvSpPr>
            <a:spLocks noGrp="1" noChangeArrowheads="1"/>
          </p:cNvSpPr>
          <p:nvPr>
            <p:ph type="title"/>
          </p:nvPr>
        </p:nvSpPr>
        <p:spPr>
          <a:xfrm>
            <a:off x="457200" y="122238"/>
            <a:ext cx="8231188" cy="906462"/>
          </a:xfrm>
        </p:spPr>
        <p:txBody>
          <a:bodyPr/>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a:ea typeface="宋体" charset="-122"/>
                <a:cs typeface="宋体" charset="-122"/>
              </a:rPr>
              <a:t>Optical flow</a:t>
            </a:r>
          </a:p>
        </p:txBody>
      </p:sp>
      <p:sp>
        <p:nvSpPr>
          <p:cNvPr id="36868" name="Rectangle 4"/>
          <p:cNvSpPr>
            <a:spLocks noGrp="1" noChangeArrowheads="1"/>
          </p:cNvSpPr>
          <p:nvPr>
            <p:ph type="body" idx="1"/>
          </p:nvPr>
        </p:nvSpPr>
        <p:spPr>
          <a:xfrm>
            <a:off x="457200" y="1038225"/>
            <a:ext cx="8229600" cy="4525963"/>
          </a:xfrm>
        </p:spPr>
        <p:txBody>
          <a:bodyPr lIns="91440" tIns="45720" rIns="91440" bIns="45720"/>
          <a:lstStyle/>
          <a:p>
            <a:pPr eaLnBrk="1" hangingPunct="1">
              <a:lnSpc>
                <a:spcPct val="100000"/>
              </a:lnSpc>
              <a:buFont typeface="Tahoma"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zh-CN">
                <a:ea typeface="宋体" charset="-122"/>
                <a:cs typeface="宋体" charset="-122"/>
              </a:rPr>
              <a:t>Motion (displacement) of image pixels</a:t>
            </a:r>
          </a:p>
        </p:txBody>
      </p:sp>
      <p:sp>
        <p:nvSpPr>
          <p:cNvPr id="36869" name="Rectangle 51"/>
          <p:cNvSpPr>
            <a:spLocks noChangeArrowheads="1"/>
          </p:cNvSpPr>
          <p:nvPr/>
        </p:nvSpPr>
        <p:spPr bwMode="auto">
          <a:xfrm>
            <a:off x="8002588" y="4191000"/>
            <a:ext cx="685800" cy="402291"/>
          </a:xfrm>
          <a:prstGeom prst="rect">
            <a:avLst/>
          </a:prstGeom>
          <a:noFill/>
          <a:ln w="9525">
            <a:noFill/>
            <a:round/>
            <a:headEnd/>
            <a:tailEnd/>
          </a:ln>
        </p:spPr>
        <p:txBody>
          <a:bodyPr lIns="90000" tIns="46800" rIns="90000" bIns="46800">
            <a:prstTxWarp prst="textNoShape">
              <a:avLst/>
            </a:prstTxWarp>
            <a:spAutoFit/>
          </a:bodyPr>
          <a:lstStyle/>
          <a:p>
            <a:pPr>
              <a:lnSpc>
                <a:spcPct val="100000"/>
              </a:lnSpc>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sz="2000">
                <a:solidFill>
                  <a:srgbClr val="FFFFFF"/>
                </a:solidFill>
                <a:ea typeface="宋体" charset="-122"/>
                <a:cs typeface="宋体" charset="-122"/>
              </a:rPr>
              <a:t>Key</a:t>
            </a:r>
          </a:p>
        </p:txBody>
      </p:sp>
      <p:sp>
        <p:nvSpPr>
          <p:cNvPr id="36870" name="Rectangle 57"/>
          <p:cNvSpPr>
            <a:spLocks noChangeArrowheads="1"/>
          </p:cNvSpPr>
          <p:nvPr/>
        </p:nvSpPr>
        <p:spPr bwMode="auto">
          <a:xfrm>
            <a:off x="4267200" y="4191000"/>
            <a:ext cx="3429000" cy="402291"/>
          </a:xfrm>
          <a:prstGeom prst="rect">
            <a:avLst/>
          </a:prstGeom>
          <a:noFill/>
          <a:ln w="9525">
            <a:noFill/>
            <a:round/>
            <a:headEnd/>
            <a:tailEnd/>
          </a:ln>
        </p:spPr>
        <p:txBody>
          <a:bodyPr lIns="90000" tIns="46800" rIns="90000" bIns="46800">
            <a:prstTxWarp prst="textNoShape">
              <a:avLst/>
            </a:prstTxWarp>
            <a:spAutoFit/>
          </a:bodyPr>
          <a:lstStyle/>
          <a:p>
            <a:pPr>
              <a:lnSpc>
                <a:spcPct val="100000"/>
              </a:lnSpc>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sz="2000" dirty="0">
                <a:solidFill>
                  <a:srgbClr val="FFFFFF"/>
                </a:solidFill>
                <a:ea typeface="宋体" charset="-122"/>
                <a:cs typeface="宋体" charset="-122"/>
              </a:rPr>
              <a:t>Horn &amp; </a:t>
            </a:r>
            <a:r>
              <a:rPr lang="en-GB" altLang="zh-CN" sz="2000" dirty="0" err="1" smtClean="0">
                <a:solidFill>
                  <a:srgbClr val="FFFFFF"/>
                </a:solidFill>
                <a:ea typeface="宋体" charset="-122"/>
                <a:cs typeface="宋体" charset="-122"/>
              </a:rPr>
              <a:t>Schunck</a:t>
            </a:r>
            <a:endParaRPr lang="en-GB" altLang="zh-CN" sz="2000" dirty="0">
              <a:solidFill>
                <a:srgbClr val="FFFFFF"/>
              </a:solidFill>
              <a:ea typeface="宋体" charset="-122"/>
              <a:cs typeface="宋体" charset="-122"/>
            </a:endParaRPr>
          </a:p>
        </p:txBody>
      </p:sp>
      <p:pic>
        <p:nvPicPr>
          <p:cNvPr id="36871" name="Picture 59" descr="colorcode"/>
          <p:cNvPicPr>
            <a:picLocks noChangeAspect="1" noChangeArrowheads="1"/>
          </p:cNvPicPr>
          <p:nvPr/>
        </p:nvPicPr>
        <p:blipFill>
          <a:blip r:embed="rId4"/>
          <a:srcRect/>
          <a:stretch>
            <a:fillRect/>
          </a:stretch>
        </p:blipFill>
        <p:spPr bwMode="auto">
          <a:xfrm>
            <a:off x="7889875" y="3144838"/>
            <a:ext cx="950913" cy="950912"/>
          </a:xfrm>
          <a:prstGeom prst="rect">
            <a:avLst/>
          </a:prstGeom>
          <a:noFill/>
          <a:ln w="9525">
            <a:noFill/>
            <a:miter lim="800000"/>
            <a:headEnd/>
            <a:tailEnd/>
          </a:ln>
        </p:spPr>
      </p:pic>
      <p:sp>
        <p:nvSpPr>
          <p:cNvPr id="36872" name="Rectangle 60"/>
          <p:cNvSpPr>
            <a:spLocks noChangeArrowheads="1"/>
          </p:cNvSpPr>
          <p:nvPr/>
        </p:nvSpPr>
        <p:spPr bwMode="auto">
          <a:xfrm>
            <a:off x="1871663" y="4175125"/>
            <a:ext cx="1695450" cy="400050"/>
          </a:xfrm>
          <a:prstGeom prst="rect">
            <a:avLst/>
          </a:prstGeom>
          <a:noFill/>
          <a:ln w="9525">
            <a:noFill/>
            <a:miter lim="800000"/>
            <a:headEnd/>
            <a:tailEnd/>
          </a:ln>
        </p:spPr>
        <p:txBody>
          <a:bodyPr wrap="none">
            <a:prstTxWarp prst="textNoShape">
              <a:avLst/>
            </a:prstTxWarp>
            <a:spAutoFit/>
          </a:bodyPr>
          <a:lstStyle/>
          <a:p>
            <a:pPr algn="l" defTabSz="914400">
              <a:lnSpc>
                <a:spcPct val="100000"/>
              </a:lnSpc>
              <a:spcBef>
                <a:spcPct val="0"/>
              </a:spcBef>
              <a:buClrTx/>
              <a:buSzTx/>
              <a:buFontTx/>
              <a:buNone/>
            </a:pPr>
            <a:r>
              <a:rPr lang="en-US" sz="2000"/>
              <a:t>Ground Truth</a:t>
            </a:r>
            <a:endParaRPr lang="en-US" sz="2000">
              <a:solidFill>
                <a:schemeClr val="tx2"/>
              </a:solidFill>
            </a:endParaRPr>
          </a:p>
        </p:txBody>
      </p:sp>
      <p:sp>
        <p:nvSpPr>
          <p:cNvPr id="36873" name="Oval 15"/>
          <p:cNvSpPr>
            <a:spLocks noChangeArrowheads="1"/>
          </p:cNvSpPr>
          <p:nvPr/>
        </p:nvSpPr>
        <p:spPr bwMode="auto">
          <a:xfrm>
            <a:off x="5867400" y="3276600"/>
            <a:ext cx="990600" cy="9906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pic>
        <p:nvPicPr>
          <p:cNvPr id="36874" name="Picture 20" descr="army_gt_region"/>
          <p:cNvPicPr>
            <a:picLocks noChangeAspect="1" noChangeArrowheads="1"/>
          </p:cNvPicPr>
          <p:nvPr/>
        </p:nvPicPr>
        <p:blipFill>
          <a:blip r:embed="rId5"/>
          <a:srcRect/>
          <a:stretch>
            <a:fillRect/>
          </a:stretch>
        </p:blipFill>
        <p:spPr bwMode="auto">
          <a:xfrm>
            <a:off x="2667000" y="4724400"/>
            <a:ext cx="1343025" cy="1343025"/>
          </a:xfrm>
          <a:prstGeom prst="rect">
            <a:avLst/>
          </a:prstGeom>
          <a:noFill/>
          <a:ln w="9525">
            <a:noFill/>
            <a:miter lim="800000"/>
            <a:headEnd/>
            <a:tailEnd/>
          </a:ln>
        </p:spPr>
      </p:pic>
      <p:pic>
        <p:nvPicPr>
          <p:cNvPr id="36875" name="Picture 22" descr="HS_Army_region"/>
          <p:cNvPicPr>
            <a:picLocks noChangeAspect="1" noChangeArrowheads="1"/>
          </p:cNvPicPr>
          <p:nvPr/>
        </p:nvPicPr>
        <p:blipFill>
          <a:blip r:embed="rId6"/>
          <a:srcRect/>
          <a:stretch>
            <a:fillRect/>
          </a:stretch>
        </p:blipFill>
        <p:spPr bwMode="auto">
          <a:xfrm>
            <a:off x="5715000" y="4752975"/>
            <a:ext cx="1343025" cy="1343025"/>
          </a:xfrm>
          <a:prstGeom prst="rect">
            <a:avLst/>
          </a:prstGeom>
          <a:noFill/>
          <a:ln w="9525">
            <a:noFill/>
            <a:miter lim="800000"/>
            <a:headEnd/>
            <a:tailEnd/>
          </a:ln>
        </p:spPr>
      </p:pic>
      <p:pic>
        <p:nvPicPr>
          <p:cNvPr id="36876" name="Picture 12" descr="army-gt"/>
          <p:cNvPicPr>
            <a:picLocks noChangeAspect="1" noChangeArrowheads="1"/>
          </p:cNvPicPr>
          <p:nvPr/>
        </p:nvPicPr>
        <p:blipFill>
          <a:blip r:embed="rId7"/>
          <a:srcRect/>
          <a:stretch>
            <a:fillRect/>
          </a:stretch>
        </p:blipFill>
        <p:spPr bwMode="auto">
          <a:xfrm>
            <a:off x="858838" y="1905000"/>
            <a:ext cx="3332162" cy="2212975"/>
          </a:xfrm>
          <a:prstGeom prst="rect">
            <a:avLst/>
          </a:prstGeom>
          <a:noFill/>
          <a:ln w="9525">
            <a:noFill/>
            <a:miter lim="800000"/>
            <a:headEnd/>
            <a:tailEnd/>
          </a:ln>
        </p:spPr>
      </p:pic>
      <p:sp>
        <p:nvSpPr>
          <p:cNvPr id="36877" name="Oval 15"/>
          <p:cNvSpPr>
            <a:spLocks noChangeArrowheads="1"/>
          </p:cNvSpPr>
          <p:nvPr/>
        </p:nvSpPr>
        <p:spPr bwMode="auto">
          <a:xfrm>
            <a:off x="2438400" y="3276600"/>
            <a:ext cx="990600" cy="9906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Rounded Rectangle 21"/>
          <p:cNvSpPr/>
          <p:nvPr/>
        </p:nvSpPr>
        <p:spPr>
          <a:xfrm>
            <a:off x="736600" y="5105400"/>
            <a:ext cx="8026400" cy="733425"/>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699" name="Picture 3" descr="/Users/black/Papers/Deqing/Talks/Movies/army.mov">
            <a:hlinkClick r:id="" action="ppaction://media"/>
          </p:cNvPr>
          <p:cNvPicPr/>
          <p:nvPr>
            <a:videoFile r:link="rId2"/>
          </p:nvPr>
        </p:nvPicPr>
        <p:blipFill>
          <a:blip r:embed="rId5"/>
          <a:srcRect/>
          <a:stretch>
            <a:fillRect/>
          </a:stretch>
        </p:blipFill>
        <p:spPr bwMode="auto">
          <a:xfrm>
            <a:off x="788988" y="1905000"/>
            <a:ext cx="3325812" cy="2209800"/>
          </a:xfrm>
          <a:prstGeom prst="rect">
            <a:avLst/>
          </a:prstGeom>
          <a:noFill/>
          <a:ln w="9525">
            <a:noFill/>
            <a:miter lim="800000"/>
            <a:headEnd/>
            <a:tailEnd/>
          </a:ln>
        </p:spPr>
      </p:pic>
      <p:pic>
        <p:nvPicPr>
          <p:cNvPr id="29700" name="Picture 56" descr="Army"/>
          <p:cNvPicPr>
            <a:picLocks noChangeAspect="1" noChangeArrowheads="1"/>
          </p:cNvPicPr>
          <p:nvPr/>
        </p:nvPicPr>
        <p:blipFill>
          <a:blip r:embed="rId6"/>
          <a:srcRect/>
          <a:stretch>
            <a:fillRect/>
          </a:stretch>
        </p:blipFill>
        <p:spPr bwMode="auto">
          <a:xfrm>
            <a:off x="4344988" y="1905000"/>
            <a:ext cx="3327400" cy="2211388"/>
          </a:xfrm>
          <a:prstGeom prst="rect">
            <a:avLst/>
          </a:prstGeom>
          <a:noFill/>
          <a:ln w="9525">
            <a:noFill/>
            <a:miter lim="800000"/>
            <a:headEnd/>
            <a:tailEnd/>
          </a:ln>
        </p:spPr>
      </p:pic>
      <p:sp>
        <p:nvSpPr>
          <p:cNvPr id="29701" name="Rectangle 4"/>
          <p:cNvSpPr>
            <a:spLocks noGrp="1" noChangeArrowheads="1"/>
          </p:cNvSpPr>
          <p:nvPr>
            <p:ph type="body" idx="1"/>
          </p:nvPr>
        </p:nvSpPr>
        <p:spPr>
          <a:xfrm>
            <a:off x="457200" y="907061"/>
            <a:ext cx="8229600" cy="4525963"/>
          </a:xfrm>
        </p:spPr>
        <p:txBody>
          <a:bodyPr/>
          <a:lstStyle/>
          <a:p>
            <a:pPr>
              <a:buFont typeface="Tahoma"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zh-CN" dirty="0" smtClean="0">
                <a:ea typeface="宋体" charset="-122"/>
                <a:cs typeface="宋体" charset="-122"/>
              </a:rPr>
              <a:t>Our objective function is the negative log of the probabilistic formulation</a:t>
            </a:r>
            <a:endParaRPr lang="en-GB" altLang="zh-CN" dirty="0">
              <a:ea typeface="宋体" charset="-122"/>
              <a:cs typeface="宋体" charset="-122"/>
            </a:endParaRPr>
          </a:p>
        </p:txBody>
      </p:sp>
      <p:sp>
        <p:nvSpPr>
          <p:cNvPr id="29702" name="Rectangle 1"/>
          <p:cNvSpPr>
            <a:spLocks noGrp="1" noChangeArrowheads="1"/>
          </p:cNvSpPr>
          <p:nvPr>
            <p:ph type="title"/>
          </p:nvPr>
        </p:nvSpPr>
        <p:spPr>
          <a:xfrm>
            <a:off x="457200" y="122238"/>
            <a:ext cx="8231188" cy="906462"/>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smtClean="0">
                <a:ea typeface="宋体" charset="-122"/>
                <a:cs typeface="宋体" charset="-122"/>
              </a:rPr>
              <a:t>Optical flow</a:t>
            </a:r>
          </a:p>
        </p:txBody>
      </p:sp>
      <p:sp>
        <p:nvSpPr>
          <p:cNvPr id="29703" name="Rectangle 51"/>
          <p:cNvSpPr>
            <a:spLocks noChangeArrowheads="1"/>
          </p:cNvSpPr>
          <p:nvPr/>
        </p:nvSpPr>
        <p:spPr bwMode="auto">
          <a:xfrm>
            <a:off x="8002588" y="4184650"/>
            <a:ext cx="685800" cy="396875"/>
          </a:xfrm>
          <a:prstGeom prst="rect">
            <a:avLst/>
          </a:prstGeom>
          <a:noFill/>
          <a:ln w="9525">
            <a:noFill/>
            <a:round/>
            <a:headEnd/>
            <a:tailEnd/>
          </a:ln>
        </p:spPr>
        <p:txBody>
          <a:bodyPr lIns="90000" tIns="46800" rIns="90000" bIns="46800">
            <a:prstTxWarp prst="textNoShape">
              <a:avLst/>
            </a:prstTxWarp>
            <a:spAutoFit/>
          </a:bodyPr>
          <a:lstStyle/>
          <a:p>
            <a:pPr algn="l">
              <a:lnSpc>
                <a:spcPct val="100000"/>
              </a:lnSpc>
              <a:spcBef>
                <a:spcPts val="375"/>
              </a:spcBef>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sz="2000">
                <a:solidFill>
                  <a:srgbClr val="000000"/>
                </a:solidFill>
                <a:latin typeface="Calibri" charset="0"/>
                <a:cs typeface="宋体" charset="-122"/>
              </a:rPr>
              <a:t>Key</a:t>
            </a:r>
          </a:p>
        </p:txBody>
      </p:sp>
      <p:sp>
        <p:nvSpPr>
          <p:cNvPr id="29704" name="Rectangle 57"/>
          <p:cNvSpPr>
            <a:spLocks noChangeArrowheads="1"/>
          </p:cNvSpPr>
          <p:nvPr/>
        </p:nvSpPr>
        <p:spPr bwMode="auto">
          <a:xfrm>
            <a:off x="4267200" y="4184650"/>
            <a:ext cx="3429000" cy="402291"/>
          </a:xfrm>
          <a:prstGeom prst="rect">
            <a:avLst/>
          </a:prstGeom>
          <a:noFill/>
          <a:ln w="9525">
            <a:noFill/>
            <a:round/>
            <a:headEnd/>
            <a:tailEnd/>
          </a:ln>
        </p:spPr>
        <p:txBody>
          <a:bodyPr lIns="90000" tIns="46800" rIns="90000" bIns="46800">
            <a:prstTxWarp prst="textNoShape">
              <a:avLst/>
            </a:prstTxWarp>
            <a:spAutoFit/>
          </a:bodyPr>
          <a:lstStyle/>
          <a:p>
            <a:pPr algn="l">
              <a:lnSpc>
                <a:spcPct val="100000"/>
              </a:lnSpc>
              <a:spcBef>
                <a:spcPts val="375"/>
              </a:spcBef>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sz="2000" dirty="0">
                <a:solidFill>
                  <a:srgbClr val="FFFFFF"/>
                </a:solidFill>
                <a:latin typeface="Calibri" charset="0"/>
                <a:cs typeface="宋体" charset="-122"/>
              </a:rPr>
              <a:t>Horn &amp; </a:t>
            </a:r>
            <a:r>
              <a:rPr lang="en-GB" altLang="zh-CN" sz="2000" dirty="0" err="1">
                <a:solidFill>
                  <a:srgbClr val="FFFFFF"/>
                </a:solidFill>
                <a:latin typeface="Calibri" charset="0"/>
                <a:cs typeface="宋体" charset="-122"/>
              </a:rPr>
              <a:t>Schunck</a:t>
            </a:r>
            <a:r>
              <a:rPr lang="en-GB" altLang="zh-CN" sz="2000" dirty="0">
                <a:solidFill>
                  <a:srgbClr val="FFFFFF"/>
                </a:solidFill>
                <a:latin typeface="Calibri" charset="0"/>
                <a:cs typeface="宋体" charset="-122"/>
              </a:rPr>
              <a:t> 1981</a:t>
            </a:r>
          </a:p>
        </p:txBody>
      </p:sp>
      <p:pic>
        <p:nvPicPr>
          <p:cNvPr id="29705" name="Picture 59" descr="colorcode"/>
          <p:cNvPicPr>
            <a:picLocks noChangeAspect="1" noChangeArrowheads="1"/>
          </p:cNvPicPr>
          <p:nvPr/>
        </p:nvPicPr>
        <p:blipFill>
          <a:blip r:embed="rId7"/>
          <a:srcRect/>
          <a:stretch>
            <a:fillRect/>
          </a:stretch>
        </p:blipFill>
        <p:spPr bwMode="auto">
          <a:xfrm>
            <a:off x="7847013" y="3046413"/>
            <a:ext cx="1068387" cy="1068387"/>
          </a:xfrm>
          <a:prstGeom prst="rect">
            <a:avLst/>
          </a:prstGeom>
          <a:noFill/>
          <a:ln w="9525">
            <a:noFill/>
            <a:miter lim="800000"/>
            <a:headEnd/>
            <a:tailEnd/>
          </a:ln>
        </p:spPr>
      </p:pic>
      <p:sp>
        <p:nvSpPr>
          <p:cNvPr id="29706" name="Rectangle 60"/>
          <p:cNvSpPr>
            <a:spLocks noChangeArrowheads="1"/>
          </p:cNvSpPr>
          <p:nvPr/>
        </p:nvSpPr>
        <p:spPr bwMode="auto">
          <a:xfrm>
            <a:off x="1871663" y="4168775"/>
            <a:ext cx="912812" cy="396875"/>
          </a:xfrm>
          <a:prstGeom prst="rect">
            <a:avLst/>
          </a:prstGeom>
          <a:noFill/>
          <a:ln w="9525">
            <a:noFill/>
            <a:miter lim="800000"/>
            <a:headEnd/>
            <a:tailEnd/>
          </a:ln>
        </p:spPr>
        <p:txBody>
          <a:bodyPr wrap="none">
            <a:prstTxWarp prst="textNoShape">
              <a:avLst/>
            </a:prstTxWarp>
            <a:spAutoFit/>
          </a:bodyPr>
          <a:lstStyle/>
          <a:p>
            <a:pPr algn="l" defTabSz="914400">
              <a:lnSpc>
                <a:spcPct val="100000"/>
              </a:lnSpc>
              <a:spcBef>
                <a:spcPct val="0"/>
              </a:spcBef>
              <a:buClrTx/>
              <a:buSzTx/>
              <a:buFontTx/>
              <a:buNone/>
            </a:pPr>
            <a:r>
              <a:rPr lang="en-US" sz="1600">
                <a:solidFill>
                  <a:srgbClr val="FFFFFF"/>
                </a:solidFill>
                <a:latin typeface="Calibri" charset="0"/>
              </a:rPr>
              <a:t>“</a:t>
            </a:r>
            <a:r>
              <a:rPr lang="en-US" sz="2000">
                <a:solidFill>
                  <a:srgbClr val="FFFFFF"/>
                </a:solidFill>
                <a:latin typeface="Calibri" charset="0"/>
              </a:rPr>
              <a:t>Army</a:t>
            </a:r>
            <a:r>
              <a:rPr lang="en-US" sz="1600">
                <a:solidFill>
                  <a:srgbClr val="FFFFFF"/>
                </a:solidFill>
                <a:latin typeface="Calibri" charset="0"/>
              </a:rPr>
              <a:t>”</a:t>
            </a:r>
          </a:p>
        </p:txBody>
      </p:sp>
      <p:sp>
        <p:nvSpPr>
          <p:cNvPr id="29707" name="TextBox 11"/>
          <p:cNvSpPr txBox="1">
            <a:spLocks noChangeArrowheads="1"/>
          </p:cNvSpPr>
          <p:nvPr/>
        </p:nvSpPr>
        <p:spPr bwMode="auto">
          <a:xfrm>
            <a:off x="457200" y="4572000"/>
            <a:ext cx="7669213" cy="954088"/>
          </a:xfrm>
          <a:prstGeom prst="rect">
            <a:avLst/>
          </a:prstGeom>
          <a:noFill/>
          <a:ln w="9525">
            <a:noFill/>
            <a:miter lim="800000"/>
            <a:headEnd/>
            <a:tailEnd/>
          </a:ln>
        </p:spPr>
        <p:txBody>
          <a:bodyPr>
            <a:prstTxWarp prst="textNoShape">
              <a:avLst/>
            </a:prstTxWarp>
            <a:spAutoFit/>
          </a:bodyPr>
          <a:lstStyle/>
          <a:p>
            <a:pPr algn="l">
              <a:lnSpc>
                <a:spcPct val="100000"/>
              </a:lnSpc>
              <a:spcBef>
                <a:spcPct val="0"/>
              </a:spcBef>
              <a:buClrTx/>
              <a:buSzTx/>
              <a:buFontTx/>
              <a:buNone/>
            </a:pPr>
            <a:r>
              <a:rPr lang="en-US" sz="2800" dirty="0">
                <a:solidFill>
                  <a:srgbClr val="FFFFFF"/>
                </a:solidFill>
                <a:latin typeface="Calibri" charset="0"/>
              </a:rPr>
              <a:t>Classical model:</a:t>
            </a:r>
          </a:p>
          <a:p>
            <a:pPr algn="l">
              <a:lnSpc>
                <a:spcPct val="100000"/>
              </a:lnSpc>
              <a:spcBef>
                <a:spcPct val="0"/>
              </a:spcBef>
              <a:buClrTx/>
              <a:buSzTx/>
              <a:buFontTx/>
              <a:buNone/>
            </a:pPr>
            <a:endParaRPr lang="en-US" sz="2800" dirty="0">
              <a:solidFill>
                <a:srgbClr val="FFFFFF"/>
              </a:solidFill>
              <a:latin typeface="Calibri" charset="0"/>
            </a:endParaRPr>
          </a:p>
        </p:txBody>
      </p:sp>
      <p:grpSp>
        <p:nvGrpSpPr>
          <p:cNvPr id="2" name="Group 20"/>
          <p:cNvGrpSpPr>
            <a:grpSpLocks/>
          </p:cNvGrpSpPr>
          <p:nvPr/>
        </p:nvGrpSpPr>
        <p:grpSpPr bwMode="auto">
          <a:xfrm>
            <a:off x="4344988" y="5181600"/>
            <a:ext cx="2817812" cy="990600"/>
            <a:chOff x="4344988" y="5181600"/>
            <a:chExt cx="2817812" cy="990600"/>
          </a:xfrm>
        </p:grpSpPr>
        <p:sp>
          <p:nvSpPr>
            <p:cNvPr id="15" name="Rectangle 14"/>
            <p:cNvSpPr/>
            <p:nvPr/>
          </p:nvSpPr>
          <p:spPr>
            <a:xfrm>
              <a:off x="4344988" y="5181600"/>
              <a:ext cx="2817812" cy="571500"/>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tileRect/>
            </a:gradFill>
            <a:ln>
              <a:noFill/>
            </a:ln>
          </p:spPr>
          <p:style>
            <a:lnRef idx="1">
              <a:schemeClr val="accent6"/>
            </a:lnRef>
            <a:fillRef idx="2">
              <a:schemeClr val="accent6"/>
            </a:fillRef>
            <a:effectRef idx="1">
              <a:schemeClr val="accent6"/>
            </a:effectRef>
            <a:fontRef idx="minor">
              <a:schemeClr val="dk1"/>
            </a:fontRef>
          </p:style>
          <p:txBody>
            <a:bodyPr anchor="ctr"/>
            <a:lstStyle/>
            <a:p>
              <a:pPr fontAlgn="auto">
                <a:lnSpc>
                  <a:spcPct val="100000"/>
                </a:lnSpc>
                <a:spcBef>
                  <a:spcPts val="0"/>
                </a:spcBef>
                <a:spcAft>
                  <a:spcPts val="0"/>
                </a:spcAft>
                <a:buClrTx/>
                <a:buSzTx/>
                <a:buFontTx/>
                <a:buNone/>
                <a:defRPr/>
              </a:pPr>
              <a:endParaRPr lang="en-US">
                <a:solidFill>
                  <a:srgbClr val="000090"/>
                </a:solidFill>
              </a:endParaRPr>
            </a:p>
          </p:txBody>
        </p:sp>
        <p:sp>
          <p:nvSpPr>
            <p:cNvPr id="29717" name="TextBox 19"/>
            <p:cNvSpPr txBox="1">
              <a:spLocks noChangeArrowheads="1"/>
            </p:cNvSpPr>
            <p:nvPr/>
          </p:nvSpPr>
          <p:spPr bwMode="auto">
            <a:xfrm>
              <a:off x="4495800" y="5802868"/>
              <a:ext cx="2435395" cy="369332"/>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buSzTx/>
                <a:buFontTx/>
                <a:buNone/>
              </a:pPr>
              <a:r>
                <a:rPr lang="en-US" dirty="0">
                  <a:solidFill>
                    <a:srgbClr val="FFFFFF"/>
                  </a:solidFill>
                  <a:latin typeface="Calibri" charset="0"/>
                </a:rPr>
                <a:t>Likelihood (“data” term)</a:t>
              </a:r>
            </a:p>
          </p:txBody>
        </p:sp>
      </p:grpSp>
      <p:grpSp>
        <p:nvGrpSpPr>
          <p:cNvPr id="3" name="Group 22"/>
          <p:cNvGrpSpPr>
            <a:grpSpLocks/>
          </p:cNvGrpSpPr>
          <p:nvPr/>
        </p:nvGrpSpPr>
        <p:grpSpPr bwMode="auto">
          <a:xfrm>
            <a:off x="7086600" y="5181600"/>
            <a:ext cx="1633538" cy="1179513"/>
            <a:chOff x="7086600" y="5181600"/>
            <a:chExt cx="1633568" cy="1179731"/>
          </a:xfrm>
        </p:grpSpPr>
        <p:sp>
          <p:nvSpPr>
            <p:cNvPr id="14" name="Rectangle 13"/>
            <p:cNvSpPr/>
            <p:nvPr/>
          </p:nvSpPr>
          <p:spPr>
            <a:xfrm>
              <a:off x="7162801" y="5181600"/>
              <a:ext cx="1524028" cy="547789"/>
            </a:xfrm>
            <a:prstGeom prst="rect">
              <a:avLst/>
            </a:prstGeom>
            <a:gradFill flip="none" rotWithShape="1">
              <a:gsLst>
                <a:gs pos="0">
                  <a:srgbClr val="FFBEFF"/>
                </a:gs>
                <a:gs pos="100000">
                  <a:srgbClr val="FFE6FF"/>
                </a:gs>
              </a:gsLst>
              <a:lin ang="16200000" scaled="0"/>
              <a:tileRect/>
            </a:gradFill>
            <a:ln>
              <a:noFill/>
            </a:ln>
          </p:spPr>
          <p:style>
            <a:lnRef idx="1">
              <a:schemeClr val="accent6"/>
            </a:lnRef>
            <a:fillRef idx="2">
              <a:schemeClr val="accent6"/>
            </a:fillRef>
            <a:effectRef idx="1">
              <a:schemeClr val="accent6"/>
            </a:effectRef>
            <a:fontRef idx="minor">
              <a:schemeClr val="dk1"/>
            </a:fontRef>
          </p:style>
          <p:txBody>
            <a:bodyPr anchor="ctr"/>
            <a:lstStyle/>
            <a:p>
              <a:pPr fontAlgn="auto">
                <a:lnSpc>
                  <a:spcPct val="100000"/>
                </a:lnSpc>
                <a:spcBef>
                  <a:spcPts val="0"/>
                </a:spcBef>
                <a:spcAft>
                  <a:spcPts val="0"/>
                </a:spcAft>
                <a:buClrTx/>
                <a:buSzTx/>
                <a:buFontTx/>
                <a:buNone/>
                <a:defRPr/>
              </a:pPr>
              <a:endParaRPr lang="en-US">
                <a:solidFill>
                  <a:prstClr val="black"/>
                </a:solidFill>
              </a:endParaRPr>
            </a:p>
          </p:txBody>
        </p:sp>
        <p:sp>
          <p:nvSpPr>
            <p:cNvPr id="29715" name="TextBox 21"/>
            <p:cNvSpPr txBox="1">
              <a:spLocks noChangeArrowheads="1"/>
            </p:cNvSpPr>
            <p:nvPr/>
          </p:nvSpPr>
          <p:spPr bwMode="auto">
            <a:xfrm>
              <a:off x="7086600" y="5715000"/>
              <a:ext cx="1633568" cy="646331"/>
            </a:xfrm>
            <a:prstGeom prst="rect">
              <a:avLst/>
            </a:prstGeom>
            <a:noFill/>
            <a:ln w="9525">
              <a:noFill/>
              <a:miter lim="800000"/>
              <a:headEnd/>
              <a:tailEnd/>
            </a:ln>
          </p:spPr>
          <p:txBody>
            <a:bodyPr wrap="none">
              <a:prstTxWarp prst="textNoShape">
                <a:avLst/>
              </a:prstTxWarp>
              <a:spAutoFit/>
            </a:bodyPr>
            <a:lstStyle/>
            <a:p>
              <a:pPr>
                <a:lnSpc>
                  <a:spcPct val="100000"/>
                </a:lnSpc>
                <a:spcBef>
                  <a:spcPct val="0"/>
                </a:spcBef>
                <a:buClrTx/>
                <a:buSzTx/>
                <a:buFontTx/>
                <a:buNone/>
              </a:pPr>
              <a:r>
                <a:rPr lang="en-US" dirty="0">
                  <a:solidFill>
                    <a:srgbClr val="FFFFFF"/>
                  </a:solidFill>
                  <a:latin typeface="Calibri" charset="0"/>
                </a:rPr>
                <a:t>Prior </a:t>
              </a:r>
            </a:p>
            <a:p>
              <a:pPr>
                <a:lnSpc>
                  <a:spcPct val="100000"/>
                </a:lnSpc>
                <a:spcBef>
                  <a:spcPct val="0"/>
                </a:spcBef>
                <a:buClrTx/>
                <a:buSzTx/>
                <a:buFontTx/>
                <a:buNone/>
              </a:pPr>
              <a:r>
                <a:rPr lang="en-US" dirty="0">
                  <a:solidFill>
                    <a:srgbClr val="FFFFFF"/>
                  </a:solidFill>
                  <a:latin typeface="Calibri" charset="0"/>
                </a:rPr>
                <a:t>(“spatial” term)</a:t>
              </a:r>
            </a:p>
          </p:txBody>
        </p:sp>
      </p:grpSp>
      <p:grpSp>
        <p:nvGrpSpPr>
          <p:cNvPr id="4" name="Group 18"/>
          <p:cNvGrpSpPr>
            <a:grpSpLocks/>
          </p:cNvGrpSpPr>
          <p:nvPr/>
        </p:nvGrpSpPr>
        <p:grpSpPr bwMode="auto">
          <a:xfrm>
            <a:off x="1192213" y="5181600"/>
            <a:ext cx="1093787" cy="979488"/>
            <a:chOff x="1269195" y="5181600"/>
            <a:chExt cx="1093005" cy="978932"/>
          </a:xfrm>
        </p:grpSpPr>
        <p:sp>
          <p:nvSpPr>
            <p:cNvPr id="29712" name="TextBox 17"/>
            <p:cNvSpPr txBox="1">
              <a:spLocks noChangeArrowheads="1"/>
            </p:cNvSpPr>
            <p:nvPr/>
          </p:nvSpPr>
          <p:spPr bwMode="auto">
            <a:xfrm>
              <a:off x="1269195" y="5791200"/>
              <a:ext cx="1093005" cy="369332"/>
            </a:xfrm>
            <a:prstGeom prst="rect">
              <a:avLst/>
            </a:prstGeom>
            <a:noFill/>
            <a:ln w="9525">
              <a:noFill/>
              <a:miter lim="800000"/>
              <a:headEnd/>
              <a:tailEnd/>
            </a:ln>
          </p:spPr>
          <p:txBody>
            <a:bodyPr wrap="none">
              <a:prstTxWarp prst="textNoShape">
                <a:avLst/>
              </a:prstTxWarp>
              <a:spAutoFit/>
            </a:bodyPr>
            <a:lstStyle/>
            <a:p>
              <a:pPr algn="l">
                <a:lnSpc>
                  <a:spcPct val="100000"/>
                </a:lnSpc>
                <a:spcBef>
                  <a:spcPct val="0"/>
                </a:spcBef>
                <a:buClrTx/>
                <a:buSzTx/>
                <a:buFontTx/>
                <a:buNone/>
              </a:pPr>
              <a:r>
                <a:rPr lang="en-US" dirty="0">
                  <a:solidFill>
                    <a:srgbClr val="FFFFFF"/>
                  </a:solidFill>
                  <a:latin typeface="Calibri" charset="0"/>
                </a:rPr>
                <a:t>Flow field</a:t>
              </a:r>
            </a:p>
          </p:txBody>
        </p:sp>
        <p:sp>
          <p:nvSpPr>
            <p:cNvPr id="16" name="Rectangle 15"/>
            <p:cNvSpPr/>
            <p:nvPr/>
          </p:nvSpPr>
          <p:spPr>
            <a:xfrm>
              <a:off x="1402450" y="5181600"/>
              <a:ext cx="883605" cy="571176"/>
            </a:xfrm>
            <a:prstGeom prst="rect">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tileRect/>
            </a:gradFill>
            <a:ln>
              <a:noFill/>
            </a:ln>
          </p:spPr>
          <p:style>
            <a:lnRef idx="1">
              <a:schemeClr val="accent1"/>
            </a:lnRef>
            <a:fillRef idx="2">
              <a:schemeClr val="accent1"/>
            </a:fillRef>
            <a:effectRef idx="1">
              <a:schemeClr val="accent1"/>
            </a:effectRef>
            <a:fontRef idx="minor">
              <a:schemeClr val="dk1"/>
            </a:fontRef>
          </p:style>
          <p:txBody>
            <a:bodyPr anchor="ctr"/>
            <a:lstStyle/>
            <a:p>
              <a:pPr fontAlgn="auto">
                <a:lnSpc>
                  <a:spcPct val="100000"/>
                </a:lnSpc>
                <a:spcBef>
                  <a:spcPts val="0"/>
                </a:spcBef>
                <a:spcAft>
                  <a:spcPts val="0"/>
                </a:spcAft>
                <a:buClrTx/>
                <a:buSzTx/>
                <a:buFontTx/>
                <a:buNone/>
                <a:defRPr/>
              </a:pPr>
              <a:endParaRPr lang="en-US">
                <a:solidFill>
                  <a:prstClr val="black"/>
                </a:solidFill>
              </a:endParaRPr>
            </a:p>
          </p:txBody>
        </p:sp>
      </p:grpSp>
      <p:graphicFrame>
        <p:nvGraphicFramePr>
          <p:cNvPr id="29698" name="Object 2"/>
          <p:cNvGraphicFramePr>
            <a:graphicFrameLocks noChangeAspect="1"/>
          </p:cNvGraphicFramePr>
          <p:nvPr/>
        </p:nvGraphicFramePr>
        <p:xfrm>
          <a:off x="736600" y="5105400"/>
          <a:ext cx="8026400" cy="733425"/>
        </p:xfrm>
        <a:graphic>
          <a:graphicData uri="http://schemas.openxmlformats.org/presentationml/2006/ole">
            <p:oleObj spid="_x0000_s692226" name="Equation" r:id="rId8" imgW="2222500" imgH="203200" progId="Equation.DSMT4">
              <p:embed/>
            </p:oleObj>
          </a:graphicData>
        </a:graphic>
      </p:graphicFrame>
      <p:pic>
        <p:nvPicPr>
          <p:cNvPr id="29711" name="Picture 2" descr="Y:\home\dqsun\research\present\cvpr10\images\flow-vector.bmp"/>
          <p:cNvPicPr>
            <a:picLocks noChangeAspect="1" noChangeArrowheads="1"/>
          </p:cNvPicPr>
          <p:nvPr/>
        </p:nvPicPr>
        <p:blipFill>
          <a:blip r:embed="rId9"/>
          <a:srcRect/>
          <a:stretch>
            <a:fillRect/>
          </a:stretch>
        </p:blipFill>
        <p:spPr bwMode="auto">
          <a:xfrm>
            <a:off x="7800975" y="1889125"/>
            <a:ext cx="1112838" cy="111601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69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9" repeatCount="indefinite" fill="hold" display="0">
                  <p:stCondLst>
                    <p:cond delay="indefinite"/>
                  </p:stCondLst>
                  <p:endCondLst>
                    <p:cond evt="onPrev" delay="0">
                      <p:tgtEl>
                        <p:sldTgt/>
                      </p:tgtEl>
                    </p:cond>
                  </p:endCondLst>
                </p:cTn>
                <p:tgtEl>
                  <p:spTgt spid="29699"/>
                </p:tgtEl>
              </p:cMediaNode>
            </p:video>
            <p:seq concurrent="1" nextAc="seek">
              <p:cTn id="20" restart="whenNotActive" fill="hold" evtFilter="cancelBubble" nodeType="interactiveSeq">
                <p:stCondLst>
                  <p:cond evt="onClick" delay="0">
                    <p:tgtEl>
                      <p:spTgt spid="2969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9699"/>
                                        </p:tgtEl>
                                      </p:cBhvr>
                                    </p:cmd>
                                  </p:childTnLst>
                                </p:cTn>
                              </p:par>
                            </p:childTnLst>
                          </p:cTn>
                        </p:par>
                      </p:childTnLst>
                    </p:cTn>
                  </p:par>
                </p:childTnLst>
              </p:cTn>
              <p:nextCondLst>
                <p:cond evt="onClick" delay="0">
                  <p:tgtEl>
                    <p:spTgt spid="29699"/>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3674"/>
            <a:ext cx="8229600" cy="1143000"/>
          </a:xfrm>
        </p:spPr>
        <p:txBody>
          <a:bodyPr>
            <a:normAutofit fontScale="90000"/>
          </a:bodyPr>
          <a:lstStyle/>
          <a:p>
            <a:r>
              <a:rPr lang="en-US" dirty="0" smtClean="0"/>
              <a:t>The revenge of Horn and </a:t>
            </a:r>
            <a:r>
              <a:rPr lang="en-US" dirty="0" err="1" smtClean="0"/>
              <a:t>Schunck</a:t>
            </a:r>
            <a:r>
              <a:rPr lang="en-US" dirty="0" smtClean="0"/>
              <a:t/>
            </a:r>
            <a:br>
              <a:rPr lang="en-US" dirty="0" smtClean="0"/>
            </a:br>
            <a:r>
              <a:rPr lang="en-US" dirty="0" smtClean="0"/>
              <a:t/>
            </a:r>
            <a:br>
              <a:rPr lang="en-US" dirty="0" smtClean="0"/>
            </a:br>
            <a:r>
              <a:rPr lang="en-US" dirty="0" smtClean="0"/>
              <a:t>(same objective function optimized and implemented with modern methods by </a:t>
            </a:r>
            <a:r>
              <a:rPr lang="en-US" dirty="0" err="1" smtClean="0"/>
              <a:t>Deqing</a:t>
            </a:r>
            <a:r>
              <a:rPr lang="en-US" dirty="0" smtClean="0"/>
              <a:t> Sun)</a:t>
            </a:r>
            <a:endParaRPr lang="en-US"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pSp>
        <p:nvGrpSpPr>
          <p:cNvPr id="7" name="Group 6"/>
          <p:cNvGrpSpPr/>
          <p:nvPr/>
        </p:nvGrpSpPr>
        <p:grpSpPr>
          <a:xfrm>
            <a:off x="754759" y="617483"/>
            <a:ext cx="7516374" cy="5884982"/>
            <a:chOff x="107758" y="554875"/>
            <a:chExt cx="7516374" cy="5884982"/>
          </a:xfrm>
        </p:grpSpPr>
        <p:pic>
          <p:nvPicPr>
            <p:cNvPr id="4" name="Picture 3"/>
            <p:cNvPicPr>
              <a:picLocks noChangeAspect="1"/>
            </p:cNvPicPr>
            <p:nvPr/>
          </p:nvPicPr>
          <p:blipFill>
            <a:blip r:embed="rId2"/>
            <a:stretch>
              <a:fillRect/>
            </a:stretch>
          </p:blipFill>
          <p:spPr>
            <a:xfrm>
              <a:off x="107758" y="1537874"/>
              <a:ext cx="7516374" cy="4901983"/>
            </a:xfrm>
            <a:prstGeom prst="rect">
              <a:avLst/>
            </a:prstGeom>
          </p:spPr>
        </p:pic>
        <p:pic>
          <p:nvPicPr>
            <p:cNvPr id="5" name="Picture 4"/>
            <p:cNvPicPr>
              <a:picLocks noChangeAspect="1"/>
            </p:cNvPicPr>
            <p:nvPr/>
          </p:nvPicPr>
          <p:blipFill>
            <a:blip r:embed="rId3"/>
            <a:stretch>
              <a:fillRect/>
            </a:stretch>
          </p:blipFill>
          <p:spPr>
            <a:xfrm>
              <a:off x="107758" y="554875"/>
              <a:ext cx="7516368" cy="1010031"/>
            </a:xfrm>
            <a:prstGeom prst="rect">
              <a:avLst/>
            </a:prstGeom>
          </p:spPr>
        </p:pic>
      </p:grpSp>
      <p:sp>
        <p:nvSpPr>
          <p:cNvPr id="6" name="Rectangle 5"/>
          <p:cNvSpPr/>
          <p:nvPr/>
        </p:nvSpPr>
        <p:spPr>
          <a:xfrm>
            <a:off x="779184" y="241488"/>
            <a:ext cx="7813933" cy="369332"/>
          </a:xfrm>
          <a:prstGeom prst="rect">
            <a:avLst/>
          </a:prstGeom>
        </p:spPr>
        <p:txBody>
          <a:bodyPr wrap="square">
            <a:spAutoFit/>
          </a:bodyPr>
          <a:lstStyle/>
          <a:p>
            <a:r>
              <a:rPr lang="en-US" dirty="0" err="1" smtClean="0"/>
              <a:t>http://www.cvlibs.net/datasets/kitti/eval_stereo_flow.php?benchmark</a:t>
            </a:r>
            <a:r>
              <a:rPr lang="en-US" dirty="0" smtClean="0"/>
              <a:t>=flow</a:t>
            </a:r>
            <a:endParaRPr lang="en-US" dirty="0"/>
          </a:p>
        </p:txBody>
      </p:sp>
      <p:sp>
        <p:nvSpPr>
          <p:cNvPr id="8" name="Rectangle 7"/>
          <p:cNvSpPr/>
          <p:nvPr/>
        </p:nvSpPr>
        <p:spPr>
          <a:xfrm>
            <a:off x="876500" y="2745883"/>
            <a:ext cx="7262431" cy="366714"/>
          </a:xfrm>
          <a:prstGeom prst="rect">
            <a:avLst/>
          </a:pr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 Review</a:t>
            </a:r>
            <a:endParaRPr lang="en-US" dirty="0"/>
          </a:p>
        </p:txBody>
      </p:sp>
      <p:sp>
        <p:nvSpPr>
          <p:cNvPr id="3" name="Content Placeholder 2"/>
          <p:cNvSpPr>
            <a:spLocks noGrp="1"/>
          </p:cNvSpPr>
          <p:nvPr>
            <p:ph idx="1"/>
          </p:nvPr>
        </p:nvSpPr>
        <p:spPr>
          <a:xfrm>
            <a:off x="457200" y="1389984"/>
            <a:ext cx="8229600" cy="4951257"/>
          </a:xfrm>
        </p:spPr>
        <p:txBody>
          <a:bodyPr>
            <a:normAutofit fontScale="92500" lnSpcReduction="10000"/>
          </a:bodyPr>
          <a:lstStyle/>
          <a:p>
            <a:r>
              <a:rPr lang="en-US" dirty="0" smtClean="0">
                <a:solidFill>
                  <a:srgbClr val="FFFF00"/>
                </a:solidFill>
              </a:rPr>
              <a:t>Brightness is constant – ?</a:t>
            </a:r>
          </a:p>
          <a:p>
            <a:r>
              <a:rPr lang="en-US" dirty="0" smtClean="0">
                <a:solidFill>
                  <a:srgbClr val="FFFF00"/>
                </a:solidFill>
              </a:rPr>
              <a:t>Deviations from constancy are Gaussian – ?</a:t>
            </a:r>
          </a:p>
          <a:p>
            <a:r>
              <a:rPr lang="en-US" dirty="0" smtClean="0">
                <a:solidFill>
                  <a:schemeClr val="bg1">
                    <a:lumMod val="50000"/>
                    <a:lumOff val="50000"/>
                  </a:schemeClr>
                </a:solidFill>
              </a:rPr>
              <a:t>Motion is small (&lt;1 pixel)</a:t>
            </a:r>
          </a:p>
          <a:p>
            <a:r>
              <a:rPr lang="en-US" dirty="0" smtClean="0">
                <a:solidFill>
                  <a:schemeClr val="bg1">
                    <a:lumMod val="50000"/>
                    <a:lumOff val="50000"/>
                  </a:schemeClr>
                </a:solidFill>
              </a:rPr>
              <a:t>First-order Taylor series is a good approximation</a:t>
            </a:r>
          </a:p>
          <a:p>
            <a:r>
              <a:rPr lang="en-US" dirty="0" smtClean="0">
                <a:solidFill>
                  <a:schemeClr val="bg1">
                    <a:lumMod val="50000"/>
                    <a:lumOff val="50000"/>
                  </a:schemeClr>
                </a:solidFill>
              </a:rPr>
              <a:t>Image is differentiable (use good filters)</a:t>
            </a:r>
          </a:p>
          <a:p>
            <a:r>
              <a:rPr lang="en-US" dirty="0" smtClean="0">
                <a:solidFill>
                  <a:srgbClr val="FFFF00"/>
                </a:solidFill>
              </a:rPr>
              <a:t>Flow field is smooth</a:t>
            </a:r>
          </a:p>
          <a:p>
            <a:r>
              <a:rPr lang="en-US" dirty="0" smtClean="0">
                <a:solidFill>
                  <a:srgbClr val="FFFF00"/>
                </a:solidFill>
              </a:rPr>
              <a:t>Deviations from smooth are Gaussian</a:t>
            </a:r>
          </a:p>
          <a:p>
            <a:r>
              <a:rPr lang="en-US" dirty="0" smtClean="0"/>
              <a:t>First order smoothness is all that matters</a:t>
            </a:r>
          </a:p>
          <a:p>
            <a:r>
              <a:rPr lang="en-US" dirty="0" smtClean="0"/>
              <a:t>Flow derivative is approximated by first differences.</a:t>
            </a:r>
          </a:p>
          <a:p>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p:txBody>
          <a:bodyPr/>
          <a:lstStyle/>
          <a:p>
            <a:r>
              <a:rPr lang="en-US"/>
              <a:t>Thought Experiment 1</a:t>
            </a:r>
          </a:p>
        </p:txBody>
      </p:sp>
      <p:sp>
        <p:nvSpPr>
          <p:cNvPr id="77828" name="Text Box 3"/>
          <p:cNvSpPr txBox="1">
            <a:spLocks noChangeArrowheads="1"/>
          </p:cNvSpPr>
          <p:nvPr/>
        </p:nvSpPr>
        <p:spPr bwMode="auto">
          <a:xfrm>
            <a:off x="822325" y="2022475"/>
            <a:ext cx="3140075" cy="830997"/>
          </a:xfrm>
          <a:prstGeom prst="rect">
            <a:avLst/>
          </a:prstGeom>
          <a:noFill/>
          <a:ln w="9525">
            <a:noFill/>
            <a:miter lim="800000"/>
            <a:headEnd/>
            <a:tailEnd/>
          </a:ln>
        </p:spPr>
        <p:txBody>
          <a:bodyPr>
            <a:prstTxWarp prst="textNoShape">
              <a:avLst/>
            </a:prstTxWarp>
            <a:spAutoFit/>
          </a:bodyPr>
          <a:lstStyle/>
          <a:p>
            <a:r>
              <a:rPr lang="en-US" sz="2400">
                <a:solidFill>
                  <a:srgbClr val="FFFFFF"/>
                </a:solidFill>
              </a:rPr>
              <a:t>Lambertian (matte) ball rotating in 3D</a:t>
            </a:r>
          </a:p>
        </p:txBody>
      </p:sp>
      <p:pic>
        <p:nvPicPr>
          <p:cNvPr id="77829" name="Picture 4" descr="sphere"/>
          <p:cNvPicPr>
            <a:picLocks noChangeAspect="1" noChangeArrowheads="1"/>
          </p:cNvPicPr>
          <p:nvPr/>
        </p:nvPicPr>
        <p:blipFill>
          <a:blip r:embed="rId3"/>
          <a:srcRect/>
          <a:stretch>
            <a:fillRect/>
          </a:stretch>
        </p:blipFill>
        <p:spPr bwMode="auto">
          <a:xfrm>
            <a:off x="4419600" y="1828800"/>
            <a:ext cx="3419475" cy="3505200"/>
          </a:xfrm>
          <a:prstGeom prst="rect">
            <a:avLst/>
          </a:prstGeom>
          <a:noFill/>
          <a:ln w="9525">
            <a:noFill/>
            <a:miter lim="800000"/>
            <a:headEnd/>
            <a:tailEnd/>
          </a:ln>
        </p:spPr>
      </p:pic>
      <p:sp>
        <p:nvSpPr>
          <p:cNvPr id="77830" name="Text Box 5"/>
          <p:cNvSpPr txBox="1">
            <a:spLocks noChangeArrowheads="1"/>
          </p:cNvSpPr>
          <p:nvPr/>
        </p:nvSpPr>
        <p:spPr bwMode="auto">
          <a:xfrm>
            <a:off x="990600" y="3124200"/>
            <a:ext cx="2911475" cy="1200328"/>
          </a:xfrm>
          <a:prstGeom prst="rect">
            <a:avLst/>
          </a:prstGeom>
          <a:noFill/>
          <a:ln w="9525">
            <a:noFill/>
            <a:miter lim="800000"/>
            <a:headEnd/>
            <a:tailEnd/>
          </a:ln>
        </p:spPr>
        <p:txBody>
          <a:bodyPr>
            <a:prstTxWarp prst="textNoShape">
              <a:avLst/>
            </a:prstTxWarp>
            <a:spAutoFit/>
          </a:bodyPr>
          <a:lstStyle/>
          <a:p>
            <a:r>
              <a:rPr lang="en-US" sz="2400">
                <a:solidFill>
                  <a:srgbClr val="FFFFFF"/>
                </a:solidFill>
              </a:rPr>
              <a:t>What does the 2D motion field look like?</a:t>
            </a:r>
          </a:p>
        </p:txBody>
      </p:sp>
      <p:sp>
        <p:nvSpPr>
          <p:cNvPr id="77831" name="Text Box 6"/>
          <p:cNvSpPr txBox="1">
            <a:spLocks noChangeArrowheads="1"/>
          </p:cNvSpPr>
          <p:nvPr/>
        </p:nvSpPr>
        <p:spPr bwMode="auto">
          <a:xfrm>
            <a:off x="990600" y="4527550"/>
            <a:ext cx="2911475" cy="1200328"/>
          </a:xfrm>
          <a:prstGeom prst="rect">
            <a:avLst/>
          </a:prstGeom>
          <a:noFill/>
          <a:ln w="9525">
            <a:noFill/>
            <a:miter lim="800000"/>
            <a:headEnd/>
            <a:tailEnd/>
          </a:ln>
        </p:spPr>
        <p:txBody>
          <a:bodyPr>
            <a:prstTxWarp prst="textNoShape">
              <a:avLst/>
            </a:prstTxWarp>
            <a:spAutoFit/>
          </a:bodyPr>
          <a:lstStyle/>
          <a:p>
            <a:r>
              <a:rPr lang="en-US" sz="2400">
                <a:solidFill>
                  <a:srgbClr val="FFFFFF"/>
                </a:solidFill>
              </a:rPr>
              <a:t>What does the 2D optical flow field look like?</a:t>
            </a:r>
          </a:p>
        </p:txBody>
      </p:sp>
      <p:sp>
        <p:nvSpPr>
          <p:cNvPr id="77832" name="Rectangle 7"/>
          <p:cNvSpPr>
            <a:spLocks noChangeArrowheads="1"/>
          </p:cNvSpPr>
          <p:nvPr/>
        </p:nvSpPr>
        <p:spPr bwMode="auto">
          <a:xfrm>
            <a:off x="4546600" y="6019800"/>
            <a:ext cx="4521200" cy="304800"/>
          </a:xfrm>
          <a:prstGeom prst="rect">
            <a:avLst/>
          </a:prstGeom>
          <a:noFill/>
          <a:ln w="9525">
            <a:noFill/>
            <a:miter lim="800000"/>
            <a:headEnd/>
            <a:tailEnd/>
          </a:ln>
        </p:spPr>
        <p:txBody>
          <a:bodyPr wrap="none">
            <a:prstTxWarp prst="textNoShape">
              <a:avLst/>
            </a:prstTxWarp>
            <a:spAutoFit/>
          </a:bodyPr>
          <a:lstStyle/>
          <a:p>
            <a:r>
              <a:rPr lang="en-US" sz="1400"/>
              <a:t>Image source: http://www.evl.uic.edu/aej/488/lecture12.html</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41513"/>
            <a:ext cx="7772400" cy="2345830"/>
          </a:xfrm>
        </p:spPr>
        <p:txBody>
          <a:bodyPr>
            <a:normAutofit/>
          </a:bodyPr>
          <a:lstStyle/>
          <a:p>
            <a:r>
              <a:rPr lang="en-US" dirty="0" smtClean="0"/>
              <a:t>Need a “ground truth” to understand these</a:t>
            </a:r>
            <a:br>
              <a:rPr lang="en-US" dirty="0" smtClean="0"/>
            </a:br>
            <a:r>
              <a:rPr lang="en-US" dirty="0" smtClean="0"/>
              <a:t>(i.e. training data)</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00-prior-work.mov">
            <a:hlinkClick r:id="" action="ppaction://media"/>
          </p:cNvPr>
          <p:cNvPicPr/>
          <p:nvPr>
            <a:videoFile r:link="rId1"/>
          </p:nvPr>
        </p:nvPicPr>
        <p:blipFill>
          <a:blip r:embed="rId3"/>
          <a:stretch>
            <a:fillRect/>
          </a:stretch>
        </p:blipFill>
        <p:spPr>
          <a:xfrm>
            <a:off x="0" y="1482328"/>
            <a:ext cx="9144000" cy="389334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sp>
        <p:nvSpPr>
          <p:cNvPr id="3" name="Content Placeholder 2"/>
          <p:cNvSpPr>
            <a:spLocks noGrp="1"/>
          </p:cNvSpPr>
          <p:nvPr>
            <p:ph idx="1"/>
          </p:nvPr>
        </p:nvSpPr>
        <p:spPr>
          <a:xfrm>
            <a:off x="457200" y="1417638"/>
            <a:ext cx="8229600" cy="5067130"/>
          </a:xfrm>
        </p:spPr>
        <p:txBody>
          <a:bodyPr>
            <a:normAutofit lnSpcReduction="10000"/>
          </a:bodyPr>
          <a:lstStyle/>
          <a:p>
            <a:r>
              <a:rPr lang="en-US" dirty="0" smtClean="0"/>
              <a:t>small motions (&lt;12 </a:t>
            </a:r>
            <a:r>
              <a:rPr lang="en-US" dirty="0" err="1" smtClean="0"/>
              <a:t>ppf</a:t>
            </a:r>
            <a:r>
              <a:rPr lang="en-US" dirty="0" smtClean="0"/>
              <a:t> or &lt;35ppf)</a:t>
            </a:r>
          </a:p>
          <a:p>
            <a:r>
              <a:rPr lang="en-US" dirty="0" smtClean="0"/>
              <a:t>short clips (2-8 frames)</a:t>
            </a:r>
          </a:p>
          <a:p>
            <a:r>
              <a:rPr lang="en-US" dirty="0" smtClean="0"/>
              <a:t>limited complexity </a:t>
            </a:r>
          </a:p>
          <a:p>
            <a:pPr lvl="1"/>
            <a:r>
              <a:rPr lang="en-US" dirty="0" smtClean="0"/>
              <a:t>current methods get similar performance</a:t>
            </a:r>
          </a:p>
          <a:p>
            <a:r>
              <a:rPr lang="en-US" dirty="0" smtClean="0"/>
              <a:t>limited data prevents machine learning</a:t>
            </a:r>
          </a:p>
          <a:p>
            <a:r>
              <a:rPr lang="en-US" dirty="0" smtClean="0"/>
              <a:t>image resolution is low (still NTSC)</a:t>
            </a:r>
          </a:p>
          <a:p>
            <a:r>
              <a:rPr lang="en-US" dirty="0" smtClean="0"/>
              <a:t>no motion blur and infinite depth of field</a:t>
            </a:r>
          </a:p>
          <a:p>
            <a:r>
              <a:rPr lang="en-US" dirty="0" smtClean="0"/>
              <a:t>no atmospheric effects</a:t>
            </a:r>
          </a:p>
          <a:p>
            <a:r>
              <a:rPr lang="en-US" dirty="0" smtClean="0"/>
              <a:t>simple lighting</a:t>
            </a:r>
            <a:endParaRPr lang="en-US"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45450"/>
            <a:ext cx="8229600" cy="4525963"/>
          </a:xfrm>
        </p:spPr>
        <p:txBody>
          <a:bodyPr>
            <a:normAutofit/>
          </a:bodyPr>
          <a:lstStyle/>
          <a:p>
            <a:r>
              <a:rPr lang="en-US" sz="2800" dirty="0" smtClean="0"/>
              <a:t>Dan Butler, Univ. of Washington</a:t>
            </a:r>
          </a:p>
          <a:p>
            <a:endParaRPr lang="en-US" sz="2800" dirty="0"/>
          </a:p>
          <a:p>
            <a:endParaRPr lang="en-US" sz="2800" dirty="0" smtClean="0"/>
          </a:p>
          <a:p>
            <a:r>
              <a:rPr lang="en-US" sz="2800" dirty="0" smtClean="0"/>
              <a:t>Jonas </a:t>
            </a:r>
            <a:r>
              <a:rPr lang="en-US" sz="2800" dirty="0" err="1" smtClean="0"/>
              <a:t>Wulff</a:t>
            </a:r>
            <a:r>
              <a:rPr lang="en-US" sz="2800" dirty="0" smtClean="0"/>
              <a:t>, Max Planck</a:t>
            </a:r>
          </a:p>
          <a:p>
            <a:endParaRPr lang="en-US" sz="2800" dirty="0"/>
          </a:p>
          <a:p>
            <a:endParaRPr lang="en-US" sz="2800" dirty="0" smtClean="0"/>
          </a:p>
          <a:p>
            <a:r>
              <a:rPr lang="en-US" sz="2800" dirty="0" smtClean="0"/>
              <a:t>Garrett Stanley, Georgia Tech</a:t>
            </a:r>
            <a:endParaRPr lang="en-US" sz="2800" dirty="0"/>
          </a:p>
        </p:txBody>
      </p:sp>
      <p:pic>
        <p:nvPicPr>
          <p:cNvPr id="4" name="Picture 3"/>
          <p:cNvPicPr>
            <a:picLocks noChangeAspect="1"/>
          </p:cNvPicPr>
          <p:nvPr/>
        </p:nvPicPr>
        <p:blipFill>
          <a:blip r:embed="rId2"/>
          <a:srcRect/>
          <a:stretch>
            <a:fillRect/>
          </a:stretch>
        </p:blipFill>
        <p:spPr>
          <a:xfrm>
            <a:off x="5855178" y="3731989"/>
            <a:ext cx="1122559" cy="1403199"/>
          </a:xfrm>
          <a:prstGeom prst="rect">
            <a:avLst/>
          </a:prstGeom>
        </p:spPr>
      </p:pic>
      <p:pic>
        <p:nvPicPr>
          <p:cNvPr id="6" name="Picture 5"/>
          <p:cNvPicPr>
            <a:picLocks noChangeAspect="1"/>
          </p:cNvPicPr>
          <p:nvPr/>
        </p:nvPicPr>
        <p:blipFill>
          <a:blip r:embed="rId3"/>
          <a:srcRect l="51832" r="9267" b="27201"/>
          <a:stretch>
            <a:fillRect/>
          </a:stretch>
        </p:blipFill>
        <p:spPr>
          <a:xfrm>
            <a:off x="5855179" y="5379496"/>
            <a:ext cx="1122558" cy="1395034"/>
          </a:xfrm>
          <a:prstGeom prst="rect">
            <a:avLst/>
          </a:prstGeom>
        </p:spPr>
      </p:pic>
      <p:pic>
        <p:nvPicPr>
          <p:cNvPr id="8" name="Picture 7"/>
          <p:cNvPicPr>
            <a:picLocks noChangeAspect="1"/>
          </p:cNvPicPr>
          <p:nvPr/>
        </p:nvPicPr>
        <p:blipFill>
          <a:blip r:embed="rId4"/>
          <a:stretch>
            <a:fillRect/>
          </a:stretch>
        </p:blipFill>
        <p:spPr>
          <a:xfrm>
            <a:off x="5852894" y="2154830"/>
            <a:ext cx="1124843" cy="1435144"/>
          </a:xfrm>
          <a:prstGeom prst="rect">
            <a:avLst/>
          </a:prstGeom>
        </p:spPr>
      </p:pic>
      <p:sp>
        <p:nvSpPr>
          <p:cNvPr id="7" name="Rectangle 6"/>
          <p:cNvSpPr/>
          <p:nvPr/>
        </p:nvSpPr>
        <p:spPr>
          <a:xfrm>
            <a:off x="105441" y="268294"/>
            <a:ext cx="8901433" cy="1261884"/>
          </a:xfrm>
          <a:prstGeom prst="rect">
            <a:avLst/>
          </a:prstGeom>
        </p:spPr>
        <p:txBody>
          <a:bodyPr wrap="square">
            <a:spAutoFit/>
          </a:bodyPr>
          <a:lstStyle/>
          <a:p>
            <a:r>
              <a:rPr lang="en-US" sz="2800" dirty="0" smtClean="0"/>
              <a:t>A naturalistic open source movie for optical flow evaluation</a:t>
            </a:r>
          </a:p>
          <a:p>
            <a:r>
              <a:rPr lang="en-US" sz="2400" dirty="0" smtClean="0"/>
              <a:t>Butler, D.J., </a:t>
            </a:r>
            <a:r>
              <a:rPr lang="en-US" sz="2400" dirty="0" err="1" smtClean="0"/>
              <a:t>Wulff</a:t>
            </a:r>
            <a:r>
              <a:rPr lang="en-US" sz="2400" dirty="0" smtClean="0"/>
              <a:t>, J., Stanley, G.B. and Black, M.J.</a:t>
            </a:r>
          </a:p>
          <a:p>
            <a:r>
              <a:rPr lang="en-US" sz="2400" dirty="0" smtClean="0"/>
              <a:t>ECCV 2012.</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is key</a:t>
            </a:r>
            <a:endParaRPr lang="en-US" dirty="0"/>
          </a:p>
        </p:txBody>
      </p:sp>
      <p:sp>
        <p:nvSpPr>
          <p:cNvPr id="3" name="Content Placeholder 2"/>
          <p:cNvSpPr>
            <a:spLocks noGrp="1"/>
          </p:cNvSpPr>
          <p:nvPr>
            <p:ph idx="1"/>
          </p:nvPr>
        </p:nvSpPr>
        <p:spPr>
          <a:xfrm>
            <a:off x="457200" y="5339714"/>
            <a:ext cx="8229600" cy="1145054"/>
          </a:xfrm>
        </p:spPr>
        <p:txBody>
          <a:bodyPr/>
          <a:lstStyle/>
          <a:p>
            <a:r>
              <a:rPr lang="en-US" dirty="0" smtClean="0"/>
              <a:t>Middlebury – 70 current methods evaluated.</a:t>
            </a:r>
            <a:endParaRPr lang="en-US" dirty="0"/>
          </a:p>
        </p:txBody>
      </p:sp>
      <p:pic>
        <p:nvPicPr>
          <p:cNvPr id="4" name="Picture 3"/>
          <p:cNvPicPr>
            <a:picLocks noChangeAspect="1"/>
          </p:cNvPicPr>
          <p:nvPr/>
        </p:nvPicPr>
        <p:blipFill>
          <a:blip r:embed="rId2"/>
          <a:stretch>
            <a:fillRect/>
          </a:stretch>
        </p:blipFill>
        <p:spPr>
          <a:xfrm>
            <a:off x="204232" y="1417638"/>
            <a:ext cx="8722292" cy="3796857"/>
          </a:xfrm>
          <a:prstGeom prst="rect">
            <a:avLst/>
          </a:prstGeom>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4" name="01-sintel-sequences.mov">
            <a:hlinkClick r:id="" action="ppaction://media"/>
          </p:cNvPr>
          <p:cNvPicPr/>
          <p:nvPr>
            <a:videoFile r:link="rId1"/>
          </p:nvPr>
        </p:nvPicPr>
        <p:blipFill>
          <a:blip r:embed="rId3"/>
          <a:stretch>
            <a:fillRect/>
          </a:stretch>
        </p:blipFill>
        <p:spPr>
          <a:xfrm>
            <a:off x="0" y="1482328"/>
            <a:ext cx="9144000" cy="389334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Sintel</a:t>
            </a:r>
            <a:endParaRPr lang="en-US" dirty="0"/>
          </a:p>
        </p:txBody>
      </p:sp>
      <p:sp>
        <p:nvSpPr>
          <p:cNvPr id="3" name="Content Placeholder 2"/>
          <p:cNvSpPr>
            <a:spLocks noGrp="1"/>
          </p:cNvSpPr>
          <p:nvPr>
            <p:ph idx="1"/>
          </p:nvPr>
        </p:nvSpPr>
        <p:spPr>
          <a:xfrm>
            <a:off x="457200" y="1442538"/>
            <a:ext cx="8229600" cy="4884568"/>
          </a:xfrm>
        </p:spPr>
        <p:txBody>
          <a:bodyPr/>
          <a:lstStyle/>
          <a:p>
            <a:r>
              <a:rPr lang="en-US" dirty="0" smtClean="0"/>
              <a:t>Durian Open Source Movie Project, Blender Foundation</a:t>
            </a:r>
          </a:p>
          <a:p>
            <a:r>
              <a:rPr lang="en-US" dirty="0" smtClean="0"/>
              <a:t>All graphics available</a:t>
            </a:r>
          </a:p>
          <a:p>
            <a:r>
              <a:rPr lang="en-US" dirty="0" smtClean="0"/>
              <a:t>Extract ground truth</a:t>
            </a:r>
          </a:p>
          <a:p>
            <a:r>
              <a:rPr lang="en-US" dirty="0" smtClean="0"/>
              <a:t>Large motions</a:t>
            </a:r>
          </a:p>
          <a:p>
            <a:r>
              <a:rPr lang="en-US" dirty="0" smtClean="0"/>
              <a:t>Long sequences</a:t>
            </a:r>
          </a:p>
          <a:p>
            <a:r>
              <a:rPr lang="en-US" dirty="0" smtClean="0"/>
              <a:t>“Naturalistic”</a:t>
            </a:r>
          </a:p>
          <a:p>
            <a:r>
              <a:rPr lang="en-US" dirty="0" smtClean="0"/>
              <a:t>Fully in our control</a:t>
            </a:r>
          </a:p>
        </p:txBody>
      </p:sp>
      <p:pic>
        <p:nvPicPr>
          <p:cNvPr id="4" name="Picture 3"/>
          <p:cNvPicPr>
            <a:picLocks noChangeAspect="1"/>
          </p:cNvPicPr>
          <p:nvPr/>
        </p:nvPicPr>
        <p:blipFill>
          <a:blip r:embed="rId2"/>
          <a:stretch>
            <a:fillRect/>
          </a:stretch>
        </p:blipFill>
        <p:spPr>
          <a:xfrm>
            <a:off x="5526690" y="2336685"/>
            <a:ext cx="3160110" cy="4271086"/>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02-sintel-flow.mov">
            <a:hlinkClick r:id="" action="ppaction://media"/>
          </p:cNvPr>
          <p:cNvPicPr/>
          <p:nvPr>
            <a:videoFile r:link="rId1"/>
          </p:nvPr>
        </p:nvPicPr>
        <p:blipFill>
          <a:blip r:embed="rId3"/>
          <a:stretch>
            <a:fillRect/>
          </a:stretch>
        </p:blipFill>
        <p:spPr>
          <a:xfrm>
            <a:off x="0" y="1482328"/>
            <a:ext cx="9144000" cy="38933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1628 frames of ground truth flow</a:t>
            </a:r>
          </a:p>
          <a:p>
            <a:r>
              <a:rPr lang="en-US" dirty="0" smtClean="0"/>
              <a:t>1024x436 (similar in height to existing)</a:t>
            </a:r>
          </a:p>
          <a:p>
            <a:r>
              <a:rPr lang="en-US" dirty="0" smtClean="0"/>
              <a:t>200x more pixels than Middlebury</a:t>
            </a:r>
          </a:p>
          <a:p>
            <a:r>
              <a:rPr lang="en-US" dirty="0" smtClean="0"/>
              <a:t>most clips are 50 frames with 49 </a:t>
            </a:r>
            <a:r>
              <a:rPr lang="en-US" dirty="0" err="1" smtClean="0"/>
              <a:t>gt</a:t>
            </a:r>
            <a:r>
              <a:rPr lang="en-US" dirty="0" smtClean="0"/>
              <a:t> flows</a:t>
            </a:r>
          </a:p>
          <a:p>
            <a:r>
              <a:rPr lang="en-US" dirty="0" smtClean="0"/>
              <a:t>max velocity well over 100 </a:t>
            </a:r>
            <a:r>
              <a:rPr lang="en-US" dirty="0" err="1" smtClean="0"/>
              <a:t>ppf</a:t>
            </a:r>
            <a:endParaRPr lang="en-US" dirty="0" smtClean="0"/>
          </a:p>
          <a:p>
            <a:r>
              <a:rPr lang="en-US" dirty="0" smtClean="0"/>
              <a:t>Separated into training and test </a:t>
            </a:r>
          </a:p>
          <a:p>
            <a:pPr lvl="1"/>
            <a:r>
              <a:rPr lang="en-US" dirty="0" smtClean="0"/>
              <a:t>test set withheld (~400 frames)</a:t>
            </a:r>
          </a:p>
          <a:p>
            <a:pPr lvl="1"/>
            <a:r>
              <a:rPr lang="en-US" dirty="0" smtClean="0"/>
              <a:t>test set contains some clips from scenes in training and some not in training</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a:t>
            </a:r>
            <a:endParaRPr lang="en-US" dirty="0"/>
          </a:p>
        </p:txBody>
      </p:sp>
      <p:sp>
        <p:nvSpPr>
          <p:cNvPr id="3" name="Content Placeholder 2"/>
          <p:cNvSpPr>
            <a:spLocks noGrp="1"/>
          </p:cNvSpPr>
          <p:nvPr>
            <p:ph idx="1"/>
          </p:nvPr>
        </p:nvSpPr>
        <p:spPr/>
        <p:txBody>
          <a:bodyPr/>
          <a:lstStyle/>
          <a:p>
            <a:r>
              <a:rPr lang="en-US" dirty="0" smtClean="0"/>
              <a:t>Can an animated movie teach us about optical flow in the real world?</a:t>
            </a:r>
          </a:p>
          <a:p>
            <a:r>
              <a:rPr lang="en-US" dirty="0" smtClean="0"/>
              <a:t>Will results generalize?</a:t>
            </a:r>
          </a:p>
          <a:p>
            <a:r>
              <a:rPr lang="en-US" dirty="0" smtClean="0"/>
              <a:t>Is it realistic enough?</a:t>
            </a:r>
          </a:p>
          <a:p>
            <a:endParaRPr lang="en-US" dirty="0" smtClean="0"/>
          </a:p>
          <a:p>
            <a:r>
              <a:rPr lang="en-US" dirty="0" smtClean="0"/>
              <a:t>Solution: compare </a:t>
            </a:r>
            <a:r>
              <a:rPr lang="en-US" dirty="0" err="1" smtClean="0"/>
              <a:t>Sintel</a:t>
            </a:r>
            <a:r>
              <a:rPr lang="en-US" dirty="0" smtClean="0"/>
              <a:t> statistics with those of real scenes.</a:t>
            </a:r>
          </a:p>
          <a:p>
            <a:r>
              <a:rPr lang="en-US" dirty="0" smtClean="0"/>
              <a:t>How?</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p:txBody>
          <a:bodyPr/>
          <a:lstStyle/>
          <a:p>
            <a:r>
              <a:rPr lang="en-US"/>
              <a:t>Thought Experiment 2</a:t>
            </a:r>
          </a:p>
        </p:txBody>
      </p:sp>
      <p:pic>
        <p:nvPicPr>
          <p:cNvPr id="81924" name="Picture 3" descr="spherespec2"/>
          <p:cNvPicPr>
            <a:picLocks noChangeAspect="1" noChangeArrowheads="1"/>
          </p:cNvPicPr>
          <p:nvPr/>
        </p:nvPicPr>
        <p:blipFill>
          <a:blip r:embed="rId3"/>
          <a:srcRect/>
          <a:stretch>
            <a:fillRect/>
          </a:stretch>
        </p:blipFill>
        <p:spPr bwMode="auto">
          <a:xfrm>
            <a:off x="4419600" y="1828800"/>
            <a:ext cx="3419475" cy="3505200"/>
          </a:xfrm>
          <a:prstGeom prst="rect">
            <a:avLst/>
          </a:prstGeom>
          <a:noFill/>
          <a:ln w="9525">
            <a:noFill/>
            <a:miter lim="800000"/>
            <a:headEnd/>
            <a:tailEnd/>
          </a:ln>
        </p:spPr>
      </p:pic>
      <p:sp>
        <p:nvSpPr>
          <p:cNvPr id="81925" name="Text Box 4"/>
          <p:cNvSpPr txBox="1">
            <a:spLocks noChangeArrowheads="1"/>
          </p:cNvSpPr>
          <p:nvPr/>
        </p:nvSpPr>
        <p:spPr bwMode="auto">
          <a:xfrm>
            <a:off x="822325" y="1752600"/>
            <a:ext cx="3140075" cy="1200328"/>
          </a:xfrm>
          <a:prstGeom prst="rect">
            <a:avLst/>
          </a:prstGeom>
          <a:noFill/>
          <a:ln w="9525">
            <a:noFill/>
            <a:miter lim="800000"/>
            <a:headEnd/>
            <a:tailEnd/>
          </a:ln>
        </p:spPr>
        <p:txBody>
          <a:bodyPr>
            <a:prstTxWarp prst="textNoShape">
              <a:avLst/>
            </a:prstTxWarp>
            <a:spAutoFit/>
          </a:bodyPr>
          <a:lstStyle/>
          <a:p>
            <a:r>
              <a:rPr lang="en-US" sz="2400">
                <a:solidFill>
                  <a:srgbClr val="FFFFFF"/>
                </a:solidFill>
              </a:rPr>
              <a:t>Stationary Lambertian (matte) ball, moving light source.</a:t>
            </a:r>
          </a:p>
        </p:txBody>
      </p:sp>
      <p:sp>
        <p:nvSpPr>
          <p:cNvPr id="81926" name="Text Box 5"/>
          <p:cNvSpPr txBox="1">
            <a:spLocks noChangeArrowheads="1"/>
          </p:cNvSpPr>
          <p:nvPr/>
        </p:nvSpPr>
        <p:spPr bwMode="auto">
          <a:xfrm>
            <a:off x="990600" y="3124200"/>
            <a:ext cx="2911475" cy="1200328"/>
          </a:xfrm>
          <a:prstGeom prst="rect">
            <a:avLst/>
          </a:prstGeom>
          <a:noFill/>
          <a:ln w="9525">
            <a:noFill/>
            <a:miter lim="800000"/>
            <a:headEnd/>
            <a:tailEnd/>
          </a:ln>
        </p:spPr>
        <p:txBody>
          <a:bodyPr>
            <a:prstTxWarp prst="textNoShape">
              <a:avLst/>
            </a:prstTxWarp>
            <a:spAutoFit/>
          </a:bodyPr>
          <a:lstStyle/>
          <a:p>
            <a:r>
              <a:rPr lang="en-US" sz="2400">
                <a:solidFill>
                  <a:srgbClr val="FFFFFF"/>
                </a:solidFill>
              </a:rPr>
              <a:t>What does the 2D motion field look like?</a:t>
            </a:r>
          </a:p>
        </p:txBody>
      </p:sp>
      <p:sp>
        <p:nvSpPr>
          <p:cNvPr id="81927" name="Text Box 6"/>
          <p:cNvSpPr txBox="1">
            <a:spLocks noChangeArrowheads="1"/>
          </p:cNvSpPr>
          <p:nvPr/>
        </p:nvSpPr>
        <p:spPr bwMode="auto">
          <a:xfrm>
            <a:off x="990600" y="4527550"/>
            <a:ext cx="2911475" cy="1200328"/>
          </a:xfrm>
          <a:prstGeom prst="rect">
            <a:avLst/>
          </a:prstGeom>
          <a:noFill/>
          <a:ln w="9525">
            <a:noFill/>
            <a:miter lim="800000"/>
            <a:headEnd/>
            <a:tailEnd/>
          </a:ln>
        </p:spPr>
        <p:txBody>
          <a:bodyPr>
            <a:prstTxWarp prst="textNoShape">
              <a:avLst/>
            </a:prstTxWarp>
            <a:spAutoFit/>
          </a:bodyPr>
          <a:lstStyle/>
          <a:p>
            <a:r>
              <a:rPr lang="en-US" sz="2400">
                <a:solidFill>
                  <a:srgbClr val="FFFFFF"/>
                </a:solidFill>
              </a:rPr>
              <a:t>What does the 2D optical flow field look like?</a:t>
            </a:r>
          </a:p>
        </p:txBody>
      </p:sp>
      <p:sp>
        <p:nvSpPr>
          <p:cNvPr id="81928" name="Rectangle 7"/>
          <p:cNvSpPr>
            <a:spLocks noChangeArrowheads="1"/>
          </p:cNvSpPr>
          <p:nvPr/>
        </p:nvSpPr>
        <p:spPr bwMode="auto">
          <a:xfrm>
            <a:off x="4546600" y="6019800"/>
            <a:ext cx="4521200" cy="304800"/>
          </a:xfrm>
          <a:prstGeom prst="rect">
            <a:avLst/>
          </a:prstGeom>
          <a:noFill/>
          <a:ln w="9525">
            <a:noFill/>
            <a:miter lim="800000"/>
            <a:headEnd/>
            <a:tailEnd/>
          </a:ln>
        </p:spPr>
        <p:txBody>
          <a:bodyPr wrap="none">
            <a:prstTxWarp prst="textNoShape">
              <a:avLst/>
            </a:prstTxWarp>
            <a:spAutoFit/>
          </a:bodyPr>
          <a:lstStyle/>
          <a:p>
            <a:r>
              <a:rPr lang="en-US" sz="1400"/>
              <a:t>Image source: http://www.evl.uic.edu/aej/488/lecture12.html</a:t>
            </a:r>
          </a:p>
        </p:txBody>
      </p:sp>
      <p:pic>
        <p:nvPicPr>
          <p:cNvPr id="81929" name="Picture 4" descr="sphere"/>
          <p:cNvPicPr>
            <a:picLocks noChangeAspect="1" noChangeArrowheads="1"/>
          </p:cNvPicPr>
          <p:nvPr/>
        </p:nvPicPr>
        <p:blipFill>
          <a:blip r:embed="rId4"/>
          <a:srcRect/>
          <a:stretch>
            <a:fillRect/>
          </a:stretch>
        </p:blipFill>
        <p:spPr bwMode="auto">
          <a:xfrm>
            <a:off x="4419600" y="1828800"/>
            <a:ext cx="3419475" cy="3505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 Lookalikes</a:t>
            </a:r>
            <a:endParaRPr lang="en-US" dirty="0"/>
          </a:p>
        </p:txBody>
      </p:sp>
      <p:sp>
        <p:nvSpPr>
          <p:cNvPr id="3" name="Content Placeholder 2"/>
          <p:cNvSpPr>
            <a:spLocks noGrp="1"/>
          </p:cNvSpPr>
          <p:nvPr>
            <p:ph idx="1"/>
          </p:nvPr>
        </p:nvSpPr>
        <p:spPr>
          <a:xfrm>
            <a:off x="457200" y="1407502"/>
            <a:ext cx="8229600" cy="4884568"/>
          </a:xfrm>
        </p:spPr>
        <p:txBody>
          <a:bodyPr/>
          <a:lstStyle/>
          <a:p>
            <a:r>
              <a:rPr lang="en-US" dirty="0" smtClean="0"/>
              <a:t>Lookalikes are “real” scenes that are semantically similar to </a:t>
            </a:r>
            <a:r>
              <a:rPr lang="en-US" dirty="0" err="1" smtClean="0"/>
              <a:t>Sintel</a:t>
            </a:r>
            <a:r>
              <a:rPr lang="en-US" dirty="0" smtClean="0"/>
              <a:t> scenes.</a:t>
            </a:r>
            <a:endParaRPr lang="en-US" dirty="0"/>
          </a:p>
        </p:txBody>
      </p:sp>
      <p:pic>
        <p:nvPicPr>
          <p:cNvPr id="6" name="Picture 5"/>
          <p:cNvPicPr>
            <a:picLocks noChangeAspect="1"/>
          </p:cNvPicPr>
          <p:nvPr/>
        </p:nvPicPr>
        <p:blipFill>
          <a:blip r:embed="rId2"/>
          <a:stretch>
            <a:fillRect/>
          </a:stretch>
        </p:blipFill>
        <p:spPr>
          <a:xfrm>
            <a:off x="1967626" y="2577844"/>
            <a:ext cx="4572000" cy="3898165"/>
          </a:xfrm>
          <a:prstGeom prst="rect">
            <a:avLst/>
          </a:prstGeom>
        </p:spPr>
      </p:pic>
      <p:sp>
        <p:nvSpPr>
          <p:cNvPr id="11" name="TextBox 10"/>
          <p:cNvSpPr txBox="1"/>
          <p:nvPr/>
        </p:nvSpPr>
        <p:spPr>
          <a:xfrm>
            <a:off x="7033172" y="3249448"/>
            <a:ext cx="1393000" cy="461665"/>
          </a:xfrm>
          <a:prstGeom prst="rect">
            <a:avLst/>
          </a:prstGeom>
          <a:noFill/>
        </p:spPr>
        <p:txBody>
          <a:bodyPr wrap="none" rtlCol="0">
            <a:spAutoFit/>
          </a:bodyPr>
          <a:lstStyle/>
          <a:p>
            <a:r>
              <a:rPr lang="en-US" sz="2400" dirty="0" smtClean="0">
                <a:latin typeface="Helvetica Neue"/>
                <a:cs typeface="Helvetica Neue"/>
              </a:rPr>
              <a:t>lookalike</a:t>
            </a:r>
            <a:endParaRPr lang="en-US" sz="2400" dirty="0">
              <a:latin typeface="Helvetica Neue"/>
              <a:cs typeface="Helvetica Neue"/>
            </a:endParaRPr>
          </a:p>
        </p:txBody>
      </p:sp>
      <p:sp>
        <p:nvSpPr>
          <p:cNvPr id="12" name="TextBox 11"/>
          <p:cNvSpPr txBox="1"/>
          <p:nvPr/>
        </p:nvSpPr>
        <p:spPr>
          <a:xfrm>
            <a:off x="7185572" y="5012473"/>
            <a:ext cx="954107" cy="461665"/>
          </a:xfrm>
          <a:prstGeom prst="rect">
            <a:avLst/>
          </a:prstGeom>
          <a:noFill/>
        </p:spPr>
        <p:txBody>
          <a:bodyPr wrap="none" rtlCol="0">
            <a:spAutoFit/>
          </a:bodyPr>
          <a:lstStyle/>
          <a:p>
            <a:r>
              <a:rPr lang="en-US" sz="2400" dirty="0" err="1" smtClean="0">
                <a:latin typeface="Helvetica Neue"/>
                <a:cs typeface="Helvetica Neue"/>
              </a:rPr>
              <a:t>Sintel</a:t>
            </a:r>
            <a:endParaRPr lang="en-US" sz="2400" dirty="0">
              <a:latin typeface="Helvetica Neue"/>
              <a:cs typeface="Helvetica Neue"/>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67626" y="2508840"/>
            <a:ext cx="4572000" cy="3975928"/>
          </a:xfrm>
          <a:prstGeom prst="rect">
            <a:avLst/>
          </a:prstGeom>
        </p:spPr>
      </p:pic>
      <p:sp>
        <p:nvSpPr>
          <p:cNvPr id="2" name="Title 1"/>
          <p:cNvSpPr>
            <a:spLocks noGrp="1"/>
          </p:cNvSpPr>
          <p:nvPr>
            <p:ph type="title"/>
          </p:nvPr>
        </p:nvSpPr>
        <p:spPr/>
        <p:txBody>
          <a:bodyPr/>
          <a:lstStyle/>
          <a:p>
            <a:r>
              <a:rPr lang="en-US" dirty="0" smtClean="0"/>
              <a:t>Idea: Lookalikes</a:t>
            </a:r>
            <a:endParaRPr lang="en-US" dirty="0"/>
          </a:p>
        </p:txBody>
      </p:sp>
      <p:sp>
        <p:nvSpPr>
          <p:cNvPr id="3" name="Content Placeholder 2"/>
          <p:cNvSpPr>
            <a:spLocks noGrp="1"/>
          </p:cNvSpPr>
          <p:nvPr>
            <p:ph idx="1"/>
          </p:nvPr>
        </p:nvSpPr>
        <p:spPr>
          <a:xfrm>
            <a:off x="457200" y="1407502"/>
            <a:ext cx="8229600" cy="4884568"/>
          </a:xfrm>
        </p:spPr>
        <p:txBody>
          <a:bodyPr/>
          <a:lstStyle/>
          <a:p>
            <a:r>
              <a:rPr lang="en-US" dirty="0" smtClean="0"/>
              <a:t>Lookalikes are “real” scenes that are semantically similar to </a:t>
            </a:r>
            <a:r>
              <a:rPr lang="en-US" dirty="0" err="1" smtClean="0"/>
              <a:t>Sintel</a:t>
            </a:r>
            <a:r>
              <a:rPr lang="en-US" dirty="0" smtClean="0"/>
              <a:t> scenes.</a:t>
            </a:r>
            <a:endParaRPr lang="en-US" dirty="0"/>
          </a:p>
        </p:txBody>
      </p:sp>
      <p:sp>
        <p:nvSpPr>
          <p:cNvPr id="11" name="TextBox 10"/>
          <p:cNvSpPr txBox="1"/>
          <p:nvPr/>
        </p:nvSpPr>
        <p:spPr>
          <a:xfrm>
            <a:off x="7033172" y="3249448"/>
            <a:ext cx="1393000" cy="461665"/>
          </a:xfrm>
          <a:prstGeom prst="rect">
            <a:avLst/>
          </a:prstGeom>
          <a:noFill/>
        </p:spPr>
        <p:txBody>
          <a:bodyPr wrap="none" rtlCol="0">
            <a:spAutoFit/>
          </a:bodyPr>
          <a:lstStyle/>
          <a:p>
            <a:r>
              <a:rPr lang="en-US" sz="2400" dirty="0" smtClean="0">
                <a:latin typeface="Helvetica Neue"/>
                <a:cs typeface="Helvetica Neue"/>
              </a:rPr>
              <a:t>lookalike</a:t>
            </a:r>
            <a:endParaRPr lang="en-US" sz="2400" dirty="0">
              <a:latin typeface="Helvetica Neue"/>
              <a:cs typeface="Helvetica Neue"/>
            </a:endParaRPr>
          </a:p>
        </p:txBody>
      </p:sp>
      <p:sp>
        <p:nvSpPr>
          <p:cNvPr id="12" name="TextBox 11"/>
          <p:cNvSpPr txBox="1"/>
          <p:nvPr/>
        </p:nvSpPr>
        <p:spPr>
          <a:xfrm>
            <a:off x="7185572" y="5012473"/>
            <a:ext cx="954107" cy="461665"/>
          </a:xfrm>
          <a:prstGeom prst="rect">
            <a:avLst/>
          </a:prstGeom>
          <a:noFill/>
        </p:spPr>
        <p:txBody>
          <a:bodyPr wrap="none" rtlCol="0">
            <a:spAutoFit/>
          </a:bodyPr>
          <a:lstStyle/>
          <a:p>
            <a:r>
              <a:rPr lang="en-US" sz="2400" dirty="0" err="1" smtClean="0">
                <a:latin typeface="Helvetica Neue"/>
                <a:cs typeface="Helvetica Neue"/>
              </a:rPr>
              <a:t>Sintel</a:t>
            </a:r>
            <a:endParaRPr lang="en-US" sz="2400" dirty="0">
              <a:latin typeface="Helvetica Neue"/>
              <a:cs typeface="Helvetica Neue"/>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967626" y="2552635"/>
            <a:ext cx="4572000" cy="3891868"/>
          </a:xfrm>
          <a:prstGeom prst="rect">
            <a:avLst/>
          </a:prstGeom>
        </p:spPr>
      </p:pic>
      <p:sp>
        <p:nvSpPr>
          <p:cNvPr id="2" name="Title 1"/>
          <p:cNvSpPr>
            <a:spLocks noGrp="1"/>
          </p:cNvSpPr>
          <p:nvPr>
            <p:ph type="title"/>
          </p:nvPr>
        </p:nvSpPr>
        <p:spPr/>
        <p:txBody>
          <a:bodyPr/>
          <a:lstStyle/>
          <a:p>
            <a:r>
              <a:rPr lang="en-US" dirty="0" smtClean="0"/>
              <a:t>Idea: Lookalikes</a:t>
            </a:r>
            <a:endParaRPr lang="en-US" dirty="0"/>
          </a:p>
        </p:txBody>
      </p:sp>
      <p:sp>
        <p:nvSpPr>
          <p:cNvPr id="3" name="Content Placeholder 2"/>
          <p:cNvSpPr>
            <a:spLocks noGrp="1"/>
          </p:cNvSpPr>
          <p:nvPr>
            <p:ph idx="1"/>
          </p:nvPr>
        </p:nvSpPr>
        <p:spPr>
          <a:xfrm>
            <a:off x="457200" y="1407502"/>
            <a:ext cx="8229600" cy="4884568"/>
          </a:xfrm>
        </p:spPr>
        <p:txBody>
          <a:bodyPr/>
          <a:lstStyle/>
          <a:p>
            <a:r>
              <a:rPr lang="en-US" dirty="0" smtClean="0"/>
              <a:t>Lookalikes are “real” scenes that are semantically similar to </a:t>
            </a:r>
            <a:r>
              <a:rPr lang="en-US" dirty="0" err="1" smtClean="0"/>
              <a:t>Sintel</a:t>
            </a:r>
            <a:r>
              <a:rPr lang="en-US" dirty="0" smtClean="0"/>
              <a:t> scenes.</a:t>
            </a:r>
            <a:endParaRPr lang="en-US" dirty="0"/>
          </a:p>
        </p:txBody>
      </p:sp>
      <p:sp>
        <p:nvSpPr>
          <p:cNvPr id="11" name="TextBox 10"/>
          <p:cNvSpPr txBox="1"/>
          <p:nvPr/>
        </p:nvSpPr>
        <p:spPr>
          <a:xfrm>
            <a:off x="7033172" y="3249448"/>
            <a:ext cx="1393000" cy="461665"/>
          </a:xfrm>
          <a:prstGeom prst="rect">
            <a:avLst/>
          </a:prstGeom>
          <a:noFill/>
        </p:spPr>
        <p:txBody>
          <a:bodyPr wrap="none" rtlCol="0">
            <a:spAutoFit/>
          </a:bodyPr>
          <a:lstStyle/>
          <a:p>
            <a:r>
              <a:rPr lang="en-US" sz="2400" dirty="0" smtClean="0">
                <a:latin typeface="Helvetica Neue"/>
                <a:cs typeface="Helvetica Neue"/>
              </a:rPr>
              <a:t>lookalike</a:t>
            </a:r>
            <a:endParaRPr lang="en-US" sz="2400" dirty="0">
              <a:latin typeface="Helvetica Neue"/>
              <a:cs typeface="Helvetica Neue"/>
            </a:endParaRPr>
          </a:p>
        </p:txBody>
      </p:sp>
      <p:sp>
        <p:nvSpPr>
          <p:cNvPr id="12" name="TextBox 11"/>
          <p:cNvSpPr txBox="1"/>
          <p:nvPr/>
        </p:nvSpPr>
        <p:spPr>
          <a:xfrm>
            <a:off x="7185572" y="5012473"/>
            <a:ext cx="954107" cy="461665"/>
          </a:xfrm>
          <a:prstGeom prst="rect">
            <a:avLst/>
          </a:prstGeom>
          <a:noFill/>
        </p:spPr>
        <p:txBody>
          <a:bodyPr wrap="none" rtlCol="0">
            <a:spAutoFit/>
          </a:bodyPr>
          <a:lstStyle/>
          <a:p>
            <a:r>
              <a:rPr lang="en-US" sz="2400" dirty="0" err="1" smtClean="0">
                <a:latin typeface="Helvetica Neue"/>
                <a:cs typeface="Helvetica Neue"/>
              </a:rPr>
              <a:t>Sintel</a:t>
            </a:r>
            <a:endParaRPr lang="en-US" sz="2400" dirty="0">
              <a:latin typeface="Helvetica Neue"/>
              <a:cs typeface="Helvetica Neue"/>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967626" y="2549021"/>
            <a:ext cx="4572000" cy="3926988"/>
          </a:xfrm>
          <a:prstGeom prst="rect">
            <a:avLst/>
          </a:prstGeom>
        </p:spPr>
      </p:pic>
      <p:sp>
        <p:nvSpPr>
          <p:cNvPr id="2" name="Title 1"/>
          <p:cNvSpPr>
            <a:spLocks noGrp="1"/>
          </p:cNvSpPr>
          <p:nvPr>
            <p:ph type="title"/>
          </p:nvPr>
        </p:nvSpPr>
        <p:spPr/>
        <p:txBody>
          <a:bodyPr/>
          <a:lstStyle/>
          <a:p>
            <a:r>
              <a:rPr lang="en-US" dirty="0" smtClean="0"/>
              <a:t>Idea: Lookalikes</a:t>
            </a:r>
            <a:endParaRPr lang="en-US" dirty="0"/>
          </a:p>
        </p:txBody>
      </p:sp>
      <p:sp>
        <p:nvSpPr>
          <p:cNvPr id="3" name="Content Placeholder 2"/>
          <p:cNvSpPr>
            <a:spLocks noGrp="1"/>
          </p:cNvSpPr>
          <p:nvPr>
            <p:ph idx="1"/>
          </p:nvPr>
        </p:nvSpPr>
        <p:spPr>
          <a:xfrm>
            <a:off x="457200" y="1407502"/>
            <a:ext cx="8229600" cy="4884568"/>
          </a:xfrm>
        </p:spPr>
        <p:txBody>
          <a:bodyPr/>
          <a:lstStyle/>
          <a:p>
            <a:r>
              <a:rPr lang="en-US" dirty="0" smtClean="0"/>
              <a:t>Lookalikes are “real” scenes that are semantically similar to </a:t>
            </a:r>
            <a:r>
              <a:rPr lang="en-US" dirty="0" err="1" smtClean="0"/>
              <a:t>Sintel</a:t>
            </a:r>
            <a:r>
              <a:rPr lang="en-US" dirty="0" smtClean="0"/>
              <a:t> scenes.</a:t>
            </a:r>
            <a:endParaRPr lang="en-US" dirty="0"/>
          </a:p>
        </p:txBody>
      </p:sp>
      <p:sp>
        <p:nvSpPr>
          <p:cNvPr id="11" name="TextBox 10"/>
          <p:cNvSpPr txBox="1"/>
          <p:nvPr/>
        </p:nvSpPr>
        <p:spPr>
          <a:xfrm>
            <a:off x="7033172" y="3249448"/>
            <a:ext cx="1393000" cy="461665"/>
          </a:xfrm>
          <a:prstGeom prst="rect">
            <a:avLst/>
          </a:prstGeom>
          <a:noFill/>
        </p:spPr>
        <p:txBody>
          <a:bodyPr wrap="none" rtlCol="0">
            <a:spAutoFit/>
          </a:bodyPr>
          <a:lstStyle/>
          <a:p>
            <a:r>
              <a:rPr lang="en-US" sz="2400" dirty="0" smtClean="0">
                <a:latin typeface="Helvetica Neue"/>
                <a:cs typeface="Helvetica Neue"/>
              </a:rPr>
              <a:t>lookalike</a:t>
            </a:r>
            <a:endParaRPr lang="en-US" sz="2400" dirty="0">
              <a:latin typeface="Helvetica Neue"/>
              <a:cs typeface="Helvetica Neue"/>
            </a:endParaRPr>
          </a:p>
        </p:txBody>
      </p:sp>
      <p:sp>
        <p:nvSpPr>
          <p:cNvPr id="12" name="TextBox 11"/>
          <p:cNvSpPr txBox="1"/>
          <p:nvPr/>
        </p:nvSpPr>
        <p:spPr>
          <a:xfrm>
            <a:off x="7185572" y="5012473"/>
            <a:ext cx="954107" cy="461665"/>
          </a:xfrm>
          <a:prstGeom prst="rect">
            <a:avLst/>
          </a:prstGeom>
          <a:noFill/>
        </p:spPr>
        <p:txBody>
          <a:bodyPr wrap="none" rtlCol="0">
            <a:spAutoFit/>
          </a:bodyPr>
          <a:lstStyle/>
          <a:p>
            <a:r>
              <a:rPr lang="en-US" sz="2400" dirty="0" err="1" smtClean="0">
                <a:latin typeface="Helvetica Neue"/>
                <a:cs typeface="Helvetica Neue"/>
              </a:rPr>
              <a:t>Sintel</a:t>
            </a:r>
            <a:endParaRPr lang="en-US" sz="2400" dirty="0">
              <a:latin typeface="Helvetica Neue"/>
              <a:cs typeface="Helvetica Neue"/>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967626" y="2526358"/>
            <a:ext cx="4572000" cy="3905381"/>
          </a:xfrm>
          <a:prstGeom prst="rect">
            <a:avLst/>
          </a:prstGeom>
        </p:spPr>
      </p:pic>
      <p:sp>
        <p:nvSpPr>
          <p:cNvPr id="2" name="Title 1"/>
          <p:cNvSpPr>
            <a:spLocks noGrp="1"/>
          </p:cNvSpPr>
          <p:nvPr>
            <p:ph type="title"/>
          </p:nvPr>
        </p:nvSpPr>
        <p:spPr/>
        <p:txBody>
          <a:bodyPr/>
          <a:lstStyle/>
          <a:p>
            <a:r>
              <a:rPr lang="en-US" dirty="0" smtClean="0"/>
              <a:t>Idea: Lookalikes</a:t>
            </a:r>
            <a:endParaRPr lang="en-US" dirty="0"/>
          </a:p>
        </p:txBody>
      </p:sp>
      <p:sp>
        <p:nvSpPr>
          <p:cNvPr id="3" name="Content Placeholder 2"/>
          <p:cNvSpPr>
            <a:spLocks noGrp="1"/>
          </p:cNvSpPr>
          <p:nvPr>
            <p:ph idx="1"/>
          </p:nvPr>
        </p:nvSpPr>
        <p:spPr>
          <a:xfrm>
            <a:off x="457200" y="1407502"/>
            <a:ext cx="8229600" cy="4884568"/>
          </a:xfrm>
        </p:spPr>
        <p:txBody>
          <a:bodyPr/>
          <a:lstStyle/>
          <a:p>
            <a:r>
              <a:rPr lang="en-US" dirty="0" smtClean="0"/>
              <a:t>Lookalikes are “real” scenes that are semantically similar to </a:t>
            </a:r>
            <a:r>
              <a:rPr lang="en-US" dirty="0" err="1" smtClean="0"/>
              <a:t>Sintel</a:t>
            </a:r>
            <a:r>
              <a:rPr lang="en-US" dirty="0" smtClean="0"/>
              <a:t> scenes.</a:t>
            </a:r>
            <a:endParaRPr lang="en-US" dirty="0"/>
          </a:p>
        </p:txBody>
      </p:sp>
      <p:sp>
        <p:nvSpPr>
          <p:cNvPr id="11" name="TextBox 10"/>
          <p:cNvSpPr txBox="1"/>
          <p:nvPr/>
        </p:nvSpPr>
        <p:spPr>
          <a:xfrm>
            <a:off x="7033172" y="3249448"/>
            <a:ext cx="1393000" cy="461665"/>
          </a:xfrm>
          <a:prstGeom prst="rect">
            <a:avLst/>
          </a:prstGeom>
          <a:noFill/>
        </p:spPr>
        <p:txBody>
          <a:bodyPr wrap="none" rtlCol="0">
            <a:spAutoFit/>
          </a:bodyPr>
          <a:lstStyle/>
          <a:p>
            <a:r>
              <a:rPr lang="en-US" sz="2400" dirty="0" smtClean="0">
                <a:latin typeface="Helvetica Neue"/>
                <a:cs typeface="Helvetica Neue"/>
              </a:rPr>
              <a:t>lookalike</a:t>
            </a:r>
            <a:endParaRPr lang="en-US" sz="2400" dirty="0">
              <a:latin typeface="Helvetica Neue"/>
              <a:cs typeface="Helvetica Neue"/>
            </a:endParaRPr>
          </a:p>
        </p:txBody>
      </p:sp>
      <p:sp>
        <p:nvSpPr>
          <p:cNvPr id="12" name="TextBox 11"/>
          <p:cNvSpPr txBox="1"/>
          <p:nvPr/>
        </p:nvSpPr>
        <p:spPr>
          <a:xfrm>
            <a:off x="7185572" y="5012473"/>
            <a:ext cx="954107" cy="461665"/>
          </a:xfrm>
          <a:prstGeom prst="rect">
            <a:avLst/>
          </a:prstGeom>
          <a:noFill/>
        </p:spPr>
        <p:txBody>
          <a:bodyPr wrap="none" rtlCol="0">
            <a:spAutoFit/>
          </a:bodyPr>
          <a:lstStyle/>
          <a:p>
            <a:r>
              <a:rPr lang="en-US" sz="2400" dirty="0" err="1" smtClean="0">
                <a:latin typeface="Helvetica Neue"/>
                <a:cs typeface="Helvetica Neue"/>
              </a:rPr>
              <a:t>Sintel</a:t>
            </a:r>
            <a:endParaRPr lang="en-US" sz="2400" dirty="0">
              <a:latin typeface="Helvetica Neue"/>
              <a:cs typeface="Helvetica Neue"/>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07-lookalikes.mov">
            <a:hlinkClick r:id="" action="ppaction://media"/>
          </p:cNvPr>
          <p:cNvPicPr/>
          <p:nvPr>
            <p:ph idx="1"/>
            <a:videoFile r:link="rId1"/>
          </p:nvPr>
        </p:nvPicPr>
        <p:blipFill>
          <a:blip r:embed="rId3"/>
          <a:stretch>
            <a:fillRect/>
          </a:stretch>
        </p:blipFill>
        <p:spPr>
          <a:xfrm>
            <a:off x="457200" y="1633639"/>
            <a:ext cx="8229600" cy="3504009"/>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Lookalike statistics</a:t>
            </a:r>
            <a:endParaRPr lang="en-US" dirty="0"/>
          </a:p>
        </p:txBody>
      </p:sp>
      <p:sp>
        <p:nvSpPr>
          <p:cNvPr id="3" name="Content Placeholder 2"/>
          <p:cNvSpPr>
            <a:spLocks noGrp="1"/>
          </p:cNvSpPr>
          <p:nvPr>
            <p:ph idx="1"/>
          </p:nvPr>
        </p:nvSpPr>
        <p:spPr/>
        <p:txBody>
          <a:bodyPr/>
          <a:lstStyle/>
          <a:p>
            <a:r>
              <a:rPr lang="en-US" dirty="0" smtClean="0"/>
              <a:t>Do </a:t>
            </a:r>
            <a:r>
              <a:rPr lang="en-US" dirty="0" err="1" smtClean="0"/>
              <a:t>Sintel</a:t>
            </a:r>
            <a:r>
              <a:rPr lang="en-US" dirty="0" smtClean="0"/>
              <a:t> scenes resemble natural scenes?</a:t>
            </a:r>
          </a:p>
          <a:p>
            <a:pPr lvl="1"/>
            <a:r>
              <a:rPr lang="en-US" dirty="0" smtClean="0"/>
              <a:t>Here we look at image statistics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Luminance and power</a:t>
            </a:r>
            <a:endParaRPr lang="en-US" dirty="0"/>
          </a:p>
        </p:txBody>
      </p:sp>
      <p:pic>
        <p:nvPicPr>
          <p:cNvPr id="6" name="Picture 5"/>
          <p:cNvPicPr>
            <a:picLocks noChangeAspect="1"/>
          </p:cNvPicPr>
          <p:nvPr/>
        </p:nvPicPr>
        <p:blipFill>
          <a:blip r:embed="rId2"/>
          <a:stretch>
            <a:fillRect/>
          </a:stretch>
        </p:blipFill>
        <p:spPr>
          <a:xfrm>
            <a:off x="5106064" y="1591620"/>
            <a:ext cx="3593619" cy="3657600"/>
          </a:xfrm>
          <a:prstGeom prst="rect">
            <a:avLst/>
          </a:prstGeom>
        </p:spPr>
      </p:pic>
      <p:pic>
        <p:nvPicPr>
          <p:cNvPr id="7" name="Picture 6"/>
          <p:cNvPicPr>
            <a:picLocks noChangeAspect="1"/>
          </p:cNvPicPr>
          <p:nvPr/>
        </p:nvPicPr>
        <p:blipFill>
          <a:blip r:embed="rId3"/>
          <a:srcRect r="57256"/>
          <a:stretch>
            <a:fillRect/>
          </a:stretch>
        </p:blipFill>
        <p:spPr>
          <a:xfrm>
            <a:off x="456136" y="1591620"/>
            <a:ext cx="4525604" cy="3660350"/>
          </a:xfrm>
          <a:prstGeom prst="rect">
            <a:avLst/>
          </a:prstGeom>
        </p:spPr>
      </p:pic>
      <p:pic>
        <p:nvPicPr>
          <p:cNvPr id="8" name="Picture 7"/>
          <p:cNvPicPr>
            <a:picLocks noChangeAspect="1"/>
          </p:cNvPicPr>
          <p:nvPr/>
        </p:nvPicPr>
        <p:blipFill>
          <a:blip r:embed="rId4"/>
          <a:stretch>
            <a:fillRect/>
          </a:stretch>
        </p:blipFill>
        <p:spPr>
          <a:xfrm>
            <a:off x="5361353" y="5383006"/>
            <a:ext cx="3020648" cy="1399567"/>
          </a:xfrm>
          <a:prstGeom prst="rect">
            <a:avLst/>
          </a:prstGeom>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Marginal image derivative statistics</a:t>
            </a:r>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342287" y="1382985"/>
            <a:ext cx="8460065" cy="4099983"/>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Lookalike statistics</a:t>
            </a:r>
            <a:endParaRPr lang="en-US" dirty="0"/>
          </a:p>
        </p:txBody>
      </p:sp>
      <p:sp>
        <p:nvSpPr>
          <p:cNvPr id="3" name="Content Placeholder 2"/>
          <p:cNvSpPr>
            <a:spLocks noGrp="1"/>
          </p:cNvSpPr>
          <p:nvPr>
            <p:ph idx="1"/>
          </p:nvPr>
        </p:nvSpPr>
        <p:spPr/>
        <p:txBody>
          <a:bodyPr/>
          <a:lstStyle/>
          <a:p>
            <a:r>
              <a:rPr lang="en-US" dirty="0" smtClean="0"/>
              <a:t>Do </a:t>
            </a:r>
            <a:r>
              <a:rPr lang="en-US" dirty="0" err="1" smtClean="0"/>
              <a:t>Sintel</a:t>
            </a:r>
            <a:r>
              <a:rPr lang="en-US" dirty="0" smtClean="0"/>
              <a:t> motions resemble natural motions?</a:t>
            </a:r>
          </a:p>
          <a:p>
            <a:pPr lvl="1"/>
            <a:r>
              <a:rPr lang="en-US" dirty="0" smtClean="0"/>
              <a:t>Harder since ground truth flow in real sequences doesn’t exist.</a:t>
            </a:r>
          </a:p>
          <a:p>
            <a:pPr lvl="1"/>
            <a:endParaRPr lang="en-US" dirty="0" smtClean="0"/>
          </a:p>
          <a:p>
            <a:r>
              <a:rPr lang="en-US" dirty="0" smtClean="0"/>
              <a:t>Approach: compare statistics of </a:t>
            </a:r>
            <a:r>
              <a:rPr lang="en-US" i="1" dirty="0" smtClean="0"/>
              <a:t>computed flow</a:t>
            </a:r>
            <a:r>
              <a:rPr lang="en-US" dirty="0" smtClean="0"/>
              <a:t> on </a:t>
            </a:r>
            <a:r>
              <a:rPr lang="en-US" dirty="0" err="1" smtClean="0"/>
              <a:t>Sintel</a:t>
            </a:r>
            <a:r>
              <a:rPr lang="en-US" dirty="0" smtClean="0"/>
              <a:t> and lookalikes.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2" name="Picture 55" descr="army_hs"/>
          <p:cNvPicPr>
            <a:picLocks noChangeAspect="1" noChangeArrowheads="1"/>
          </p:cNvPicPr>
          <p:nvPr/>
        </p:nvPicPr>
        <p:blipFill>
          <a:blip r:embed="rId5"/>
          <a:srcRect l="12821" t="13427" r="8383" b="16784"/>
          <a:stretch>
            <a:fillRect/>
          </a:stretch>
        </p:blipFill>
        <p:spPr bwMode="auto">
          <a:xfrm>
            <a:off x="4344988" y="1905000"/>
            <a:ext cx="3327400" cy="2211388"/>
          </a:xfrm>
          <a:prstGeom prst="rect">
            <a:avLst/>
          </a:prstGeom>
          <a:noFill/>
          <a:ln w="9525">
            <a:noFill/>
            <a:miter lim="800000"/>
            <a:headEnd/>
            <a:tailEnd/>
          </a:ln>
        </p:spPr>
      </p:pic>
      <p:pic>
        <p:nvPicPr>
          <p:cNvPr id="12" name="Picture 12" descr="army-gt"/>
          <p:cNvPicPr>
            <a:picLocks noChangeAspect="1" noChangeArrowheads="1"/>
          </p:cNvPicPr>
          <p:nvPr/>
        </p:nvPicPr>
        <p:blipFill>
          <a:blip r:embed="rId6"/>
          <a:srcRect/>
          <a:stretch>
            <a:fillRect/>
          </a:stretch>
        </p:blipFill>
        <p:spPr bwMode="auto">
          <a:xfrm>
            <a:off x="4344988" y="1897884"/>
            <a:ext cx="3351920" cy="2225675"/>
          </a:xfrm>
          <a:prstGeom prst="rect">
            <a:avLst/>
          </a:prstGeom>
          <a:noFill/>
          <a:ln w="9525">
            <a:noFill/>
            <a:miter lim="800000"/>
            <a:headEnd/>
            <a:tailEnd/>
          </a:ln>
        </p:spPr>
      </p:pic>
      <p:sp>
        <p:nvSpPr>
          <p:cNvPr id="27650" name="Rectangle 4"/>
          <p:cNvSpPr>
            <a:spLocks noGrp="1" noChangeArrowheads="1"/>
          </p:cNvSpPr>
          <p:nvPr>
            <p:ph type="body" idx="1"/>
          </p:nvPr>
        </p:nvSpPr>
        <p:spPr>
          <a:xfrm>
            <a:off x="457200" y="1038225"/>
            <a:ext cx="8229600" cy="4525963"/>
          </a:xfrm>
        </p:spPr>
        <p:txBody>
          <a:bodyPr lIns="91440" tIns="45720" rIns="91440" bIns="45720"/>
          <a:lstStyle/>
          <a:p>
            <a:pPr eaLnBrk="1" hangingPunct="1">
              <a:lnSpc>
                <a:spcPct val="100000"/>
              </a:lnSpc>
              <a:buFont typeface="Tahoma"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zh-CN" dirty="0">
                <a:ea typeface="宋体" charset="-122"/>
                <a:cs typeface="宋体" charset="-122"/>
              </a:rPr>
              <a:t>Motion (displacement) of</a:t>
            </a:r>
            <a:r>
              <a:rPr lang="en-GB" altLang="zh-CN" dirty="0" smtClean="0">
                <a:ea typeface="宋体" charset="-122"/>
                <a:cs typeface="宋体" charset="-122"/>
              </a:rPr>
              <a:t> all image </a:t>
            </a:r>
            <a:r>
              <a:rPr lang="en-GB" altLang="zh-CN" dirty="0">
                <a:ea typeface="宋体" charset="-122"/>
                <a:cs typeface="宋体" charset="-122"/>
              </a:rPr>
              <a:t>pixels</a:t>
            </a:r>
          </a:p>
        </p:txBody>
      </p:sp>
      <p:pic>
        <p:nvPicPr>
          <p:cNvPr id="27651" name="Picture 3" descr="/Users/black/Papers/Deqing/Talks/Movies/army.mov">
            <a:hlinkClick r:id="" action="ppaction://media"/>
          </p:cNvPr>
          <p:cNvPicPr/>
          <p:nvPr>
            <a:videoFile r:link="rId2"/>
          </p:nvPr>
        </p:nvPicPr>
        <p:blipFill>
          <a:blip r:embed="rId7"/>
          <a:srcRect/>
          <a:stretch>
            <a:fillRect/>
          </a:stretch>
        </p:blipFill>
        <p:spPr bwMode="auto">
          <a:xfrm>
            <a:off x="788988" y="1905000"/>
            <a:ext cx="3325812" cy="2209800"/>
          </a:xfrm>
          <a:prstGeom prst="rect">
            <a:avLst/>
          </a:prstGeom>
          <a:noFill/>
          <a:ln w="9525">
            <a:noFill/>
            <a:miter lim="800000"/>
            <a:headEnd/>
            <a:tailEnd/>
          </a:ln>
        </p:spPr>
      </p:pic>
      <p:sp>
        <p:nvSpPr>
          <p:cNvPr id="27654" name="Rectangle 1"/>
          <p:cNvSpPr>
            <a:spLocks noGrp="1" noChangeArrowheads="1"/>
          </p:cNvSpPr>
          <p:nvPr>
            <p:ph type="title"/>
          </p:nvPr>
        </p:nvSpPr>
        <p:spPr>
          <a:xfrm>
            <a:off x="457200" y="122238"/>
            <a:ext cx="8231188" cy="906462"/>
          </a:xfrm>
        </p:spPr>
        <p:txBody>
          <a:bodyPr/>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a:latin typeface="Calibri" charset="0"/>
                <a:ea typeface="Calibri" charset="0"/>
                <a:cs typeface="Calibri" charset="0"/>
              </a:rPr>
              <a:t>Optical flow</a:t>
            </a:r>
          </a:p>
        </p:txBody>
      </p:sp>
      <p:sp>
        <p:nvSpPr>
          <p:cNvPr id="4147" name="Rectangle 51"/>
          <p:cNvSpPr>
            <a:spLocks noChangeArrowheads="1"/>
          </p:cNvSpPr>
          <p:nvPr/>
        </p:nvSpPr>
        <p:spPr bwMode="auto">
          <a:xfrm>
            <a:off x="8002588" y="4184650"/>
            <a:ext cx="685800" cy="396875"/>
          </a:xfrm>
          <a:prstGeom prst="rect">
            <a:avLst/>
          </a:prstGeom>
          <a:noFill/>
          <a:ln w="9525">
            <a:noFill/>
            <a:round/>
            <a:headEnd/>
            <a:tailEnd/>
          </a:ln>
        </p:spPr>
        <p:txBody>
          <a:bodyPr lIns="90000" tIns="46800" rIns="90000" bIns="46800">
            <a:prstTxWarp prst="textNoShape">
              <a:avLst/>
            </a:prstTxWarp>
            <a:spAutoFit/>
          </a:bodyPr>
          <a:lstStyle/>
          <a:p>
            <a:pPr>
              <a:lnSpc>
                <a:spcPct val="100000"/>
              </a:lnSpc>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sz="2000">
                <a:solidFill>
                  <a:srgbClr val="000000"/>
                </a:solidFill>
                <a:ea typeface="宋体" charset="-122"/>
                <a:cs typeface="宋体" charset="-122"/>
              </a:rPr>
              <a:t>Key</a:t>
            </a:r>
          </a:p>
        </p:txBody>
      </p:sp>
      <p:pic>
        <p:nvPicPr>
          <p:cNvPr id="27658" name="Picture 59" descr="colorcode"/>
          <p:cNvPicPr>
            <a:picLocks noChangeAspect="1" noChangeArrowheads="1"/>
          </p:cNvPicPr>
          <p:nvPr/>
        </p:nvPicPr>
        <p:blipFill>
          <a:blip r:embed="rId8"/>
          <a:srcRect/>
          <a:stretch>
            <a:fillRect/>
          </a:stretch>
        </p:blipFill>
        <p:spPr bwMode="auto">
          <a:xfrm>
            <a:off x="7847013" y="3046413"/>
            <a:ext cx="1068387" cy="1068387"/>
          </a:xfrm>
          <a:prstGeom prst="rect">
            <a:avLst/>
          </a:prstGeom>
          <a:noFill/>
          <a:ln w="9525">
            <a:noFill/>
            <a:miter lim="800000"/>
            <a:headEnd/>
            <a:tailEnd/>
          </a:ln>
        </p:spPr>
      </p:pic>
      <p:pic>
        <p:nvPicPr>
          <p:cNvPr id="27659" name="Picture 2" descr="Y:\home\dqsun\research\present\cvpr10\images\flow-vector.bmp"/>
          <p:cNvPicPr>
            <a:picLocks noChangeAspect="1" noChangeArrowheads="1"/>
          </p:cNvPicPr>
          <p:nvPr/>
        </p:nvPicPr>
        <p:blipFill>
          <a:blip r:embed="rId9"/>
          <a:srcRect/>
          <a:stretch>
            <a:fillRect/>
          </a:stretch>
        </p:blipFill>
        <p:spPr bwMode="auto">
          <a:xfrm>
            <a:off x="7800975" y="1889125"/>
            <a:ext cx="1112838" cy="1116013"/>
          </a:xfrm>
          <a:prstGeom prst="rect">
            <a:avLst/>
          </a:prstGeom>
          <a:noFill/>
          <a:ln w="9525">
            <a:noFill/>
            <a:miter lim="800000"/>
            <a:headEnd/>
            <a:tailEnd/>
          </a:ln>
        </p:spPr>
      </p:pic>
      <p:sp>
        <p:nvSpPr>
          <p:cNvPr id="13" name="Text Box 5"/>
          <p:cNvSpPr txBox="1">
            <a:spLocks noChangeArrowheads="1"/>
          </p:cNvSpPr>
          <p:nvPr/>
        </p:nvSpPr>
        <p:spPr bwMode="auto">
          <a:xfrm>
            <a:off x="745193" y="4496698"/>
            <a:ext cx="3444875" cy="830997"/>
          </a:xfrm>
          <a:prstGeom prst="rect">
            <a:avLst/>
          </a:prstGeom>
          <a:noFill/>
          <a:ln w="9525">
            <a:noFill/>
            <a:miter lim="800000"/>
            <a:headEnd/>
            <a:tailEnd/>
          </a:ln>
        </p:spPr>
        <p:txBody>
          <a:bodyPr>
            <a:prstTxWarp prst="textNoShape">
              <a:avLst/>
            </a:prstTxWarp>
            <a:spAutoFit/>
          </a:bodyPr>
          <a:lstStyle/>
          <a:p>
            <a:r>
              <a:rPr lang="en-US" sz="2400" dirty="0">
                <a:solidFill>
                  <a:srgbClr val="FFFFFF"/>
                </a:solidFill>
              </a:rPr>
              <a:t>Image</a:t>
            </a:r>
            <a:r>
              <a:rPr lang="en-US" sz="2400" dirty="0" smtClean="0">
                <a:solidFill>
                  <a:srgbClr val="FFFFFF"/>
                </a:solidFill>
              </a:rPr>
              <a:t> pixel value at </a:t>
            </a:r>
            <a:r>
              <a:rPr lang="en-US" sz="2400" dirty="0">
                <a:solidFill>
                  <a:srgbClr val="FFFFFF"/>
                </a:solidFill>
              </a:rPr>
              <a:t>time </a:t>
            </a:r>
            <a:r>
              <a:rPr lang="en-US" sz="2400" i="1" dirty="0" err="1">
                <a:solidFill>
                  <a:srgbClr val="FFFFFF"/>
                </a:solidFill>
                <a:latin typeface="Times New Roman"/>
                <a:cs typeface="Times New Roman"/>
              </a:rPr>
              <a:t>t</a:t>
            </a:r>
            <a:r>
              <a:rPr lang="en-US" sz="2400" dirty="0">
                <a:solidFill>
                  <a:srgbClr val="FFFFFF"/>
                </a:solidFill>
              </a:rPr>
              <a:t> and location </a:t>
            </a:r>
            <a:r>
              <a:rPr lang="en-US" sz="2400" b="1" dirty="0" err="1">
                <a:solidFill>
                  <a:srgbClr val="FFFFFF"/>
                </a:solidFill>
                <a:latin typeface="Times New Roman"/>
                <a:cs typeface="Times New Roman"/>
              </a:rPr>
              <a:t>x</a:t>
            </a:r>
            <a:r>
              <a:rPr lang="en-US" sz="2400" dirty="0">
                <a:solidFill>
                  <a:srgbClr val="FFFFFF"/>
                </a:solidFill>
                <a:latin typeface="Times New Roman"/>
                <a:cs typeface="Times New Roman"/>
              </a:rPr>
              <a:t>=(</a:t>
            </a:r>
            <a:r>
              <a:rPr lang="en-US" sz="2400" i="1" dirty="0" err="1">
                <a:solidFill>
                  <a:srgbClr val="FFFFFF"/>
                </a:solidFill>
                <a:latin typeface="Times New Roman"/>
                <a:cs typeface="Times New Roman"/>
              </a:rPr>
              <a:t>x</a:t>
            </a:r>
            <a:r>
              <a:rPr lang="en-US" sz="2400" i="1" dirty="0">
                <a:solidFill>
                  <a:srgbClr val="FFFFFF"/>
                </a:solidFill>
                <a:latin typeface="Times New Roman"/>
                <a:cs typeface="Times New Roman"/>
              </a:rPr>
              <a:t>, </a:t>
            </a:r>
            <a:r>
              <a:rPr lang="en-US" sz="2400" i="1" dirty="0" err="1">
                <a:solidFill>
                  <a:srgbClr val="FFFFFF"/>
                </a:solidFill>
                <a:latin typeface="Times New Roman"/>
                <a:cs typeface="Times New Roman"/>
              </a:rPr>
              <a:t>y</a:t>
            </a:r>
            <a:r>
              <a:rPr lang="en-US" sz="2400" dirty="0">
                <a:solidFill>
                  <a:srgbClr val="FFFFFF"/>
                </a:solidFill>
                <a:latin typeface="Times New Roman"/>
                <a:cs typeface="Times New Roman"/>
              </a:rPr>
              <a:t>)</a:t>
            </a:r>
          </a:p>
        </p:txBody>
      </p:sp>
      <p:sp>
        <p:nvSpPr>
          <p:cNvPr id="14" name="Rounded Rectangle 13"/>
          <p:cNvSpPr/>
          <p:nvPr/>
        </p:nvSpPr>
        <p:spPr>
          <a:xfrm>
            <a:off x="1251605" y="5457596"/>
            <a:ext cx="1524000" cy="568325"/>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5" name="Object 2"/>
          <p:cNvGraphicFramePr>
            <a:graphicFrameLocks noChangeAspect="1"/>
          </p:cNvGraphicFramePr>
          <p:nvPr/>
        </p:nvGraphicFramePr>
        <p:xfrm>
          <a:off x="1251605" y="5457596"/>
          <a:ext cx="1524000" cy="568325"/>
        </p:xfrm>
        <a:graphic>
          <a:graphicData uri="http://schemas.openxmlformats.org/presentationml/2006/ole">
            <p:oleObj spid="_x0000_s193539" name="Equation" r:id="rId10" imgW="545760" imgH="203040" progId="Equation.3">
              <p:embed/>
            </p:oleObj>
          </a:graphicData>
        </a:graphic>
      </p:graphicFrame>
      <p:sp>
        <p:nvSpPr>
          <p:cNvPr id="16" name="Rounded Rectangle 15"/>
          <p:cNvSpPr/>
          <p:nvPr/>
        </p:nvSpPr>
        <p:spPr>
          <a:xfrm>
            <a:off x="4566094" y="4953001"/>
            <a:ext cx="1111250" cy="1066800"/>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 name="Object 3"/>
          <p:cNvGraphicFramePr>
            <a:graphicFrameLocks noChangeAspect="1"/>
          </p:cNvGraphicFramePr>
          <p:nvPr/>
        </p:nvGraphicFramePr>
        <p:xfrm>
          <a:off x="4559744" y="4953000"/>
          <a:ext cx="1143000" cy="508000"/>
        </p:xfrm>
        <a:graphic>
          <a:graphicData uri="http://schemas.openxmlformats.org/presentationml/2006/ole">
            <p:oleObj spid="_x0000_s193540" name="Equation" r:id="rId11" imgW="457200" imgH="203040" progId="Equation.3">
              <p:embed/>
            </p:oleObj>
          </a:graphicData>
        </a:graphic>
      </p:graphicFrame>
      <p:graphicFrame>
        <p:nvGraphicFramePr>
          <p:cNvPr id="18" name="Object 4"/>
          <p:cNvGraphicFramePr>
            <a:graphicFrameLocks noChangeAspect="1"/>
          </p:cNvGraphicFramePr>
          <p:nvPr/>
        </p:nvGraphicFramePr>
        <p:xfrm>
          <a:off x="4566094" y="5511800"/>
          <a:ext cx="1111250" cy="508000"/>
        </p:xfrm>
        <a:graphic>
          <a:graphicData uri="http://schemas.openxmlformats.org/presentationml/2006/ole">
            <p:oleObj spid="_x0000_s193541" name="Equation" r:id="rId12" imgW="444240" imgH="203040" progId="Equation.DSMT4">
              <p:embed/>
            </p:oleObj>
          </a:graphicData>
        </a:graphic>
      </p:graphicFrame>
      <p:sp>
        <p:nvSpPr>
          <p:cNvPr id="19" name="Text Box 8"/>
          <p:cNvSpPr txBox="1">
            <a:spLocks noChangeArrowheads="1"/>
          </p:cNvSpPr>
          <p:nvPr/>
        </p:nvSpPr>
        <p:spPr bwMode="auto">
          <a:xfrm>
            <a:off x="5683694" y="4994275"/>
            <a:ext cx="2976145" cy="461665"/>
          </a:xfrm>
          <a:prstGeom prst="rect">
            <a:avLst/>
          </a:prstGeom>
          <a:noFill/>
          <a:ln w="9525">
            <a:noFill/>
            <a:miter lim="800000"/>
            <a:headEnd/>
            <a:tailEnd/>
          </a:ln>
        </p:spPr>
        <p:txBody>
          <a:bodyPr wrap="none">
            <a:prstTxWarp prst="textNoShape">
              <a:avLst/>
            </a:prstTxWarp>
            <a:spAutoFit/>
          </a:bodyPr>
          <a:lstStyle/>
          <a:p>
            <a:r>
              <a:rPr lang="en-US" sz="2400" dirty="0"/>
              <a:t>Horizontal component</a:t>
            </a:r>
          </a:p>
        </p:txBody>
      </p:sp>
      <p:sp>
        <p:nvSpPr>
          <p:cNvPr id="20" name="Text Box 9"/>
          <p:cNvSpPr txBox="1">
            <a:spLocks noChangeArrowheads="1"/>
          </p:cNvSpPr>
          <p:nvPr/>
        </p:nvSpPr>
        <p:spPr bwMode="auto">
          <a:xfrm>
            <a:off x="5702744" y="5486400"/>
            <a:ext cx="2627642" cy="461665"/>
          </a:xfrm>
          <a:prstGeom prst="rect">
            <a:avLst/>
          </a:prstGeom>
          <a:noFill/>
          <a:ln w="9525">
            <a:noFill/>
            <a:miter lim="800000"/>
            <a:headEnd/>
            <a:tailEnd/>
          </a:ln>
        </p:spPr>
        <p:txBody>
          <a:bodyPr wrap="none">
            <a:prstTxWarp prst="textNoShape">
              <a:avLst/>
            </a:prstTxWarp>
            <a:spAutoFit/>
          </a:bodyPr>
          <a:lstStyle/>
          <a:p>
            <a:r>
              <a:rPr lang="en-US" sz="2400"/>
              <a:t>Vertical component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4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27651"/>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4" repeatCount="indefinite" fill="hold" display="0">
                  <p:stCondLst>
                    <p:cond delay="indefinite"/>
                  </p:stCondLst>
                  <p:endCondLst>
                    <p:cond evt="onPrev" delay="0">
                      <p:tgtEl>
                        <p:sldTgt/>
                      </p:tgtEl>
                    </p:cond>
                  </p:endCondLst>
                </p:cTn>
                <p:tgtEl>
                  <p:spTgt spid="27651"/>
                </p:tgtEl>
              </p:cMediaNode>
            </p:video>
            <p:seq concurrent="1" nextAc="seek">
              <p:cTn id="15" restart="whenNotActive" fill="hold" evtFilter="cancelBubble" nodeType="interactiveSeq">
                <p:stCondLst>
                  <p:cond evt="onClick" delay="0">
                    <p:tgtEl>
                      <p:spTgt spid="2765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7651"/>
                                        </p:tgtEl>
                                      </p:cBhvr>
                                    </p:cmd>
                                  </p:childTnLst>
                                </p:cTn>
                              </p:par>
                            </p:childTnLst>
                          </p:cTn>
                        </p:par>
                      </p:childTnLst>
                    </p:cTn>
                  </p:par>
                </p:childTnLst>
              </p:cTn>
              <p:nextCondLst>
                <p:cond evt="onClick" delay="0">
                  <p:tgtEl>
                    <p:spTgt spid="27651"/>
                  </p:tgtEl>
                </p:cond>
              </p:nextCondLst>
            </p:seq>
          </p:childTnLst>
        </p:cTn>
      </p:par>
    </p:tnLst>
    <p:bldLst>
      <p:bldP spid="4147" grpId="0"/>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Marginal flow statistics</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5361352" y="5077034"/>
            <a:ext cx="3325447" cy="1540790"/>
          </a:xfrm>
          <a:prstGeom prst="rect">
            <a:avLst/>
          </a:prstGeom>
        </p:spPr>
      </p:pic>
      <p:pic>
        <p:nvPicPr>
          <p:cNvPr id="6" name="Picture 5"/>
          <p:cNvPicPr>
            <a:picLocks noChangeAspect="1"/>
          </p:cNvPicPr>
          <p:nvPr/>
        </p:nvPicPr>
        <p:blipFill>
          <a:blip r:embed="rId3"/>
          <a:stretch>
            <a:fillRect/>
          </a:stretch>
        </p:blipFill>
        <p:spPr>
          <a:xfrm>
            <a:off x="841707" y="1314822"/>
            <a:ext cx="7480067" cy="3657600"/>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Marginal flow statistics</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5361352" y="4943978"/>
            <a:ext cx="3325447" cy="1540790"/>
          </a:xfrm>
          <a:prstGeom prst="rect">
            <a:avLst/>
          </a:prstGeom>
        </p:spPr>
      </p:pic>
      <p:pic>
        <p:nvPicPr>
          <p:cNvPr id="8" name="Picture 7"/>
          <p:cNvPicPr>
            <a:picLocks noChangeAspect="1"/>
          </p:cNvPicPr>
          <p:nvPr/>
        </p:nvPicPr>
        <p:blipFill>
          <a:blip r:embed="rId3"/>
          <a:stretch>
            <a:fillRect/>
          </a:stretch>
        </p:blipFill>
        <p:spPr>
          <a:xfrm>
            <a:off x="687018" y="1417638"/>
            <a:ext cx="3992880" cy="3657600"/>
          </a:xfrm>
          <a:prstGeom prst="rect">
            <a:avLst/>
          </a:prstGeom>
        </p:spPr>
      </p:pic>
      <p:pic>
        <p:nvPicPr>
          <p:cNvPr id="9" name="Picture 8"/>
          <p:cNvPicPr>
            <a:picLocks noChangeAspect="1"/>
          </p:cNvPicPr>
          <p:nvPr/>
        </p:nvPicPr>
        <p:blipFill>
          <a:blip r:embed="rId4"/>
          <a:stretch>
            <a:fillRect/>
          </a:stretch>
        </p:blipFill>
        <p:spPr>
          <a:xfrm>
            <a:off x="4755630" y="1417638"/>
            <a:ext cx="3917430" cy="3657600"/>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 Review</a:t>
            </a:r>
            <a:endParaRPr lang="en-US" dirty="0"/>
          </a:p>
        </p:txBody>
      </p:sp>
      <p:sp>
        <p:nvSpPr>
          <p:cNvPr id="3" name="Content Placeholder 2"/>
          <p:cNvSpPr>
            <a:spLocks noGrp="1"/>
          </p:cNvSpPr>
          <p:nvPr>
            <p:ph idx="1"/>
          </p:nvPr>
        </p:nvSpPr>
        <p:spPr>
          <a:xfrm>
            <a:off x="457200" y="1389984"/>
            <a:ext cx="8229600" cy="4951257"/>
          </a:xfrm>
        </p:spPr>
        <p:txBody>
          <a:bodyPr>
            <a:normAutofit fontScale="92500" lnSpcReduction="10000"/>
          </a:bodyPr>
          <a:lstStyle/>
          <a:p>
            <a:r>
              <a:rPr lang="en-US" dirty="0" smtClean="0">
                <a:solidFill>
                  <a:srgbClr val="FFFF00"/>
                </a:solidFill>
              </a:rPr>
              <a:t>Brightness is constant – ?</a:t>
            </a:r>
          </a:p>
          <a:p>
            <a:r>
              <a:rPr lang="en-US" dirty="0" smtClean="0">
                <a:solidFill>
                  <a:srgbClr val="FFFF00"/>
                </a:solidFill>
              </a:rPr>
              <a:t>Deviations from constancy are Gaussian – ?</a:t>
            </a:r>
          </a:p>
          <a:p>
            <a:r>
              <a:rPr lang="en-US" dirty="0" smtClean="0">
                <a:solidFill>
                  <a:schemeClr val="bg1">
                    <a:lumMod val="50000"/>
                    <a:lumOff val="50000"/>
                  </a:schemeClr>
                </a:solidFill>
              </a:rPr>
              <a:t>Motion is small (&lt;1 pixel)</a:t>
            </a:r>
          </a:p>
          <a:p>
            <a:r>
              <a:rPr lang="en-US" dirty="0" smtClean="0">
                <a:solidFill>
                  <a:schemeClr val="bg1">
                    <a:lumMod val="50000"/>
                    <a:lumOff val="50000"/>
                  </a:schemeClr>
                </a:solidFill>
              </a:rPr>
              <a:t>First-order Taylor series is a good approximation</a:t>
            </a:r>
          </a:p>
          <a:p>
            <a:r>
              <a:rPr lang="en-US" dirty="0" smtClean="0">
                <a:solidFill>
                  <a:schemeClr val="bg1">
                    <a:lumMod val="50000"/>
                    <a:lumOff val="50000"/>
                  </a:schemeClr>
                </a:solidFill>
              </a:rPr>
              <a:t>Image is differentiable (use good filters)</a:t>
            </a:r>
          </a:p>
          <a:p>
            <a:r>
              <a:rPr lang="en-US" dirty="0" smtClean="0"/>
              <a:t>Flow field is smooth</a:t>
            </a:r>
          </a:p>
          <a:p>
            <a:r>
              <a:rPr lang="en-US" dirty="0" smtClean="0"/>
              <a:t>Deviations from smooth are Gaussian</a:t>
            </a:r>
          </a:p>
          <a:p>
            <a:r>
              <a:rPr lang="en-US" dirty="0" smtClean="0"/>
              <a:t>First order smoothness is all that matters</a:t>
            </a:r>
          </a:p>
          <a:p>
            <a:r>
              <a:rPr lang="en-US" dirty="0" smtClean="0"/>
              <a:t>Flow derivative is approximated by first differences.</a:t>
            </a:r>
          </a:p>
          <a:p>
            <a:endParaRPr lang="en-US"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77275"/>
            <a:ext cx="9144000" cy="623491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t>Brightness constancy</a:t>
            </a:r>
          </a:p>
        </p:txBody>
      </p:sp>
      <p:sp>
        <p:nvSpPr>
          <p:cNvPr id="49155" name="Rectangle 3"/>
          <p:cNvSpPr>
            <a:spLocks noGrp="1" noChangeArrowheads="1"/>
          </p:cNvSpPr>
          <p:nvPr>
            <p:ph type="body" sz="half" idx="1"/>
          </p:nvPr>
        </p:nvSpPr>
        <p:spPr>
          <a:xfrm>
            <a:off x="457200" y="419100"/>
            <a:ext cx="8839200" cy="4600575"/>
          </a:xfrm>
        </p:spPr>
        <p:txBody>
          <a:bodyPr/>
          <a:lstStyle/>
          <a:p>
            <a:pPr lvl="2" eaLnBrk="1" hangingPunct="1">
              <a:lnSpc>
                <a:spcPct val="100000"/>
              </a:lnSpc>
              <a:spcBef>
                <a:spcPct val="20000"/>
              </a:spcBef>
              <a:buFont typeface="Times New Roman" charset="0"/>
              <a:buChar char="•"/>
            </a:pPr>
            <a:endParaRPr lang="en-US" dirty="0"/>
          </a:p>
          <a:p>
            <a:pPr lvl="2" eaLnBrk="1" hangingPunct="1">
              <a:lnSpc>
                <a:spcPct val="100000"/>
              </a:lnSpc>
              <a:spcBef>
                <a:spcPct val="20000"/>
              </a:spcBef>
              <a:buFont typeface="Times New Roman" charset="0"/>
              <a:buChar char="•"/>
            </a:pPr>
            <a:endParaRPr lang="en-US" dirty="0" smtClean="0"/>
          </a:p>
          <a:p>
            <a:pPr marL="342900" indent="-342900" eaLnBrk="1" hangingPunct="1">
              <a:lnSpc>
                <a:spcPct val="100000"/>
              </a:lnSpc>
              <a:spcBef>
                <a:spcPct val="20000"/>
              </a:spcBef>
              <a:buFont typeface="Times New Roman" charset="0"/>
              <a:buNone/>
            </a:pPr>
            <a:r>
              <a:rPr lang="en-US" sz="2400" dirty="0" smtClean="0"/>
              <a:t>Log histogram </a:t>
            </a:r>
            <a:r>
              <a:rPr lang="en-US" sz="2400" dirty="0">
                <a:solidFill>
                  <a:srgbClr val="FFFF00"/>
                </a:solidFill>
              </a:rPr>
              <a:t>from training data </a:t>
            </a:r>
            <a:r>
              <a:rPr lang="en-US" sz="2400" dirty="0"/>
              <a:t>(images + ground truth flow)</a:t>
            </a:r>
            <a:r>
              <a:rPr lang="en-US" sz="2800" dirty="0"/>
              <a:t> </a:t>
            </a:r>
            <a:endParaRPr lang="en-US" sz="2000" dirty="0"/>
          </a:p>
        </p:txBody>
      </p:sp>
      <p:pic>
        <p:nvPicPr>
          <p:cNvPr id="49156" name="Picture 4" descr="bc_hist"/>
          <p:cNvPicPr>
            <a:picLocks noChangeAspect="1" noChangeArrowheads="1"/>
          </p:cNvPicPr>
          <p:nvPr/>
        </p:nvPicPr>
        <p:blipFill>
          <a:blip r:embed="rId3"/>
          <a:srcRect/>
          <a:stretch>
            <a:fillRect/>
          </a:stretch>
        </p:blipFill>
        <p:spPr bwMode="auto">
          <a:xfrm>
            <a:off x="2262188" y="1866900"/>
            <a:ext cx="4214812" cy="3162300"/>
          </a:xfrm>
          <a:prstGeom prst="rect">
            <a:avLst/>
          </a:prstGeom>
          <a:noFill/>
          <a:ln w="9525">
            <a:noFill/>
            <a:miter lim="800000"/>
            <a:headEnd/>
            <a:tailEnd/>
          </a:ln>
        </p:spPr>
      </p:pic>
      <p:sp>
        <p:nvSpPr>
          <p:cNvPr id="412677" name="AutoShape 5"/>
          <p:cNvSpPr>
            <a:spLocks noChangeArrowheads="1"/>
          </p:cNvSpPr>
          <p:nvPr/>
        </p:nvSpPr>
        <p:spPr bwMode="auto">
          <a:xfrm>
            <a:off x="6253654" y="2324100"/>
            <a:ext cx="2814145" cy="1524000"/>
          </a:xfrm>
          <a:prstGeom prst="wedgeRoundRectCallout">
            <a:avLst>
              <a:gd name="adj1" fmla="val -111147"/>
              <a:gd name="adj2" fmla="val -35841"/>
              <a:gd name="adj3" fmla="val 16667"/>
            </a:avLst>
          </a:prstGeom>
          <a:ln>
            <a:headEnd/>
            <a:tailEn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defTabSz="914400"/>
            <a:r>
              <a:rPr lang="en-US" sz="2400">
                <a:solidFill>
                  <a:srgbClr val="000000"/>
                </a:solidFill>
              </a:rPr>
              <a:t>Sharp peak</a:t>
            </a:r>
          </a:p>
          <a:p>
            <a:pPr defTabSz="914400"/>
            <a:r>
              <a:rPr lang="en-US" sz="2000">
                <a:solidFill>
                  <a:srgbClr val="000000"/>
                </a:solidFill>
              </a:rPr>
              <a:t>brightness constancy usually holds</a:t>
            </a:r>
          </a:p>
        </p:txBody>
      </p:sp>
      <p:sp>
        <p:nvSpPr>
          <p:cNvPr id="412678" name="AutoShape 6"/>
          <p:cNvSpPr>
            <a:spLocks noChangeArrowheads="1"/>
          </p:cNvSpPr>
          <p:nvPr/>
        </p:nvSpPr>
        <p:spPr bwMode="auto">
          <a:xfrm>
            <a:off x="76200" y="2247900"/>
            <a:ext cx="2455041" cy="1828800"/>
          </a:xfrm>
          <a:prstGeom prst="wedgeRoundRectCallout">
            <a:avLst>
              <a:gd name="adj1" fmla="val 57602"/>
              <a:gd name="adj2" fmla="val 62241"/>
              <a:gd name="adj3" fmla="val 16667"/>
            </a:avLst>
          </a:prstGeom>
          <a:ln>
            <a:headEnd/>
            <a:tailEn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marL="114300" lvl="1">
              <a:lnSpc>
                <a:spcPct val="90000"/>
              </a:lnSpc>
              <a:spcBef>
                <a:spcPct val="20000"/>
              </a:spcBef>
              <a:buFont typeface="Times New Roman" charset="0"/>
              <a:buNone/>
            </a:pPr>
            <a:r>
              <a:rPr lang="en-US" sz="2400" dirty="0">
                <a:solidFill>
                  <a:srgbClr val="000000"/>
                </a:solidFill>
              </a:rPr>
              <a:t>Heavy tails</a:t>
            </a:r>
          </a:p>
          <a:p>
            <a:pPr marL="114300" lvl="1">
              <a:lnSpc>
                <a:spcPct val="90000"/>
              </a:lnSpc>
              <a:spcBef>
                <a:spcPct val="20000"/>
              </a:spcBef>
              <a:buFont typeface="Times New Roman" charset="0"/>
              <a:buNone/>
            </a:pPr>
            <a:r>
              <a:rPr lang="en-US" sz="2000" dirty="0">
                <a:solidFill>
                  <a:srgbClr val="000000"/>
                </a:solidFill>
              </a:rPr>
              <a:t>violations due to reflection, occlusion, transparency etc.</a:t>
            </a:r>
            <a:endParaRPr lang="en-US" sz="2000" dirty="0"/>
          </a:p>
        </p:txBody>
      </p:sp>
      <p:pic>
        <p:nvPicPr>
          <p:cNvPr id="49160" name="Picture 81"/>
          <p:cNvPicPr>
            <a:picLocks noChangeAspect="1"/>
          </p:cNvPicPr>
          <p:nvPr/>
        </p:nvPicPr>
        <p:blipFill>
          <a:blip r:embed="rId4"/>
          <a:srcRect/>
          <a:stretch>
            <a:fillRect/>
          </a:stretch>
        </p:blipFill>
        <p:spPr bwMode="auto">
          <a:xfrm>
            <a:off x="2152869" y="5238750"/>
            <a:ext cx="4521200" cy="647700"/>
          </a:xfrm>
          <a:prstGeom prst="rect">
            <a:avLst/>
          </a:prstGeom>
          <a:noFill/>
          <a:ln w="9525">
            <a:noFill/>
            <a:miter lim="800000"/>
            <a:headEnd/>
            <a:tailEnd/>
          </a:ln>
        </p:spPr>
      </p:pic>
      <p:sp>
        <p:nvSpPr>
          <p:cNvPr id="8" name="TextBox 7"/>
          <p:cNvSpPr txBox="1"/>
          <p:nvPr/>
        </p:nvSpPr>
        <p:spPr>
          <a:xfrm>
            <a:off x="286204" y="6308856"/>
            <a:ext cx="3614090" cy="338554"/>
          </a:xfrm>
          <a:prstGeom prst="rect">
            <a:avLst/>
          </a:prstGeom>
          <a:noFill/>
        </p:spPr>
        <p:txBody>
          <a:bodyPr wrap="none" rtlCol="0">
            <a:spAutoFit/>
          </a:bodyPr>
          <a:lstStyle/>
          <a:p>
            <a:r>
              <a:rPr lang="en-US" sz="1600" dirty="0" smtClean="0"/>
              <a:t>Sun, et al., Learning optical flow, ECCV’08</a:t>
            </a:r>
            <a:endParaRPr lang="en-US" sz="16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38125"/>
            <a:ext cx="8228013" cy="831850"/>
          </a:xfrm>
        </p:spPr>
        <p:txBody>
          <a:bodyPr/>
          <a:lstStyle/>
          <a:p>
            <a:r>
              <a:rPr lang="en-US" altLang="zh-CN" dirty="0" smtClean="0">
                <a:latin typeface="Arial" charset="0"/>
                <a:ea typeface="宋体" charset="-122"/>
                <a:cs typeface="宋体" charset="-122"/>
              </a:rPr>
              <a:t>“Middlebury” flow training set</a:t>
            </a:r>
            <a:endParaRPr lang="zh-CN" altLang="en-US" dirty="0">
              <a:latin typeface="Arial" charset="0"/>
              <a:ea typeface="宋体" charset="-122"/>
              <a:cs typeface="宋体" charset="-122"/>
            </a:endParaRPr>
          </a:p>
        </p:txBody>
      </p:sp>
      <p:pic>
        <p:nvPicPr>
          <p:cNvPr id="17412" name="Picture 4" descr="gt-4"/>
          <p:cNvPicPr>
            <a:picLocks noChangeAspect="1" noChangeArrowheads="1"/>
          </p:cNvPicPr>
          <p:nvPr/>
        </p:nvPicPr>
        <p:blipFill>
          <a:blip r:embed="rId2"/>
          <a:srcRect/>
          <a:stretch>
            <a:fillRect/>
          </a:stretch>
        </p:blipFill>
        <p:spPr bwMode="auto">
          <a:xfrm>
            <a:off x="6248400" y="2371725"/>
            <a:ext cx="2057400" cy="1366838"/>
          </a:xfrm>
          <a:prstGeom prst="rect">
            <a:avLst/>
          </a:prstGeom>
          <a:noFill/>
          <a:ln w="9525">
            <a:noFill/>
            <a:miter lim="800000"/>
            <a:headEnd/>
            <a:tailEnd/>
          </a:ln>
        </p:spPr>
      </p:pic>
      <p:pic>
        <p:nvPicPr>
          <p:cNvPr id="17413" name="Picture 5" descr="gt-1"/>
          <p:cNvPicPr>
            <a:picLocks noChangeAspect="1" noChangeArrowheads="1"/>
          </p:cNvPicPr>
          <p:nvPr/>
        </p:nvPicPr>
        <p:blipFill>
          <a:blip r:embed="rId3"/>
          <a:srcRect/>
          <a:stretch>
            <a:fillRect/>
          </a:stretch>
        </p:blipFill>
        <p:spPr bwMode="auto">
          <a:xfrm>
            <a:off x="466725" y="2371725"/>
            <a:ext cx="1509713" cy="1366838"/>
          </a:xfrm>
          <a:prstGeom prst="rect">
            <a:avLst/>
          </a:prstGeom>
          <a:noFill/>
          <a:ln w="9525">
            <a:noFill/>
            <a:miter lim="800000"/>
            <a:headEnd/>
            <a:tailEnd/>
          </a:ln>
        </p:spPr>
      </p:pic>
      <p:pic>
        <p:nvPicPr>
          <p:cNvPr id="17414" name="Picture 6" descr="gt-2"/>
          <p:cNvPicPr>
            <a:picLocks noChangeAspect="1" noChangeArrowheads="1"/>
          </p:cNvPicPr>
          <p:nvPr/>
        </p:nvPicPr>
        <p:blipFill>
          <a:blip r:embed="rId4"/>
          <a:srcRect/>
          <a:stretch>
            <a:fillRect/>
          </a:stretch>
        </p:blipFill>
        <p:spPr bwMode="auto">
          <a:xfrm>
            <a:off x="2024063" y="2371725"/>
            <a:ext cx="2057400" cy="1366838"/>
          </a:xfrm>
          <a:prstGeom prst="rect">
            <a:avLst/>
          </a:prstGeom>
          <a:noFill/>
          <a:ln w="9525">
            <a:noFill/>
            <a:miter lim="800000"/>
            <a:headEnd/>
            <a:tailEnd/>
          </a:ln>
        </p:spPr>
      </p:pic>
      <p:pic>
        <p:nvPicPr>
          <p:cNvPr id="17415" name="Picture 7" descr="gt-3"/>
          <p:cNvPicPr>
            <a:picLocks noChangeAspect="1" noChangeArrowheads="1"/>
          </p:cNvPicPr>
          <p:nvPr/>
        </p:nvPicPr>
        <p:blipFill>
          <a:blip r:embed="rId5"/>
          <a:srcRect/>
          <a:stretch>
            <a:fillRect/>
          </a:stretch>
        </p:blipFill>
        <p:spPr bwMode="auto">
          <a:xfrm>
            <a:off x="4114800" y="2371725"/>
            <a:ext cx="2057400" cy="1366838"/>
          </a:xfrm>
          <a:prstGeom prst="rect">
            <a:avLst/>
          </a:prstGeom>
          <a:noFill/>
          <a:ln w="9525">
            <a:noFill/>
            <a:miter lim="800000"/>
            <a:headEnd/>
            <a:tailEnd/>
          </a:ln>
        </p:spPr>
      </p:pic>
      <p:pic>
        <p:nvPicPr>
          <p:cNvPr id="17416" name="Picture 8" descr="train_004"/>
          <p:cNvPicPr>
            <a:picLocks noChangeAspect="1" noChangeArrowheads="1" noCrop="1"/>
          </p:cNvPicPr>
          <p:nvPr/>
        </p:nvPicPr>
        <p:blipFill>
          <a:blip r:embed="rId6"/>
          <a:srcRect/>
          <a:stretch>
            <a:fillRect/>
          </a:stretch>
        </p:blipFill>
        <p:spPr bwMode="auto">
          <a:xfrm>
            <a:off x="6248400" y="1000125"/>
            <a:ext cx="2057400" cy="1366838"/>
          </a:xfrm>
          <a:prstGeom prst="rect">
            <a:avLst/>
          </a:prstGeom>
          <a:noFill/>
          <a:ln w="9525">
            <a:noFill/>
            <a:miter lim="800000"/>
            <a:headEnd/>
            <a:tailEnd/>
          </a:ln>
        </p:spPr>
      </p:pic>
      <p:pic>
        <p:nvPicPr>
          <p:cNvPr id="17417" name="Picture 9" descr="train_001"/>
          <p:cNvPicPr>
            <a:picLocks noChangeAspect="1" noChangeArrowheads="1" noCrop="1"/>
          </p:cNvPicPr>
          <p:nvPr/>
        </p:nvPicPr>
        <p:blipFill>
          <a:blip r:embed="rId7"/>
          <a:srcRect/>
          <a:stretch>
            <a:fillRect/>
          </a:stretch>
        </p:blipFill>
        <p:spPr bwMode="auto">
          <a:xfrm>
            <a:off x="457200" y="1000125"/>
            <a:ext cx="1509713" cy="1366838"/>
          </a:xfrm>
          <a:prstGeom prst="rect">
            <a:avLst/>
          </a:prstGeom>
          <a:noFill/>
          <a:ln w="9525">
            <a:noFill/>
            <a:miter lim="800000"/>
            <a:headEnd/>
            <a:tailEnd/>
          </a:ln>
        </p:spPr>
      </p:pic>
      <p:pic>
        <p:nvPicPr>
          <p:cNvPr id="17418" name="Picture 10" descr="train_002"/>
          <p:cNvPicPr>
            <a:picLocks noChangeAspect="1" noChangeArrowheads="1" noCrop="1"/>
          </p:cNvPicPr>
          <p:nvPr/>
        </p:nvPicPr>
        <p:blipFill>
          <a:blip r:embed="rId8"/>
          <a:srcRect/>
          <a:stretch>
            <a:fillRect/>
          </a:stretch>
        </p:blipFill>
        <p:spPr bwMode="auto">
          <a:xfrm>
            <a:off x="2024063" y="1000125"/>
            <a:ext cx="2057400" cy="1366838"/>
          </a:xfrm>
          <a:prstGeom prst="rect">
            <a:avLst/>
          </a:prstGeom>
          <a:noFill/>
          <a:ln w="9525">
            <a:noFill/>
            <a:miter lim="800000"/>
            <a:headEnd/>
            <a:tailEnd/>
          </a:ln>
        </p:spPr>
      </p:pic>
      <p:pic>
        <p:nvPicPr>
          <p:cNvPr id="17419" name="Picture 11" descr="train_003"/>
          <p:cNvPicPr>
            <a:picLocks noChangeAspect="1" noChangeArrowheads="1" noCrop="1"/>
          </p:cNvPicPr>
          <p:nvPr/>
        </p:nvPicPr>
        <p:blipFill>
          <a:blip r:embed="rId9"/>
          <a:srcRect/>
          <a:stretch>
            <a:fillRect/>
          </a:stretch>
        </p:blipFill>
        <p:spPr bwMode="auto">
          <a:xfrm>
            <a:off x="4114800" y="1000125"/>
            <a:ext cx="2057400" cy="1366838"/>
          </a:xfrm>
          <a:prstGeom prst="rect">
            <a:avLst/>
          </a:prstGeom>
          <a:noFill/>
          <a:ln w="9525">
            <a:noFill/>
            <a:miter lim="800000"/>
            <a:headEnd/>
            <a:tailEnd/>
          </a:ln>
        </p:spPr>
      </p:pic>
      <p:pic>
        <p:nvPicPr>
          <p:cNvPr id="17420" name="Picture 12" descr="Grove3"/>
          <p:cNvPicPr>
            <a:picLocks noChangeAspect="1" noChangeArrowheads="1"/>
          </p:cNvPicPr>
          <p:nvPr/>
        </p:nvPicPr>
        <p:blipFill>
          <a:blip r:embed="rId10"/>
          <a:srcRect/>
          <a:stretch>
            <a:fillRect/>
          </a:stretch>
        </p:blipFill>
        <p:spPr bwMode="auto">
          <a:xfrm>
            <a:off x="2438400" y="5267325"/>
            <a:ext cx="1917700" cy="1438275"/>
          </a:xfrm>
          <a:prstGeom prst="rect">
            <a:avLst/>
          </a:prstGeom>
          <a:noFill/>
          <a:ln w="9525">
            <a:noFill/>
            <a:miter lim="800000"/>
            <a:headEnd/>
            <a:tailEnd/>
          </a:ln>
        </p:spPr>
      </p:pic>
      <p:pic>
        <p:nvPicPr>
          <p:cNvPr id="17421" name="Picture 13" descr="Urban2"/>
          <p:cNvPicPr>
            <a:picLocks noChangeAspect="1" noChangeArrowheads="1"/>
          </p:cNvPicPr>
          <p:nvPr/>
        </p:nvPicPr>
        <p:blipFill>
          <a:blip r:embed="rId11"/>
          <a:srcRect/>
          <a:stretch>
            <a:fillRect/>
          </a:stretch>
        </p:blipFill>
        <p:spPr bwMode="auto">
          <a:xfrm>
            <a:off x="4419600" y="5267325"/>
            <a:ext cx="1917700" cy="1438275"/>
          </a:xfrm>
          <a:prstGeom prst="rect">
            <a:avLst/>
          </a:prstGeom>
          <a:noFill/>
          <a:ln w="9525">
            <a:noFill/>
            <a:miter lim="800000"/>
            <a:headEnd/>
            <a:tailEnd/>
          </a:ln>
        </p:spPr>
      </p:pic>
      <p:pic>
        <p:nvPicPr>
          <p:cNvPr id="17422" name="Picture 14" descr="Urban3"/>
          <p:cNvPicPr>
            <a:picLocks noChangeAspect="1" noChangeArrowheads="1"/>
          </p:cNvPicPr>
          <p:nvPr/>
        </p:nvPicPr>
        <p:blipFill>
          <a:blip r:embed="rId12"/>
          <a:srcRect/>
          <a:stretch>
            <a:fillRect/>
          </a:stretch>
        </p:blipFill>
        <p:spPr bwMode="auto">
          <a:xfrm>
            <a:off x="6400800" y="5267325"/>
            <a:ext cx="1917700" cy="1438275"/>
          </a:xfrm>
          <a:prstGeom prst="rect">
            <a:avLst/>
          </a:prstGeom>
          <a:noFill/>
          <a:ln w="9525">
            <a:noFill/>
            <a:miter lim="800000"/>
            <a:headEnd/>
            <a:tailEnd/>
          </a:ln>
        </p:spPr>
      </p:pic>
      <p:pic>
        <p:nvPicPr>
          <p:cNvPr id="17423" name="Picture 15" descr="Grove2"/>
          <p:cNvPicPr>
            <a:picLocks noChangeAspect="1" noChangeArrowheads="1"/>
          </p:cNvPicPr>
          <p:nvPr/>
        </p:nvPicPr>
        <p:blipFill>
          <a:blip r:embed="rId13"/>
          <a:srcRect/>
          <a:stretch>
            <a:fillRect/>
          </a:stretch>
        </p:blipFill>
        <p:spPr bwMode="auto">
          <a:xfrm>
            <a:off x="457200" y="5267325"/>
            <a:ext cx="1917700" cy="1438275"/>
          </a:xfrm>
          <a:prstGeom prst="rect">
            <a:avLst/>
          </a:prstGeom>
          <a:noFill/>
          <a:ln w="9525">
            <a:noFill/>
            <a:miter lim="800000"/>
            <a:headEnd/>
            <a:tailEnd/>
          </a:ln>
        </p:spPr>
      </p:pic>
      <p:pic>
        <p:nvPicPr>
          <p:cNvPr id="17424" name="Picture 16" descr="train_016"/>
          <p:cNvPicPr>
            <a:picLocks noChangeAspect="1" noChangeArrowheads="1" noCrop="1"/>
          </p:cNvPicPr>
          <p:nvPr/>
        </p:nvPicPr>
        <p:blipFill>
          <a:blip r:embed="rId14"/>
          <a:srcRect/>
          <a:stretch>
            <a:fillRect/>
          </a:stretch>
        </p:blipFill>
        <p:spPr bwMode="auto">
          <a:xfrm>
            <a:off x="469900" y="3819525"/>
            <a:ext cx="1917700" cy="1438275"/>
          </a:xfrm>
          <a:prstGeom prst="rect">
            <a:avLst/>
          </a:prstGeom>
          <a:noFill/>
          <a:ln w="9525">
            <a:noFill/>
            <a:miter lim="800000"/>
            <a:headEnd/>
            <a:tailEnd/>
          </a:ln>
        </p:spPr>
      </p:pic>
      <p:pic>
        <p:nvPicPr>
          <p:cNvPr id="17425" name="Picture 17" descr="train_017"/>
          <p:cNvPicPr>
            <a:picLocks noChangeAspect="1" noChangeArrowheads="1" noCrop="1"/>
          </p:cNvPicPr>
          <p:nvPr/>
        </p:nvPicPr>
        <p:blipFill>
          <a:blip r:embed="rId15"/>
          <a:srcRect/>
          <a:stretch>
            <a:fillRect/>
          </a:stretch>
        </p:blipFill>
        <p:spPr bwMode="auto">
          <a:xfrm>
            <a:off x="2438400" y="3819525"/>
            <a:ext cx="1917700" cy="1438275"/>
          </a:xfrm>
          <a:prstGeom prst="rect">
            <a:avLst/>
          </a:prstGeom>
          <a:noFill/>
          <a:ln w="9525">
            <a:noFill/>
            <a:miter lim="800000"/>
            <a:headEnd/>
            <a:tailEnd/>
          </a:ln>
        </p:spPr>
      </p:pic>
      <p:pic>
        <p:nvPicPr>
          <p:cNvPr id="17426" name="Picture 18" descr="train_018"/>
          <p:cNvPicPr>
            <a:picLocks noChangeAspect="1" noChangeArrowheads="1" noCrop="1"/>
          </p:cNvPicPr>
          <p:nvPr/>
        </p:nvPicPr>
        <p:blipFill>
          <a:blip r:embed="rId16"/>
          <a:srcRect/>
          <a:stretch>
            <a:fillRect/>
          </a:stretch>
        </p:blipFill>
        <p:spPr bwMode="auto">
          <a:xfrm>
            <a:off x="4432300" y="3819525"/>
            <a:ext cx="1917700" cy="1438275"/>
          </a:xfrm>
          <a:prstGeom prst="rect">
            <a:avLst/>
          </a:prstGeom>
          <a:noFill/>
          <a:ln w="9525">
            <a:noFill/>
            <a:miter lim="800000"/>
            <a:headEnd/>
            <a:tailEnd/>
          </a:ln>
        </p:spPr>
      </p:pic>
      <p:pic>
        <p:nvPicPr>
          <p:cNvPr id="17427" name="Picture 19" descr="train_019"/>
          <p:cNvPicPr>
            <a:picLocks noChangeAspect="1" noChangeArrowheads="1" noCrop="1"/>
          </p:cNvPicPr>
          <p:nvPr/>
        </p:nvPicPr>
        <p:blipFill>
          <a:blip r:embed="rId17"/>
          <a:srcRect/>
          <a:stretch>
            <a:fillRect/>
          </a:stretch>
        </p:blipFill>
        <p:spPr bwMode="auto">
          <a:xfrm>
            <a:off x="6400800" y="3819525"/>
            <a:ext cx="1917700" cy="1438275"/>
          </a:xfrm>
          <a:prstGeom prst="rect">
            <a:avLst/>
          </a:prstGeom>
          <a:noFill/>
          <a:ln w="9525">
            <a:noFill/>
            <a:miter lim="800000"/>
            <a:headEnd/>
            <a:tailEnd/>
          </a:ln>
        </p:spPr>
      </p:pic>
      <p:sp>
        <p:nvSpPr>
          <p:cNvPr id="17428" name="Rectangle 20"/>
          <p:cNvSpPr>
            <a:spLocks noChangeArrowheads="1"/>
          </p:cNvSpPr>
          <p:nvPr/>
        </p:nvSpPr>
        <p:spPr bwMode="auto">
          <a:xfrm>
            <a:off x="6604000" y="2576513"/>
            <a:ext cx="1499727" cy="340735"/>
          </a:xfrm>
          <a:prstGeom prst="rect">
            <a:avLst/>
          </a:prstGeom>
          <a:noFill/>
          <a:ln w="9525">
            <a:noFill/>
            <a:miter lim="800000"/>
            <a:headEnd/>
            <a:tailEnd/>
          </a:ln>
        </p:spPr>
        <p:txBody>
          <a:bodyPr wrap="none" lIns="90000" tIns="46800" rIns="90000" bIns="46800">
            <a:prstTxWarp prst="textNoShape">
              <a:avLst/>
            </a:prstTxWarp>
            <a:spAutoFit/>
          </a:bodyPr>
          <a:lstStyle/>
          <a:p>
            <a:pPr defTabSz="914400"/>
            <a:r>
              <a:rPr lang="en-US" altLang="zh-CN" sz="1600">
                <a:solidFill>
                  <a:schemeClr val="bg1"/>
                </a:solidFill>
                <a:ea typeface="宋体" charset="-122"/>
                <a:cs typeface="宋体" charset="-122"/>
              </a:rPr>
              <a:t>“RubberWhale”</a:t>
            </a:r>
            <a:endParaRPr lang="zh-CN" altLang="en-US" sz="1600">
              <a:solidFill>
                <a:schemeClr val="bg1"/>
              </a:solidFill>
              <a:ea typeface="宋体" charset="-122"/>
              <a:cs typeface="宋体" charset="-122"/>
            </a:endParaRPr>
          </a:p>
        </p:txBody>
      </p:sp>
      <p:sp>
        <p:nvSpPr>
          <p:cNvPr id="17429" name="Rectangle 21"/>
          <p:cNvSpPr>
            <a:spLocks noChangeArrowheads="1"/>
          </p:cNvSpPr>
          <p:nvPr/>
        </p:nvSpPr>
        <p:spPr bwMode="auto">
          <a:xfrm>
            <a:off x="762000" y="2576513"/>
            <a:ext cx="863234" cy="340735"/>
          </a:xfrm>
          <a:prstGeom prst="rect">
            <a:avLst/>
          </a:prstGeom>
          <a:noFill/>
          <a:ln w="9525">
            <a:noFill/>
            <a:miter lim="800000"/>
            <a:headEnd/>
            <a:tailEnd/>
          </a:ln>
        </p:spPr>
        <p:txBody>
          <a:bodyPr wrap="none" lIns="90000" tIns="46800" rIns="90000" bIns="46800">
            <a:prstTxWarp prst="textNoShape">
              <a:avLst/>
            </a:prstTxWarp>
            <a:spAutoFit/>
          </a:bodyPr>
          <a:lstStyle/>
          <a:p>
            <a:pPr defTabSz="914400"/>
            <a:r>
              <a:rPr lang="en-US" altLang="zh-CN" sz="1600">
                <a:solidFill>
                  <a:schemeClr val="bg1"/>
                </a:solidFill>
                <a:ea typeface="宋体" charset="-122"/>
                <a:cs typeface="宋体" charset="-122"/>
              </a:rPr>
              <a:t>“Venus”</a:t>
            </a:r>
            <a:endParaRPr lang="zh-CN" altLang="en-US" sz="1600">
              <a:solidFill>
                <a:schemeClr val="bg1"/>
              </a:solidFill>
              <a:ea typeface="宋体" charset="-122"/>
              <a:cs typeface="宋体" charset="-122"/>
            </a:endParaRPr>
          </a:p>
        </p:txBody>
      </p:sp>
      <p:sp>
        <p:nvSpPr>
          <p:cNvPr id="17430" name="Rectangle 22"/>
          <p:cNvSpPr>
            <a:spLocks noChangeArrowheads="1"/>
          </p:cNvSpPr>
          <p:nvPr/>
        </p:nvSpPr>
        <p:spPr bwMode="auto">
          <a:xfrm>
            <a:off x="2328863" y="2576513"/>
            <a:ext cx="1360666" cy="340735"/>
          </a:xfrm>
          <a:prstGeom prst="rect">
            <a:avLst/>
          </a:prstGeom>
          <a:noFill/>
          <a:ln w="9525">
            <a:noFill/>
            <a:miter lim="800000"/>
            <a:headEnd/>
            <a:tailEnd/>
          </a:ln>
        </p:spPr>
        <p:txBody>
          <a:bodyPr wrap="none" lIns="90000" tIns="46800" rIns="90000" bIns="46800">
            <a:prstTxWarp prst="textNoShape">
              <a:avLst/>
            </a:prstTxWarp>
            <a:spAutoFit/>
          </a:bodyPr>
          <a:lstStyle/>
          <a:p>
            <a:pPr defTabSz="914400"/>
            <a:r>
              <a:rPr lang="en-US" altLang="zh-CN" sz="1600">
                <a:solidFill>
                  <a:schemeClr val="bg1"/>
                </a:solidFill>
                <a:ea typeface="宋体" charset="-122"/>
                <a:cs typeface="宋体" charset="-122"/>
              </a:rPr>
              <a:t>“Dimetrodon”</a:t>
            </a:r>
            <a:endParaRPr lang="zh-CN" altLang="en-US" sz="1600">
              <a:solidFill>
                <a:schemeClr val="bg1"/>
              </a:solidFill>
              <a:ea typeface="宋体" charset="-122"/>
              <a:cs typeface="宋体" charset="-122"/>
            </a:endParaRPr>
          </a:p>
        </p:txBody>
      </p:sp>
      <p:sp>
        <p:nvSpPr>
          <p:cNvPr id="17431" name="Rectangle 23"/>
          <p:cNvSpPr>
            <a:spLocks noChangeArrowheads="1"/>
          </p:cNvSpPr>
          <p:nvPr/>
        </p:nvSpPr>
        <p:spPr bwMode="auto">
          <a:xfrm>
            <a:off x="4552950" y="2576513"/>
            <a:ext cx="1248256" cy="340735"/>
          </a:xfrm>
          <a:prstGeom prst="rect">
            <a:avLst/>
          </a:prstGeom>
          <a:noFill/>
          <a:ln w="9525">
            <a:noFill/>
            <a:miter lim="800000"/>
            <a:headEnd/>
            <a:tailEnd/>
          </a:ln>
        </p:spPr>
        <p:txBody>
          <a:bodyPr wrap="none" lIns="90000" tIns="46800" rIns="90000" bIns="46800">
            <a:prstTxWarp prst="textNoShape">
              <a:avLst/>
            </a:prstTxWarp>
            <a:spAutoFit/>
          </a:bodyPr>
          <a:lstStyle/>
          <a:p>
            <a:pPr defTabSz="914400"/>
            <a:r>
              <a:rPr lang="en-US" altLang="zh-CN" sz="1600">
                <a:solidFill>
                  <a:schemeClr val="bg1"/>
                </a:solidFill>
                <a:ea typeface="宋体" charset="-122"/>
                <a:cs typeface="宋体" charset="-122"/>
              </a:rPr>
              <a:t>“Hydrangea”</a:t>
            </a:r>
            <a:endParaRPr lang="zh-CN" altLang="en-US" sz="1600">
              <a:solidFill>
                <a:schemeClr val="bg1"/>
              </a:solidFill>
              <a:ea typeface="宋体" charset="-122"/>
              <a:cs typeface="宋体" charset="-122"/>
            </a:endParaRPr>
          </a:p>
        </p:txBody>
      </p:sp>
      <p:sp>
        <p:nvSpPr>
          <p:cNvPr id="17432" name="Rectangle 24"/>
          <p:cNvSpPr>
            <a:spLocks noChangeArrowheads="1"/>
          </p:cNvSpPr>
          <p:nvPr/>
        </p:nvSpPr>
        <p:spPr bwMode="auto">
          <a:xfrm>
            <a:off x="2825750" y="6223000"/>
            <a:ext cx="951600" cy="340735"/>
          </a:xfrm>
          <a:prstGeom prst="rect">
            <a:avLst/>
          </a:prstGeom>
          <a:noFill/>
          <a:ln w="9525">
            <a:noFill/>
            <a:miter lim="800000"/>
            <a:headEnd/>
            <a:tailEnd/>
          </a:ln>
        </p:spPr>
        <p:txBody>
          <a:bodyPr wrap="none" lIns="90000" tIns="46800" rIns="90000" bIns="46800">
            <a:prstTxWarp prst="textNoShape">
              <a:avLst/>
            </a:prstTxWarp>
            <a:spAutoFit/>
          </a:bodyPr>
          <a:lstStyle/>
          <a:p>
            <a:pPr defTabSz="914400"/>
            <a:r>
              <a:rPr lang="en-US" altLang="zh-CN" sz="1600">
                <a:solidFill>
                  <a:srgbClr val="000000"/>
                </a:solidFill>
                <a:ea typeface="宋体" charset="-122"/>
                <a:cs typeface="宋体" charset="-122"/>
              </a:rPr>
              <a:t>“Grove3”</a:t>
            </a:r>
            <a:endParaRPr lang="zh-CN" altLang="en-US" sz="1600">
              <a:solidFill>
                <a:srgbClr val="000000"/>
              </a:solidFill>
              <a:ea typeface="宋体" charset="-122"/>
              <a:cs typeface="宋体" charset="-122"/>
            </a:endParaRPr>
          </a:p>
        </p:txBody>
      </p:sp>
      <p:sp>
        <p:nvSpPr>
          <p:cNvPr id="17433" name="Rectangle 25"/>
          <p:cNvSpPr>
            <a:spLocks noChangeArrowheads="1"/>
          </p:cNvSpPr>
          <p:nvPr/>
        </p:nvSpPr>
        <p:spPr bwMode="auto">
          <a:xfrm>
            <a:off x="844550" y="6223000"/>
            <a:ext cx="951600" cy="340735"/>
          </a:xfrm>
          <a:prstGeom prst="rect">
            <a:avLst/>
          </a:prstGeom>
          <a:noFill/>
          <a:ln w="9525">
            <a:noFill/>
            <a:miter lim="800000"/>
            <a:headEnd/>
            <a:tailEnd/>
          </a:ln>
        </p:spPr>
        <p:txBody>
          <a:bodyPr wrap="none" lIns="90000" tIns="46800" rIns="90000" bIns="46800">
            <a:prstTxWarp prst="textNoShape">
              <a:avLst/>
            </a:prstTxWarp>
            <a:spAutoFit/>
          </a:bodyPr>
          <a:lstStyle/>
          <a:p>
            <a:pPr defTabSz="914400"/>
            <a:r>
              <a:rPr lang="en-US" altLang="zh-CN" sz="1600">
                <a:solidFill>
                  <a:srgbClr val="000000"/>
                </a:solidFill>
                <a:ea typeface="宋体" charset="-122"/>
                <a:cs typeface="宋体" charset="-122"/>
              </a:rPr>
              <a:t>“Grove2”</a:t>
            </a:r>
            <a:endParaRPr lang="zh-CN" altLang="en-US" sz="1600">
              <a:solidFill>
                <a:srgbClr val="000000"/>
              </a:solidFill>
              <a:ea typeface="宋体" charset="-122"/>
              <a:cs typeface="宋体" charset="-122"/>
            </a:endParaRPr>
          </a:p>
        </p:txBody>
      </p:sp>
      <p:sp>
        <p:nvSpPr>
          <p:cNvPr id="17434" name="Rectangle 26"/>
          <p:cNvSpPr>
            <a:spLocks noChangeArrowheads="1"/>
          </p:cNvSpPr>
          <p:nvPr/>
        </p:nvSpPr>
        <p:spPr bwMode="auto">
          <a:xfrm>
            <a:off x="4876800" y="6223000"/>
            <a:ext cx="974543" cy="340735"/>
          </a:xfrm>
          <a:prstGeom prst="rect">
            <a:avLst/>
          </a:prstGeom>
          <a:noFill/>
          <a:ln w="9525">
            <a:noFill/>
            <a:miter lim="800000"/>
            <a:headEnd/>
            <a:tailEnd/>
          </a:ln>
        </p:spPr>
        <p:txBody>
          <a:bodyPr wrap="none" lIns="90000" tIns="46800" rIns="90000" bIns="46800">
            <a:prstTxWarp prst="textNoShape">
              <a:avLst/>
            </a:prstTxWarp>
            <a:spAutoFit/>
          </a:bodyPr>
          <a:lstStyle/>
          <a:p>
            <a:pPr defTabSz="914400"/>
            <a:r>
              <a:rPr lang="en-US" altLang="zh-CN" sz="1600">
                <a:solidFill>
                  <a:srgbClr val="000000"/>
                </a:solidFill>
                <a:ea typeface="宋体" charset="-122"/>
                <a:cs typeface="宋体" charset="-122"/>
              </a:rPr>
              <a:t>“Urban2”</a:t>
            </a:r>
            <a:endParaRPr lang="zh-CN" altLang="en-US" sz="1600">
              <a:solidFill>
                <a:srgbClr val="000000"/>
              </a:solidFill>
              <a:ea typeface="宋体" charset="-122"/>
              <a:cs typeface="宋体" charset="-122"/>
            </a:endParaRPr>
          </a:p>
        </p:txBody>
      </p:sp>
      <p:sp>
        <p:nvSpPr>
          <p:cNvPr id="17435" name="Rectangle 27"/>
          <p:cNvSpPr>
            <a:spLocks noChangeArrowheads="1"/>
          </p:cNvSpPr>
          <p:nvPr/>
        </p:nvSpPr>
        <p:spPr bwMode="auto">
          <a:xfrm>
            <a:off x="6865938" y="6234113"/>
            <a:ext cx="974543" cy="340735"/>
          </a:xfrm>
          <a:prstGeom prst="rect">
            <a:avLst/>
          </a:prstGeom>
          <a:noFill/>
          <a:ln w="9525">
            <a:noFill/>
            <a:miter lim="800000"/>
            <a:headEnd/>
            <a:tailEnd/>
          </a:ln>
        </p:spPr>
        <p:txBody>
          <a:bodyPr wrap="none" lIns="90000" tIns="46800" rIns="90000" bIns="46800">
            <a:prstTxWarp prst="textNoShape">
              <a:avLst/>
            </a:prstTxWarp>
            <a:spAutoFit/>
          </a:bodyPr>
          <a:lstStyle/>
          <a:p>
            <a:pPr defTabSz="914400"/>
            <a:r>
              <a:rPr lang="en-US" altLang="zh-CN" sz="1600">
                <a:solidFill>
                  <a:srgbClr val="000000"/>
                </a:solidFill>
                <a:ea typeface="宋体" charset="-122"/>
                <a:cs typeface="宋体" charset="-122"/>
              </a:rPr>
              <a:t>“Urban3”</a:t>
            </a:r>
            <a:endParaRPr lang="zh-CN" altLang="en-US" sz="1600">
              <a:solidFill>
                <a:srgbClr val="000000"/>
              </a:solidFill>
              <a:ea typeface="宋体" charset="-122"/>
              <a:cs typeface="宋体" charset="-122"/>
            </a:endParaRPr>
          </a:p>
        </p:txBody>
      </p:sp>
      <p:sp>
        <p:nvSpPr>
          <p:cNvPr id="28" name="TextBox 27"/>
          <p:cNvSpPr txBox="1"/>
          <p:nvPr/>
        </p:nvSpPr>
        <p:spPr bwMode="auto">
          <a:xfrm rot="5400000">
            <a:off x="8072641" y="2062366"/>
            <a:ext cx="1162297" cy="523220"/>
          </a:xfrm>
          <a:prstGeom prst="rect">
            <a:avLst/>
          </a:prstGeom>
          <a:noFill/>
          <a:ln w="9525">
            <a:noFill/>
            <a:miter lim="800000"/>
            <a:headEnd/>
            <a:tailEnd/>
          </a:ln>
        </p:spPr>
        <p:txBody>
          <a:bodyPr wrap="none" rtlCol="0">
            <a:spAutoFit/>
          </a:bodyPr>
          <a:lstStyle/>
          <a:p>
            <a:pPr eaLnBrk="0" hangingPunct="0"/>
            <a:r>
              <a:rPr lang="en-US" sz="2800" dirty="0" smtClean="0">
                <a:solidFill>
                  <a:srgbClr val="FFFFFF"/>
                </a:solidFill>
                <a:latin typeface="+mn-lt"/>
              </a:rPr>
              <a:t>“Real”</a:t>
            </a:r>
          </a:p>
        </p:txBody>
      </p:sp>
      <p:sp>
        <p:nvSpPr>
          <p:cNvPr id="29" name="TextBox 28"/>
          <p:cNvSpPr txBox="1"/>
          <p:nvPr/>
        </p:nvSpPr>
        <p:spPr bwMode="auto">
          <a:xfrm rot="5400000">
            <a:off x="7917116" y="4653166"/>
            <a:ext cx="1452992" cy="523220"/>
          </a:xfrm>
          <a:prstGeom prst="rect">
            <a:avLst/>
          </a:prstGeom>
          <a:noFill/>
          <a:ln w="9525">
            <a:noFill/>
            <a:miter lim="800000"/>
            <a:headEnd/>
            <a:tailEnd/>
          </a:ln>
        </p:spPr>
        <p:txBody>
          <a:bodyPr wrap="none" rtlCol="0">
            <a:spAutoFit/>
          </a:bodyPr>
          <a:lstStyle/>
          <a:p>
            <a:pPr eaLnBrk="0" hangingPunct="0"/>
            <a:r>
              <a:rPr lang="en-US" sz="2800" dirty="0" smtClean="0">
                <a:solidFill>
                  <a:srgbClr val="FFFFFF"/>
                </a:solidFill>
                <a:latin typeface="+mn-lt"/>
              </a:rPr>
              <a:t>Graphics</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58372" name="Picture 137" descr="setup1s.jpg"/>
          <p:cNvPicPr>
            <a:picLocks noChangeAspect="1"/>
          </p:cNvPicPr>
          <p:nvPr/>
        </p:nvPicPr>
        <p:blipFill>
          <a:blip r:embed="rId2"/>
          <a:srcRect/>
          <a:stretch>
            <a:fillRect/>
          </a:stretch>
        </p:blipFill>
        <p:spPr bwMode="auto">
          <a:xfrm>
            <a:off x="304800" y="376535"/>
            <a:ext cx="3609975" cy="2613025"/>
          </a:xfrm>
          <a:prstGeom prst="rect">
            <a:avLst/>
          </a:prstGeom>
          <a:noFill/>
          <a:ln w="9525">
            <a:noFill/>
            <a:miter lim="800000"/>
            <a:headEnd/>
            <a:tailEnd/>
          </a:ln>
        </p:spPr>
      </p:pic>
      <p:pic>
        <p:nvPicPr>
          <p:cNvPr id="58373" name="Picture 138" descr="setup2ss.jpg"/>
          <p:cNvPicPr>
            <a:picLocks noChangeAspect="1"/>
          </p:cNvPicPr>
          <p:nvPr/>
        </p:nvPicPr>
        <p:blipFill>
          <a:blip r:embed="rId3"/>
          <a:srcRect/>
          <a:stretch>
            <a:fillRect/>
          </a:stretch>
        </p:blipFill>
        <p:spPr bwMode="auto">
          <a:xfrm>
            <a:off x="295275" y="3043535"/>
            <a:ext cx="2066925" cy="1609725"/>
          </a:xfrm>
          <a:prstGeom prst="rect">
            <a:avLst/>
          </a:prstGeom>
          <a:noFill/>
          <a:ln w="9525">
            <a:noFill/>
            <a:miter lim="800000"/>
            <a:headEnd/>
            <a:tailEnd/>
          </a:ln>
        </p:spPr>
      </p:pic>
      <p:pic>
        <p:nvPicPr>
          <p:cNvPr id="58374" name="Picture 139" descr="setup3ss.jpg"/>
          <p:cNvPicPr>
            <a:picLocks noChangeAspect="1"/>
          </p:cNvPicPr>
          <p:nvPr/>
        </p:nvPicPr>
        <p:blipFill>
          <a:blip r:embed="rId4"/>
          <a:srcRect/>
          <a:stretch>
            <a:fillRect/>
          </a:stretch>
        </p:blipFill>
        <p:spPr bwMode="auto">
          <a:xfrm>
            <a:off x="295275" y="4710410"/>
            <a:ext cx="2066925" cy="1609725"/>
          </a:xfrm>
          <a:prstGeom prst="rect">
            <a:avLst/>
          </a:prstGeom>
          <a:noFill/>
          <a:ln w="9525">
            <a:noFill/>
            <a:miter lim="800000"/>
            <a:headEnd/>
            <a:tailEnd/>
          </a:ln>
        </p:spPr>
      </p:pic>
      <p:pic>
        <p:nvPicPr>
          <p:cNvPr id="58375" name="Picture 140" descr="im0ass.jpg"/>
          <p:cNvPicPr>
            <a:picLocks noChangeAspect="1"/>
          </p:cNvPicPr>
          <p:nvPr/>
        </p:nvPicPr>
        <p:blipFill>
          <a:blip r:embed="rId5"/>
          <a:srcRect/>
          <a:stretch>
            <a:fillRect/>
          </a:stretch>
        </p:blipFill>
        <p:spPr bwMode="auto">
          <a:xfrm>
            <a:off x="2438400" y="3043535"/>
            <a:ext cx="2438400" cy="1609725"/>
          </a:xfrm>
          <a:prstGeom prst="rect">
            <a:avLst/>
          </a:prstGeom>
          <a:noFill/>
          <a:ln w="9525">
            <a:noFill/>
            <a:miter lim="800000"/>
            <a:headEnd/>
            <a:tailEnd/>
          </a:ln>
        </p:spPr>
      </p:pic>
      <p:pic>
        <p:nvPicPr>
          <p:cNvPr id="58376" name="Picture 141" descr="crop0as.jpg"/>
          <p:cNvPicPr>
            <a:picLocks noChangeAspect="1"/>
          </p:cNvPicPr>
          <p:nvPr/>
        </p:nvPicPr>
        <p:blipFill>
          <a:blip r:embed="rId6"/>
          <a:srcRect/>
          <a:stretch>
            <a:fillRect/>
          </a:stretch>
        </p:blipFill>
        <p:spPr bwMode="auto">
          <a:xfrm>
            <a:off x="4953000" y="3043535"/>
            <a:ext cx="2438400" cy="1609725"/>
          </a:xfrm>
          <a:prstGeom prst="rect">
            <a:avLst/>
          </a:prstGeom>
          <a:noFill/>
          <a:ln w="9525">
            <a:noFill/>
            <a:miter lim="800000"/>
            <a:headEnd/>
            <a:tailEnd/>
          </a:ln>
        </p:spPr>
      </p:pic>
      <p:pic>
        <p:nvPicPr>
          <p:cNvPr id="58377" name="Picture 142" descr="im0bss.jpg"/>
          <p:cNvPicPr>
            <a:picLocks noChangeAspect="1"/>
          </p:cNvPicPr>
          <p:nvPr/>
        </p:nvPicPr>
        <p:blipFill>
          <a:blip r:embed="rId7"/>
          <a:srcRect/>
          <a:stretch>
            <a:fillRect/>
          </a:stretch>
        </p:blipFill>
        <p:spPr bwMode="auto">
          <a:xfrm>
            <a:off x="2438400" y="4708823"/>
            <a:ext cx="2438400" cy="1609725"/>
          </a:xfrm>
          <a:prstGeom prst="rect">
            <a:avLst/>
          </a:prstGeom>
          <a:noFill/>
          <a:ln w="9525">
            <a:noFill/>
            <a:miter lim="800000"/>
            <a:headEnd/>
            <a:tailEnd/>
          </a:ln>
        </p:spPr>
      </p:pic>
      <p:pic>
        <p:nvPicPr>
          <p:cNvPr id="58378" name="Picture 143" descr="crop0bs.jpg"/>
          <p:cNvPicPr>
            <a:picLocks noChangeAspect="1"/>
          </p:cNvPicPr>
          <p:nvPr/>
        </p:nvPicPr>
        <p:blipFill>
          <a:blip r:embed="rId8"/>
          <a:srcRect/>
          <a:stretch>
            <a:fillRect/>
          </a:stretch>
        </p:blipFill>
        <p:spPr bwMode="auto">
          <a:xfrm>
            <a:off x="4953000" y="4708823"/>
            <a:ext cx="2438400" cy="1609725"/>
          </a:xfrm>
          <a:prstGeom prst="rect">
            <a:avLst/>
          </a:prstGeom>
          <a:noFill/>
          <a:ln w="9525">
            <a:noFill/>
            <a:miter lim="800000"/>
            <a:headEnd/>
            <a:tailEnd/>
          </a:ln>
        </p:spPr>
      </p:pic>
      <p:sp>
        <p:nvSpPr>
          <p:cNvPr id="58380" name="TextBox 155"/>
          <p:cNvSpPr txBox="1">
            <a:spLocks noChangeArrowheads="1"/>
          </p:cNvSpPr>
          <p:nvPr/>
        </p:nvSpPr>
        <p:spPr bwMode="auto">
          <a:xfrm>
            <a:off x="7345363" y="3616623"/>
            <a:ext cx="1838965"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FFFFFF"/>
                </a:solidFill>
              </a:rPr>
              <a:t>Visible Light</a:t>
            </a:r>
          </a:p>
        </p:txBody>
      </p:sp>
      <p:sp>
        <p:nvSpPr>
          <p:cNvPr id="58381" name="TextBox 156"/>
          <p:cNvSpPr txBox="1">
            <a:spLocks noChangeArrowheads="1"/>
          </p:cNvSpPr>
          <p:nvPr/>
        </p:nvSpPr>
        <p:spPr bwMode="auto">
          <a:xfrm>
            <a:off x="7345363" y="4912023"/>
            <a:ext cx="1360487" cy="457200"/>
          </a:xfrm>
          <a:prstGeom prst="rect">
            <a:avLst/>
          </a:prstGeom>
          <a:noFill/>
          <a:ln w="9525">
            <a:noFill/>
            <a:miter lim="800000"/>
            <a:headEnd/>
            <a:tailEnd/>
          </a:ln>
        </p:spPr>
        <p:txBody>
          <a:bodyPr wrap="none">
            <a:prstTxWarp prst="textNoShape">
              <a:avLst/>
            </a:prstTxWarp>
            <a:spAutoFit/>
          </a:bodyPr>
          <a:lstStyle/>
          <a:p>
            <a:r>
              <a:rPr lang="en-US" sz="2400" dirty="0">
                <a:solidFill>
                  <a:srgbClr val="FFFFFF"/>
                </a:solidFill>
              </a:rPr>
              <a:t>UV Light</a:t>
            </a:r>
          </a:p>
        </p:txBody>
      </p:sp>
      <p:sp>
        <p:nvSpPr>
          <p:cNvPr id="58382" name="TextBox 157"/>
          <p:cNvSpPr txBox="1">
            <a:spLocks noChangeArrowheads="1"/>
          </p:cNvSpPr>
          <p:nvPr/>
        </p:nvSpPr>
        <p:spPr bwMode="auto">
          <a:xfrm>
            <a:off x="914400" y="6320135"/>
            <a:ext cx="1005954" cy="461665"/>
          </a:xfrm>
          <a:prstGeom prst="rect">
            <a:avLst/>
          </a:prstGeom>
          <a:noFill/>
          <a:ln w="9525">
            <a:noFill/>
            <a:miter lim="800000"/>
            <a:headEnd/>
            <a:tailEnd/>
          </a:ln>
        </p:spPr>
        <p:txBody>
          <a:bodyPr wrap="none">
            <a:prstTxWarp prst="textNoShape">
              <a:avLst/>
            </a:prstTxWarp>
            <a:spAutoFit/>
          </a:bodyPr>
          <a:lstStyle/>
          <a:p>
            <a:r>
              <a:rPr lang="en-US" sz="2400">
                <a:solidFill>
                  <a:srgbClr val="FFFFFF"/>
                </a:solidFill>
              </a:rPr>
              <a:t>Lights</a:t>
            </a:r>
          </a:p>
        </p:txBody>
      </p:sp>
      <p:sp>
        <p:nvSpPr>
          <p:cNvPr id="58383" name="TextBox 158"/>
          <p:cNvSpPr txBox="1">
            <a:spLocks noChangeArrowheads="1"/>
          </p:cNvSpPr>
          <p:nvPr/>
        </p:nvSpPr>
        <p:spPr bwMode="auto">
          <a:xfrm>
            <a:off x="3149600" y="6320135"/>
            <a:ext cx="1040068" cy="461665"/>
          </a:xfrm>
          <a:prstGeom prst="rect">
            <a:avLst/>
          </a:prstGeom>
          <a:noFill/>
          <a:ln w="9525">
            <a:noFill/>
            <a:miter lim="800000"/>
            <a:headEnd/>
            <a:tailEnd/>
          </a:ln>
        </p:spPr>
        <p:txBody>
          <a:bodyPr wrap="none">
            <a:prstTxWarp prst="textNoShape">
              <a:avLst/>
            </a:prstTxWarp>
            <a:spAutoFit/>
          </a:bodyPr>
          <a:lstStyle/>
          <a:p>
            <a:r>
              <a:rPr lang="en-US" sz="2400">
                <a:solidFill>
                  <a:srgbClr val="FFFFFF"/>
                </a:solidFill>
              </a:rPr>
              <a:t>Image</a:t>
            </a:r>
          </a:p>
        </p:txBody>
      </p:sp>
      <p:sp>
        <p:nvSpPr>
          <p:cNvPr id="58384" name="TextBox 159"/>
          <p:cNvSpPr txBox="1">
            <a:spLocks noChangeArrowheads="1"/>
          </p:cNvSpPr>
          <p:nvPr/>
        </p:nvSpPr>
        <p:spPr bwMode="auto">
          <a:xfrm>
            <a:off x="5395913" y="6320135"/>
            <a:ext cx="1365278" cy="461665"/>
          </a:xfrm>
          <a:prstGeom prst="rect">
            <a:avLst/>
          </a:prstGeom>
          <a:noFill/>
          <a:ln w="9525">
            <a:noFill/>
            <a:miter lim="800000"/>
            <a:headEnd/>
            <a:tailEnd/>
          </a:ln>
        </p:spPr>
        <p:txBody>
          <a:bodyPr wrap="none">
            <a:prstTxWarp prst="textNoShape">
              <a:avLst/>
            </a:prstTxWarp>
            <a:spAutoFit/>
          </a:bodyPr>
          <a:lstStyle/>
          <a:p>
            <a:r>
              <a:rPr lang="en-US" sz="2400">
                <a:solidFill>
                  <a:srgbClr val="FFFFFF"/>
                </a:solidFill>
              </a:rPr>
              <a:t>Cropped</a:t>
            </a:r>
          </a:p>
        </p:txBody>
      </p:sp>
      <p:sp>
        <p:nvSpPr>
          <p:cNvPr id="58385" name="TextBox 16"/>
          <p:cNvSpPr txBox="1">
            <a:spLocks noChangeArrowheads="1"/>
          </p:cNvSpPr>
          <p:nvPr/>
        </p:nvSpPr>
        <p:spPr bwMode="auto">
          <a:xfrm>
            <a:off x="4114800" y="430649"/>
            <a:ext cx="4724400" cy="707886"/>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FFFFFF"/>
                </a:solidFill>
              </a:rPr>
              <a:t>Baker, </a:t>
            </a:r>
            <a:r>
              <a:rPr lang="en-US" sz="2000" dirty="0" err="1" smtClean="0">
                <a:solidFill>
                  <a:srgbClr val="FFFFFF"/>
                </a:solidFill>
              </a:rPr>
              <a:t>Scharstein</a:t>
            </a:r>
            <a:r>
              <a:rPr lang="en-US" sz="2000" dirty="0" smtClean="0">
                <a:solidFill>
                  <a:srgbClr val="FFFFFF"/>
                </a:solidFill>
              </a:rPr>
              <a:t>, Lewis, Roth, Black, </a:t>
            </a:r>
            <a:r>
              <a:rPr lang="en-US" sz="2000" dirty="0" err="1" smtClean="0">
                <a:solidFill>
                  <a:srgbClr val="FFFFFF"/>
                </a:solidFill>
              </a:rPr>
              <a:t>Szeliski</a:t>
            </a:r>
            <a:r>
              <a:rPr lang="en-US" sz="2000" dirty="0" smtClean="0">
                <a:solidFill>
                  <a:srgbClr val="FFFFFF"/>
                </a:solidFill>
              </a:rPr>
              <a:t>, Int. J. of Computer Vision. 2011</a:t>
            </a:r>
            <a:endParaRPr lang="en-US" sz="2000" dirty="0">
              <a:solidFill>
                <a:srgbClr val="FFFFFF"/>
              </a:solidFill>
            </a:endParaRPr>
          </a:p>
        </p:txBody>
      </p:sp>
      <p:pic>
        <p:nvPicPr>
          <p:cNvPr id="18" name="Picture 6" descr="gt-2"/>
          <p:cNvPicPr>
            <a:picLocks noChangeAspect="1" noChangeArrowheads="1"/>
          </p:cNvPicPr>
          <p:nvPr/>
        </p:nvPicPr>
        <p:blipFill>
          <a:blip r:embed="rId9"/>
          <a:srcRect/>
          <a:stretch>
            <a:fillRect/>
          </a:stretch>
        </p:blipFill>
        <p:spPr bwMode="auto">
          <a:xfrm>
            <a:off x="4876800" y="1290935"/>
            <a:ext cx="2514600" cy="1670580"/>
          </a:xfrm>
          <a:prstGeom prst="rect">
            <a:avLst/>
          </a:prstGeom>
          <a:noFill/>
          <a:ln w="9525">
            <a:noFill/>
            <a:miter lim="800000"/>
            <a:headEnd/>
            <a:tailEnd/>
          </a:ln>
        </p:spPr>
      </p:pic>
      <p:sp>
        <p:nvSpPr>
          <p:cNvPr id="19" name="TextBox 156"/>
          <p:cNvSpPr txBox="1">
            <a:spLocks noChangeArrowheads="1"/>
          </p:cNvSpPr>
          <p:nvPr/>
        </p:nvSpPr>
        <p:spPr bwMode="auto">
          <a:xfrm>
            <a:off x="7467600" y="1900535"/>
            <a:ext cx="838691" cy="461665"/>
          </a:xfrm>
          <a:prstGeom prst="rect">
            <a:avLst/>
          </a:prstGeom>
          <a:noFill/>
          <a:ln w="9525">
            <a:noFill/>
            <a:miter lim="800000"/>
            <a:headEnd/>
            <a:tailEnd/>
          </a:ln>
        </p:spPr>
        <p:txBody>
          <a:bodyPr wrap="none">
            <a:prstTxWarp prst="textNoShape">
              <a:avLst/>
            </a:prstTxWarp>
            <a:spAutoFit/>
          </a:bodyPr>
          <a:lstStyle/>
          <a:p>
            <a:r>
              <a:rPr lang="en-US" dirty="0" smtClean="0">
                <a:solidFill>
                  <a:srgbClr val="FFFFFF"/>
                </a:solidFill>
              </a:rPr>
              <a:t>Flow</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 Review</a:t>
            </a:r>
            <a:endParaRPr lang="en-US" dirty="0"/>
          </a:p>
        </p:txBody>
      </p:sp>
      <p:sp>
        <p:nvSpPr>
          <p:cNvPr id="3" name="Content Placeholder 2"/>
          <p:cNvSpPr>
            <a:spLocks noGrp="1"/>
          </p:cNvSpPr>
          <p:nvPr>
            <p:ph idx="1"/>
          </p:nvPr>
        </p:nvSpPr>
        <p:spPr>
          <a:xfrm>
            <a:off x="457200" y="1389984"/>
            <a:ext cx="8229600" cy="4951257"/>
          </a:xfrm>
        </p:spPr>
        <p:txBody>
          <a:bodyPr>
            <a:normAutofit fontScale="92500" lnSpcReduction="10000"/>
          </a:bodyPr>
          <a:lstStyle/>
          <a:p>
            <a:r>
              <a:rPr lang="en-US" dirty="0" smtClean="0">
                <a:solidFill>
                  <a:schemeClr val="bg1">
                    <a:lumMod val="50000"/>
                    <a:lumOff val="50000"/>
                  </a:schemeClr>
                </a:solidFill>
              </a:rPr>
              <a:t>Brightness is constant </a:t>
            </a:r>
          </a:p>
          <a:p>
            <a:r>
              <a:rPr lang="en-US" dirty="0" smtClean="0">
                <a:solidFill>
                  <a:schemeClr val="bg1">
                    <a:lumMod val="50000"/>
                    <a:lumOff val="50000"/>
                  </a:schemeClr>
                </a:solidFill>
              </a:rPr>
              <a:t>Deviations from constancy are Gaussian </a:t>
            </a:r>
          </a:p>
          <a:p>
            <a:r>
              <a:rPr lang="en-US" dirty="0" smtClean="0">
                <a:solidFill>
                  <a:schemeClr val="bg1">
                    <a:lumMod val="50000"/>
                    <a:lumOff val="50000"/>
                  </a:schemeClr>
                </a:solidFill>
              </a:rPr>
              <a:t>Motion is small (&lt;1 pixel)</a:t>
            </a:r>
          </a:p>
          <a:p>
            <a:r>
              <a:rPr lang="en-US" dirty="0" smtClean="0">
                <a:solidFill>
                  <a:schemeClr val="bg1">
                    <a:lumMod val="50000"/>
                    <a:lumOff val="50000"/>
                  </a:schemeClr>
                </a:solidFill>
              </a:rPr>
              <a:t>First-order Taylor series is a good approximation</a:t>
            </a:r>
          </a:p>
          <a:p>
            <a:r>
              <a:rPr lang="en-US" dirty="0" smtClean="0">
                <a:solidFill>
                  <a:schemeClr val="bg1">
                    <a:lumMod val="50000"/>
                    <a:lumOff val="50000"/>
                  </a:schemeClr>
                </a:solidFill>
              </a:rPr>
              <a:t>Image is differentiable (use good filters)</a:t>
            </a:r>
          </a:p>
          <a:p>
            <a:r>
              <a:rPr lang="en-US" dirty="0" smtClean="0">
                <a:solidFill>
                  <a:srgbClr val="FFFF00"/>
                </a:solidFill>
              </a:rPr>
              <a:t>Flow field is smooth</a:t>
            </a:r>
          </a:p>
          <a:p>
            <a:r>
              <a:rPr lang="en-US" dirty="0" smtClean="0">
                <a:solidFill>
                  <a:srgbClr val="FFFF00"/>
                </a:solidFill>
              </a:rPr>
              <a:t>Deviations from smooth are Gaussian</a:t>
            </a:r>
          </a:p>
          <a:p>
            <a:r>
              <a:rPr lang="en-US" dirty="0" smtClean="0"/>
              <a:t>First order smoothness is all that matters</a:t>
            </a:r>
          </a:p>
          <a:p>
            <a:r>
              <a:rPr lang="en-US" dirty="0" smtClean="0"/>
              <a:t>Flow derivative is approximated by first differences.</a:t>
            </a:r>
          </a:p>
          <a:p>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t>Spatial term</a:t>
            </a:r>
          </a:p>
        </p:txBody>
      </p:sp>
      <p:sp>
        <p:nvSpPr>
          <p:cNvPr id="59395" name="Rectangle 3"/>
          <p:cNvSpPr>
            <a:spLocks noGrp="1" noChangeArrowheads="1"/>
          </p:cNvSpPr>
          <p:nvPr>
            <p:ph type="body" idx="1"/>
          </p:nvPr>
        </p:nvSpPr>
        <p:spPr>
          <a:xfrm>
            <a:off x="457200" y="1252483"/>
            <a:ext cx="8229600" cy="4525963"/>
          </a:xfrm>
        </p:spPr>
        <p:txBody>
          <a:bodyPr/>
          <a:lstStyle/>
          <a:p>
            <a:pPr eaLnBrk="1" hangingPunct="1">
              <a:buFont typeface="Tahoma" charset="0"/>
              <a:buNone/>
            </a:pPr>
            <a:r>
              <a:rPr lang="en-US" dirty="0"/>
              <a:t>Smoothness: Neighboring pixels usually belong to same surface (except when they don’t)</a:t>
            </a:r>
          </a:p>
        </p:txBody>
      </p:sp>
      <p:pic>
        <p:nvPicPr>
          <p:cNvPr id="59396" name="Picture 4"/>
          <p:cNvPicPr>
            <a:picLocks noChangeAspect="1"/>
          </p:cNvPicPr>
          <p:nvPr/>
        </p:nvPicPr>
        <p:blipFill>
          <a:blip r:embed="rId3"/>
          <a:srcRect/>
          <a:stretch>
            <a:fillRect/>
          </a:stretch>
        </p:blipFill>
        <p:spPr bwMode="auto">
          <a:xfrm>
            <a:off x="2743200" y="2443655"/>
            <a:ext cx="3505200" cy="2927350"/>
          </a:xfrm>
          <a:prstGeom prst="rect">
            <a:avLst/>
          </a:prstGeom>
          <a:noFill/>
          <a:ln w="9525">
            <a:noFill/>
            <a:miter lim="800000"/>
            <a:headEnd/>
            <a:tailEnd/>
          </a:ln>
        </p:spPr>
      </p:pic>
      <p:sp>
        <p:nvSpPr>
          <p:cNvPr id="59397" name="TextBox 5"/>
          <p:cNvSpPr txBox="1">
            <a:spLocks noChangeArrowheads="1"/>
          </p:cNvSpPr>
          <p:nvPr/>
        </p:nvSpPr>
        <p:spPr bwMode="auto">
          <a:xfrm>
            <a:off x="838200" y="5593747"/>
            <a:ext cx="7620000" cy="400110"/>
          </a:xfrm>
          <a:prstGeom prst="rect">
            <a:avLst/>
          </a:prstGeom>
          <a:noFill/>
          <a:ln w="9525">
            <a:noFill/>
            <a:miter lim="800000"/>
            <a:headEnd/>
            <a:tailEnd/>
          </a:ln>
        </p:spPr>
        <p:txBody>
          <a:bodyPr>
            <a:prstTxWarp prst="textNoShape">
              <a:avLst/>
            </a:prstTxWarp>
            <a:spAutoFit/>
          </a:bodyPr>
          <a:lstStyle/>
          <a:p>
            <a:pPr algn="l"/>
            <a:r>
              <a:rPr lang="en-US" sz="2000" dirty="0" smtClean="0">
                <a:solidFill>
                  <a:srgbClr val="FFFF00"/>
                </a:solidFill>
              </a:rPr>
              <a:t>Horizontal </a:t>
            </a:r>
            <a:r>
              <a:rPr lang="en-US" sz="2000" dirty="0">
                <a:solidFill>
                  <a:srgbClr val="FFFF00"/>
                </a:solidFill>
              </a:rPr>
              <a:t>and vertical flow roughly independent (Roth &amp; Black)</a:t>
            </a:r>
          </a:p>
        </p:txBody>
      </p:sp>
      <p:sp>
        <p:nvSpPr>
          <p:cNvPr id="59398" name="TextBox 6"/>
          <p:cNvSpPr txBox="1">
            <a:spLocks noChangeArrowheads="1"/>
          </p:cNvSpPr>
          <p:nvPr/>
        </p:nvSpPr>
        <p:spPr bwMode="auto">
          <a:xfrm>
            <a:off x="6564751" y="5162550"/>
            <a:ext cx="1017587" cy="323850"/>
          </a:xfrm>
          <a:prstGeom prst="rect">
            <a:avLst/>
          </a:prstGeom>
          <a:noFill/>
          <a:ln w="9525">
            <a:noFill/>
            <a:miter lim="800000"/>
            <a:headEnd/>
            <a:tailEnd/>
          </a:ln>
        </p:spPr>
        <p:txBody>
          <a:bodyPr wrap="none">
            <a:prstTxWarp prst="textNoShape">
              <a:avLst/>
            </a:prstTxWarp>
            <a:spAutoFit/>
          </a:bodyPr>
          <a:lstStyle/>
          <a:p>
            <a:r>
              <a:rPr lang="en-US" sz="1600" dirty="0"/>
              <a:t>Black ‘92</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72479" y="3152630"/>
            <a:ext cx="6062043" cy="2714793"/>
          </a:xfrm>
          <a:prstGeom prst="rect">
            <a:avLst/>
          </a:prstGeom>
        </p:spPr>
      </p:pic>
      <p:sp>
        <p:nvSpPr>
          <p:cNvPr id="2" name="Title 1"/>
          <p:cNvSpPr>
            <a:spLocks noGrp="1"/>
          </p:cNvSpPr>
          <p:nvPr>
            <p:ph type="title"/>
          </p:nvPr>
        </p:nvSpPr>
        <p:spPr/>
        <p:txBody>
          <a:bodyPr/>
          <a:lstStyle/>
          <a:p>
            <a:r>
              <a:rPr lang="en-US" dirty="0" smtClean="0"/>
              <a:t>Spatial term</a:t>
            </a:r>
            <a:endParaRPr lang="en-US" dirty="0"/>
          </a:p>
        </p:txBody>
      </p:sp>
      <p:sp>
        <p:nvSpPr>
          <p:cNvPr id="3" name="Content Placeholder 2"/>
          <p:cNvSpPr>
            <a:spLocks noGrp="1"/>
          </p:cNvSpPr>
          <p:nvPr>
            <p:ph idx="1"/>
          </p:nvPr>
        </p:nvSpPr>
        <p:spPr/>
        <p:txBody>
          <a:bodyPr/>
          <a:lstStyle/>
          <a:p>
            <a:r>
              <a:rPr lang="en-US" dirty="0" smtClean="0"/>
              <a:t>Log histogram of spatial derivative of optical flow:</a:t>
            </a:r>
            <a:endParaRPr lang="en-US" dirty="0"/>
          </a:p>
        </p:txBody>
      </p:sp>
      <p:sp>
        <p:nvSpPr>
          <p:cNvPr id="5" name="AutoShape 5"/>
          <p:cNvSpPr>
            <a:spLocks noChangeArrowheads="1"/>
          </p:cNvSpPr>
          <p:nvPr/>
        </p:nvSpPr>
        <p:spPr bwMode="auto">
          <a:xfrm>
            <a:off x="7001284" y="2247900"/>
            <a:ext cx="1973655" cy="1524000"/>
          </a:xfrm>
          <a:prstGeom prst="wedgeRoundRectCallout">
            <a:avLst>
              <a:gd name="adj1" fmla="val -84164"/>
              <a:gd name="adj2" fmla="val 29686"/>
              <a:gd name="adj3" fmla="val 16667"/>
            </a:avLst>
          </a:prstGeom>
          <a:ln>
            <a:headEnd/>
            <a:tailEn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defTabSz="914400"/>
            <a:r>
              <a:rPr lang="en-US" sz="2400" dirty="0">
                <a:solidFill>
                  <a:srgbClr val="000000"/>
                </a:solidFill>
              </a:rPr>
              <a:t>Sharp peak</a:t>
            </a:r>
            <a:endParaRPr lang="en-US" sz="2400" dirty="0" smtClean="0">
              <a:solidFill>
                <a:srgbClr val="000000"/>
              </a:solidFill>
            </a:endParaRPr>
          </a:p>
          <a:p>
            <a:pPr defTabSz="914400"/>
            <a:r>
              <a:rPr lang="en-US" sz="2000" dirty="0" smtClean="0">
                <a:solidFill>
                  <a:srgbClr val="000000"/>
                </a:solidFill>
              </a:rPr>
              <a:t>flow is usually smooth</a:t>
            </a:r>
            <a:endParaRPr lang="en-US" sz="2000" dirty="0">
              <a:solidFill>
                <a:srgbClr val="000000"/>
              </a:solidFill>
            </a:endParaRPr>
          </a:p>
        </p:txBody>
      </p:sp>
      <p:sp>
        <p:nvSpPr>
          <p:cNvPr id="6" name="AutoShape 6"/>
          <p:cNvSpPr>
            <a:spLocks noChangeArrowheads="1"/>
          </p:cNvSpPr>
          <p:nvPr/>
        </p:nvSpPr>
        <p:spPr bwMode="auto">
          <a:xfrm>
            <a:off x="0" y="2238230"/>
            <a:ext cx="2455041" cy="1828800"/>
          </a:xfrm>
          <a:prstGeom prst="wedgeRoundRectCallout">
            <a:avLst>
              <a:gd name="adj1" fmla="val 46586"/>
              <a:gd name="adj2" fmla="val 77831"/>
              <a:gd name="adj3" fmla="val 16667"/>
            </a:avLst>
          </a:prstGeom>
          <a:ln>
            <a:headEnd/>
            <a:tailEn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marL="114300" lvl="1">
              <a:lnSpc>
                <a:spcPct val="90000"/>
              </a:lnSpc>
              <a:spcBef>
                <a:spcPct val="20000"/>
              </a:spcBef>
              <a:buFont typeface="Times New Roman" charset="0"/>
              <a:buNone/>
            </a:pPr>
            <a:r>
              <a:rPr lang="en-US" sz="2400" dirty="0">
                <a:solidFill>
                  <a:srgbClr val="000000"/>
                </a:solidFill>
              </a:rPr>
              <a:t>Heavy tails</a:t>
            </a:r>
            <a:endParaRPr lang="en-US" sz="2400" dirty="0" smtClean="0">
              <a:solidFill>
                <a:srgbClr val="000000"/>
              </a:solidFill>
            </a:endParaRPr>
          </a:p>
          <a:p>
            <a:pPr marL="114300" lvl="1">
              <a:lnSpc>
                <a:spcPct val="90000"/>
              </a:lnSpc>
              <a:spcBef>
                <a:spcPct val="20000"/>
              </a:spcBef>
              <a:buFont typeface="Times New Roman" charset="0"/>
              <a:buNone/>
            </a:pPr>
            <a:r>
              <a:rPr lang="en-US" sz="2000" dirty="0" smtClean="0">
                <a:solidFill>
                  <a:srgbClr val="000000"/>
                </a:solidFill>
              </a:rPr>
              <a:t>motion boundaries can result in large spatial differences</a:t>
            </a:r>
            <a:endParaRPr lang="en-US" sz="2000" dirty="0"/>
          </a:p>
        </p:txBody>
      </p:sp>
      <p:sp>
        <p:nvSpPr>
          <p:cNvPr id="8" name="TextBox 7"/>
          <p:cNvSpPr txBox="1"/>
          <p:nvPr/>
        </p:nvSpPr>
        <p:spPr>
          <a:xfrm>
            <a:off x="457200" y="6368303"/>
            <a:ext cx="6448362" cy="369332"/>
          </a:xfrm>
          <a:prstGeom prst="rect">
            <a:avLst/>
          </a:prstGeom>
          <a:noFill/>
        </p:spPr>
        <p:txBody>
          <a:bodyPr wrap="none" rtlCol="0">
            <a:spAutoFit/>
          </a:bodyPr>
          <a:lstStyle/>
          <a:p>
            <a:r>
              <a:rPr lang="en-US" dirty="0" smtClean="0"/>
              <a:t>Roth and Black, “On the spatial statistics of optical flow,” IJCV, 2007.</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aside</a:t>
            </a:r>
            <a:endParaRPr lang="en-US" dirty="0"/>
          </a:p>
        </p:txBody>
      </p:sp>
      <p:sp>
        <p:nvSpPr>
          <p:cNvPr id="3" name="Content Placeholder 2"/>
          <p:cNvSpPr>
            <a:spLocks noGrp="1"/>
          </p:cNvSpPr>
          <p:nvPr>
            <p:ph idx="1"/>
          </p:nvPr>
        </p:nvSpPr>
        <p:spPr/>
        <p:txBody>
          <a:bodyPr/>
          <a:lstStyle/>
          <a:p>
            <a:r>
              <a:rPr lang="en-US" dirty="0" smtClean="0"/>
              <a:t>We are intentionally forgetting any physics we might know.</a:t>
            </a:r>
          </a:p>
          <a:p>
            <a:r>
              <a:rPr lang="en-US" dirty="0" smtClean="0"/>
              <a:t>We will deal with images, not surfaces, materials, light, and optics.</a:t>
            </a:r>
          </a:p>
          <a:p>
            <a:r>
              <a:rPr lang="en-US" dirty="0" smtClean="0"/>
              <a:t>We’ll hope that the 2D flow is related to the structure of the world and can substitute for the motion field.</a:t>
            </a:r>
          </a:p>
          <a:p>
            <a:r>
              <a:rPr lang="en-US" dirty="0" smtClean="0"/>
              <a:t>Fixing the above is important.  But not today.</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ounded Rectangle 15"/>
          <p:cNvSpPr/>
          <p:nvPr/>
        </p:nvSpPr>
        <p:spPr>
          <a:xfrm>
            <a:off x="4263496" y="2846359"/>
            <a:ext cx="2754179" cy="884238"/>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Robust formulation</a:t>
            </a:r>
            <a:endParaRPr lang="en-US" dirty="0"/>
          </a:p>
        </p:txBody>
      </p:sp>
      <p:sp>
        <p:nvSpPr>
          <p:cNvPr id="4" name="Rounded Rectangle 3"/>
          <p:cNvSpPr/>
          <p:nvPr/>
        </p:nvSpPr>
        <p:spPr>
          <a:xfrm>
            <a:off x="310316" y="1417638"/>
            <a:ext cx="8599219" cy="949325"/>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p:cNvGraphicFramePr>
            <a:graphicFrameLocks noChangeAspect="1"/>
          </p:cNvGraphicFramePr>
          <p:nvPr/>
        </p:nvGraphicFramePr>
        <p:xfrm>
          <a:off x="290778" y="1546310"/>
          <a:ext cx="8618757" cy="670896"/>
        </p:xfrm>
        <a:graphic>
          <a:graphicData uri="http://schemas.openxmlformats.org/presentationml/2006/ole">
            <p:oleObj spid="_x0000_s275458" name="Equation" r:id="rId3" imgW="4749800" imgH="368300" progId="Equation.DSMT4">
              <p:embed/>
            </p:oleObj>
          </a:graphicData>
        </a:graphic>
      </p:graphicFrame>
      <p:pic>
        <p:nvPicPr>
          <p:cNvPr id="7" name="Picture 23" descr="P. Anandan"/>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12460" y="2695672"/>
            <a:ext cx="1158961" cy="16459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 name="Picture 25" descr="Michael J. Black"/>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8460" y="2695672"/>
            <a:ext cx="1510474" cy="16459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 name="Rectangle 8"/>
          <p:cNvSpPr/>
          <p:nvPr/>
        </p:nvSpPr>
        <p:spPr>
          <a:xfrm>
            <a:off x="716200" y="4356832"/>
            <a:ext cx="676312" cy="369332"/>
          </a:xfrm>
          <a:prstGeom prst="rect">
            <a:avLst/>
          </a:prstGeom>
        </p:spPr>
        <p:txBody>
          <a:bodyPr wrap="none">
            <a:spAutoFit/>
          </a:bodyPr>
          <a:lstStyle/>
          <a:p>
            <a:r>
              <a:rPr lang="en-US" altLang="zh-CN" dirty="0" smtClean="0">
                <a:ea typeface="宋体" pitchFamily="2" charset="-122"/>
                <a:cs typeface="Times New Roman" pitchFamily="18" charset="0"/>
              </a:rPr>
              <a:t>Black</a:t>
            </a:r>
            <a:endParaRPr lang="en-US" dirty="0"/>
          </a:p>
        </p:txBody>
      </p:sp>
      <p:sp>
        <p:nvSpPr>
          <p:cNvPr id="10" name="Rectangle 9"/>
          <p:cNvSpPr/>
          <p:nvPr/>
        </p:nvSpPr>
        <p:spPr>
          <a:xfrm>
            <a:off x="2117722" y="4356832"/>
            <a:ext cx="1024477" cy="369332"/>
          </a:xfrm>
          <a:prstGeom prst="rect">
            <a:avLst/>
          </a:prstGeom>
        </p:spPr>
        <p:txBody>
          <a:bodyPr wrap="none">
            <a:spAutoFit/>
          </a:bodyPr>
          <a:lstStyle/>
          <a:p>
            <a:r>
              <a:rPr lang="en-US" altLang="zh-CN" dirty="0" err="1">
                <a:ea typeface="宋体" pitchFamily="2" charset="-122"/>
                <a:cs typeface="Times New Roman" pitchFamily="18" charset="0"/>
              </a:rPr>
              <a:t>Anandan</a:t>
            </a:r>
            <a:endParaRPr lang="en-US" dirty="0"/>
          </a:p>
        </p:txBody>
      </p:sp>
      <p:graphicFrame>
        <p:nvGraphicFramePr>
          <p:cNvPr id="275459" name="Object 3"/>
          <p:cNvGraphicFramePr>
            <a:graphicFrameLocks noChangeAspect="1"/>
          </p:cNvGraphicFramePr>
          <p:nvPr/>
        </p:nvGraphicFramePr>
        <p:xfrm>
          <a:off x="4461692" y="2855110"/>
          <a:ext cx="2347913" cy="884238"/>
        </p:xfrm>
        <a:graphic>
          <a:graphicData uri="http://schemas.openxmlformats.org/presentationml/2006/ole">
            <p:oleObj spid="_x0000_s275459" name="Equation" r:id="rId6" imgW="1117600" imgH="419100" progId="Equation.DSMT4">
              <p:embed/>
            </p:oleObj>
          </a:graphicData>
        </a:graphic>
      </p:graphicFrame>
      <p:pic>
        <p:nvPicPr>
          <p:cNvPr id="17" name="Picture 3"/>
          <p:cNvPicPr>
            <a:picLocks noChangeAspect="1"/>
          </p:cNvPicPr>
          <p:nvPr/>
        </p:nvPicPr>
        <p:blipFill>
          <a:blip r:embed="rId7"/>
          <a:srcRect l="50898" t="49709" b="4603"/>
          <a:stretch>
            <a:fillRect/>
          </a:stretch>
        </p:blipFill>
        <p:spPr bwMode="auto">
          <a:xfrm>
            <a:off x="5277116" y="3914528"/>
            <a:ext cx="3632419" cy="2303518"/>
          </a:xfrm>
          <a:prstGeom prst="rect">
            <a:avLst/>
          </a:prstGeom>
          <a:noFill/>
          <a:ln w="9525">
            <a:noFill/>
            <a:miter lim="800000"/>
            <a:headEnd/>
            <a:tailEnd/>
          </a:ln>
        </p:spPr>
      </p:pic>
      <p:sp>
        <p:nvSpPr>
          <p:cNvPr id="18" name="TextBox 17"/>
          <p:cNvSpPr txBox="1"/>
          <p:nvPr/>
        </p:nvSpPr>
        <p:spPr>
          <a:xfrm>
            <a:off x="476738" y="4839656"/>
            <a:ext cx="4543972" cy="1200328"/>
          </a:xfrm>
          <a:prstGeom prst="rect">
            <a:avLst/>
          </a:prstGeom>
          <a:noFill/>
        </p:spPr>
        <p:txBody>
          <a:bodyPr wrap="square" rtlCol="0">
            <a:spAutoFit/>
          </a:bodyPr>
          <a:lstStyle/>
          <a:p>
            <a:r>
              <a:rPr lang="en-US" sz="2400" dirty="0" smtClean="0"/>
              <a:t>Replace quadratic with a robust error function that gives less weight to large errors</a:t>
            </a:r>
            <a:endParaRPr lang="en-US" sz="2400" dirty="0"/>
          </a:p>
        </p:txBody>
      </p:sp>
      <p:sp>
        <p:nvSpPr>
          <p:cNvPr id="14" name="TextBox 13"/>
          <p:cNvSpPr txBox="1"/>
          <p:nvPr/>
        </p:nvSpPr>
        <p:spPr>
          <a:xfrm>
            <a:off x="457200" y="6420064"/>
            <a:ext cx="6090730" cy="338554"/>
          </a:xfrm>
          <a:prstGeom prst="rect">
            <a:avLst/>
          </a:prstGeom>
          <a:noFill/>
        </p:spPr>
        <p:txBody>
          <a:bodyPr wrap="none" rtlCol="0">
            <a:spAutoFit/>
          </a:bodyPr>
          <a:lstStyle/>
          <a:p>
            <a:r>
              <a:rPr lang="en-US" sz="1600" dirty="0" smtClean="0"/>
              <a:t>Black and </a:t>
            </a:r>
            <a:r>
              <a:rPr lang="en-US" sz="1600" dirty="0" err="1" smtClean="0"/>
              <a:t>Anandan</a:t>
            </a:r>
            <a:r>
              <a:rPr lang="en-US" sz="1600" dirty="0" smtClean="0"/>
              <a:t>, The robust estimation of multiple motions, IJCV’96</a:t>
            </a:r>
            <a:endParaRPr lang="en-US" sz="16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Robust formulation</a:t>
            </a:r>
            <a:endParaRPr lang="en-US" dirty="0"/>
          </a:p>
        </p:txBody>
      </p:sp>
      <p:graphicFrame>
        <p:nvGraphicFramePr>
          <p:cNvPr id="12" name="Group 53"/>
          <p:cNvGraphicFramePr>
            <a:graphicFrameLocks noGrp="1"/>
          </p:cNvGraphicFramePr>
          <p:nvPr/>
        </p:nvGraphicFramePr>
        <p:xfrm>
          <a:off x="-293417" y="2924730"/>
          <a:ext cx="8001000" cy="902614"/>
        </p:xfrm>
        <a:graphic>
          <a:graphicData uri="http://schemas.openxmlformats.org/drawingml/2006/table">
            <a:tbl>
              <a:tblPr/>
              <a:tblGrid>
                <a:gridCol w="2000250"/>
                <a:gridCol w="1885950"/>
                <a:gridCol w="1981200"/>
                <a:gridCol w="2133600"/>
              </a:tblGrid>
              <a:tr h="485775">
                <a:tc>
                  <a:txBody>
                    <a:bodyPr/>
                    <a:lstStyle/>
                    <a:p>
                      <a:pPr marL="0" marR="0" lvl="0" indent="0" algn="ctr" defTabSz="457200" rtl="0" eaLnBrk="0" fontAlgn="base" latinLnBrk="0" hangingPunct="0">
                        <a:lnSpc>
                          <a:spcPct val="97000"/>
                        </a:lnSpc>
                        <a:spcBef>
                          <a:spcPts val="800"/>
                        </a:spcBef>
                        <a:spcAft>
                          <a:spcPct val="0"/>
                        </a:spcAft>
                        <a:buClr>
                          <a:srgbClr val="000000"/>
                        </a:buClr>
                        <a:buSzPct val="100000"/>
                        <a:buFont typeface="Tahoma" charset="0"/>
                        <a:buNone/>
                        <a:tabLst/>
                      </a:pPr>
                      <a:endParaRPr kumimoji="0" lang="zh-CN" altLang="en-US" sz="2400" b="0" i="0" u="none" strike="noStrike" cap="none" normalizeH="0" baseline="0" dirty="0">
                        <a:ln>
                          <a:noFill/>
                        </a:ln>
                        <a:solidFill>
                          <a:srgbClr val="FFFFFF"/>
                        </a:solidFill>
                        <a:effectLst/>
                        <a:latin typeface="Arial" charset="0"/>
                        <a:ea typeface="宋体" charset="-122"/>
                        <a:cs typeface="Times New Roman" charset="0"/>
                      </a:endParaRP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457200" rtl="0" eaLnBrk="0" fontAlgn="base" latinLnBrk="0" hangingPunct="0">
                        <a:lnSpc>
                          <a:spcPct val="97000"/>
                        </a:lnSpc>
                        <a:spcBef>
                          <a:spcPts val="800"/>
                        </a:spcBef>
                        <a:spcAft>
                          <a:spcPct val="0"/>
                        </a:spcAft>
                        <a:buClr>
                          <a:srgbClr val="000000"/>
                        </a:buClr>
                        <a:buSzPct val="100000"/>
                        <a:buFont typeface="Tahoma" charset="0"/>
                        <a:buNone/>
                        <a:tabLst/>
                      </a:pPr>
                      <a:r>
                        <a:rPr kumimoji="0" lang="en-US" sz="2400" b="0" i="0" u="none" strike="noStrike" cap="none" normalizeH="0" baseline="0" dirty="0">
                          <a:ln>
                            <a:noFill/>
                          </a:ln>
                          <a:solidFill>
                            <a:srgbClr val="FFFFFF"/>
                          </a:solidFill>
                          <a:effectLst/>
                          <a:latin typeface="Arial" charset="0"/>
                          <a:ea typeface="Times New Roman" charset="0"/>
                          <a:cs typeface="Times New Roman" charset="0"/>
                        </a:rPr>
                        <a:t>HS</a:t>
                      </a:r>
                    </a:p>
                    <a:p>
                      <a:pPr marL="0" marR="0" lvl="0" indent="0" algn="ctr" defTabSz="457200" rtl="0" eaLnBrk="0" fontAlgn="base" latinLnBrk="0" hangingPunct="0">
                        <a:lnSpc>
                          <a:spcPct val="97000"/>
                        </a:lnSpc>
                        <a:spcBef>
                          <a:spcPts val="800"/>
                        </a:spcBef>
                        <a:spcAft>
                          <a:spcPct val="0"/>
                        </a:spcAft>
                        <a:buClr>
                          <a:srgbClr val="000000"/>
                        </a:buClr>
                        <a:buSzPct val="100000"/>
                        <a:buFont typeface="Tahoma" charset="0"/>
                        <a:buNone/>
                        <a:tabLst/>
                      </a:pPr>
                      <a:r>
                        <a:rPr kumimoji="0" lang="en-US" sz="2400" b="0" i="0" u="none" strike="noStrike" cap="none" normalizeH="0" baseline="0" dirty="0">
                          <a:ln>
                            <a:noFill/>
                          </a:ln>
                          <a:solidFill>
                            <a:srgbClr val="FFFFFF"/>
                          </a:solidFill>
                          <a:effectLst/>
                          <a:latin typeface="Arial" charset="0"/>
                          <a:ea typeface="Times New Roman" charset="0"/>
                          <a:cs typeface="Times New Roman" charset="0"/>
                        </a:rPr>
                        <a:t>(Quadratic)</a:t>
                      </a: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97000"/>
                        </a:lnSpc>
                        <a:spcBef>
                          <a:spcPts val="800"/>
                        </a:spcBef>
                        <a:spcAft>
                          <a:spcPct val="0"/>
                        </a:spcAft>
                        <a:buClr>
                          <a:srgbClr val="000000"/>
                        </a:buClr>
                        <a:buSzPct val="100000"/>
                        <a:buFont typeface="Tahoma" charset="0"/>
                        <a:buNone/>
                        <a:tabLst/>
                      </a:pPr>
                      <a:r>
                        <a:rPr kumimoji="0" lang="en-US" sz="2400" b="0" i="0" u="none" strike="noStrike" cap="none" normalizeH="0" baseline="0">
                          <a:ln>
                            <a:noFill/>
                          </a:ln>
                          <a:solidFill>
                            <a:srgbClr val="FFFFFF"/>
                          </a:solidFill>
                          <a:effectLst/>
                          <a:latin typeface="Arial" charset="0"/>
                          <a:ea typeface="Times New Roman" charset="0"/>
                          <a:cs typeface="Times New Roman" charset="0"/>
                        </a:rPr>
                        <a:t>Classic-L</a:t>
                      </a:r>
                    </a:p>
                    <a:p>
                      <a:pPr marL="0" marR="0" lvl="0" indent="0" algn="ctr" defTabSz="457200" rtl="0" eaLnBrk="0" fontAlgn="base" latinLnBrk="0" hangingPunct="0">
                        <a:lnSpc>
                          <a:spcPct val="97000"/>
                        </a:lnSpc>
                        <a:spcBef>
                          <a:spcPts val="800"/>
                        </a:spcBef>
                        <a:spcAft>
                          <a:spcPct val="0"/>
                        </a:spcAft>
                        <a:buClr>
                          <a:srgbClr val="000000"/>
                        </a:buClr>
                        <a:buSzPct val="100000"/>
                        <a:buFont typeface="Tahoma" charset="0"/>
                        <a:buNone/>
                        <a:tabLst/>
                      </a:pPr>
                      <a:r>
                        <a:rPr kumimoji="0" lang="en-US" sz="2400" b="0" i="0" u="none" strike="noStrike" cap="none" normalizeH="0" baseline="0">
                          <a:ln>
                            <a:noFill/>
                          </a:ln>
                          <a:solidFill>
                            <a:srgbClr val="FFFFFF"/>
                          </a:solidFill>
                          <a:effectLst/>
                          <a:latin typeface="Arial" charset="0"/>
                          <a:ea typeface="Times New Roman" charset="0"/>
                          <a:cs typeface="Times New Roman" charset="0"/>
                        </a:rPr>
                        <a:t>(Lorentzian)</a:t>
                      </a:r>
                    </a:p>
                  </a:txBody>
                  <a:tcPr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97000"/>
                        </a:lnSpc>
                        <a:spcBef>
                          <a:spcPts val="800"/>
                        </a:spcBef>
                        <a:spcAft>
                          <a:spcPct val="0"/>
                        </a:spcAft>
                        <a:buClr>
                          <a:srgbClr val="000000"/>
                        </a:buClr>
                        <a:buSzPct val="100000"/>
                        <a:buFont typeface="Tahoma" charset="0"/>
                        <a:buNone/>
                        <a:tabLst/>
                      </a:pPr>
                      <a:r>
                        <a:rPr kumimoji="0" lang="en-US" sz="2400" b="1" i="0" u="none" strike="noStrike" cap="none" normalizeH="0" baseline="0" dirty="0">
                          <a:ln>
                            <a:noFill/>
                          </a:ln>
                          <a:solidFill>
                            <a:srgbClr val="FFFFFF"/>
                          </a:solidFill>
                          <a:effectLst/>
                          <a:latin typeface="Arial" charset="0"/>
                          <a:ea typeface="Times New Roman" charset="0"/>
                          <a:cs typeface="Times New Roman" charset="0"/>
                        </a:rPr>
                        <a:t>Classic-C</a:t>
                      </a:r>
                    </a:p>
                    <a:p>
                      <a:pPr marL="0" marR="0" lvl="0" indent="0" algn="ctr" defTabSz="457200" rtl="0" eaLnBrk="0" fontAlgn="base" latinLnBrk="0" hangingPunct="0">
                        <a:lnSpc>
                          <a:spcPct val="97000"/>
                        </a:lnSpc>
                        <a:spcBef>
                          <a:spcPts val="800"/>
                        </a:spcBef>
                        <a:spcAft>
                          <a:spcPct val="0"/>
                        </a:spcAft>
                        <a:buClr>
                          <a:srgbClr val="000000"/>
                        </a:buClr>
                        <a:buSzPct val="100000"/>
                        <a:buFont typeface="Tahoma" charset="0"/>
                        <a:buNone/>
                        <a:tabLst/>
                      </a:pPr>
                      <a:r>
                        <a:rPr kumimoji="0" lang="en-US" sz="2400" b="0" i="0" u="none" strike="noStrike" cap="none" normalizeH="0" baseline="0" dirty="0">
                          <a:ln>
                            <a:noFill/>
                          </a:ln>
                          <a:solidFill>
                            <a:srgbClr val="FFFFFF"/>
                          </a:solidFill>
                          <a:effectLst/>
                          <a:latin typeface="Arial" charset="0"/>
                          <a:ea typeface="Times New Roman" charset="0"/>
                          <a:cs typeface="Times New Roman" charset="0"/>
                        </a:rPr>
                        <a:t>(</a:t>
                      </a:r>
                      <a:r>
                        <a:rPr kumimoji="0" lang="en-US" sz="2400" b="0" i="0" u="none" strike="noStrike" cap="none" normalizeH="0" baseline="0" dirty="0" err="1">
                          <a:ln>
                            <a:noFill/>
                          </a:ln>
                          <a:solidFill>
                            <a:srgbClr val="FFFFFF"/>
                          </a:solidFill>
                          <a:effectLst/>
                          <a:latin typeface="Arial" charset="0"/>
                          <a:ea typeface="Times New Roman" charset="0"/>
                          <a:cs typeface="Times New Roman" charset="0"/>
                        </a:rPr>
                        <a:t>Charbonnier</a:t>
                      </a:r>
                      <a:r>
                        <a:rPr kumimoji="0" lang="en-US" sz="2400" b="0" i="0" u="none" strike="noStrike" cap="none" normalizeH="0" baseline="0" dirty="0">
                          <a:ln>
                            <a:noFill/>
                          </a:ln>
                          <a:solidFill>
                            <a:srgbClr val="FFFFFF"/>
                          </a:solidFill>
                          <a:effectLst/>
                          <a:latin typeface="Arial" charset="0"/>
                          <a:ea typeface="Times New Roman" charset="0"/>
                          <a:cs typeface="Times New Roman" charset="0"/>
                        </a:rPr>
                        <a:t>)</a:t>
                      </a:r>
                    </a:p>
                  </a:txBody>
                  <a:tcPr horzOverflow="overflow">
                    <a:lnL>
                      <a:noFill/>
                    </a:lnL>
                    <a:lnR>
                      <a:noFill/>
                    </a:lnR>
                    <a:lnT>
                      <a:noFill/>
                    </a:lnT>
                    <a:lnB>
                      <a:noFill/>
                    </a:lnB>
                    <a:lnTlToBr>
                      <a:noFill/>
                    </a:lnTlToBr>
                    <a:lnBlToTr>
                      <a:noFill/>
                    </a:lnBlToTr>
                    <a:noFill/>
                  </a:tcPr>
                </a:tc>
              </a:tr>
            </a:tbl>
          </a:graphicData>
        </a:graphic>
      </p:graphicFrame>
      <p:pic>
        <p:nvPicPr>
          <p:cNvPr id="13" name="Picture 55" descr="lorentzian_penalty"/>
          <p:cNvPicPr>
            <a:picLocks noChangeAspect="1" noChangeArrowheads="1"/>
          </p:cNvPicPr>
          <p:nvPr/>
        </p:nvPicPr>
        <p:blipFill>
          <a:blip r:embed="rId3"/>
          <a:srcRect/>
          <a:stretch>
            <a:fillRect/>
          </a:stretch>
        </p:blipFill>
        <p:spPr bwMode="auto">
          <a:xfrm>
            <a:off x="3353141" y="3882428"/>
            <a:ext cx="2409048" cy="1808053"/>
          </a:xfrm>
          <a:prstGeom prst="rect">
            <a:avLst/>
          </a:prstGeom>
          <a:noFill/>
          <a:ln w="9525">
            <a:noFill/>
            <a:miter lim="800000"/>
            <a:headEnd/>
            <a:tailEnd/>
          </a:ln>
        </p:spPr>
      </p:pic>
      <p:pic>
        <p:nvPicPr>
          <p:cNvPr id="14" name="Picture 56" descr="quadratic_penalty"/>
          <p:cNvPicPr>
            <a:picLocks noChangeAspect="1" noChangeArrowheads="1"/>
          </p:cNvPicPr>
          <p:nvPr/>
        </p:nvPicPr>
        <p:blipFill>
          <a:blip r:embed="rId4"/>
          <a:srcRect/>
          <a:stretch>
            <a:fillRect/>
          </a:stretch>
        </p:blipFill>
        <p:spPr bwMode="auto">
          <a:xfrm>
            <a:off x="1085525" y="3882428"/>
            <a:ext cx="2409048" cy="1808053"/>
          </a:xfrm>
          <a:prstGeom prst="rect">
            <a:avLst/>
          </a:prstGeom>
          <a:noFill/>
          <a:ln w="9525">
            <a:noFill/>
            <a:miter lim="800000"/>
            <a:headEnd/>
            <a:tailEnd/>
          </a:ln>
        </p:spPr>
      </p:pic>
      <p:pic>
        <p:nvPicPr>
          <p:cNvPr id="15" name="Picture 57" descr="charbonnier_penalty"/>
          <p:cNvPicPr>
            <a:picLocks noChangeAspect="1" noChangeArrowheads="1"/>
          </p:cNvPicPr>
          <p:nvPr/>
        </p:nvPicPr>
        <p:blipFill>
          <a:blip r:embed="rId5"/>
          <a:srcRect/>
          <a:stretch>
            <a:fillRect/>
          </a:stretch>
        </p:blipFill>
        <p:spPr bwMode="auto">
          <a:xfrm>
            <a:off x="5596002" y="3882428"/>
            <a:ext cx="2409048" cy="1808053"/>
          </a:xfrm>
          <a:prstGeom prst="rect">
            <a:avLst/>
          </a:prstGeom>
          <a:noFill/>
          <a:ln w="9525">
            <a:noFill/>
            <a:miter lim="800000"/>
            <a:headEnd/>
            <a:tailEnd/>
          </a:ln>
        </p:spPr>
      </p:pic>
      <p:sp>
        <p:nvSpPr>
          <p:cNvPr id="9" name="Rounded Rectangle 8"/>
          <p:cNvSpPr/>
          <p:nvPr/>
        </p:nvSpPr>
        <p:spPr>
          <a:xfrm>
            <a:off x="310316" y="1417638"/>
            <a:ext cx="8599219" cy="949325"/>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nvGraphicFramePr>
        <p:xfrm>
          <a:off x="290778" y="1546310"/>
          <a:ext cx="8618757" cy="670896"/>
        </p:xfrm>
        <a:graphic>
          <a:graphicData uri="http://schemas.openxmlformats.org/presentationml/2006/ole">
            <p:oleObj spid="_x0000_s276486" name="Equation" r:id="rId6" imgW="4749800" imgH="368300" progId="Equation.DSMT4">
              <p:embed/>
            </p:oleObj>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dirty="0" smtClean="0">
                <a:ea typeface="宋体" charset="-122"/>
                <a:cs typeface="宋体" charset="-122"/>
              </a:rPr>
              <a:t>HS </a:t>
            </a:r>
            <a:r>
              <a:rPr lang="en-GB" altLang="zh-CN" dirty="0" err="1" smtClean="0">
                <a:ea typeface="宋体" charset="-122"/>
                <a:cs typeface="宋体" charset="-122"/>
              </a:rPr>
              <a:t>vs</a:t>
            </a:r>
            <a:r>
              <a:rPr lang="en-GB" altLang="zh-CN" dirty="0" smtClean="0">
                <a:ea typeface="宋体" charset="-122"/>
                <a:cs typeface="宋体" charset="-122"/>
              </a:rPr>
              <a:t> BA</a:t>
            </a:r>
            <a:endParaRPr lang="en-GB" altLang="zh-CN" dirty="0">
              <a:ea typeface="宋体" charset="-122"/>
              <a:cs typeface="宋体" charset="-122"/>
            </a:endParaRPr>
          </a:p>
        </p:txBody>
      </p:sp>
      <p:pic>
        <p:nvPicPr>
          <p:cNvPr id="32771" name="Picture 7" descr="Army"/>
          <p:cNvPicPr>
            <a:picLocks noChangeAspect="1" noChangeArrowheads="1"/>
          </p:cNvPicPr>
          <p:nvPr/>
        </p:nvPicPr>
        <p:blipFill>
          <a:blip r:embed="rId3"/>
          <a:srcRect/>
          <a:stretch>
            <a:fillRect/>
          </a:stretch>
        </p:blipFill>
        <p:spPr bwMode="auto">
          <a:xfrm>
            <a:off x="3165475" y="1600200"/>
            <a:ext cx="2778125" cy="1846263"/>
          </a:xfrm>
          <a:prstGeom prst="rect">
            <a:avLst/>
          </a:prstGeom>
          <a:noFill/>
          <a:ln w="9525">
            <a:noFill/>
            <a:miter lim="800000"/>
            <a:headEnd/>
            <a:tailEnd/>
          </a:ln>
        </p:spPr>
      </p:pic>
      <p:sp>
        <p:nvSpPr>
          <p:cNvPr id="32772" name="Rectangle 8"/>
          <p:cNvSpPr>
            <a:spLocks noChangeArrowheads="1"/>
          </p:cNvSpPr>
          <p:nvPr/>
        </p:nvSpPr>
        <p:spPr bwMode="auto">
          <a:xfrm>
            <a:off x="2971800" y="3487738"/>
            <a:ext cx="3276600" cy="371513"/>
          </a:xfrm>
          <a:prstGeom prst="rect">
            <a:avLst/>
          </a:prstGeom>
          <a:noFill/>
          <a:ln w="9525">
            <a:noFill/>
            <a:round/>
            <a:headEnd/>
            <a:tailEnd/>
          </a:ln>
        </p:spPr>
        <p:txBody>
          <a:bodyPr lIns="90000" tIns="46800" rIns="90000" bIns="46800">
            <a:prstTxWarp prst="textNoShape">
              <a:avLst/>
            </a:prstTxWarp>
            <a:spAutoFit/>
          </a:bodyPr>
          <a:lstStyle/>
          <a:p>
            <a:pPr>
              <a:lnSpc>
                <a:spcPct val="100000"/>
              </a:lnSpc>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a:solidFill>
                  <a:srgbClr val="FFFFFF"/>
                </a:solidFill>
                <a:ea typeface="宋体" charset="-122"/>
                <a:cs typeface="宋体" charset="-122"/>
              </a:rPr>
              <a:t>Horn &amp; Schunck 1981 (HS)</a:t>
            </a:r>
          </a:p>
        </p:txBody>
      </p:sp>
      <p:sp>
        <p:nvSpPr>
          <p:cNvPr id="32773" name="Rectangle 11"/>
          <p:cNvSpPr>
            <a:spLocks noChangeArrowheads="1"/>
          </p:cNvSpPr>
          <p:nvPr/>
        </p:nvSpPr>
        <p:spPr bwMode="auto">
          <a:xfrm>
            <a:off x="6019800" y="3505200"/>
            <a:ext cx="3200400" cy="371513"/>
          </a:xfrm>
          <a:prstGeom prst="rect">
            <a:avLst/>
          </a:prstGeom>
          <a:noFill/>
          <a:ln w="9525">
            <a:noFill/>
            <a:round/>
            <a:headEnd/>
            <a:tailEnd/>
          </a:ln>
        </p:spPr>
        <p:txBody>
          <a:bodyPr lIns="90000" tIns="46800" rIns="90000" bIns="46800">
            <a:prstTxWarp prst="textNoShape">
              <a:avLst/>
            </a:prstTxWarp>
            <a:spAutoFit/>
          </a:bodyPr>
          <a:lstStyle/>
          <a:p>
            <a:pPr>
              <a:lnSpc>
                <a:spcPct val="100000"/>
              </a:lnSpc>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zh-CN">
                <a:solidFill>
                  <a:srgbClr val="FFFFFF"/>
                </a:solidFill>
                <a:ea typeface="宋体" charset="-122"/>
                <a:cs typeface="宋体" charset="-122"/>
              </a:rPr>
              <a:t>Black &amp; Anandan 1996 (BA)</a:t>
            </a:r>
          </a:p>
        </p:txBody>
      </p:sp>
      <p:pic>
        <p:nvPicPr>
          <p:cNvPr id="32774" name="Picture 12" descr="army-gt"/>
          <p:cNvPicPr>
            <a:picLocks noChangeAspect="1" noChangeArrowheads="1"/>
          </p:cNvPicPr>
          <p:nvPr/>
        </p:nvPicPr>
        <p:blipFill>
          <a:blip r:embed="rId4"/>
          <a:srcRect/>
          <a:stretch>
            <a:fillRect/>
          </a:stretch>
        </p:blipFill>
        <p:spPr bwMode="auto">
          <a:xfrm>
            <a:off x="117475" y="1600200"/>
            <a:ext cx="2778125" cy="1844675"/>
          </a:xfrm>
          <a:prstGeom prst="rect">
            <a:avLst/>
          </a:prstGeom>
          <a:noFill/>
          <a:ln w="9525">
            <a:noFill/>
            <a:miter lim="800000"/>
            <a:headEnd/>
            <a:tailEnd/>
          </a:ln>
        </p:spPr>
      </p:pic>
      <p:sp>
        <p:nvSpPr>
          <p:cNvPr id="67599" name="Oval 15"/>
          <p:cNvSpPr>
            <a:spLocks noChangeArrowheads="1"/>
          </p:cNvSpPr>
          <p:nvPr/>
        </p:nvSpPr>
        <p:spPr bwMode="auto">
          <a:xfrm>
            <a:off x="4343400" y="2590800"/>
            <a:ext cx="990600" cy="9906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32776" name="Rectangle 19"/>
          <p:cNvSpPr>
            <a:spLocks noChangeArrowheads="1"/>
          </p:cNvSpPr>
          <p:nvPr/>
        </p:nvSpPr>
        <p:spPr bwMode="auto">
          <a:xfrm>
            <a:off x="228600" y="3489325"/>
            <a:ext cx="2590800" cy="366713"/>
          </a:xfrm>
          <a:prstGeom prst="rect">
            <a:avLst/>
          </a:prstGeom>
          <a:noFill/>
          <a:ln w="9525">
            <a:noFill/>
            <a:miter lim="800000"/>
            <a:headEnd/>
            <a:tailEnd/>
          </a:ln>
        </p:spPr>
        <p:txBody>
          <a:bodyPr>
            <a:prstTxWarp prst="textNoShape">
              <a:avLst/>
            </a:prstTxWarp>
            <a:spAutoFit/>
          </a:bodyPr>
          <a:lstStyle/>
          <a:p>
            <a:pPr algn="l">
              <a:lnSpc>
                <a:spcPct val="100000"/>
              </a:lnSpc>
              <a:spcBef>
                <a:spcPct val="30000"/>
              </a:spcBef>
              <a:buClrTx/>
              <a:buSzTx/>
              <a:buFontTx/>
              <a:buNone/>
            </a:pPr>
            <a:r>
              <a:rPr lang="en-US">
                <a:solidFill>
                  <a:srgbClr val="FFFFFF"/>
                </a:solidFill>
              </a:rPr>
              <a:t>“Army”: Ground truth</a:t>
            </a:r>
          </a:p>
        </p:txBody>
      </p:sp>
      <p:pic>
        <p:nvPicPr>
          <p:cNvPr id="67604" name="Picture 20" descr="army_gt_region"/>
          <p:cNvPicPr>
            <a:picLocks noChangeAspect="1" noChangeArrowheads="1"/>
          </p:cNvPicPr>
          <p:nvPr/>
        </p:nvPicPr>
        <p:blipFill>
          <a:blip r:embed="rId5"/>
          <a:srcRect/>
          <a:stretch>
            <a:fillRect/>
          </a:stretch>
        </p:blipFill>
        <p:spPr bwMode="auto">
          <a:xfrm>
            <a:off x="1143000" y="3962400"/>
            <a:ext cx="1343025" cy="1343025"/>
          </a:xfrm>
          <a:prstGeom prst="rect">
            <a:avLst/>
          </a:prstGeom>
          <a:noFill/>
          <a:ln w="9525">
            <a:noFill/>
            <a:miter lim="800000"/>
            <a:headEnd/>
            <a:tailEnd/>
          </a:ln>
        </p:spPr>
      </p:pic>
      <p:sp>
        <p:nvSpPr>
          <p:cNvPr id="67605" name="Oval 21"/>
          <p:cNvSpPr>
            <a:spLocks noChangeArrowheads="1"/>
          </p:cNvSpPr>
          <p:nvPr/>
        </p:nvSpPr>
        <p:spPr bwMode="auto">
          <a:xfrm>
            <a:off x="1295400" y="2590800"/>
            <a:ext cx="990600" cy="9906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pic>
        <p:nvPicPr>
          <p:cNvPr id="67606" name="Picture 22" descr="HS_Army_region"/>
          <p:cNvPicPr>
            <a:picLocks noChangeAspect="1" noChangeArrowheads="1"/>
          </p:cNvPicPr>
          <p:nvPr/>
        </p:nvPicPr>
        <p:blipFill>
          <a:blip r:embed="rId6"/>
          <a:srcRect/>
          <a:stretch>
            <a:fillRect/>
          </a:stretch>
        </p:blipFill>
        <p:spPr bwMode="auto">
          <a:xfrm>
            <a:off x="4191000" y="3990975"/>
            <a:ext cx="1343025" cy="1343025"/>
          </a:xfrm>
          <a:prstGeom prst="rect">
            <a:avLst/>
          </a:prstGeom>
          <a:noFill/>
          <a:ln w="9525">
            <a:noFill/>
            <a:miter lim="800000"/>
            <a:headEnd/>
            <a:tailEnd/>
          </a:ln>
        </p:spPr>
      </p:pic>
      <p:pic>
        <p:nvPicPr>
          <p:cNvPr id="32780" name="Picture 24" descr="ba_3"/>
          <p:cNvPicPr>
            <a:picLocks noGrp="1" noChangeAspect="1" noChangeArrowheads="1"/>
          </p:cNvPicPr>
          <p:nvPr>
            <p:ph idx="1"/>
          </p:nvPr>
        </p:nvPicPr>
        <p:blipFill>
          <a:blip r:embed="rId7"/>
          <a:srcRect/>
          <a:stretch>
            <a:fillRect/>
          </a:stretch>
        </p:blipFill>
        <p:spPr>
          <a:xfrm>
            <a:off x="6210300" y="1600200"/>
            <a:ext cx="2781300" cy="1847850"/>
          </a:xfrm>
        </p:spPr>
      </p:pic>
      <p:sp>
        <p:nvSpPr>
          <p:cNvPr id="67610" name="Oval 26"/>
          <p:cNvSpPr>
            <a:spLocks noChangeArrowheads="1"/>
          </p:cNvSpPr>
          <p:nvPr/>
        </p:nvSpPr>
        <p:spPr bwMode="auto">
          <a:xfrm>
            <a:off x="7391400" y="2590800"/>
            <a:ext cx="990600" cy="9906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pic>
        <p:nvPicPr>
          <p:cNvPr id="67614" name="Picture 30" descr="BA_Army_region"/>
          <p:cNvPicPr>
            <a:picLocks noChangeAspect="1" noChangeArrowheads="1"/>
          </p:cNvPicPr>
          <p:nvPr/>
        </p:nvPicPr>
        <p:blipFill>
          <a:blip r:embed="rId8"/>
          <a:srcRect/>
          <a:stretch>
            <a:fillRect/>
          </a:stretch>
        </p:blipFill>
        <p:spPr bwMode="auto">
          <a:xfrm>
            <a:off x="7162800" y="3990975"/>
            <a:ext cx="1343025" cy="13430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6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5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6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6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6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9" grpId="0" animBg="1"/>
      <p:bldP spid="67605" grpId="0" animBg="1"/>
      <p:bldP spid="67610" grpId="0" animBg="1"/>
    </p:bld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a:t>
            </a:r>
            <a:endParaRPr lang="en-US" dirty="0"/>
          </a:p>
        </p:txBody>
      </p:sp>
      <p:sp>
        <p:nvSpPr>
          <p:cNvPr id="3" name="Content Placeholder 2"/>
          <p:cNvSpPr>
            <a:spLocks noGrp="1"/>
          </p:cNvSpPr>
          <p:nvPr>
            <p:ph idx="1"/>
          </p:nvPr>
        </p:nvSpPr>
        <p:spPr>
          <a:xfrm>
            <a:off x="457200" y="2332037"/>
            <a:ext cx="8229600" cy="4525963"/>
          </a:xfrm>
        </p:spPr>
        <p:txBody>
          <a:bodyPr/>
          <a:lstStyle/>
          <a:p>
            <a:r>
              <a:rPr lang="en-US" dirty="0" smtClean="0"/>
              <a:t>Optimization is now harder.</a:t>
            </a:r>
          </a:p>
          <a:p>
            <a:r>
              <a:rPr lang="en-US" dirty="0" smtClean="0"/>
              <a:t>Non-linear in the flow.</a:t>
            </a:r>
          </a:p>
          <a:p>
            <a:r>
              <a:rPr lang="en-US" dirty="0" smtClean="0"/>
              <a:t>No closed form solution.</a:t>
            </a:r>
          </a:p>
          <a:p>
            <a:r>
              <a:rPr lang="en-US" dirty="0" smtClean="0"/>
              <a:t>Approach</a:t>
            </a:r>
          </a:p>
          <a:p>
            <a:pPr lvl="1"/>
            <a:r>
              <a:rPr lang="en-US" dirty="0" smtClean="0"/>
              <a:t>Gradient descent</a:t>
            </a:r>
          </a:p>
          <a:p>
            <a:pPr lvl="1"/>
            <a:r>
              <a:rPr lang="en-US" dirty="0" smtClean="0"/>
              <a:t>Graduated non-convexity</a:t>
            </a:r>
          </a:p>
          <a:p>
            <a:pPr lvl="1"/>
            <a:r>
              <a:rPr lang="en-US" dirty="0" smtClean="0"/>
              <a:t>Iteratively re-weighted least squares</a:t>
            </a:r>
            <a:endParaRPr lang="en-US" dirty="0"/>
          </a:p>
        </p:txBody>
      </p:sp>
      <p:sp>
        <p:nvSpPr>
          <p:cNvPr id="4" name="Rounded Rectangle 3"/>
          <p:cNvSpPr/>
          <p:nvPr/>
        </p:nvSpPr>
        <p:spPr>
          <a:xfrm>
            <a:off x="310316" y="1316284"/>
            <a:ext cx="8599219" cy="949325"/>
          </a:xfrm>
          <a:prstGeom prst="round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Object 4"/>
          <p:cNvGraphicFramePr>
            <a:graphicFrameLocks noChangeAspect="1"/>
          </p:cNvGraphicFramePr>
          <p:nvPr/>
        </p:nvGraphicFramePr>
        <p:xfrm>
          <a:off x="290778" y="1444956"/>
          <a:ext cx="8618757" cy="670896"/>
        </p:xfrm>
        <a:graphic>
          <a:graphicData uri="http://schemas.openxmlformats.org/presentationml/2006/ole">
            <p:oleObj spid="_x0000_s283650" name="Equation" r:id="rId3" imgW="4749800" imgH="368300" progId="Equation.DSMT4">
              <p:embed/>
            </p:oleObj>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134494"/>
            <a:ext cx="8229600" cy="1143000"/>
          </a:xfrm>
        </p:spPr>
        <p:txBody>
          <a:bodyPr/>
          <a:lstStyle/>
          <a:p>
            <a:r>
              <a:rPr lang="en-US" altLang="zh-CN" sz="4000" dirty="0">
                <a:solidFill>
                  <a:srgbClr val="FFFFFF"/>
                </a:solidFill>
                <a:ea typeface="宋体" pitchFamily="2" charset="-122"/>
                <a:cs typeface="Times New Roman" pitchFamily="18" charset="0"/>
              </a:rPr>
              <a:t>How good is</a:t>
            </a:r>
            <a:r>
              <a:rPr lang="en-US" altLang="zh-CN" sz="4000" dirty="0" smtClean="0">
                <a:solidFill>
                  <a:srgbClr val="FFFFFF"/>
                </a:solidFill>
                <a:ea typeface="宋体" pitchFamily="2" charset="-122"/>
                <a:cs typeface="Times New Roman" pitchFamily="18" charset="0"/>
              </a:rPr>
              <a:t> the classical </a:t>
            </a:r>
            <a:r>
              <a:rPr lang="en-US" altLang="zh-CN" sz="4000" dirty="0">
                <a:solidFill>
                  <a:srgbClr val="FFFFFF"/>
                </a:solidFill>
                <a:ea typeface="宋体" pitchFamily="2" charset="-122"/>
                <a:cs typeface="Times New Roman" pitchFamily="18" charset="0"/>
              </a:rPr>
              <a:t>objective</a:t>
            </a:r>
            <a:r>
              <a:rPr lang="en-US" altLang="zh-CN" sz="4000" dirty="0" smtClean="0">
                <a:solidFill>
                  <a:srgbClr val="FFFFFF"/>
                </a:solidFill>
                <a:ea typeface="宋体" pitchFamily="2" charset="-122"/>
                <a:cs typeface="Times New Roman" pitchFamily="18" charset="0"/>
              </a:rPr>
              <a:t>?</a:t>
            </a:r>
          </a:p>
        </p:txBody>
      </p:sp>
      <p:pic>
        <p:nvPicPr>
          <p:cNvPr id="8199" name="Picture 7" descr="\\cifs.cs.brown.edu\dfs\home\dqsun\My Documents\My Pictures\for_proposal_talk\big_hammer.bmp"/>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51252" y="1930687"/>
            <a:ext cx="2028825" cy="22479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 name="Rectangle 25"/>
          <p:cNvSpPr>
            <a:spLocks noChangeArrowheads="1"/>
          </p:cNvSpPr>
          <p:nvPr/>
        </p:nvSpPr>
        <p:spPr bwMode="auto">
          <a:xfrm>
            <a:off x="866195" y="990600"/>
            <a:ext cx="3459601" cy="584776"/>
          </a:xfrm>
          <a:prstGeom prst="rect">
            <a:avLst/>
          </a:prstGeom>
          <a:noFill/>
          <a:ln w="9525">
            <a:noFill/>
            <a:miter lim="800000"/>
            <a:headEnd/>
            <a:tailEnd/>
          </a:ln>
        </p:spPr>
        <p:txBody>
          <a:bodyPr wrap="none">
            <a:spAutoFit/>
          </a:bodyPr>
          <a:lstStyle/>
          <a:p>
            <a:pPr algn="ctr">
              <a:defRPr/>
            </a:pPr>
            <a:r>
              <a:rPr lang="en-US" altLang="zh-CN" sz="3200" kern="0" dirty="0">
                <a:solidFill>
                  <a:srgbClr val="FFFFFF"/>
                </a:solidFill>
                <a:ea typeface="宋体" pitchFamily="2" charset="-122"/>
                <a:cs typeface="Times New Roman" pitchFamily="18" charset="0"/>
              </a:rPr>
              <a:t>Modern </a:t>
            </a:r>
            <a:r>
              <a:rPr lang="en-US" sz="3200" kern="0" dirty="0" smtClean="0">
                <a:solidFill>
                  <a:srgbClr val="FFFFFF"/>
                </a:solidFill>
                <a:ea typeface="宋体" pitchFamily="2" charset="-122"/>
                <a:cs typeface="Times New Roman" pitchFamily="18" charset="0"/>
              </a:rPr>
              <a:t>techniques</a:t>
            </a:r>
            <a:endParaRPr lang="en-US" sz="3200" dirty="0">
              <a:solidFill>
                <a:srgbClr val="FFFFFF"/>
              </a:solidFill>
            </a:endParaRPr>
          </a:p>
        </p:txBody>
      </p:sp>
      <p:sp>
        <p:nvSpPr>
          <p:cNvPr id="15" name="Content Placeholder 2"/>
          <p:cNvSpPr txBox="1">
            <a:spLocks/>
          </p:cNvSpPr>
          <p:nvPr/>
        </p:nvSpPr>
        <p:spPr bwMode="auto">
          <a:xfrm>
            <a:off x="858523" y="4288125"/>
            <a:ext cx="2494277" cy="1981200"/>
          </a:xfrm>
          <a:prstGeom prst="rect">
            <a:avLst/>
          </a:prstGeom>
          <a:noFill/>
          <a:ln w="9525">
            <a:solidFill>
              <a:schemeClr val="bg1"/>
            </a:solidFill>
            <a:prstDash val="dash"/>
            <a:round/>
            <a:headEnd/>
            <a:tailEnd/>
          </a:ln>
        </p:spPr>
        <p:txBody>
          <a:bodyPr lIns="90000" tIns="46800" rIns="90000" bIns="46800"/>
          <a:lstStyle/>
          <a:p>
            <a:pPr algn="ctr" eaLnBrk="0" hangingPunct="0">
              <a:lnSpc>
                <a:spcPct val="97000"/>
              </a:lnSpc>
              <a:spcBef>
                <a:spcPts val="800"/>
              </a:spcBef>
              <a:buClr>
                <a:schemeClr val="bg1"/>
              </a:buClr>
              <a:buSzPct val="100000"/>
              <a:defRPr/>
            </a:pPr>
            <a:r>
              <a:rPr lang="en-US" sz="1600" kern="0" dirty="0">
                <a:solidFill>
                  <a:srgbClr val="FFFFFF"/>
                </a:solidFill>
              </a:rPr>
              <a:t>Coarse to fine</a:t>
            </a:r>
          </a:p>
          <a:p>
            <a:pPr algn="ctr" eaLnBrk="0" hangingPunct="0">
              <a:lnSpc>
                <a:spcPct val="97000"/>
              </a:lnSpc>
              <a:spcBef>
                <a:spcPts val="800"/>
              </a:spcBef>
              <a:buClr>
                <a:schemeClr val="bg1"/>
              </a:buClr>
              <a:buSzPct val="100000"/>
              <a:defRPr/>
            </a:pPr>
            <a:r>
              <a:rPr lang="en-US" sz="1600" kern="0" dirty="0">
                <a:solidFill>
                  <a:srgbClr val="FFFFFF"/>
                </a:solidFill>
              </a:rPr>
              <a:t>Median filtering</a:t>
            </a:r>
          </a:p>
          <a:p>
            <a:pPr algn="ctr" eaLnBrk="0" hangingPunct="0">
              <a:lnSpc>
                <a:spcPct val="97000"/>
              </a:lnSpc>
              <a:spcBef>
                <a:spcPts val="800"/>
              </a:spcBef>
              <a:buClr>
                <a:schemeClr val="bg1"/>
              </a:buClr>
              <a:buSzPct val="100000"/>
              <a:defRPr/>
            </a:pPr>
            <a:r>
              <a:rPr lang="en-US" sz="1600" kern="0" dirty="0">
                <a:solidFill>
                  <a:srgbClr val="FFFFFF"/>
                </a:solidFill>
              </a:rPr>
              <a:t>Graduated non-convexity</a:t>
            </a:r>
            <a:endParaRPr lang="en-US" sz="1600" kern="0" dirty="0" smtClean="0">
              <a:solidFill>
                <a:srgbClr val="FFFFFF"/>
              </a:solidFill>
            </a:endParaRPr>
          </a:p>
          <a:p>
            <a:pPr algn="ctr" eaLnBrk="0" hangingPunct="0">
              <a:lnSpc>
                <a:spcPct val="97000"/>
              </a:lnSpc>
              <a:spcBef>
                <a:spcPts val="800"/>
              </a:spcBef>
              <a:buClr>
                <a:schemeClr val="bg1"/>
              </a:buClr>
              <a:buSzPct val="100000"/>
              <a:defRPr/>
            </a:pPr>
            <a:r>
              <a:rPr lang="en-US" sz="1600" kern="0" dirty="0" smtClean="0">
                <a:solidFill>
                  <a:srgbClr val="FFFFFF"/>
                </a:solidFill>
              </a:rPr>
              <a:t>Image pre</a:t>
            </a:r>
            <a:r>
              <a:rPr lang="en-US" sz="1600" kern="0" dirty="0">
                <a:solidFill>
                  <a:srgbClr val="FFFFFF"/>
                </a:solidFill>
              </a:rPr>
              <a:t>-processing</a:t>
            </a:r>
          </a:p>
          <a:p>
            <a:pPr algn="ctr" eaLnBrk="0" hangingPunct="0">
              <a:lnSpc>
                <a:spcPct val="97000"/>
              </a:lnSpc>
              <a:spcBef>
                <a:spcPts val="800"/>
              </a:spcBef>
              <a:buClr>
                <a:schemeClr val="bg1"/>
              </a:buClr>
              <a:buSzPct val="100000"/>
              <a:defRPr/>
            </a:pPr>
            <a:r>
              <a:rPr lang="en-US" sz="1600" kern="0" dirty="0">
                <a:solidFill>
                  <a:srgbClr val="FFFFFF"/>
                </a:solidFill>
              </a:rPr>
              <a:t>Bi-cubic </a:t>
            </a:r>
            <a:r>
              <a:rPr lang="en-US" sz="1600" kern="0" dirty="0" smtClean="0">
                <a:solidFill>
                  <a:srgbClr val="FFFFFF"/>
                </a:solidFill>
              </a:rPr>
              <a:t>interpolation</a:t>
            </a:r>
          </a:p>
          <a:p>
            <a:pPr algn="ctr" eaLnBrk="0" hangingPunct="0">
              <a:lnSpc>
                <a:spcPct val="97000"/>
              </a:lnSpc>
              <a:spcBef>
                <a:spcPts val="800"/>
              </a:spcBef>
              <a:buClr>
                <a:schemeClr val="bg1"/>
              </a:buClr>
              <a:buSzPct val="100000"/>
              <a:defRPr/>
            </a:pPr>
            <a:r>
              <a:rPr lang="en-US" sz="1600" kern="0" dirty="0" smtClean="0">
                <a:solidFill>
                  <a:srgbClr val="FFFFFF"/>
                </a:solidFill>
              </a:rPr>
              <a:t>…</a:t>
            </a:r>
            <a:endParaRPr lang="en-US" sz="1600" kern="0" dirty="0">
              <a:solidFill>
                <a:srgbClr val="FFFFFF"/>
              </a:solidFill>
            </a:endParaRPr>
          </a:p>
        </p:txBody>
      </p:sp>
      <p:sp>
        <p:nvSpPr>
          <p:cNvPr id="9" name="Plus 8"/>
          <p:cNvSpPr/>
          <p:nvPr/>
        </p:nvSpPr>
        <p:spPr bwMode="auto">
          <a:xfrm>
            <a:off x="457200" y="1145669"/>
            <a:ext cx="273050" cy="274637"/>
          </a:xfrm>
          <a:prstGeom prst="mathPlus">
            <a:avLst/>
          </a:prstGeom>
          <a:solidFill>
            <a:schemeClr val="bg1"/>
          </a:solidFill>
          <a:ln w="9525" cap="flat" cmpd="sng" algn="ctr">
            <a:noFill/>
            <a:prstDash val="solid"/>
            <a:round/>
            <a:headEnd type="none" w="med" len="med"/>
            <a:tailEnd type="triangle" w="med" len="med"/>
          </a:ln>
          <a:effectLst/>
        </p:spPr>
        <p:txBody>
          <a:bodyPr wrap="none" anchor="ctr">
            <a:spAutoFit/>
          </a:bodyPr>
          <a:lstStyle/>
          <a:p>
            <a:pPr algn="ctr">
              <a:lnSpc>
                <a:spcPct val="93000"/>
              </a:lnSpc>
              <a:spcBef>
                <a:spcPct val="50000"/>
              </a:spcBef>
              <a:buClr>
                <a:srgbClr val="000000"/>
              </a:buClr>
              <a:buSzPct val="100000"/>
              <a:buFont typeface="Arial" charset="0"/>
              <a:buNone/>
              <a:defRPr/>
            </a:pPr>
            <a:endParaRPr lang="en-US" sz="3200">
              <a:solidFill>
                <a:srgbClr val="FFFFFF"/>
              </a:solidFill>
            </a:endParaRPr>
          </a:p>
        </p:txBody>
      </p:sp>
      <p:sp>
        <p:nvSpPr>
          <p:cNvPr id="12" name="Rectangle 25"/>
          <p:cNvSpPr>
            <a:spLocks noChangeArrowheads="1"/>
          </p:cNvSpPr>
          <p:nvPr/>
        </p:nvSpPr>
        <p:spPr bwMode="auto">
          <a:xfrm>
            <a:off x="5314147" y="990600"/>
            <a:ext cx="3113953" cy="584776"/>
          </a:xfrm>
          <a:prstGeom prst="rect">
            <a:avLst/>
          </a:prstGeom>
          <a:noFill/>
          <a:ln w="9525">
            <a:noFill/>
            <a:miter lim="800000"/>
            <a:headEnd/>
            <a:tailEnd/>
          </a:ln>
        </p:spPr>
        <p:txBody>
          <a:bodyPr wrap="none">
            <a:spAutoFit/>
          </a:bodyPr>
          <a:lstStyle/>
          <a:p>
            <a:pPr algn="ctr">
              <a:defRPr/>
            </a:pPr>
            <a:r>
              <a:rPr lang="en-US" altLang="zh-CN" sz="3200" kern="0" dirty="0" smtClean="0">
                <a:solidFill>
                  <a:srgbClr val="FFFFFF"/>
                </a:solidFill>
                <a:ea typeface="宋体" pitchFamily="2" charset="-122"/>
                <a:cs typeface="Times New Roman" pitchFamily="18" charset="0"/>
              </a:rPr>
              <a:t>Parameter tuning</a:t>
            </a:r>
            <a:endParaRPr lang="en-US" sz="3200" dirty="0">
              <a:solidFill>
                <a:srgbClr val="FFFFFF"/>
              </a:solidFill>
            </a:endParaRPr>
          </a:p>
        </p:txBody>
      </p:sp>
      <p:grpSp>
        <p:nvGrpSpPr>
          <p:cNvPr id="2" name="Group 1"/>
          <p:cNvGrpSpPr/>
          <p:nvPr/>
        </p:nvGrpSpPr>
        <p:grpSpPr>
          <a:xfrm>
            <a:off x="3733800" y="2240249"/>
            <a:ext cx="5170538" cy="3957638"/>
            <a:chOff x="3733800" y="2747962"/>
            <a:chExt cx="5170538" cy="3957638"/>
          </a:xfrm>
        </p:grpSpPr>
        <p:pic>
          <p:nvPicPr>
            <p:cNvPr id="13" name="Picture 5" descr="gt-1"/>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33800" y="3713651"/>
              <a:ext cx="1009982"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4" name="Picture 6" descr="gt-2"/>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54255" y="3713651"/>
              <a:ext cx="1376379"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7" name="Picture 9" descr="train_001"/>
            <p:cNvPicPr>
              <a:picLocks noChangeAspect="1" noChangeArrowheads="1" noCrop="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33800" y="2747962"/>
              <a:ext cx="1009982"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8" name="Picture 10" descr="train_002"/>
            <p:cNvPicPr>
              <a:picLocks noChangeAspect="1" noChangeArrowheads="1" noCrop="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54255" y="2747962"/>
              <a:ext cx="1376379"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9" name="Picture 4" descr="gt-4"/>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527959" y="3733800"/>
              <a:ext cx="1376379"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0" name="Picture 7" descr="gt-3"/>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41107" y="3733800"/>
              <a:ext cx="1376379"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 name="Picture 8" descr="train_004"/>
            <p:cNvPicPr>
              <a:picLocks noChangeAspect="1" noChangeArrowheads="1" noCrop="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527959" y="2753824"/>
              <a:ext cx="1376379"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2" name="Picture 11" descr="train_003"/>
            <p:cNvPicPr>
              <a:picLocks noChangeAspect="1" noChangeArrowheads="1" noCrop="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41107" y="2753824"/>
              <a:ext cx="1376379"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3" name="Picture 12" descr="Grove3"/>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50913" y="5791200"/>
              <a:ext cx="1219200"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4" name="Picture 13" descr="Urban2"/>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68026" y="5791200"/>
              <a:ext cx="1219200"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5" name="Picture 14" descr="Urban3"/>
            <p:cNvPicPr>
              <a:picLocks noChangeAspect="1" noChangeArrowheads="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85138" y="5791200"/>
              <a:ext cx="1219200"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6" name="Picture 15" descr="Grove2"/>
            <p:cNvPicPr>
              <a:picLocks noChangeAspect="1" noChangeArrowheads="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33800" y="5791200"/>
              <a:ext cx="1219200"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7" name="Picture 16" descr="train_016"/>
            <p:cNvPicPr>
              <a:picLocks noChangeAspect="1" noChangeArrowheads="1" noCrop="1"/>
            </p:cNvPicPr>
            <p:nvPr/>
          </p:nvPicPr>
          <p:blipFill>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33800" y="4800600"/>
              <a:ext cx="1219200"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8" name="Picture 17" descr="train_017"/>
            <p:cNvPicPr>
              <a:picLocks noChangeAspect="1" noChangeArrowheads="1" noCrop="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50913" y="4800600"/>
              <a:ext cx="1219200"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9" name="Picture 18" descr="train_018"/>
            <p:cNvPicPr>
              <a:picLocks noChangeAspect="1" noChangeArrowheads="1" noCrop="1"/>
            </p:cNvPicPr>
            <p:nvPr/>
          </p:nvPicPr>
          <p:blipFill>
            <a:blip r:embed="rId1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68026" y="4800600"/>
              <a:ext cx="1219200"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0" name="Picture 19" descr="train_019"/>
            <p:cNvPicPr>
              <a:picLocks noChangeAspect="1" noChangeArrowheads="1" noCrop="1"/>
            </p:cNvPicPr>
            <p:nvPr/>
          </p:nvPicPr>
          <p:blipFill>
            <a:blip r:embed="rId1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85138" y="4800600"/>
              <a:ext cx="1219200"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31" name="TextBox 30"/>
              <p:cNvSpPr txBox="1"/>
              <p:nvPr/>
            </p:nvSpPr>
            <p:spPr bwMode="auto">
              <a:xfrm>
                <a:off x="4134901" y="1676400"/>
                <a:ext cx="4323299" cy="461665"/>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a:rPr>
                        <m:t>𝐸</m:t>
                      </m:r>
                      <m:d>
                        <m:dPr>
                          <m:ctrlPr>
                            <a:rPr lang="en-US" b="0" i="1" smtClean="0">
                              <a:solidFill>
                                <a:schemeClr val="bg1"/>
                              </a:solidFill>
                              <a:latin typeface="Cambria Math"/>
                            </a:rPr>
                          </m:ctrlPr>
                        </m:dPr>
                        <m:e>
                          <m:r>
                            <a:rPr lang="en-US" b="1" i="1" smtClean="0">
                              <a:solidFill>
                                <a:schemeClr val="bg1"/>
                              </a:solidFill>
                              <a:latin typeface="Cambria Math"/>
                            </a:rPr>
                            <m:t>𝒖</m:t>
                          </m:r>
                          <m:r>
                            <a:rPr lang="en-US" b="0" i="1" smtClean="0">
                              <a:solidFill>
                                <a:schemeClr val="bg1"/>
                              </a:solidFill>
                              <a:latin typeface="Cambria Math"/>
                            </a:rPr>
                            <m:t>,</m:t>
                          </m:r>
                          <m:r>
                            <a:rPr lang="en-US" b="1" i="1" smtClean="0">
                              <a:solidFill>
                                <a:schemeClr val="bg1"/>
                              </a:solidFill>
                              <a:latin typeface="Cambria Math"/>
                            </a:rPr>
                            <m:t>𝒗</m:t>
                          </m:r>
                        </m:e>
                      </m:d>
                      <m:r>
                        <a:rPr lang="en-US" b="0" i="1" smtClean="0">
                          <a:solidFill>
                            <a:schemeClr val="bg1"/>
                          </a:solidFill>
                          <a:latin typeface="Cambria Math"/>
                        </a:rPr>
                        <m:t>=</m:t>
                      </m:r>
                      <m:sSub>
                        <m:sSubPr>
                          <m:ctrlPr>
                            <a:rPr lang="en-US" i="1" smtClean="0">
                              <a:solidFill>
                                <a:schemeClr val="bg1"/>
                              </a:solidFill>
                              <a:latin typeface="Cambria Math"/>
                            </a:rPr>
                          </m:ctrlPr>
                        </m:sSubPr>
                        <m:e>
                          <m:r>
                            <a:rPr lang="en-US" b="0" i="1" smtClean="0">
                              <a:solidFill>
                                <a:schemeClr val="bg1"/>
                              </a:solidFill>
                              <a:latin typeface="Cambria Math"/>
                            </a:rPr>
                            <m:t>𝐸</m:t>
                          </m:r>
                        </m:e>
                        <m:sub>
                          <m:r>
                            <a:rPr lang="en-US" b="0" i="1" smtClean="0">
                              <a:solidFill>
                                <a:schemeClr val="bg1"/>
                              </a:solidFill>
                              <a:latin typeface="Cambria Math"/>
                            </a:rPr>
                            <m:t>𝐷</m:t>
                          </m:r>
                        </m:sub>
                      </m:sSub>
                      <m:d>
                        <m:dPr>
                          <m:ctrlPr>
                            <a:rPr lang="en-US" i="1">
                              <a:solidFill>
                                <a:schemeClr val="bg1"/>
                              </a:solidFill>
                              <a:latin typeface="Cambria Math"/>
                            </a:rPr>
                          </m:ctrlPr>
                        </m:dPr>
                        <m:e>
                          <m:r>
                            <a:rPr lang="en-US" b="1" i="1">
                              <a:solidFill>
                                <a:schemeClr val="bg1"/>
                              </a:solidFill>
                              <a:latin typeface="Cambria Math"/>
                            </a:rPr>
                            <m:t>𝒖</m:t>
                          </m:r>
                          <m:r>
                            <a:rPr lang="en-US" i="1">
                              <a:solidFill>
                                <a:schemeClr val="bg1"/>
                              </a:solidFill>
                              <a:latin typeface="Cambria Math"/>
                            </a:rPr>
                            <m:t>,</m:t>
                          </m:r>
                          <m:r>
                            <a:rPr lang="en-US" b="1" i="1">
                              <a:solidFill>
                                <a:schemeClr val="bg1"/>
                              </a:solidFill>
                              <a:latin typeface="Cambria Math"/>
                            </a:rPr>
                            <m:t>𝒗</m:t>
                          </m:r>
                        </m:e>
                      </m:d>
                      <m:r>
                        <a:rPr lang="en-US" b="0" i="1" smtClean="0">
                          <a:solidFill>
                            <a:schemeClr val="bg1"/>
                          </a:solidFill>
                          <a:latin typeface="Cambria Math"/>
                        </a:rPr>
                        <m:t>+</m:t>
                      </m:r>
                      <m:r>
                        <a:rPr lang="en-US" i="1" smtClean="0">
                          <a:solidFill>
                            <a:srgbClr val="FF0000"/>
                          </a:solidFill>
                          <a:latin typeface="Cambria Math"/>
                          <a:ea typeface="Cambria Math"/>
                        </a:rPr>
                        <m:t>𝜆</m:t>
                      </m:r>
                      <m:sSub>
                        <m:sSubPr>
                          <m:ctrlPr>
                            <a:rPr lang="en-US" i="1">
                              <a:solidFill>
                                <a:schemeClr val="bg1"/>
                              </a:solidFill>
                              <a:latin typeface="Cambria Math"/>
                            </a:rPr>
                          </m:ctrlPr>
                        </m:sSubPr>
                        <m:e>
                          <m:r>
                            <a:rPr lang="en-US" i="1">
                              <a:solidFill>
                                <a:schemeClr val="bg1"/>
                              </a:solidFill>
                              <a:latin typeface="Cambria Math"/>
                            </a:rPr>
                            <m:t>𝐸</m:t>
                          </m:r>
                        </m:e>
                        <m:sub>
                          <m:r>
                            <a:rPr lang="en-US" b="0" i="1" smtClean="0">
                              <a:solidFill>
                                <a:schemeClr val="bg1"/>
                              </a:solidFill>
                              <a:latin typeface="Cambria Math"/>
                            </a:rPr>
                            <m:t>𝑆</m:t>
                          </m:r>
                        </m:sub>
                      </m:sSub>
                      <m:d>
                        <m:dPr>
                          <m:ctrlPr>
                            <a:rPr lang="en-US" i="1">
                              <a:solidFill>
                                <a:schemeClr val="bg1"/>
                              </a:solidFill>
                              <a:latin typeface="Cambria Math"/>
                            </a:rPr>
                          </m:ctrlPr>
                        </m:dPr>
                        <m:e>
                          <m:r>
                            <a:rPr lang="en-US" b="1" i="1">
                              <a:solidFill>
                                <a:schemeClr val="bg1"/>
                              </a:solidFill>
                              <a:latin typeface="Cambria Math"/>
                            </a:rPr>
                            <m:t>𝒖</m:t>
                          </m:r>
                          <m:r>
                            <a:rPr lang="en-US" i="1">
                              <a:solidFill>
                                <a:schemeClr val="bg1"/>
                              </a:solidFill>
                              <a:latin typeface="Cambria Math"/>
                            </a:rPr>
                            <m:t>,</m:t>
                          </m:r>
                          <m:r>
                            <a:rPr lang="en-US" b="1" i="1">
                              <a:solidFill>
                                <a:schemeClr val="bg1"/>
                              </a:solidFill>
                              <a:latin typeface="Cambria Math"/>
                            </a:rPr>
                            <m:t>𝒗</m:t>
                          </m:r>
                        </m:e>
                      </m:d>
                    </m:oMath>
                  </m:oMathPara>
                </a14:m>
                <a:endParaRPr lang="en-US" dirty="0" smtClean="0">
                  <a:solidFill>
                    <a:schemeClr val="bg1"/>
                  </a:solidFill>
                  <a:latin typeface="+mn-lt"/>
                </a:endParaRPr>
              </a:p>
            </p:txBody>
          </p:sp>
        </mc:Choice>
        <mc:Fallback>
          <p:sp>
            <p:nvSpPr>
              <p:cNvPr id="31" name="TextBox 30"/>
              <p:cNvSpPr txBox="1">
                <a:spLocks noRot="1" noChangeAspect="1" noMove="1" noResize="1" noEditPoints="1" noAdjustHandles="1" noChangeArrowheads="1" noChangeShapeType="1" noTextEdit="1"/>
              </p:cNvSpPr>
              <p:nvPr/>
            </p:nvSpPr>
            <p:spPr bwMode="auto">
              <a:xfrm>
                <a:off x="4134901" y="1676400"/>
                <a:ext cx="4323299" cy="461665"/>
              </a:xfrm>
              <a:prstGeom prst="rect">
                <a:avLst/>
              </a:prstGeom>
              <a:blipFill rotWithShape="1">
                <a:blip r:embed="rId20"/>
                <a:stretch>
                  <a:fillRect b="-3947"/>
                </a:stretch>
              </a:blipFill>
              <a:ln w="9525">
                <a:noFill/>
                <a:miter lim="800000"/>
                <a:headEnd/>
                <a:tailEnd/>
              </a:ln>
            </p:spPr>
            <p:txBody>
              <a:bodyPr/>
              <a:lstStyle/>
              <a:p>
                <a:r>
                  <a:rPr lang="en-US">
                    <a:noFill/>
                  </a:rPr>
                  <a:t> </a:t>
                </a:r>
              </a:p>
            </p:txBody>
          </p:sp>
        </mc:Fallback>
      </mc:AlternateContent>
      <p:sp>
        <p:nvSpPr>
          <p:cNvPr id="32" name="TextBox 31"/>
          <p:cNvSpPr txBox="1"/>
          <p:nvPr/>
        </p:nvSpPr>
        <p:spPr>
          <a:xfrm>
            <a:off x="4708746" y="1049033"/>
            <a:ext cx="363501" cy="523220"/>
          </a:xfrm>
          <a:prstGeom prst="rect">
            <a:avLst/>
          </a:prstGeom>
          <a:noFill/>
        </p:spPr>
        <p:txBody>
          <a:bodyPr wrap="none" rtlCol="0">
            <a:spAutoFit/>
          </a:bodyPr>
          <a:lstStyle/>
          <a:p>
            <a:r>
              <a:rPr lang="en-US" sz="2800" dirty="0" smtClean="0"/>
              <a:t>+</a:t>
            </a:r>
            <a:endParaRPr lang="en-US" sz="2800" dirty="0"/>
          </a:p>
        </p:txBody>
      </p:sp>
      <p:sp>
        <p:nvSpPr>
          <p:cNvPr id="33" name="TextBox 32"/>
          <p:cNvSpPr txBox="1"/>
          <p:nvPr/>
        </p:nvSpPr>
        <p:spPr>
          <a:xfrm>
            <a:off x="502694" y="990600"/>
            <a:ext cx="363501" cy="523220"/>
          </a:xfrm>
          <a:prstGeom prst="rect">
            <a:avLst/>
          </a:prstGeom>
          <a:noFill/>
        </p:spPr>
        <p:txBody>
          <a:bodyPr wrap="none" rtlCol="0">
            <a:spAutoFit/>
          </a:bodyPr>
          <a:lstStyle/>
          <a:p>
            <a:r>
              <a:rPr lang="en-US" sz="2800" dirty="0" smtClean="0"/>
              <a:t>+</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1" grpId="0" animBg="1"/>
    </p:bld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55663"/>
            <a:ext cx="8229600" cy="1143000"/>
          </a:xfrm>
        </p:spPr>
        <p:txBody>
          <a:bodyPr/>
          <a:lstStyle/>
          <a:p>
            <a:r>
              <a:rPr lang="en-US" altLang="zh-CN" smtClean="0">
                <a:latin typeface="Arial" charset="0"/>
                <a:ea typeface="宋体" pitchFamily="2" charset="-122"/>
                <a:cs typeface="Times New Roman" pitchFamily="18" charset="0"/>
              </a:rPr>
              <a:t>What is important?</a:t>
            </a:r>
            <a:endParaRPr lang="en-US" smtClean="0">
              <a:latin typeface="Arial" charset="0"/>
              <a:ea typeface="宋体" pitchFamily="2" charset="-122"/>
              <a:cs typeface="Arial" charset="0"/>
            </a:endParaRPr>
          </a:p>
        </p:txBody>
      </p:sp>
      <p:sp>
        <p:nvSpPr>
          <p:cNvPr id="23555" name="Content Placeholder 2"/>
          <p:cNvSpPr>
            <a:spLocks noGrp="1"/>
          </p:cNvSpPr>
          <p:nvPr>
            <p:ph idx="1"/>
          </p:nvPr>
        </p:nvSpPr>
        <p:spPr>
          <a:xfrm>
            <a:off x="304800" y="867974"/>
            <a:ext cx="8610600" cy="762000"/>
          </a:xfrm>
        </p:spPr>
        <p:txBody>
          <a:bodyPr/>
          <a:lstStyle/>
          <a:p>
            <a:pPr>
              <a:buClr>
                <a:schemeClr val="bg1"/>
              </a:buClr>
              <a:buFont typeface="Arial" charset="0"/>
              <a:buChar char="•"/>
            </a:pPr>
            <a:r>
              <a:rPr lang="en-US" dirty="0" smtClean="0">
                <a:latin typeface="Arial" charset="0"/>
                <a:cs typeface="Arial" charset="0"/>
              </a:rPr>
              <a:t>Change a single component and compare</a:t>
            </a:r>
          </a:p>
        </p:txBody>
      </p:sp>
      <p:sp>
        <p:nvSpPr>
          <p:cNvPr id="3" name="Rectangle 2"/>
          <p:cNvSpPr/>
          <p:nvPr/>
        </p:nvSpPr>
        <p:spPr bwMode="auto">
          <a:xfrm>
            <a:off x="6785178" y="2143385"/>
            <a:ext cx="1444422" cy="1466171"/>
          </a:xfrm>
          <a:prstGeom prst="rect">
            <a:avLst/>
          </a:prstGeom>
          <a:noFill/>
          <a:ln w="9525" cap="flat" cmpd="sng" algn="ctr">
            <a:solidFill>
              <a:srgbClr val="FFFFFF"/>
            </a:solidFill>
            <a:prstDash val="dash"/>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457200" rtl="0" eaLnBrk="1" fontAlgn="base" latinLnBrk="0" hangingPunct="1">
              <a:lnSpc>
                <a:spcPct val="93000"/>
              </a:lnSpc>
              <a:spcBef>
                <a:spcPct val="50000"/>
              </a:spcBef>
              <a:spcAft>
                <a:spcPct val="0"/>
              </a:spcAft>
              <a:buClr>
                <a:srgbClr val="000000"/>
              </a:buClr>
              <a:buSzPct val="100000"/>
              <a:buFont typeface="Arial" charset="0"/>
              <a:buNone/>
              <a:tabLst/>
            </a:pPr>
            <a:r>
              <a:rPr kumimoji="0" lang="en-US" sz="1600" b="0" i="0" u="none" strike="noStrike" cap="none" normalizeH="0" baseline="0" dirty="0" smtClean="0">
                <a:ln>
                  <a:noFill/>
                </a:ln>
                <a:solidFill>
                  <a:srgbClr val="FFFFFF"/>
                </a:solidFill>
                <a:effectLst/>
                <a:latin typeface="Arial" charset="0"/>
              </a:rPr>
              <a:t>Brightness</a:t>
            </a:r>
            <a:br>
              <a:rPr kumimoji="0" lang="en-US" sz="1600" b="0" i="0" u="none" strike="noStrike" cap="none" normalizeH="0" baseline="0" dirty="0" smtClean="0">
                <a:ln>
                  <a:noFill/>
                </a:ln>
                <a:solidFill>
                  <a:srgbClr val="FFFFFF"/>
                </a:solidFill>
                <a:effectLst/>
                <a:latin typeface="Arial" charset="0"/>
              </a:rPr>
            </a:br>
            <a:r>
              <a:rPr kumimoji="0" lang="en-US" sz="1600" b="0" i="0" u="none" strike="noStrike" cap="none" normalizeH="0" baseline="0" dirty="0" smtClean="0">
                <a:ln>
                  <a:noFill/>
                </a:ln>
                <a:solidFill>
                  <a:srgbClr val="FFFFFF"/>
                </a:solidFill>
                <a:effectLst/>
                <a:latin typeface="Arial" charset="0"/>
              </a:rPr>
              <a:t>Gradient</a:t>
            </a:r>
            <a:br>
              <a:rPr kumimoji="0" lang="en-US" sz="1600" b="0" i="0" u="none" strike="noStrike" cap="none" normalizeH="0" baseline="0" dirty="0" smtClean="0">
                <a:ln>
                  <a:noFill/>
                </a:ln>
                <a:solidFill>
                  <a:srgbClr val="FFFFFF"/>
                </a:solidFill>
                <a:effectLst/>
                <a:latin typeface="Arial" charset="0"/>
              </a:rPr>
            </a:br>
            <a:r>
              <a:rPr kumimoji="0" lang="en-US" sz="1600" b="0" i="0" u="none" strike="noStrike" cap="none" normalizeH="0" baseline="0" dirty="0" smtClean="0">
                <a:ln>
                  <a:noFill/>
                </a:ln>
                <a:solidFill>
                  <a:srgbClr val="FFFFFF"/>
                </a:solidFill>
                <a:effectLst/>
                <a:latin typeface="Arial" charset="0"/>
              </a:rPr>
              <a:t>Texture</a:t>
            </a:r>
            <a:br>
              <a:rPr kumimoji="0" lang="en-US" sz="1600" b="0" i="0" u="none" strike="noStrike" cap="none" normalizeH="0" baseline="0" dirty="0" smtClean="0">
                <a:ln>
                  <a:noFill/>
                </a:ln>
                <a:solidFill>
                  <a:srgbClr val="FFFFFF"/>
                </a:solidFill>
                <a:effectLst/>
                <a:latin typeface="Arial" charset="0"/>
              </a:rPr>
            </a:br>
            <a:r>
              <a:rPr kumimoji="0" lang="en-US" sz="1600" b="0" i="0" u="none" strike="noStrike" cap="none" normalizeH="0" baseline="0" dirty="0" smtClean="0">
                <a:ln>
                  <a:noFill/>
                </a:ln>
                <a:solidFill>
                  <a:srgbClr val="FFFFFF"/>
                </a:solidFill>
                <a:effectLst/>
                <a:latin typeface="Arial" charset="0"/>
              </a:rPr>
              <a:t>Gaussian</a:t>
            </a:r>
            <a:br>
              <a:rPr kumimoji="0" lang="en-US" sz="1600" b="0" i="0" u="none" strike="noStrike" cap="none" normalizeH="0" baseline="0" dirty="0" smtClean="0">
                <a:ln>
                  <a:noFill/>
                </a:ln>
                <a:solidFill>
                  <a:srgbClr val="FFFFFF"/>
                </a:solidFill>
                <a:effectLst/>
                <a:latin typeface="Arial" charset="0"/>
              </a:rPr>
            </a:br>
            <a:r>
              <a:rPr kumimoji="0" lang="en-US" sz="1600" b="0" i="0" u="none" strike="noStrike" cap="none" normalizeH="0" baseline="0" dirty="0" err="1" smtClean="0">
                <a:ln>
                  <a:noFill/>
                </a:ln>
                <a:solidFill>
                  <a:srgbClr val="FFFFFF"/>
                </a:solidFill>
                <a:effectLst/>
                <a:latin typeface="Arial" charset="0"/>
              </a:rPr>
              <a:t>Sobel</a:t>
            </a:r>
            <a:r>
              <a:rPr kumimoji="0" lang="en-US" sz="1600" b="0" i="0" u="none" strike="noStrike" cap="none" normalizeH="0" dirty="0" smtClean="0">
                <a:ln>
                  <a:noFill/>
                </a:ln>
                <a:solidFill>
                  <a:srgbClr val="FFFFFF"/>
                </a:solidFill>
                <a:effectLst/>
                <a:latin typeface="Arial" charset="0"/>
              </a:rPr>
              <a:t> edge</a:t>
            </a:r>
            <a:br>
              <a:rPr kumimoji="0" lang="en-US" sz="1600" b="0" i="0" u="none" strike="noStrike" cap="none" normalizeH="0" dirty="0" smtClean="0">
                <a:ln>
                  <a:noFill/>
                </a:ln>
                <a:solidFill>
                  <a:srgbClr val="FFFFFF"/>
                </a:solidFill>
                <a:effectLst/>
                <a:latin typeface="Arial" charset="0"/>
              </a:rPr>
            </a:br>
            <a:r>
              <a:rPr kumimoji="0" lang="en-US" sz="1600" b="0" i="0" u="none" strike="noStrike" cap="none" normalizeH="0" dirty="0" err="1" smtClean="0">
                <a:ln>
                  <a:noFill/>
                </a:ln>
                <a:solidFill>
                  <a:srgbClr val="FFFFFF"/>
                </a:solidFill>
                <a:effectLst/>
                <a:latin typeface="Arial" charset="0"/>
              </a:rPr>
              <a:t>Laplacian</a:t>
            </a:r>
            <a:endParaRPr kumimoji="0" lang="en-US" sz="1600" b="0" i="0" u="none" strike="noStrike" cap="none" normalizeH="0" baseline="0" dirty="0" smtClean="0">
              <a:ln>
                <a:noFill/>
              </a:ln>
              <a:solidFill>
                <a:srgbClr val="FFFFFF"/>
              </a:solidFill>
              <a:effectLst/>
              <a:latin typeface="Arial" charset="0"/>
            </a:endParaRPr>
          </a:p>
        </p:txBody>
      </p:sp>
      <p:sp>
        <p:nvSpPr>
          <p:cNvPr id="9" name="Content Placeholder 2"/>
          <p:cNvSpPr txBox="1">
            <a:spLocks/>
          </p:cNvSpPr>
          <p:nvPr/>
        </p:nvSpPr>
        <p:spPr bwMode="auto">
          <a:xfrm>
            <a:off x="3200400" y="2362200"/>
            <a:ext cx="2494277" cy="2877468"/>
          </a:xfrm>
          <a:prstGeom prst="rect">
            <a:avLst/>
          </a:prstGeom>
          <a:noFill/>
          <a:ln w="9525">
            <a:solidFill>
              <a:srgbClr val="FFFFFF"/>
            </a:solidFill>
            <a:prstDash val="dash"/>
            <a:round/>
            <a:headEnd/>
            <a:tailEnd/>
          </a:ln>
        </p:spPr>
        <p:txBody>
          <a:bodyPr lIns="90000" tIns="46800" rIns="90000" bIns="46800"/>
          <a:lstStyle/>
          <a:p>
            <a:pPr algn="ctr" eaLnBrk="0" hangingPunct="0">
              <a:lnSpc>
                <a:spcPct val="97000"/>
              </a:lnSpc>
              <a:spcBef>
                <a:spcPts val="800"/>
              </a:spcBef>
              <a:buClr>
                <a:schemeClr val="bg1"/>
              </a:buClr>
              <a:buSzPct val="100000"/>
              <a:defRPr/>
            </a:pPr>
            <a:r>
              <a:rPr lang="en-US" sz="1800" kern="0" dirty="0">
                <a:solidFill>
                  <a:srgbClr val="FFFF00"/>
                </a:solidFill>
              </a:rPr>
              <a:t>Coarse to fine</a:t>
            </a:r>
          </a:p>
          <a:p>
            <a:pPr algn="ctr" eaLnBrk="0" hangingPunct="0">
              <a:lnSpc>
                <a:spcPct val="97000"/>
              </a:lnSpc>
              <a:spcBef>
                <a:spcPts val="800"/>
              </a:spcBef>
              <a:buClr>
                <a:schemeClr val="bg1"/>
              </a:buClr>
              <a:buSzPct val="100000"/>
              <a:defRPr/>
            </a:pPr>
            <a:r>
              <a:rPr lang="en-US" sz="1800" kern="0" dirty="0">
                <a:solidFill>
                  <a:srgbClr val="FFFF00"/>
                </a:solidFill>
              </a:rPr>
              <a:t>Median filtering</a:t>
            </a:r>
          </a:p>
          <a:p>
            <a:pPr algn="ctr" eaLnBrk="0" hangingPunct="0">
              <a:lnSpc>
                <a:spcPct val="97000"/>
              </a:lnSpc>
              <a:spcBef>
                <a:spcPts val="800"/>
              </a:spcBef>
              <a:buClr>
                <a:schemeClr val="bg1"/>
              </a:buClr>
              <a:buSzPct val="100000"/>
              <a:defRPr/>
            </a:pPr>
            <a:r>
              <a:rPr lang="en-US" sz="1800" kern="0" dirty="0">
                <a:solidFill>
                  <a:srgbClr val="FFFFFF"/>
                </a:solidFill>
              </a:rPr>
              <a:t>Graduated non-convexity</a:t>
            </a:r>
          </a:p>
          <a:p>
            <a:pPr algn="ctr" eaLnBrk="0" hangingPunct="0">
              <a:lnSpc>
                <a:spcPct val="97000"/>
              </a:lnSpc>
              <a:spcBef>
                <a:spcPts val="800"/>
              </a:spcBef>
              <a:buClr>
                <a:schemeClr val="bg1"/>
              </a:buClr>
              <a:buSzPct val="100000"/>
              <a:defRPr/>
            </a:pPr>
            <a:r>
              <a:rPr lang="en-US" sz="1800" kern="0" dirty="0">
                <a:solidFill>
                  <a:srgbClr val="FFFFFF"/>
                </a:solidFill>
              </a:rPr>
              <a:t>Pre-processing</a:t>
            </a:r>
          </a:p>
          <a:p>
            <a:pPr algn="ctr" eaLnBrk="0" hangingPunct="0">
              <a:lnSpc>
                <a:spcPct val="97000"/>
              </a:lnSpc>
              <a:spcBef>
                <a:spcPts val="800"/>
              </a:spcBef>
              <a:buClr>
                <a:schemeClr val="bg1"/>
              </a:buClr>
              <a:buSzPct val="100000"/>
              <a:defRPr/>
            </a:pPr>
            <a:r>
              <a:rPr lang="en-US" sz="1800" kern="0" dirty="0">
                <a:solidFill>
                  <a:srgbClr val="FFFFFF"/>
                </a:solidFill>
              </a:rPr>
              <a:t>Bi-cubic </a:t>
            </a:r>
            <a:r>
              <a:rPr lang="en-US" sz="1800" kern="0" dirty="0" smtClean="0">
                <a:solidFill>
                  <a:srgbClr val="FFFFFF"/>
                </a:solidFill>
              </a:rPr>
              <a:t>interpolation</a:t>
            </a:r>
          </a:p>
          <a:p>
            <a:pPr algn="ctr" eaLnBrk="0" hangingPunct="0">
              <a:lnSpc>
                <a:spcPct val="97000"/>
              </a:lnSpc>
              <a:spcBef>
                <a:spcPts val="800"/>
              </a:spcBef>
              <a:buClr>
                <a:schemeClr val="bg1"/>
              </a:buClr>
              <a:buSzPct val="100000"/>
              <a:defRPr/>
            </a:pPr>
            <a:r>
              <a:rPr lang="en-US" sz="1800" kern="0" dirty="0" smtClean="0">
                <a:solidFill>
                  <a:srgbClr val="FFFFFF"/>
                </a:solidFill>
              </a:rPr>
              <a:t>Penalty function </a:t>
            </a:r>
          </a:p>
          <a:p>
            <a:pPr algn="ctr" eaLnBrk="0" hangingPunct="0">
              <a:lnSpc>
                <a:spcPct val="97000"/>
              </a:lnSpc>
              <a:spcBef>
                <a:spcPts val="800"/>
              </a:spcBef>
              <a:buClr>
                <a:schemeClr val="bg1"/>
              </a:buClr>
              <a:buSzPct val="100000"/>
              <a:defRPr/>
            </a:pPr>
            <a:r>
              <a:rPr lang="en-US" sz="1800" kern="0" dirty="0" smtClean="0">
                <a:solidFill>
                  <a:srgbClr val="FFFFFF"/>
                </a:solidFill>
              </a:rPr>
              <a:t>…</a:t>
            </a:r>
            <a:endParaRPr lang="en-US" sz="1800" kern="0" dirty="0">
              <a:solidFill>
                <a:srgbClr val="FFFFFF"/>
              </a:solidFill>
            </a:endParaRPr>
          </a:p>
        </p:txBody>
      </p:sp>
      <p:cxnSp>
        <p:nvCxnSpPr>
          <p:cNvPr id="7" name="Curved Connector 6"/>
          <p:cNvCxnSpPr>
            <a:endCxn id="3" idx="1"/>
          </p:cNvCxnSpPr>
          <p:nvPr/>
        </p:nvCxnSpPr>
        <p:spPr bwMode="auto">
          <a:xfrm flipV="1">
            <a:off x="5261178" y="2876471"/>
            <a:ext cx="1524000" cy="1019136"/>
          </a:xfrm>
          <a:prstGeom prst="curvedConnector3">
            <a:avLst>
              <a:gd name="adj1" fmla="val 50000"/>
            </a:avLst>
          </a:prstGeom>
          <a:solidFill>
            <a:schemeClr val="accent1"/>
          </a:solidFill>
          <a:ln w="38100" cap="flat" cmpd="sng" algn="ctr">
            <a:solidFill>
              <a:srgbClr val="FFFFFF"/>
            </a:solidFill>
            <a:prstDash val="solid"/>
            <a:round/>
            <a:headEnd type="none" w="med" len="med"/>
            <a:tailEnd type="arrow"/>
          </a:ln>
          <a:effectLst/>
        </p:spPr>
      </p:cxnSp>
      <p:sp>
        <p:nvSpPr>
          <p:cNvPr id="13" name="Rectangle 12"/>
          <p:cNvSpPr/>
          <p:nvPr/>
        </p:nvSpPr>
        <p:spPr bwMode="auto">
          <a:xfrm>
            <a:off x="6837676" y="3972158"/>
            <a:ext cx="1696723" cy="1695144"/>
          </a:xfrm>
          <a:prstGeom prst="rect">
            <a:avLst/>
          </a:prstGeom>
          <a:noFill/>
          <a:ln w="9525" cap="flat" cmpd="sng" algn="ctr">
            <a:solidFill>
              <a:srgbClr val="FFFFFF"/>
            </a:solidFill>
            <a:prstDash val="dash"/>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algn="ctr">
              <a:lnSpc>
                <a:spcPct val="93000"/>
              </a:lnSpc>
              <a:spcBef>
                <a:spcPct val="50000"/>
              </a:spcBef>
              <a:buClr>
                <a:srgbClr val="000000"/>
              </a:buClr>
              <a:buSzPct val="100000"/>
            </a:pPr>
            <a:r>
              <a:rPr kumimoji="0" lang="en-US" sz="1600" b="0" i="0" u="none" strike="noStrike" cap="none" normalizeH="0" baseline="0" dirty="0" smtClean="0">
                <a:ln>
                  <a:noFill/>
                </a:ln>
                <a:solidFill>
                  <a:srgbClr val="FFFFFF"/>
                </a:solidFill>
                <a:effectLst/>
              </a:rPr>
              <a:t>Bi-linear</a:t>
            </a:r>
            <a:br>
              <a:rPr kumimoji="0" lang="en-US" sz="1600" b="0" i="0" u="none" strike="noStrike" cap="none" normalizeH="0" baseline="0" dirty="0" smtClean="0">
                <a:ln>
                  <a:noFill/>
                </a:ln>
                <a:solidFill>
                  <a:srgbClr val="FFFFFF"/>
                </a:solidFill>
                <a:effectLst/>
              </a:rPr>
            </a:br>
            <a:r>
              <a:rPr kumimoji="0" lang="en-US" sz="1600" b="0" i="0" u="none" strike="noStrike" cap="none" normalizeH="0" baseline="0" dirty="0" smtClean="0">
                <a:ln>
                  <a:noFill/>
                </a:ln>
                <a:solidFill>
                  <a:srgbClr val="FFFFFF"/>
                </a:solidFill>
                <a:effectLst/>
              </a:rPr>
              <a:t>Time average of gradients</a:t>
            </a:r>
            <a:br>
              <a:rPr kumimoji="0" lang="en-US" sz="1600" b="0" i="0" u="none" strike="noStrike" cap="none" normalizeH="0" baseline="0" dirty="0" smtClean="0">
                <a:ln>
                  <a:noFill/>
                </a:ln>
                <a:solidFill>
                  <a:srgbClr val="FFFFFF"/>
                </a:solidFill>
                <a:effectLst/>
              </a:rPr>
            </a:br>
            <a:r>
              <a:rPr lang="en-US" sz="1600" dirty="0">
                <a:solidFill>
                  <a:srgbClr val="FFFFFF"/>
                </a:solidFill>
              </a:rPr>
              <a:t>Central difference, </a:t>
            </a:r>
            <a:r>
              <a:rPr lang="en-US" sz="1600" dirty="0" smtClean="0">
                <a:solidFill>
                  <a:srgbClr val="FFFFFF"/>
                </a:solidFill>
              </a:rPr>
              <a:t>5-point, 7-point </a:t>
            </a:r>
            <a:r>
              <a:rPr kumimoji="0" lang="en-US" sz="1600" b="0" i="0" u="none" strike="noStrike" cap="none" normalizeH="0" baseline="0" dirty="0" smtClean="0">
                <a:ln>
                  <a:noFill/>
                </a:ln>
                <a:solidFill>
                  <a:srgbClr val="FFFFFF"/>
                </a:solidFill>
                <a:effectLst/>
              </a:rPr>
              <a:t>filter</a:t>
            </a:r>
          </a:p>
        </p:txBody>
      </p:sp>
      <p:sp>
        <p:nvSpPr>
          <p:cNvPr id="14" name="Rectangle 13"/>
          <p:cNvSpPr/>
          <p:nvPr/>
        </p:nvSpPr>
        <p:spPr bwMode="auto">
          <a:xfrm>
            <a:off x="609600" y="2967254"/>
            <a:ext cx="1600200" cy="1237198"/>
          </a:xfrm>
          <a:prstGeom prst="rect">
            <a:avLst/>
          </a:prstGeom>
          <a:noFill/>
          <a:ln w="9525" cap="flat" cmpd="sng" algn="ctr">
            <a:solidFill>
              <a:srgbClr val="FFFFFF"/>
            </a:solidFill>
            <a:prstDash val="dash"/>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algn="ctr">
              <a:lnSpc>
                <a:spcPct val="93000"/>
              </a:lnSpc>
              <a:spcBef>
                <a:spcPct val="50000"/>
              </a:spcBef>
              <a:buClr>
                <a:srgbClr val="000000"/>
              </a:buClr>
              <a:buSzPct val="100000"/>
            </a:pPr>
            <a:r>
              <a:rPr kumimoji="0" lang="en-US" sz="1600" b="0" i="0" u="none" strike="noStrike" cap="none" normalizeH="0" baseline="0" dirty="0" smtClean="0">
                <a:ln>
                  <a:noFill/>
                </a:ln>
                <a:solidFill>
                  <a:srgbClr val="FFFFFF"/>
                </a:solidFill>
                <a:effectLst/>
              </a:rPr>
              <a:t>Size 3x3</a:t>
            </a:r>
            <a:br>
              <a:rPr kumimoji="0" lang="en-US" sz="1600" b="0" i="0" u="none" strike="noStrike" cap="none" normalizeH="0" baseline="0" dirty="0" smtClean="0">
                <a:ln>
                  <a:noFill/>
                </a:ln>
                <a:solidFill>
                  <a:srgbClr val="FFFFFF"/>
                </a:solidFill>
                <a:effectLst/>
              </a:rPr>
            </a:br>
            <a:r>
              <a:rPr lang="en-US" sz="1600" dirty="0">
                <a:solidFill>
                  <a:srgbClr val="FFFFFF"/>
                </a:solidFill>
              </a:rPr>
              <a:t>Size 5x5</a:t>
            </a:r>
            <a:br>
              <a:rPr lang="en-US" sz="1600" dirty="0">
                <a:solidFill>
                  <a:srgbClr val="FFFFFF"/>
                </a:solidFill>
              </a:rPr>
            </a:br>
            <a:r>
              <a:rPr lang="en-US" sz="1600" dirty="0">
                <a:solidFill>
                  <a:srgbClr val="FFFFFF"/>
                </a:solidFill>
              </a:rPr>
              <a:t>Size 7</a:t>
            </a:r>
            <a:r>
              <a:rPr lang="en-US" sz="1600" dirty="0" smtClean="0">
                <a:solidFill>
                  <a:srgbClr val="FFFFFF"/>
                </a:solidFill>
              </a:rPr>
              <a:t>x7</a:t>
            </a:r>
            <a:r>
              <a:rPr kumimoji="0" lang="en-US" sz="1600" b="0" i="0" u="none" strike="noStrike" cap="none" normalizeH="0" baseline="0" dirty="0" smtClean="0">
                <a:ln>
                  <a:noFill/>
                </a:ln>
                <a:solidFill>
                  <a:srgbClr val="FFFFFF"/>
                </a:solidFill>
                <a:effectLst/>
              </a:rPr>
              <a:t/>
            </a:r>
            <a:br>
              <a:rPr kumimoji="0" lang="en-US" sz="1600" b="0" i="0" u="none" strike="noStrike" cap="none" normalizeH="0" baseline="0" dirty="0" smtClean="0">
                <a:ln>
                  <a:noFill/>
                </a:ln>
                <a:solidFill>
                  <a:srgbClr val="FFFFFF"/>
                </a:solidFill>
                <a:effectLst/>
              </a:rPr>
            </a:br>
            <a:r>
              <a:rPr kumimoji="0" lang="en-US" sz="1600" b="0" i="0" u="none" strike="noStrike" cap="none" normalizeH="0" baseline="0" dirty="0" smtClean="0">
                <a:ln>
                  <a:noFill/>
                </a:ln>
                <a:solidFill>
                  <a:srgbClr val="FFFFFF"/>
                </a:solidFill>
                <a:effectLst/>
              </a:rPr>
              <a:t>Applied twice</a:t>
            </a:r>
            <a:br>
              <a:rPr kumimoji="0" lang="en-US" sz="1600" b="0" i="0" u="none" strike="noStrike" cap="none" normalizeH="0" baseline="0" dirty="0" smtClean="0">
                <a:ln>
                  <a:noFill/>
                </a:ln>
                <a:solidFill>
                  <a:srgbClr val="FFFFFF"/>
                </a:solidFill>
                <a:effectLst/>
              </a:rPr>
            </a:br>
            <a:r>
              <a:rPr kumimoji="0" lang="en-US" sz="1600" b="0" i="0" u="none" strike="noStrike" cap="none" normalizeH="0" baseline="0" dirty="0" smtClean="0">
                <a:ln>
                  <a:noFill/>
                </a:ln>
                <a:solidFill>
                  <a:srgbClr val="FFFFFF"/>
                </a:solidFill>
                <a:effectLst/>
              </a:rPr>
              <a:t>On vs. off</a:t>
            </a:r>
          </a:p>
        </p:txBody>
      </p:sp>
      <p:cxnSp>
        <p:nvCxnSpPr>
          <p:cNvPr id="12" name="Curved Connector 11"/>
          <p:cNvCxnSpPr>
            <a:endCxn id="13" idx="1"/>
          </p:cNvCxnSpPr>
          <p:nvPr/>
        </p:nvCxnSpPr>
        <p:spPr bwMode="auto">
          <a:xfrm>
            <a:off x="5486400" y="4267200"/>
            <a:ext cx="1351276" cy="552530"/>
          </a:xfrm>
          <a:prstGeom prst="curvedConnector3">
            <a:avLst/>
          </a:prstGeom>
          <a:solidFill>
            <a:schemeClr val="accent1"/>
          </a:solidFill>
          <a:ln w="38100" cap="flat" cmpd="sng" algn="ctr">
            <a:solidFill>
              <a:srgbClr val="FFFFFF"/>
            </a:solidFill>
            <a:prstDash val="solid"/>
            <a:round/>
            <a:headEnd type="none" w="med" len="med"/>
            <a:tailEnd type="arrow"/>
          </a:ln>
          <a:effectLst/>
        </p:spPr>
      </p:cxnSp>
      <p:cxnSp>
        <p:nvCxnSpPr>
          <p:cNvPr id="16" name="Curved Connector 15"/>
          <p:cNvCxnSpPr/>
          <p:nvPr/>
        </p:nvCxnSpPr>
        <p:spPr bwMode="auto">
          <a:xfrm rot="10800000" flipV="1">
            <a:off x="2209800" y="2876470"/>
            <a:ext cx="1447800" cy="704929"/>
          </a:xfrm>
          <a:prstGeom prst="curvedConnector3">
            <a:avLst>
              <a:gd name="adj1" fmla="val 44673"/>
            </a:avLst>
          </a:prstGeom>
          <a:solidFill>
            <a:schemeClr val="accent1"/>
          </a:solidFill>
          <a:ln w="38100" cap="flat" cmpd="sng" algn="ctr">
            <a:solidFill>
              <a:srgbClr val="FFFFFF"/>
            </a:solidFill>
            <a:prstDash val="solid"/>
            <a:round/>
            <a:headEnd type="none" w="med" len="med"/>
            <a:tailEnd type="arrow"/>
          </a:ln>
          <a:effectLst/>
        </p:spPr>
      </p:cxnSp>
      <p:sp>
        <p:nvSpPr>
          <p:cNvPr id="19" name="Rectangle 18"/>
          <p:cNvSpPr/>
          <p:nvPr/>
        </p:nvSpPr>
        <p:spPr bwMode="auto">
          <a:xfrm>
            <a:off x="609600" y="5254000"/>
            <a:ext cx="1600200" cy="321306"/>
          </a:xfrm>
          <a:prstGeom prst="rect">
            <a:avLst/>
          </a:prstGeom>
          <a:noFill/>
          <a:ln w="9525" cap="flat" cmpd="sng" algn="ctr">
            <a:solidFill>
              <a:srgbClr val="FFFFFF"/>
            </a:solidFill>
            <a:prstDash val="dash"/>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algn="ctr">
              <a:lnSpc>
                <a:spcPct val="93000"/>
              </a:lnSpc>
              <a:spcBef>
                <a:spcPct val="50000"/>
              </a:spcBef>
              <a:buClr>
                <a:srgbClr val="000000"/>
              </a:buClr>
              <a:buSzPct val="100000"/>
            </a:pPr>
            <a:r>
              <a:rPr kumimoji="0" lang="en-US" sz="1600" b="0" i="0" u="none" strike="noStrike" cap="none" normalizeH="0" baseline="0" dirty="0" smtClean="0">
                <a:ln>
                  <a:noFill/>
                </a:ln>
                <a:solidFill>
                  <a:srgbClr val="FFFFFF"/>
                </a:solidFill>
                <a:effectLst/>
              </a:rPr>
              <a:t>On vs. </a:t>
            </a:r>
            <a:r>
              <a:rPr lang="en-US" sz="1600" dirty="0">
                <a:solidFill>
                  <a:srgbClr val="FFFFFF"/>
                </a:solidFill>
              </a:rPr>
              <a:t>o</a:t>
            </a:r>
            <a:r>
              <a:rPr kumimoji="0" lang="en-US" sz="1600" b="0" i="0" u="none" strike="noStrike" cap="none" normalizeH="0" baseline="0" dirty="0" smtClean="0">
                <a:ln>
                  <a:noFill/>
                </a:ln>
                <a:solidFill>
                  <a:srgbClr val="FFFFFF"/>
                </a:solidFill>
                <a:effectLst/>
              </a:rPr>
              <a:t>ff</a:t>
            </a:r>
          </a:p>
        </p:txBody>
      </p:sp>
      <p:sp>
        <p:nvSpPr>
          <p:cNvPr id="20" name="Rectangle 19"/>
          <p:cNvSpPr/>
          <p:nvPr/>
        </p:nvSpPr>
        <p:spPr bwMode="auto">
          <a:xfrm>
            <a:off x="609600" y="1625035"/>
            <a:ext cx="1600200" cy="1008225"/>
          </a:xfrm>
          <a:prstGeom prst="rect">
            <a:avLst/>
          </a:prstGeom>
          <a:noFill/>
          <a:ln w="9525" cap="flat" cmpd="sng" algn="ctr">
            <a:solidFill>
              <a:srgbClr val="FFFFFF"/>
            </a:solidFill>
            <a:prstDash val="dash"/>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algn="ctr">
              <a:lnSpc>
                <a:spcPct val="93000"/>
              </a:lnSpc>
              <a:spcBef>
                <a:spcPct val="50000"/>
              </a:spcBef>
              <a:buClr>
                <a:srgbClr val="000000"/>
              </a:buClr>
              <a:buSzPct val="100000"/>
            </a:pPr>
            <a:r>
              <a:rPr lang="en-US" sz="1600" dirty="0" smtClean="0">
                <a:solidFill>
                  <a:srgbClr val="FFFFFF"/>
                </a:solidFill>
              </a:rPr>
              <a:t>Number of warping</a:t>
            </a:r>
            <a:br>
              <a:rPr lang="en-US" sz="1600" dirty="0" smtClean="0">
                <a:solidFill>
                  <a:srgbClr val="FFFFFF"/>
                </a:solidFill>
              </a:rPr>
            </a:br>
            <a:r>
              <a:rPr lang="en-US" sz="1600" dirty="0" err="1" smtClean="0">
                <a:solidFill>
                  <a:srgbClr val="FFFFFF"/>
                </a:solidFill>
              </a:rPr>
              <a:t>Downsampling</a:t>
            </a:r>
            <a:r>
              <a:rPr lang="en-US" sz="1600" dirty="0" smtClean="0">
                <a:solidFill>
                  <a:srgbClr val="FFFFFF"/>
                </a:solidFill>
              </a:rPr>
              <a:t> factor</a:t>
            </a:r>
            <a:endParaRPr kumimoji="0" lang="en-US" sz="1600" b="0" i="0" u="none" strike="noStrike" cap="none" normalizeH="0" baseline="0" dirty="0" smtClean="0">
              <a:ln>
                <a:noFill/>
              </a:ln>
              <a:solidFill>
                <a:srgbClr val="FFFFFF"/>
              </a:solidFill>
              <a:effectLst/>
            </a:endParaRPr>
          </a:p>
        </p:txBody>
      </p:sp>
      <p:cxnSp>
        <p:nvCxnSpPr>
          <p:cNvPr id="18" name="Curved Connector 17"/>
          <p:cNvCxnSpPr>
            <a:endCxn id="20" idx="3"/>
          </p:cNvCxnSpPr>
          <p:nvPr/>
        </p:nvCxnSpPr>
        <p:spPr bwMode="auto">
          <a:xfrm rot="10800000">
            <a:off x="2209800" y="2129148"/>
            <a:ext cx="1447800" cy="385452"/>
          </a:xfrm>
          <a:prstGeom prst="curvedConnector3">
            <a:avLst/>
          </a:prstGeom>
          <a:solidFill>
            <a:schemeClr val="accent1"/>
          </a:solidFill>
          <a:ln w="38100" cap="flat" cmpd="sng" algn="ctr">
            <a:solidFill>
              <a:srgbClr val="FFFFFF"/>
            </a:solidFill>
            <a:prstDash val="solid"/>
            <a:round/>
            <a:headEnd type="none" w="med" len="med"/>
            <a:tailEnd type="arrow"/>
          </a:ln>
          <a:effectLst/>
        </p:spPr>
      </p:cxnSp>
      <p:cxnSp>
        <p:nvCxnSpPr>
          <p:cNvPr id="24" name="Curved Connector 23"/>
          <p:cNvCxnSpPr/>
          <p:nvPr/>
        </p:nvCxnSpPr>
        <p:spPr bwMode="auto">
          <a:xfrm rot="5400000">
            <a:off x="2006884" y="3588953"/>
            <a:ext cx="1853632" cy="1447800"/>
          </a:xfrm>
          <a:prstGeom prst="curvedConnector3">
            <a:avLst>
              <a:gd name="adj1" fmla="val 50000"/>
            </a:avLst>
          </a:prstGeom>
          <a:solidFill>
            <a:schemeClr val="accent1"/>
          </a:solidFill>
          <a:ln w="38100" cap="flat" cmpd="sng" algn="ctr">
            <a:solidFill>
              <a:srgbClr val="FFFFFF"/>
            </a:solidFill>
            <a:prstDash val="solid"/>
            <a:round/>
            <a:headEnd type="none" w="med" len="med"/>
            <a:tailEnd type="arrow"/>
          </a:ln>
          <a:effectLst/>
        </p:spPr>
      </p:cxnSp>
      <p:sp>
        <p:nvSpPr>
          <p:cNvPr id="27" name="Rectangle 26"/>
          <p:cNvSpPr/>
          <p:nvPr/>
        </p:nvSpPr>
        <p:spPr bwMode="auto">
          <a:xfrm>
            <a:off x="3733800" y="6048461"/>
            <a:ext cx="1600200" cy="550279"/>
          </a:xfrm>
          <a:prstGeom prst="rect">
            <a:avLst/>
          </a:prstGeom>
          <a:noFill/>
          <a:ln w="9525" cap="flat" cmpd="sng" algn="ctr">
            <a:solidFill>
              <a:srgbClr val="FFFFFF"/>
            </a:solidFill>
            <a:prstDash val="dash"/>
            <a:round/>
            <a:headEnd type="none" w="med" len="med"/>
            <a:tailEnd type="triangle" w="med" len="med"/>
          </a:ln>
          <a:effectLst/>
        </p:spPr>
        <p:txBody>
          <a:bodyPr vert="horz" wrap="square" lIns="91440" tIns="45720" rIns="91440" bIns="45720" numCol="1" rtlCol="0" anchor="ctr" anchorCtr="0" compatLnSpc="1">
            <a:prstTxWarp prst="textNoShape">
              <a:avLst/>
            </a:prstTxWarp>
            <a:spAutoFit/>
          </a:bodyPr>
          <a:lstStyle/>
          <a:p>
            <a:pPr algn="ctr">
              <a:lnSpc>
                <a:spcPct val="93000"/>
              </a:lnSpc>
              <a:spcBef>
                <a:spcPct val="50000"/>
              </a:spcBef>
              <a:buClr>
                <a:srgbClr val="000000"/>
              </a:buClr>
              <a:buSzPct val="100000"/>
            </a:pPr>
            <a:r>
              <a:rPr kumimoji="0" lang="en-US" sz="1600" b="0" i="0" u="none" strike="noStrike" cap="none" normalizeH="0" baseline="0" dirty="0" smtClean="0">
                <a:ln>
                  <a:noFill/>
                </a:ln>
                <a:solidFill>
                  <a:srgbClr val="FFFF00"/>
                </a:solidFill>
                <a:effectLst/>
                <a:latin typeface="Arial" charset="0"/>
              </a:rPr>
              <a:t>Generalized</a:t>
            </a:r>
            <a:r>
              <a:rPr kumimoji="0" lang="en-US" sz="1600" b="0" i="0" u="none" strike="noStrike" cap="none" normalizeH="0" dirty="0" smtClean="0">
                <a:ln>
                  <a:noFill/>
                </a:ln>
                <a:solidFill>
                  <a:srgbClr val="FFFF00"/>
                </a:solidFill>
                <a:effectLst/>
                <a:latin typeface="Arial" charset="0"/>
              </a:rPr>
              <a:t> </a:t>
            </a:r>
            <a:r>
              <a:rPr kumimoji="0" lang="en-US" sz="1600" b="0" i="0" u="none" strike="noStrike" cap="none" normalizeH="0" dirty="0" err="1" smtClean="0">
                <a:ln>
                  <a:noFill/>
                </a:ln>
                <a:solidFill>
                  <a:srgbClr val="FFFF00"/>
                </a:solidFill>
                <a:effectLst/>
                <a:latin typeface="Arial" charset="0"/>
              </a:rPr>
              <a:t>Charbonnier</a:t>
            </a:r>
            <a:endParaRPr kumimoji="0" lang="en-US" sz="1600" b="0" i="0" u="none" strike="noStrike" cap="none" normalizeH="0" baseline="0" dirty="0" smtClean="0">
              <a:ln>
                <a:noFill/>
              </a:ln>
              <a:solidFill>
                <a:srgbClr val="FFFF00"/>
              </a:solidFill>
              <a:effectLst/>
              <a:latin typeface="Arial" charset="0"/>
            </a:endParaRPr>
          </a:p>
        </p:txBody>
      </p:sp>
      <p:cxnSp>
        <p:nvCxnSpPr>
          <p:cNvPr id="26" name="Straight Arrow Connector 25"/>
          <p:cNvCxnSpPr>
            <a:endCxn id="27" idx="0"/>
          </p:cNvCxnSpPr>
          <p:nvPr/>
        </p:nvCxnSpPr>
        <p:spPr bwMode="auto">
          <a:xfrm>
            <a:off x="4533900" y="4819729"/>
            <a:ext cx="0" cy="1228732"/>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sp>
        <p:nvSpPr>
          <p:cNvPr id="17" name="Rectangle 16"/>
          <p:cNvSpPr/>
          <p:nvPr/>
        </p:nvSpPr>
        <p:spPr>
          <a:xfrm>
            <a:off x="3891737" y="1950538"/>
            <a:ext cx="1086355" cy="400110"/>
          </a:xfrm>
          <a:prstGeom prst="rect">
            <a:avLst/>
          </a:prstGeom>
          <a:ln>
            <a:noFill/>
          </a:ln>
        </p:spPr>
        <p:txBody>
          <a:bodyPr wrap="none">
            <a:spAutoFit/>
          </a:bodyPr>
          <a:lstStyle/>
          <a:p>
            <a:r>
              <a:rPr lang="en-US" sz="2000" dirty="0" smtClean="0">
                <a:solidFill>
                  <a:srgbClr val="FFFFFF"/>
                </a:solidFill>
              </a:rPr>
              <a:t>Classic-C</a:t>
            </a:r>
            <a:endParaRPr lang="en-US" sz="2000" dirty="0">
              <a:solidFill>
                <a:srgbClr val="FFFFFF"/>
              </a:solidFill>
            </a:endParaRPr>
          </a:p>
        </p:txBody>
      </p:sp>
      <p:sp>
        <p:nvSpPr>
          <p:cNvPr id="21" name="TextBox 20"/>
          <p:cNvSpPr txBox="1"/>
          <p:nvPr/>
        </p:nvSpPr>
        <p:spPr>
          <a:xfrm>
            <a:off x="5976941" y="6066349"/>
            <a:ext cx="3220723" cy="584776"/>
          </a:xfrm>
          <a:prstGeom prst="rect">
            <a:avLst/>
          </a:prstGeom>
          <a:noFill/>
        </p:spPr>
        <p:txBody>
          <a:bodyPr wrap="square" rtlCol="0">
            <a:spAutoFit/>
          </a:bodyPr>
          <a:lstStyle/>
          <a:p>
            <a:r>
              <a:rPr lang="en-US" sz="1600" dirty="0" smtClean="0"/>
              <a:t>Sun, Roth, Black, Secrets of optical flow and their principles, CVPR’10</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9" grpId="0" animBg="1"/>
      <p:bldP spid="20" grpId="0" animBg="1"/>
      <p:bldP spid="27" grpId="0" animBg="1"/>
    </p:bld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normAutofit/>
          </a:bodyPr>
          <a:lstStyle/>
          <a:p>
            <a:r>
              <a:rPr lang="en-US" sz="2800" dirty="0" smtClean="0"/>
              <a:t>EPE – Average endpoint error</a:t>
            </a:r>
          </a:p>
          <a:p>
            <a:r>
              <a:rPr lang="en-US" sz="2800" dirty="0" smtClean="0"/>
              <a:t>AAE – Average angular error</a:t>
            </a:r>
            <a:endParaRPr lang="en-US" sz="2800" dirty="0"/>
          </a:p>
        </p:txBody>
      </p:sp>
      <p:grpSp>
        <p:nvGrpSpPr>
          <p:cNvPr id="4" name="Group 3"/>
          <p:cNvGrpSpPr/>
          <p:nvPr/>
        </p:nvGrpSpPr>
        <p:grpSpPr>
          <a:xfrm>
            <a:off x="3310820" y="3200400"/>
            <a:ext cx="2920265" cy="1177743"/>
            <a:chOff x="6008943" y="4267200"/>
            <a:chExt cx="2920265" cy="1177743"/>
          </a:xfrm>
        </p:grpSpPr>
        <p:cxnSp>
          <p:nvCxnSpPr>
            <p:cNvPr id="5" name="Straight Arrow Connector 4"/>
            <p:cNvCxnSpPr/>
            <p:nvPr/>
          </p:nvCxnSpPr>
          <p:spPr>
            <a:xfrm flipV="1">
              <a:off x="7384010" y="4267200"/>
              <a:ext cx="0" cy="114300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7384010" y="4953000"/>
              <a:ext cx="733983" cy="457200"/>
            </a:xfrm>
            <a:prstGeom prst="straightConnector1">
              <a:avLst/>
            </a:prstGeom>
            <a:ln w="25400">
              <a:solidFill>
                <a:schemeClr val="accent1">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008943" y="4309646"/>
              <a:ext cx="1338828" cy="338554"/>
            </a:xfrm>
            <a:prstGeom prst="rect">
              <a:avLst/>
            </a:prstGeom>
            <a:noFill/>
          </p:spPr>
          <p:txBody>
            <a:bodyPr wrap="none" rtlCol="0">
              <a:spAutoFit/>
            </a:bodyPr>
            <a:lstStyle/>
            <a:p>
              <a:r>
                <a:rPr lang="en-US" sz="1600" dirty="0" smtClean="0">
                  <a:solidFill>
                    <a:srgbClr val="FFC000"/>
                  </a:solidFill>
                </a:rPr>
                <a:t>Ground truth</a:t>
              </a:r>
              <a:endParaRPr lang="en-US" sz="1600" dirty="0">
                <a:solidFill>
                  <a:srgbClr val="FFC000"/>
                </a:solidFill>
              </a:endParaRPr>
            </a:p>
          </p:txBody>
        </p:sp>
        <p:sp>
          <p:nvSpPr>
            <p:cNvPr id="8" name="TextBox 7"/>
            <p:cNvSpPr txBox="1"/>
            <p:nvPr/>
          </p:nvSpPr>
          <p:spPr>
            <a:xfrm>
              <a:off x="7968689" y="5106389"/>
              <a:ext cx="960519" cy="338554"/>
            </a:xfrm>
            <a:prstGeom prst="rect">
              <a:avLst/>
            </a:prstGeom>
            <a:noFill/>
          </p:spPr>
          <p:txBody>
            <a:bodyPr wrap="none" rtlCol="0">
              <a:spAutoFit/>
            </a:bodyPr>
            <a:lstStyle/>
            <a:p>
              <a:r>
                <a:rPr lang="en-US" sz="1600" dirty="0" smtClean="0">
                  <a:solidFill>
                    <a:schemeClr val="accent1">
                      <a:lumMod val="40000"/>
                      <a:lumOff val="60000"/>
                    </a:schemeClr>
                  </a:solidFill>
                </a:rPr>
                <a:t>estimate</a:t>
              </a:r>
              <a:endParaRPr lang="en-US" sz="1600" dirty="0">
                <a:solidFill>
                  <a:schemeClr val="accent1">
                    <a:lumMod val="40000"/>
                    <a:lumOff val="60000"/>
                  </a:schemeClr>
                </a:solidFill>
              </a:endParaRPr>
            </a:p>
          </p:txBody>
        </p:sp>
      </p:grpSp>
      <p:grpSp>
        <p:nvGrpSpPr>
          <p:cNvPr id="9" name="Group 8"/>
          <p:cNvGrpSpPr/>
          <p:nvPr/>
        </p:nvGrpSpPr>
        <p:grpSpPr>
          <a:xfrm>
            <a:off x="4697001" y="3200400"/>
            <a:ext cx="1746528" cy="685800"/>
            <a:chOff x="7395124" y="4267200"/>
            <a:chExt cx="1746528" cy="685800"/>
          </a:xfrm>
        </p:grpSpPr>
        <p:cxnSp>
          <p:nvCxnSpPr>
            <p:cNvPr id="10" name="Straight Connector 9"/>
            <p:cNvCxnSpPr/>
            <p:nvPr/>
          </p:nvCxnSpPr>
          <p:spPr>
            <a:xfrm>
              <a:off x="7395124" y="4309646"/>
              <a:ext cx="680749" cy="643354"/>
            </a:xfrm>
            <a:prstGeom prst="line">
              <a:avLst/>
            </a:prstGeom>
            <a:ln w="25400">
              <a:solidFill>
                <a:srgbClr val="FFFFFF"/>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35498" y="4267200"/>
              <a:ext cx="1406154" cy="338554"/>
            </a:xfrm>
            <a:prstGeom prst="rect">
              <a:avLst/>
            </a:prstGeom>
            <a:noFill/>
          </p:spPr>
          <p:txBody>
            <a:bodyPr wrap="none" rtlCol="0">
              <a:spAutoFit/>
            </a:bodyPr>
            <a:lstStyle/>
            <a:p>
              <a:r>
                <a:rPr lang="en-US" sz="1600" dirty="0" smtClean="0"/>
                <a:t>Endpoint error</a:t>
              </a:r>
              <a:endParaRPr lang="en-US" sz="1600" dirty="0"/>
            </a:p>
          </p:txBody>
        </p:sp>
      </p:grpSp>
      <p:sp>
        <p:nvSpPr>
          <p:cNvPr id="12" name="Arc 11"/>
          <p:cNvSpPr/>
          <p:nvPr/>
        </p:nvSpPr>
        <p:spPr bwMode="auto">
          <a:xfrm>
            <a:off x="4264165" y="3581400"/>
            <a:ext cx="865673" cy="990600"/>
          </a:xfrm>
          <a:prstGeom prst="arc">
            <a:avLst/>
          </a:prstGeom>
          <a:noFill/>
          <a:ln w="25400" cap="flat" cmpd="sng" algn="ctr">
            <a:solidFill>
              <a:srgbClr val="00FF00"/>
            </a:solidFill>
            <a:prstDash val="sysDot"/>
            <a:round/>
            <a:headEnd type="none" w="med" len="med"/>
            <a:tailEnd type="none"/>
          </a:ln>
          <a:effectLst/>
        </p:spPr>
        <p:txBody>
          <a:bodyPr rtlCol="0" anchor="ctr"/>
          <a:lstStyle/>
          <a:p>
            <a:pPr algn="ctr"/>
            <a:endParaRPr lang="en-US"/>
          </a:p>
        </p:txBody>
      </p:sp>
      <p:sp>
        <p:nvSpPr>
          <p:cNvPr id="13" name="TextBox 12"/>
          <p:cNvSpPr txBox="1"/>
          <p:nvPr/>
        </p:nvSpPr>
        <p:spPr>
          <a:xfrm>
            <a:off x="4291638" y="4614446"/>
            <a:ext cx="1382110" cy="338554"/>
          </a:xfrm>
          <a:prstGeom prst="rect">
            <a:avLst/>
          </a:prstGeom>
          <a:noFill/>
        </p:spPr>
        <p:txBody>
          <a:bodyPr wrap="none" rtlCol="0">
            <a:spAutoFit/>
          </a:bodyPr>
          <a:lstStyle/>
          <a:p>
            <a:r>
              <a:rPr lang="en-US" sz="1600" dirty="0" smtClean="0">
                <a:solidFill>
                  <a:srgbClr val="00FF00"/>
                </a:solidFill>
              </a:rPr>
              <a:t>Angular error</a:t>
            </a:r>
            <a:endParaRPr lang="en-US" sz="1600" dirty="0">
              <a:solidFill>
                <a:srgbClr val="00FF00"/>
              </a:solidFill>
            </a:endParaRPr>
          </a:p>
        </p:txBody>
      </p:sp>
      <p:grpSp>
        <p:nvGrpSpPr>
          <p:cNvPr id="14" name="Group 13"/>
          <p:cNvGrpSpPr/>
          <p:nvPr/>
        </p:nvGrpSpPr>
        <p:grpSpPr>
          <a:xfrm>
            <a:off x="748810" y="5130517"/>
            <a:ext cx="2913533" cy="1422977"/>
            <a:chOff x="3662343" y="5130517"/>
            <a:chExt cx="2913533" cy="1422977"/>
          </a:xfrm>
        </p:grpSpPr>
        <p:pic>
          <p:nvPicPr>
            <p:cNvPr id="15" name="Picture 14"/>
            <p:cNvPicPr>
              <a:picLocks noChangeAspect="1"/>
            </p:cNvPicPr>
            <p:nvPr/>
          </p:nvPicPr>
          <p:blipFill>
            <a:blip r:embed="rId2"/>
            <a:srcRect b="42039"/>
            <a:stretch>
              <a:fillRect/>
            </a:stretch>
          </p:blipFill>
          <p:spPr>
            <a:xfrm>
              <a:off x="3662343" y="5130517"/>
              <a:ext cx="1629691" cy="1422977"/>
            </a:xfrm>
            <a:prstGeom prst="rect">
              <a:avLst/>
            </a:prstGeom>
          </p:spPr>
        </p:pic>
        <p:sp>
          <p:nvSpPr>
            <p:cNvPr id="16" name="TextBox 15"/>
            <p:cNvSpPr txBox="1"/>
            <p:nvPr/>
          </p:nvSpPr>
          <p:spPr>
            <a:xfrm>
              <a:off x="5416033" y="5491660"/>
              <a:ext cx="1159843" cy="369332"/>
            </a:xfrm>
            <a:prstGeom prst="rect">
              <a:avLst/>
            </a:prstGeom>
            <a:noFill/>
          </p:spPr>
          <p:txBody>
            <a:bodyPr wrap="none" rtlCol="0">
              <a:spAutoFit/>
            </a:bodyPr>
            <a:lstStyle/>
            <a:p>
              <a:r>
                <a:rPr lang="en-US" dirty="0" smtClean="0"/>
                <a:t>Evaluation</a:t>
              </a:r>
              <a:endParaRPr lang="en-US" dirty="0"/>
            </a:p>
          </p:txBody>
        </p:sp>
      </p:grpSp>
      <p:sp>
        <p:nvSpPr>
          <p:cNvPr id="17" name="Rectangle 35"/>
          <p:cNvSpPr>
            <a:spLocks noRot="1" noChangeAspect="1" noMove="1" noResize="1" noEditPoints="1" noAdjustHandles="1" noChangeArrowheads="1" noChangeShapeType="1" noTextEdit="1"/>
          </p:cNvSpPr>
          <p:nvPr/>
        </p:nvSpPr>
        <p:spPr bwMode="auto">
          <a:xfrm>
            <a:off x="5715000" y="1152550"/>
            <a:ext cx="3272740" cy="752450"/>
          </a:xfrm>
          <a:prstGeom prst="rect">
            <a:avLst/>
          </a:prstGeom>
          <a:blipFill rotWithShape="1">
            <a:blip r:embed="rId3"/>
            <a:stretch>
              <a:fillRect t="-6452" b="-5645"/>
            </a:stretch>
          </a:blipFill>
          <a:ln>
            <a:noFill/>
          </a:ln>
          <a:extLst>
            <a:ext uri="{909E8E84-426E-40DD-AFC4-6F175D3DCCD1}">
              <a14:hiddenFill xmlns:mv="urn:schemas-microsoft-com:mac:vml" xmlns:a14="http://schemas.microsoft.com/office/drawing/2010/main" xmlns=""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v="urn:schemas-microsoft-com:mac:vml" xmlns:a14="http://schemas.microsoft.com/office/drawing/2010/main" xmlns=""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50"/>
            <a:ext cx="8229600" cy="1143000"/>
          </a:xfrm>
        </p:spPr>
        <p:txBody>
          <a:bodyPr/>
          <a:lstStyle/>
          <a:p>
            <a:r>
              <a:rPr lang="en-US" dirty="0" smtClean="0"/>
              <a:t>Training Performance</a:t>
            </a:r>
            <a:endParaRPr lang="en-US" dirty="0"/>
          </a:p>
        </p:txBody>
      </p:sp>
      <p:graphicFrame>
        <p:nvGraphicFramePr>
          <p:cNvPr id="6" name="Chart 5"/>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24515223"/>
              </p:ext>
            </p:extLst>
          </p:nvPr>
        </p:nvGraphicFramePr>
        <p:xfrm>
          <a:off x="56475" y="1007252"/>
          <a:ext cx="5814786" cy="37338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9" descr="Z:\research\present\BU_talk_29March2011\code\images\rho_quadratic_width5.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1736" y="4887912"/>
            <a:ext cx="1508125" cy="1131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 name="Picture 30" descr="Z:\research\present\BU_talk_29March2011\code\images\rho_charbonnier_width5.png"/>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90061" y="4887912"/>
            <a:ext cx="1508125" cy="1131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0" name="Picture 31" descr="Z:\research\present\BU_talk_29March2011\code\images\rho_lorentzian_width5.png"/>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35899" y="4887912"/>
            <a:ext cx="1508125" cy="1131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Rectangle 2"/>
          <p:cNvSpPr/>
          <p:nvPr/>
        </p:nvSpPr>
        <p:spPr>
          <a:xfrm>
            <a:off x="5715000" y="2495490"/>
            <a:ext cx="3192677" cy="400110"/>
          </a:xfrm>
          <a:prstGeom prst="rect">
            <a:avLst/>
          </a:prstGeom>
        </p:spPr>
        <p:txBody>
          <a:bodyPr wrap="square">
            <a:spAutoFit/>
          </a:bodyPr>
          <a:lstStyle/>
          <a:p>
            <a:r>
              <a:rPr lang="en-US" sz="2000" dirty="0" smtClean="0">
                <a:solidFill>
                  <a:srgbClr val="FFFFFF"/>
                </a:solidFill>
              </a:rPr>
              <a:t>Statistical significance </a:t>
            </a:r>
            <a:r>
              <a:rPr lang="en-US" sz="2000" dirty="0">
                <a:solidFill>
                  <a:srgbClr val="FFFFFF"/>
                </a:solidFill>
              </a:rPr>
              <a:t>test</a:t>
            </a:r>
          </a:p>
        </p:txBody>
      </p:sp>
      <p:sp>
        <p:nvSpPr>
          <p:cNvPr id="17" name="Rectangle 16"/>
          <p:cNvSpPr/>
          <p:nvPr/>
        </p:nvSpPr>
        <p:spPr>
          <a:xfrm>
            <a:off x="5791200" y="4699337"/>
            <a:ext cx="3272739" cy="1015663"/>
          </a:xfrm>
          <a:prstGeom prst="rect">
            <a:avLst/>
          </a:prstGeom>
        </p:spPr>
        <p:txBody>
          <a:bodyPr wrap="square">
            <a:spAutoFit/>
          </a:bodyPr>
          <a:lstStyle/>
          <a:p>
            <a:r>
              <a:rPr lang="en-US" sz="2000" dirty="0" smtClean="0">
                <a:solidFill>
                  <a:srgbClr val="FFFFFF"/>
                </a:solidFill>
              </a:rPr>
              <a:t>Small </a:t>
            </a:r>
            <a:r>
              <a:rPr lang="en-US" sz="2000" i="1" dirty="0" smtClean="0">
                <a:solidFill>
                  <a:srgbClr val="FFFFFF"/>
                </a:solidFill>
              </a:rPr>
              <a:t>p</a:t>
            </a:r>
            <a:r>
              <a:rPr lang="en-US" sz="2000" dirty="0" smtClean="0">
                <a:solidFill>
                  <a:srgbClr val="FFFFFF"/>
                </a:solidFill>
              </a:rPr>
              <a:t>-values indicate significant differences between two sets of results</a:t>
            </a:r>
            <a:endParaRPr lang="en-US" sz="2000" dirty="0">
              <a:solidFill>
                <a:srgbClr val="FFFFFF"/>
              </a:solidFill>
            </a:endParaRPr>
          </a:p>
        </p:txBody>
      </p:sp>
      <p:graphicFrame>
        <p:nvGraphicFramePr>
          <p:cNvPr id="11" name="Table 10"/>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44950876"/>
              </p:ext>
            </p:extLst>
          </p:nvPr>
        </p:nvGraphicFramePr>
        <p:xfrm>
          <a:off x="6248400" y="3068320"/>
          <a:ext cx="2362200" cy="1122680"/>
        </p:xfrm>
        <a:graphic>
          <a:graphicData uri="http://schemas.openxmlformats.org/drawingml/2006/table">
            <a:tbl>
              <a:tblPr firstRow="1" bandRow="1">
                <a:tableStyleId>{5C22544A-7EE6-4342-B048-85BDC9FD1C3A}</a:tableStyleId>
              </a:tblPr>
              <a:tblGrid>
                <a:gridCol w="1143000"/>
                <a:gridCol w="1219200"/>
              </a:tblGrid>
              <a:tr h="381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1" dirty="0" smtClean="0">
                          <a:solidFill>
                            <a:srgbClr val="000000"/>
                          </a:solidFill>
                        </a:rPr>
                        <a:t>p</a:t>
                      </a:r>
                      <a:r>
                        <a:rPr lang="en-US" b="0" dirty="0" smtClean="0">
                          <a:solidFill>
                            <a:srgbClr val="000000"/>
                          </a:solidFill>
                        </a:rPr>
                        <a:t>-value</a:t>
                      </a:r>
                      <a:endParaRPr lang="en-US" b="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solidFill>
                            <a:srgbClr val="000000"/>
                          </a:solidFill>
                        </a:rPr>
                        <a:t>Classic-C</a:t>
                      </a:r>
                      <a:endParaRPr lang="en-US" b="0" dirty="0">
                        <a:solidFill>
                          <a:srgbClr val="000000"/>
                        </a:solidFill>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r>
              <a:tr h="370840">
                <a:tc>
                  <a:txBody>
                    <a:bodyPr/>
                    <a:lstStyle/>
                    <a:p>
                      <a:pPr algn="ctr"/>
                      <a:r>
                        <a:rPr lang="en-US" dirty="0" smtClean="0">
                          <a:solidFill>
                            <a:srgbClr val="000000"/>
                          </a:solidFill>
                        </a:rPr>
                        <a:t>HS</a:t>
                      </a:r>
                      <a:endParaRPr lang="en-US"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dirty="0" smtClean="0">
                          <a:solidFill>
                            <a:srgbClr val="000000"/>
                          </a:solidFill>
                        </a:rPr>
                        <a:t>0.0213</a:t>
                      </a: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bg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Classic-L</a:t>
                      </a:r>
                      <a:endParaRPr lang="en-US"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algn="ctr"/>
                      <a:r>
                        <a:rPr lang="en-US" dirty="0" smtClean="0">
                          <a:solidFill>
                            <a:srgbClr val="000000"/>
                          </a:solidFill>
                        </a:rPr>
                        <a:t>0.0091</a:t>
                      </a:r>
                      <a:endParaRPr lang="en-US" dirty="0">
                        <a:solidFill>
                          <a:srgbClr val="000000"/>
                        </a:solidFill>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589545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4422"/>
            <a:ext cx="8229600" cy="1143000"/>
          </a:xfrm>
        </p:spPr>
        <p:txBody>
          <a:bodyPr/>
          <a:lstStyle/>
          <a:p>
            <a:r>
              <a:rPr lang="en-US" dirty="0" smtClean="0"/>
              <a:t>A non-convex penalty helps</a:t>
            </a:r>
            <a:endParaRPr lang="en-US" dirty="0"/>
          </a:p>
        </p:txBody>
      </p:sp>
      <p:sp>
        <p:nvSpPr>
          <p:cNvPr id="9" name="Content Placeholder 8"/>
          <p:cNvSpPr>
            <a:spLocks noGrp="1"/>
          </p:cNvSpPr>
          <p:nvPr>
            <p:ph idx="1"/>
          </p:nvPr>
        </p:nvSpPr>
        <p:spPr>
          <a:xfrm>
            <a:off x="304800" y="990600"/>
            <a:ext cx="8610600" cy="762000"/>
          </a:xfrm>
        </p:spPr>
        <p:txBody>
          <a:bodyPr/>
          <a:lstStyle/>
          <a:p>
            <a:r>
              <a:rPr lang="en-US" dirty="0" smtClean="0"/>
              <a:t>Generalized </a:t>
            </a:r>
            <a:r>
              <a:rPr lang="en-US" dirty="0" err="1" smtClean="0"/>
              <a:t>Charbonnier</a:t>
            </a:r>
            <a:endParaRPr lang="en-US" dirty="0"/>
          </a:p>
        </p:txBody>
      </p:sp>
      <mc:AlternateContent>
        <mc:Choice xmlns:mv="urn:schemas-microsoft-com:mac:vml" xmlns:mc="http://schemas.openxmlformats.org/markup-compatibility/2006" xmlns:a14="http://schemas.microsoft.com/office/drawing/2010/main" xmlns:p="http://schemas.openxmlformats.org/presentationml/2006/main" xmlns:r="http://schemas.openxmlformats.org/officeDocument/2006/relationships" xmlns:a="http://schemas.openxmlformats.org/drawingml/2006/main" xmlns="" Requires="a14">
          <p:sp>
            <p:nvSpPr>
              <p:cNvPr id="10" name="TextBox 9"/>
              <p:cNvSpPr txBox="1"/>
              <p:nvPr/>
            </p:nvSpPr>
            <p:spPr bwMode="auto">
              <a:xfrm>
                <a:off x="1236822" y="1752600"/>
                <a:ext cx="2268378" cy="400110"/>
              </a:xfrm>
              <a:prstGeom prst="rect">
                <a:avLst/>
              </a:prstGeom>
              <a:noFill/>
              <a:ln w="9525">
                <a:noFill/>
                <a:miter lim="800000"/>
                <a:headEnd/>
                <a:tailEnd/>
              </a:ln>
            </p:spPr>
            <p:txBody>
              <a:bodyPr wrap="none" rtlCol="0">
                <a:spAutoFit/>
              </a:bodyPr>
              <a:lstStyle/>
              <a:p>
                <a:pPr eaLnBrk="0" hangingPunct="0"/>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a:ea typeface="Cambria Math"/>
                        </a:rPr>
                        <m:t>𝜌</m:t>
                      </m:r>
                      <m:r>
                        <a:rPr lang="en-US" sz="2000" i="1" smtClean="0">
                          <a:solidFill>
                            <a:schemeClr val="bg1"/>
                          </a:solidFill>
                          <a:latin typeface="Cambria Math"/>
                          <a:ea typeface="Cambria Math"/>
                        </a:rPr>
                        <m:t>(</m:t>
                      </m:r>
                      <m:r>
                        <a:rPr lang="en-US" sz="2000" i="1">
                          <a:solidFill>
                            <a:schemeClr val="bg1"/>
                          </a:solidFill>
                          <a:latin typeface="Cambria Math"/>
                        </a:rPr>
                        <m:t>𝑥</m:t>
                      </m:r>
                      <m:r>
                        <a:rPr lang="en-US" sz="2000" i="1">
                          <a:solidFill>
                            <a:schemeClr val="bg1"/>
                          </a:solidFill>
                          <a:latin typeface="Cambria Math"/>
                        </a:rPr>
                        <m:t>)=</m:t>
                      </m:r>
                      <m:sSup>
                        <m:sSupPr>
                          <m:ctrlPr>
                            <a:rPr lang="en-US" sz="2000" i="1" smtClean="0">
                              <a:solidFill>
                                <a:schemeClr val="bg1"/>
                              </a:solidFill>
                              <a:latin typeface="Cambria Math"/>
                            </a:rPr>
                          </m:ctrlPr>
                        </m:sSupPr>
                        <m:e>
                          <m:d>
                            <m:dPr>
                              <m:ctrlPr>
                                <a:rPr lang="en-US" sz="2000" i="1">
                                  <a:solidFill>
                                    <a:schemeClr val="bg1"/>
                                  </a:solidFill>
                                  <a:latin typeface="Cambria Math"/>
                                </a:rPr>
                              </m:ctrlPr>
                            </m:dPr>
                            <m:e>
                              <m:sSup>
                                <m:sSupPr>
                                  <m:ctrlPr>
                                    <a:rPr lang="en-US" sz="2000" i="1">
                                      <a:solidFill>
                                        <a:schemeClr val="bg1"/>
                                      </a:solidFill>
                                      <a:latin typeface="Cambria Math"/>
                                    </a:rPr>
                                  </m:ctrlPr>
                                </m:sSupPr>
                                <m:e>
                                  <m:r>
                                    <a:rPr lang="en-US" sz="2000" i="1">
                                      <a:solidFill>
                                        <a:schemeClr val="bg1"/>
                                      </a:solidFill>
                                      <a:latin typeface="Cambria Math"/>
                                    </a:rPr>
                                    <m:t>𝑥</m:t>
                                  </m:r>
                                </m:e>
                                <m:sup>
                                  <m:r>
                                    <a:rPr lang="en-US" sz="2000" i="1">
                                      <a:solidFill>
                                        <a:schemeClr val="bg1"/>
                                      </a:solidFill>
                                      <a:latin typeface="Cambria Math"/>
                                    </a:rPr>
                                    <m:t>2</m:t>
                                  </m:r>
                                </m:sup>
                              </m:sSup>
                              <m:r>
                                <a:rPr lang="en-US" sz="2000" i="1">
                                  <a:solidFill>
                                    <a:schemeClr val="bg1"/>
                                  </a:solidFill>
                                  <a:latin typeface="Cambria Math"/>
                                </a:rPr>
                                <m:t>+</m:t>
                              </m:r>
                              <m:sSup>
                                <m:sSupPr>
                                  <m:ctrlPr>
                                    <a:rPr lang="en-US" sz="2000" i="1">
                                      <a:solidFill>
                                        <a:schemeClr val="bg1"/>
                                      </a:solidFill>
                                      <a:latin typeface="Cambria Math"/>
                                    </a:rPr>
                                  </m:ctrlPr>
                                </m:sSupPr>
                                <m:e>
                                  <m:r>
                                    <a:rPr lang="en-US" sz="2000" i="1">
                                      <a:solidFill>
                                        <a:schemeClr val="bg1"/>
                                      </a:solidFill>
                                      <a:latin typeface="Cambria Math"/>
                                      <a:ea typeface="Cambria Math"/>
                                    </a:rPr>
                                    <m:t>𝜖</m:t>
                                  </m:r>
                                </m:e>
                                <m:sup>
                                  <m:r>
                                    <a:rPr lang="en-US" sz="2000" i="1">
                                      <a:solidFill>
                                        <a:schemeClr val="bg1"/>
                                      </a:solidFill>
                                      <a:latin typeface="Cambria Math"/>
                                    </a:rPr>
                                    <m:t>2</m:t>
                                  </m:r>
                                </m:sup>
                              </m:sSup>
                            </m:e>
                          </m:d>
                        </m:e>
                        <m:sup>
                          <m:r>
                            <a:rPr lang="en-US" sz="2000" b="0" i="1" smtClean="0">
                              <a:solidFill>
                                <a:schemeClr val="bg1"/>
                              </a:solidFill>
                              <a:latin typeface="Cambria Math"/>
                            </a:rPr>
                            <m:t>𝑎</m:t>
                          </m:r>
                        </m:sup>
                      </m:sSup>
                    </m:oMath>
                  </m:oMathPara>
                </a14:m>
                <a:endParaRPr lang="en-US" sz="2000" b="1" dirty="0" smtClean="0">
                  <a:solidFill>
                    <a:schemeClr val="bg1"/>
                  </a:solidFill>
                  <a:latin typeface="+mn-lt"/>
                </a:endParaRPr>
              </a:p>
            </p:txBody>
          </p:sp>
        </mc:Choice>
        <mc:Fallback>
          <p:sp>
            <p:nvSpPr>
              <p:cNvPr id="10" name="TextBox 9"/>
              <p:cNvSpPr txBox="1">
                <a:spLocks noRot="1" noChangeAspect="1" noMove="1" noResize="1" noEditPoints="1" noAdjustHandles="1" noChangeArrowheads="1" noChangeShapeType="1" noTextEdit="1"/>
              </p:cNvSpPr>
              <p:nvPr/>
            </p:nvSpPr>
            <p:spPr bwMode="auto">
              <a:xfrm>
                <a:off x="1236822" y="1752600"/>
                <a:ext cx="2268378" cy="400110"/>
              </a:xfrm>
              <a:prstGeom prst="rect">
                <a:avLst/>
              </a:prstGeom>
              <a:blipFill rotWithShape="1">
                <a:blip r:embed="rId3"/>
                <a:stretch>
                  <a:fillRect b="-16923"/>
                </a:stretch>
              </a:blipFill>
              <a:ln w="9525">
                <a:noFill/>
                <a:miter lim="800000"/>
                <a:headEnd/>
                <a:tailEnd/>
              </a:ln>
            </p:spPr>
            <p:txBody>
              <a:bodyPr/>
              <a:lstStyle/>
              <a:p>
                <a:r>
                  <a:rPr lang="en-US">
                    <a:noFill/>
                  </a:rPr>
                  <a:t> </a:t>
                </a:r>
              </a:p>
            </p:txBody>
          </p:sp>
        </mc:Fallback>
      </mc:AlternateContent>
      <p:graphicFrame>
        <p:nvGraphicFramePr>
          <p:cNvPr id="8" name="Chart 7"/>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809160"/>
              </p:ext>
            </p:extLst>
          </p:nvPr>
        </p:nvGraphicFramePr>
        <p:xfrm>
          <a:off x="4267200" y="1957811"/>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10243" name="Picture 3"/>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2530642"/>
            <a:ext cx="3657600" cy="27432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aphicFrame>
        <p:nvGraphicFramePr>
          <p:cNvPr id="16" name="Table 15"/>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1849937"/>
              </p:ext>
            </p:extLst>
          </p:nvPr>
        </p:nvGraphicFramePr>
        <p:xfrm>
          <a:off x="5715001" y="4973320"/>
          <a:ext cx="2209799" cy="1117600"/>
        </p:xfrm>
        <a:graphic>
          <a:graphicData uri="http://schemas.openxmlformats.org/drawingml/2006/table">
            <a:tbl>
              <a:tblPr firstRow="1" bandRow="1">
                <a:tableStyleId>{5C22544A-7EE6-4342-B048-85BDC9FD1C3A}</a:tableStyleId>
              </a:tblPr>
              <a:tblGrid>
                <a:gridCol w="1275521"/>
                <a:gridCol w="934278"/>
              </a:tblGrid>
              <a:tr h="381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i="1" dirty="0" smtClean="0">
                          <a:solidFill>
                            <a:schemeClr val="bg1"/>
                          </a:solidFill>
                          <a:latin typeface="+mn-lt"/>
                        </a:rPr>
                        <a:t>p</a:t>
                      </a:r>
                      <a:r>
                        <a:rPr lang="en-US" b="0" dirty="0" smtClean="0">
                          <a:solidFill>
                            <a:schemeClr val="bg1"/>
                          </a:solidFill>
                          <a:latin typeface="+mn-lt"/>
                        </a:rPr>
                        <a:t>-value</a:t>
                      </a:r>
                      <a:endParaRPr lang="en-US" b="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solidFill>
                            <a:schemeClr val="bg1"/>
                          </a:solidFill>
                          <a:latin typeface="+mn-lt"/>
                        </a:rPr>
                        <a:t>a=0.5</a:t>
                      </a:r>
                      <a:endParaRPr lang="en-US" b="0" dirty="0">
                        <a:solidFill>
                          <a:schemeClr val="bg1"/>
                        </a:solidFill>
                        <a:latin typeface="+mn-lt"/>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r>
              <a:tr h="0">
                <a:tc>
                  <a:txBody>
                    <a:bodyPr/>
                    <a:lstStyle/>
                    <a:p>
                      <a:pPr algn="ctr"/>
                      <a:r>
                        <a:rPr lang="en-US" b="0" dirty="0" smtClean="0">
                          <a:solidFill>
                            <a:schemeClr val="bg1"/>
                          </a:solidFill>
                          <a:latin typeface="+mn-lt"/>
                        </a:rPr>
                        <a:t>a=0.45</a:t>
                      </a:r>
                      <a:endParaRPr lang="en-US" b="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800" b="0" i="0" u="none" strike="noStrike" kern="1200" baseline="0" dirty="0" smtClean="0">
                          <a:solidFill>
                            <a:schemeClr val="bg1"/>
                          </a:solidFill>
                          <a:effectLst/>
                          <a:latin typeface="+mn-lt"/>
                          <a:ea typeface="+mn-ea"/>
                          <a:cs typeface="+mn-cs"/>
                        </a:rPr>
                        <a:t>0.0175</a:t>
                      </a:r>
                      <a:endParaRPr lang="en-US" b="0" dirty="0" smtClean="0">
                        <a:solidFill>
                          <a:schemeClr val="bg1"/>
                        </a:solidFill>
                        <a:latin typeface="+mn-lt"/>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bg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r>
              <a:tr h="370840">
                <a:tc>
                  <a:txBody>
                    <a:bodyPr/>
                    <a:lstStyle/>
                    <a:p>
                      <a:pPr algn="ctr"/>
                      <a:r>
                        <a:rPr lang="en-US" b="0" dirty="0" smtClean="0">
                          <a:solidFill>
                            <a:schemeClr val="bg1"/>
                          </a:solidFill>
                          <a:latin typeface="+mn-lt"/>
                        </a:rPr>
                        <a:t>a=0.25</a:t>
                      </a:r>
                      <a:endParaRPr lang="en-US" b="0" dirty="0">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c>
                  <a:txBody>
                    <a:bodyPr/>
                    <a:lstStyle/>
                    <a:p>
                      <a:pPr rtl="0" eaLnBrk="1" fontAlgn="auto" latinLnBrk="0" hangingPunct="1"/>
                      <a:r>
                        <a:rPr lang="en-US" sz="1800" b="0" i="0" u="none" strike="noStrike" kern="1200" baseline="0" dirty="0" smtClean="0">
                          <a:solidFill>
                            <a:schemeClr val="bg1"/>
                          </a:solidFill>
                          <a:effectLst/>
                          <a:latin typeface="+mn-lt"/>
                          <a:ea typeface="+mn-ea"/>
                          <a:cs typeface="+mn-cs"/>
                        </a:rPr>
                        <a:t>0.4825</a:t>
                      </a:r>
                      <a:endParaRPr lang="en-US" sz="1800" b="0" i="0" u="none" strike="noStrike" kern="1200" dirty="0" smtClean="0">
                        <a:solidFill>
                          <a:schemeClr val="bg1"/>
                        </a:solidFill>
                        <a:effectLst/>
                        <a:latin typeface="+mn-lt"/>
                        <a:ea typeface="+mn-ea"/>
                        <a:cs typeface="+mn-cs"/>
                      </a:endParaRPr>
                    </a:p>
                  </a:txBody>
                  <a:tcPr>
                    <a:lnL w="12700" cap="flat" cmpd="sng" algn="ctr">
                      <a:solidFill>
                        <a:schemeClr val="bg1"/>
                      </a:solidFill>
                      <a:prstDash val="sysDash"/>
                      <a:round/>
                      <a:headEnd type="none" w="med" len="med"/>
                      <a:tailEnd type="none" w="med" len="med"/>
                    </a:lnL>
                    <a:lnR w="12700" cmpd="sng">
                      <a:noFill/>
                    </a:lnR>
                    <a:lnT w="12700" cap="flat" cmpd="sng" algn="ctr">
                      <a:solidFill>
                        <a:schemeClr val="tx1"/>
                      </a:solidFill>
                      <a:prstDash val="sysDash"/>
                      <a:round/>
                      <a:headEnd type="none" w="med" len="med"/>
                      <a:tailEnd type="none" w="med" len="med"/>
                    </a:lnT>
                    <a:lnB w="12700" cmpd="sng">
                      <a:noFill/>
                    </a:lnB>
                    <a:lnTlToBr w="12700" cmpd="sng">
                      <a:noFill/>
                      <a:prstDash val="solid"/>
                    </a:lnTlToBr>
                    <a:lnBlToTr w="12700" cmpd="sng">
                      <a:noFill/>
                      <a:prstDash val="solid"/>
                    </a:lnBlToTr>
                    <a:solidFill>
                      <a:srgbClr val="FFFFFF"/>
                    </a:solidFill>
                  </a:tcPr>
                </a:tc>
              </a:tr>
            </a:tbl>
          </a:graphicData>
        </a:graphic>
      </p:graphicFrame>
      <p:sp>
        <p:nvSpPr>
          <p:cNvPr id="17" name="Rectangle 17"/>
          <p:cNvSpPr>
            <a:spLocks noChangeArrowheads="1"/>
          </p:cNvSpPr>
          <p:nvPr/>
        </p:nvSpPr>
        <p:spPr bwMode="auto">
          <a:xfrm>
            <a:off x="7147751" y="914400"/>
            <a:ext cx="1523174" cy="7078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algn="ctr"/>
            <a:r>
              <a:rPr lang="en-US" altLang="zh-CN" sz="2000" dirty="0" smtClean="0">
                <a:solidFill>
                  <a:schemeClr val="bg1"/>
                </a:solidFill>
                <a:ea typeface="宋体" pitchFamily="2" charset="-122"/>
                <a:cs typeface="Times New Roman" pitchFamily="18" charset="0"/>
              </a:rPr>
              <a:t>June 2010, </a:t>
            </a:r>
            <a:br>
              <a:rPr lang="en-US" altLang="zh-CN" sz="2000" dirty="0" smtClean="0">
                <a:solidFill>
                  <a:schemeClr val="bg1"/>
                </a:solidFill>
                <a:ea typeface="宋体" pitchFamily="2" charset="-122"/>
                <a:cs typeface="Times New Roman" pitchFamily="18" charset="0"/>
              </a:rPr>
            </a:br>
            <a:r>
              <a:rPr lang="en-US" altLang="zh-CN" sz="2000" dirty="0" smtClean="0">
                <a:solidFill>
                  <a:schemeClr val="bg1"/>
                </a:solidFill>
                <a:ea typeface="宋体" pitchFamily="2" charset="-122"/>
                <a:cs typeface="Times New Roman" pitchFamily="18" charset="0"/>
              </a:rPr>
              <a:t>40 methods</a:t>
            </a:r>
            <a:endParaRPr lang="en-US" sz="2000" dirty="0">
              <a:solidFill>
                <a:schemeClr val="bg1"/>
              </a:solidFill>
              <a:ea typeface="宋体" pitchFamily="2" charset="-122"/>
              <a:cs typeface="Times New Roman" pitchFamily="18" charset="0"/>
            </a:endParaRPr>
          </a:p>
        </p:txBody>
      </p:sp>
      <p:sp>
        <p:nvSpPr>
          <p:cNvPr id="12" name="TextBox 11"/>
          <p:cNvSpPr txBox="1"/>
          <p:nvPr/>
        </p:nvSpPr>
        <p:spPr>
          <a:xfrm>
            <a:off x="284477" y="6066349"/>
            <a:ext cx="3220723" cy="584776"/>
          </a:xfrm>
          <a:prstGeom prst="rect">
            <a:avLst/>
          </a:prstGeom>
          <a:noFill/>
        </p:spPr>
        <p:txBody>
          <a:bodyPr wrap="square" rtlCol="0">
            <a:spAutoFit/>
          </a:bodyPr>
          <a:lstStyle/>
          <a:p>
            <a:r>
              <a:rPr lang="en-US" sz="1600" dirty="0" smtClean="0"/>
              <a:t>Sun, Roth, Black, Secrets of optical flow and their principles, CVPR’10</a:t>
            </a:r>
            <a:endParaRPr lang="en-US" sz="16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6456457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7" grpId="0"/>
    </p:bld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143000"/>
          </a:xfrm>
        </p:spPr>
        <p:txBody>
          <a:bodyPr/>
          <a:lstStyle/>
          <a:p>
            <a:r>
              <a:rPr lang="en-US" altLang="zh-CN" dirty="0" smtClean="0">
                <a:latin typeface="Arial" charset="0"/>
                <a:ea typeface="宋体" pitchFamily="2" charset="-122"/>
                <a:cs typeface="Arial" charset="0"/>
              </a:rPr>
              <a:t>Test Set (</a:t>
            </a:r>
            <a:r>
              <a:rPr lang="en-US" altLang="zh-CN" sz="2000" dirty="0" smtClean="0">
                <a:latin typeface="Arial" charset="0"/>
                <a:ea typeface="宋体" pitchFamily="2" charset="-122"/>
                <a:cs typeface="Arial" charset="0"/>
              </a:rPr>
              <a:t>Baker et al. 2007</a:t>
            </a:r>
            <a:r>
              <a:rPr lang="en-US" altLang="zh-CN" dirty="0" smtClean="0">
                <a:latin typeface="Arial" charset="0"/>
                <a:ea typeface="宋体" pitchFamily="2" charset="-122"/>
                <a:cs typeface="Arial" charset="0"/>
              </a:rPr>
              <a:t>)</a:t>
            </a:r>
            <a:endParaRPr lang="zh-CN" altLang="en-US" dirty="0" smtClean="0">
              <a:latin typeface="Arial" charset="0"/>
              <a:ea typeface="宋体" pitchFamily="2" charset="-122"/>
              <a:cs typeface="Arial" charset="0"/>
            </a:endParaRPr>
          </a:p>
        </p:txBody>
      </p:sp>
      <p:pic>
        <p:nvPicPr>
          <p:cNvPr id="21507" name="Picture 4" descr="Mequon_GT"/>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60613" y="2286000"/>
            <a:ext cx="1897062" cy="1258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08" name="Picture 5" descr="Schefflera_GT"/>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800" y="2286000"/>
            <a:ext cx="1897063" cy="1258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09" name="Picture 6" descr="Wooden_GT"/>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29400" y="2286000"/>
            <a:ext cx="1897063" cy="1258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10" name="Picture 7" descr="army-gt"/>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7013" y="2286000"/>
            <a:ext cx="1897062" cy="1258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11" name="Picture 8" descr="test_004"/>
          <p:cNvPicPr>
            <a:picLocks noChangeAspect="1" noChangeArrowheads="1" noCrop="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40513" y="914400"/>
            <a:ext cx="1895475" cy="1258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12" name="Picture 9" descr="test_001"/>
          <p:cNvPicPr>
            <a:picLocks noChangeAspect="1" noChangeArrowheads="1" noCrop="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9075" y="914400"/>
            <a:ext cx="1895475" cy="1258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13" name="Picture 10" descr="test_002"/>
          <p:cNvPicPr>
            <a:picLocks noChangeAspect="1" noChangeArrowheads="1" noCrop="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59025" y="914400"/>
            <a:ext cx="1895475" cy="1258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14" name="Picture 11" descr="test_003"/>
          <p:cNvPicPr>
            <a:picLocks noChangeAspect="1" noChangeArrowheads="1" noCrop="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00563" y="914400"/>
            <a:ext cx="1895475" cy="1258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15" name="Picture 16" descr="Yosemite_GT"/>
          <p:cNvPicPr>
            <a:picLocks noChangeAspect="1" noChangeArrowheads="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5259388"/>
            <a:ext cx="1801813" cy="14398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16" name="Picture 17" descr="Grove_GT"/>
          <p:cNvPicPr>
            <a:picLocks noChangeAspect="1" noChangeArrowheads="1"/>
          </p:cNvPicPr>
          <p:nvPr/>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6375" y="5257800"/>
            <a:ext cx="1919288" cy="14398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17" name="Picture 18" descr="Teddy_GT"/>
          <p:cNvPicPr>
            <a:picLocks noChangeAspect="1" noChangeArrowheads="1"/>
          </p:cNvPicPr>
          <p:nvPr/>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0" y="5259388"/>
            <a:ext cx="1681163" cy="14398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18" name="Picture 19" descr="Urban_GT"/>
          <p:cNvPicPr>
            <a:picLocks noChangeAspect="1" noChangeArrowheads="1"/>
          </p:cNvPicPr>
          <p:nvPr/>
        </p:nvPicPr>
        <p:blipFill>
          <a:blip r:embed="rId1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47913" y="5259388"/>
            <a:ext cx="1919287" cy="14398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1519" name="Rectangle 23"/>
          <p:cNvSpPr>
            <a:spLocks noChangeArrowheads="1"/>
          </p:cNvSpPr>
          <p:nvPr/>
        </p:nvSpPr>
        <p:spPr bwMode="auto">
          <a:xfrm>
            <a:off x="2908300" y="2362200"/>
            <a:ext cx="925513" cy="3381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defTabSz="914400"/>
            <a:r>
              <a:rPr lang="en-US" sz="1600" i="1">
                <a:solidFill>
                  <a:schemeClr val="bg1"/>
                </a:solidFill>
                <a:cs typeface="Times New Roman" pitchFamily="18" charset="0"/>
              </a:rPr>
              <a:t>Mequon</a:t>
            </a:r>
          </a:p>
        </p:txBody>
      </p:sp>
      <p:sp>
        <p:nvSpPr>
          <p:cNvPr id="21520" name="Rectangle 24"/>
          <p:cNvSpPr>
            <a:spLocks noChangeArrowheads="1"/>
          </p:cNvSpPr>
          <p:nvPr/>
        </p:nvSpPr>
        <p:spPr bwMode="auto">
          <a:xfrm>
            <a:off x="7000875" y="2362200"/>
            <a:ext cx="1076325" cy="336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defTabSz="914400"/>
            <a:r>
              <a:rPr lang="en-US" sz="1600" i="1">
                <a:solidFill>
                  <a:schemeClr val="bg1"/>
                </a:solidFill>
                <a:cs typeface="Times New Roman" pitchFamily="18" charset="0"/>
              </a:rPr>
              <a:t>Wooden</a:t>
            </a:r>
          </a:p>
        </p:txBody>
      </p:sp>
      <p:sp>
        <p:nvSpPr>
          <p:cNvPr id="21521" name="Rectangle 25"/>
          <p:cNvSpPr>
            <a:spLocks noChangeArrowheads="1"/>
          </p:cNvSpPr>
          <p:nvPr/>
        </p:nvSpPr>
        <p:spPr bwMode="auto">
          <a:xfrm>
            <a:off x="4419600" y="2330450"/>
            <a:ext cx="1295400" cy="336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pPr defTabSz="914400"/>
            <a:r>
              <a:rPr lang="en-US" sz="1600" i="1" dirty="0" err="1">
                <a:solidFill>
                  <a:schemeClr val="bg1"/>
                </a:solidFill>
                <a:cs typeface="Times New Roman" pitchFamily="18" charset="0"/>
              </a:rPr>
              <a:t>Schefflera</a:t>
            </a:r>
            <a:endParaRPr lang="en-US" sz="1600" i="1" dirty="0">
              <a:solidFill>
                <a:schemeClr val="bg1"/>
              </a:solidFill>
              <a:cs typeface="Times New Roman" pitchFamily="18" charset="0"/>
            </a:endParaRPr>
          </a:p>
        </p:txBody>
      </p:sp>
      <p:sp>
        <p:nvSpPr>
          <p:cNvPr id="21522" name="Rectangle 26"/>
          <p:cNvSpPr>
            <a:spLocks noChangeArrowheads="1"/>
          </p:cNvSpPr>
          <p:nvPr/>
        </p:nvSpPr>
        <p:spPr bwMode="auto">
          <a:xfrm>
            <a:off x="728663" y="2362200"/>
            <a:ext cx="672868"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defTabSz="914400"/>
            <a:r>
              <a:rPr lang="en-US" sz="1600" i="1">
                <a:solidFill>
                  <a:schemeClr val="bg1"/>
                </a:solidFill>
                <a:cs typeface="Times New Roman" pitchFamily="18" charset="0"/>
              </a:rPr>
              <a:t>Army</a:t>
            </a:r>
          </a:p>
        </p:txBody>
      </p:sp>
      <p:sp>
        <p:nvSpPr>
          <p:cNvPr id="21523" name="Rectangle 27"/>
          <p:cNvSpPr>
            <a:spLocks noChangeArrowheads="1"/>
          </p:cNvSpPr>
          <p:nvPr/>
        </p:nvSpPr>
        <p:spPr bwMode="auto">
          <a:xfrm>
            <a:off x="7086600" y="5594350"/>
            <a:ext cx="730250" cy="3381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defTabSz="914400"/>
            <a:r>
              <a:rPr lang="en-US" sz="1600" i="1">
                <a:solidFill>
                  <a:srgbClr val="000000"/>
                </a:solidFill>
                <a:cs typeface="Times New Roman" pitchFamily="18" charset="0"/>
              </a:rPr>
              <a:t>Teddy</a:t>
            </a:r>
          </a:p>
        </p:txBody>
      </p:sp>
      <p:sp>
        <p:nvSpPr>
          <p:cNvPr id="21524" name="Rectangle 28"/>
          <p:cNvSpPr>
            <a:spLocks noChangeArrowheads="1"/>
          </p:cNvSpPr>
          <p:nvPr/>
        </p:nvSpPr>
        <p:spPr bwMode="auto">
          <a:xfrm>
            <a:off x="609600" y="5562600"/>
            <a:ext cx="744538" cy="3381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defTabSz="914400"/>
            <a:r>
              <a:rPr lang="en-US" sz="1600" i="1">
                <a:solidFill>
                  <a:srgbClr val="000000"/>
                </a:solidFill>
                <a:cs typeface="Times New Roman" pitchFamily="18" charset="0"/>
              </a:rPr>
              <a:t>Grove</a:t>
            </a:r>
          </a:p>
        </p:txBody>
      </p:sp>
      <p:sp>
        <p:nvSpPr>
          <p:cNvPr id="21525" name="Rectangle 29"/>
          <p:cNvSpPr>
            <a:spLocks noChangeArrowheads="1"/>
          </p:cNvSpPr>
          <p:nvPr/>
        </p:nvSpPr>
        <p:spPr bwMode="auto">
          <a:xfrm>
            <a:off x="2971800" y="5594350"/>
            <a:ext cx="751916"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defTabSz="914400"/>
            <a:r>
              <a:rPr lang="en-US" sz="1600" i="1">
                <a:solidFill>
                  <a:srgbClr val="000000"/>
                </a:solidFill>
                <a:cs typeface="Times New Roman" pitchFamily="18" charset="0"/>
              </a:rPr>
              <a:t>Urban</a:t>
            </a:r>
          </a:p>
        </p:txBody>
      </p:sp>
      <p:sp>
        <p:nvSpPr>
          <p:cNvPr id="21526" name="Rectangle 30"/>
          <p:cNvSpPr>
            <a:spLocks noChangeArrowheads="1"/>
          </p:cNvSpPr>
          <p:nvPr/>
        </p:nvSpPr>
        <p:spPr bwMode="auto">
          <a:xfrm>
            <a:off x="4876800" y="5594350"/>
            <a:ext cx="976136"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pPr defTabSz="914400"/>
            <a:r>
              <a:rPr lang="en-US" sz="1600" i="1">
                <a:solidFill>
                  <a:srgbClr val="000000"/>
                </a:solidFill>
                <a:cs typeface="Times New Roman" pitchFamily="18" charset="0"/>
              </a:rPr>
              <a:t>Yosemite</a:t>
            </a:r>
          </a:p>
        </p:txBody>
      </p:sp>
      <p:pic>
        <p:nvPicPr>
          <p:cNvPr id="21527" name="Picture 14" descr="Yosemite"/>
          <p:cNvPicPr>
            <a:picLocks noChangeAspect="1" noChangeArrowheads="1" noCrop="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3741738"/>
            <a:ext cx="1803400" cy="14398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28" name="Picture 20" descr="test_008"/>
          <p:cNvPicPr>
            <a:picLocks noChangeAspect="1" noChangeArrowheads="1" noCrop="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61175" y="3741738"/>
            <a:ext cx="1679575" cy="14398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29" name="Picture 21" descr="test_005"/>
          <p:cNvPicPr>
            <a:picLocks noChangeAspect="1" noChangeArrowheads="1" noCrop="1"/>
          </p:cNvPicPr>
          <p:nvPr/>
        </p:nvPicPr>
        <p:blipFill>
          <a:blip r:embed="rId1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2725" y="3741738"/>
            <a:ext cx="1920875" cy="14398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1530" name="Picture 22" descr="test_006"/>
          <p:cNvPicPr>
            <a:picLocks noChangeAspect="1" noChangeArrowheads="1" noCrop="1"/>
          </p:cNvPicPr>
          <p:nvPr/>
        </p:nvPicPr>
        <p:blipFill>
          <a:blip r:embed="rId1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62200" y="3741738"/>
            <a:ext cx="1920875" cy="14398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13043</TotalTime>
  <Words>8897</Words>
  <Application>Microsoft Macintosh PowerPoint</Application>
  <PresentationFormat>On-screen Show (4:3)</PresentationFormat>
  <Paragraphs>1867</Paragraphs>
  <Slides>285</Slides>
  <Notes>120</Notes>
  <HiddenSlides>70</HiddenSlides>
  <MMClips>22</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285</vt:i4>
      </vt:variant>
    </vt:vector>
  </HeadingPairs>
  <TitlesOfParts>
    <vt:vector size="287" baseType="lpstr">
      <vt:lpstr>Office Theme</vt:lpstr>
      <vt:lpstr>Equation</vt:lpstr>
      <vt:lpstr>Slide 1</vt:lpstr>
      <vt:lpstr>Goals</vt:lpstr>
      <vt:lpstr>Optical Flow</vt:lpstr>
      <vt:lpstr>Motion Field</vt:lpstr>
      <vt:lpstr>Optical Flow</vt:lpstr>
      <vt:lpstr>Thought Experiment 1</vt:lpstr>
      <vt:lpstr>Thought Experiment 2</vt:lpstr>
      <vt:lpstr>Optical flow</vt:lpstr>
      <vt:lpstr>An aside</vt:lpstr>
      <vt:lpstr>Traditional applications</vt:lpstr>
      <vt:lpstr>Recent applications</vt:lpstr>
      <vt:lpstr>Painterly effect</vt:lpstr>
      <vt:lpstr>Bullet Time</vt:lpstr>
      <vt:lpstr>Matrix Reloaded </vt:lpstr>
      <vt:lpstr>Matrix Reloaded</vt:lpstr>
      <vt:lpstr>Slide 16</vt:lpstr>
      <vt:lpstr>Slide 17</vt:lpstr>
      <vt:lpstr>Slide 18</vt:lpstr>
      <vt:lpstr>Assumption 1</vt:lpstr>
      <vt:lpstr>Assumption 1</vt:lpstr>
      <vt:lpstr>Assumption 2</vt:lpstr>
      <vt:lpstr>Assumption 2</vt:lpstr>
      <vt:lpstr>Slide 23</vt:lpstr>
      <vt:lpstr>Objective function</vt:lpstr>
      <vt:lpstr>Objective function</vt:lpstr>
      <vt:lpstr>Objective function</vt:lpstr>
      <vt:lpstr>Let’s solve for flow</vt:lpstr>
      <vt:lpstr>Linear approximation</vt:lpstr>
      <vt:lpstr>Linear approximation</vt:lpstr>
      <vt:lpstr>Optical flow constraint equation</vt:lpstr>
      <vt:lpstr>OFCE (ill-posed problem)</vt:lpstr>
      <vt:lpstr>Ambiguous motion cue</vt:lpstr>
      <vt:lpstr>Ambiguous motion cue</vt:lpstr>
      <vt:lpstr>Ambiguous motion cue</vt:lpstr>
      <vt:lpstr>Ambiguous motion cue</vt:lpstr>
      <vt:lpstr>Multiple constraints</vt:lpstr>
      <vt:lpstr>Multiple constraints</vt:lpstr>
      <vt:lpstr>Multiple Constraints</vt:lpstr>
      <vt:lpstr>Horn and Schunck ‘81</vt:lpstr>
      <vt:lpstr>Slide 40</vt:lpstr>
      <vt:lpstr>Minimization</vt:lpstr>
      <vt:lpstr>Minimization</vt:lpstr>
      <vt:lpstr>Minimization</vt:lpstr>
      <vt:lpstr>Horn and Schunck</vt:lpstr>
      <vt:lpstr>Slide 45</vt:lpstr>
      <vt:lpstr>Assumption Review</vt:lpstr>
      <vt:lpstr>Path forward</vt:lpstr>
      <vt:lpstr>Assumption Review</vt:lpstr>
      <vt:lpstr>Slide 49</vt:lpstr>
      <vt:lpstr>Slide 50</vt:lpstr>
      <vt:lpstr>Slide 51</vt:lpstr>
      <vt:lpstr>Slide 52</vt:lpstr>
      <vt:lpstr>Assumption Review</vt:lpstr>
      <vt:lpstr>Optical flow</vt:lpstr>
      <vt:lpstr>Optical flow</vt:lpstr>
      <vt:lpstr>Optical flow</vt:lpstr>
      <vt:lpstr>The revenge of Horn and Schunck  (same objective function optimized and implemented with modern methods by Deqing Sun)</vt:lpstr>
      <vt:lpstr>Slide 58</vt:lpstr>
      <vt:lpstr>Assumption Review</vt:lpstr>
      <vt:lpstr>Need a “ground truth” to understand these (i.e. training data)</vt:lpstr>
      <vt:lpstr>Slide 61</vt:lpstr>
      <vt:lpstr>Problems</vt:lpstr>
      <vt:lpstr>Slide 63</vt:lpstr>
      <vt:lpstr>Evaluation is key</vt:lpstr>
      <vt:lpstr>Slide 65</vt:lpstr>
      <vt:lpstr>Sintel</vt:lpstr>
      <vt:lpstr>Slide 67</vt:lpstr>
      <vt:lpstr>Dataset</vt:lpstr>
      <vt:lpstr>Problem</vt:lpstr>
      <vt:lpstr>Idea: Lookalikes</vt:lpstr>
      <vt:lpstr>Idea: Lookalikes</vt:lpstr>
      <vt:lpstr>Idea: Lookalikes</vt:lpstr>
      <vt:lpstr>Idea: Lookalikes</vt:lpstr>
      <vt:lpstr>Idea: Lookalikes</vt:lpstr>
      <vt:lpstr>Slide 75</vt:lpstr>
      <vt:lpstr>Lookalike statistics</vt:lpstr>
      <vt:lpstr>Luminance and power</vt:lpstr>
      <vt:lpstr>Marginal image derivative statistics</vt:lpstr>
      <vt:lpstr>Lookalike statistics</vt:lpstr>
      <vt:lpstr>Marginal flow statistics</vt:lpstr>
      <vt:lpstr>Marginal flow statistics</vt:lpstr>
      <vt:lpstr>Assumption Review</vt:lpstr>
      <vt:lpstr>Slide 83</vt:lpstr>
      <vt:lpstr>Brightness constancy</vt:lpstr>
      <vt:lpstr>“Middlebury” flow training set</vt:lpstr>
      <vt:lpstr>Slide 86</vt:lpstr>
      <vt:lpstr>Assumption Review</vt:lpstr>
      <vt:lpstr>Spatial term</vt:lpstr>
      <vt:lpstr>Spatial term</vt:lpstr>
      <vt:lpstr>Robust formulation</vt:lpstr>
      <vt:lpstr>Robust formulation</vt:lpstr>
      <vt:lpstr>HS vs BA</vt:lpstr>
      <vt:lpstr>Problem</vt:lpstr>
      <vt:lpstr>How good is the classical objective?</vt:lpstr>
      <vt:lpstr>What is important?</vt:lpstr>
      <vt:lpstr>Evaluation</vt:lpstr>
      <vt:lpstr>Training Performance</vt:lpstr>
      <vt:lpstr>A non-convex penalty helps</vt:lpstr>
      <vt:lpstr>Test Set (Baker et al. 2007)</vt:lpstr>
      <vt:lpstr>Classical formulation is competitive</vt:lpstr>
      <vt:lpstr>Evaluation</vt:lpstr>
      <vt:lpstr>A non-convex penalty helps</vt:lpstr>
      <vt:lpstr>Median filtering is key</vt:lpstr>
      <vt:lpstr>Slide 104</vt:lpstr>
      <vt:lpstr>Median Filtering (Wedel et al. 2008)</vt:lpstr>
      <vt:lpstr>Median Filtering</vt:lpstr>
      <vt:lpstr>A New Non-local Objective</vt:lpstr>
      <vt:lpstr>A New Non-local Objective</vt:lpstr>
      <vt:lpstr>Connections</vt:lpstr>
      <vt:lpstr>Connections</vt:lpstr>
      <vt:lpstr>Connections</vt:lpstr>
      <vt:lpstr>Connections</vt:lpstr>
      <vt:lpstr>Limitations</vt:lpstr>
      <vt:lpstr>Weighted Non-local Term</vt:lpstr>
      <vt:lpstr>Weighted Non-local Term</vt:lpstr>
      <vt:lpstr>Improved model – Classic+NL</vt:lpstr>
      <vt:lpstr>Improved model – Classic+NL</vt:lpstr>
      <vt:lpstr>Consistent Improvement</vt:lpstr>
      <vt:lpstr>Consistent Improvement</vt:lpstr>
      <vt:lpstr>Slide 120</vt:lpstr>
      <vt:lpstr>Slide 121</vt:lpstr>
      <vt:lpstr>Slide 122</vt:lpstr>
      <vt:lpstr>Slide 123</vt:lpstr>
      <vt:lpstr>A Tale of Two Problems</vt:lpstr>
      <vt:lpstr>Problems</vt:lpstr>
      <vt:lpstr>Layered model</vt:lpstr>
      <vt:lpstr>Layered model</vt:lpstr>
      <vt:lpstr>Learning</vt:lpstr>
      <vt:lpstr>Why no learning?</vt:lpstr>
      <vt:lpstr>2 frames</vt:lpstr>
      <vt:lpstr>APPEARANCE CHANGE</vt:lpstr>
      <vt:lpstr>So where does it break?</vt:lpstr>
      <vt:lpstr>“SMOKE”</vt:lpstr>
      <vt:lpstr>MOTION AND MATERIAL</vt:lpstr>
      <vt:lpstr>MOTION AND MATERIAL</vt:lpstr>
      <vt:lpstr>“MIRRORS”</vt:lpstr>
      <vt:lpstr>WHAT IS THE GOAL?</vt:lpstr>
      <vt:lpstr>MOTION AND MATERIAL</vt:lpstr>
      <vt:lpstr>Problems with pyramids</vt:lpstr>
      <vt:lpstr>What’s missing</vt:lpstr>
      <vt:lpstr>Summary</vt:lpstr>
      <vt:lpstr>Take home messages</vt:lpstr>
      <vt:lpstr>Take home messages</vt:lpstr>
      <vt:lpstr>Slide 144</vt:lpstr>
      <vt:lpstr>Slide 145</vt:lpstr>
      <vt:lpstr>References</vt:lpstr>
      <vt:lpstr>Render passes</vt:lpstr>
      <vt:lpstr>Albedo pass</vt:lpstr>
      <vt:lpstr>Composite pass</vt:lpstr>
      <vt:lpstr>Final pass</vt:lpstr>
      <vt:lpstr>Slide 151</vt:lpstr>
      <vt:lpstr>More examples</vt:lpstr>
      <vt:lpstr>Motion boundaries</vt:lpstr>
      <vt:lpstr>Object boundaries</vt:lpstr>
      <vt:lpstr>Material boundaries</vt:lpstr>
      <vt:lpstr>Thresholded depth gradient</vt:lpstr>
      <vt:lpstr>Thresholded flow gradient</vt:lpstr>
      <vt:lpstr>Final boundaries on flow</vt:lpstr>
      <vt:lpstr>Slide 159</vt:lpstr>
      <vt:lpstr>Unmatched regions</vt:lpstr>
      <vt:lpstr>Slide 161</vt:lpstr>
      <vt:lpstr>Evaluation</vt:lpstr>
      <vt:lpstr>Evaluation</vt:lpstr>
      <vt:lpstr>Evaluation</vt:lpstr>
      <vt:lpstr>Evaluation</vt:lpstr>
      <vt:lpstr>Evaluation</vt:lpstr>
      <vt:lpstr>Evaluation</vt:lpstr>
      <vt:lpstr>Evaluation</vt:lpstr>
      <vt:lpstr>Evaluation</vt:lpstr>
      <vt:lpstr>Evaluation</vt:lpstr>
      <vt:lpstr>Easy example</vt:lpstr>
      <vt:lpstr>Easy example</vt:lpstr>
      <vt:lpstr>Easy example</vt:lpstr>
      <vt:lpstr>Easy example</vt:lpstr>
      <vt:lpstr>Easy example</vt:lpstr>
      <vt:lpstr>Mid-level difficulty</vt:lpstr>
      <vt:lpstr>Mid-level difficulty</vt:lpstr>
      <vt:lpstr>Mid-level difficulty</vt:lpstr>
      <vt:lpstr>Mid-level difficulty</vt:lpstr>
      <vt:lpstr>Mid-level difficulty</vt:lpstr>
      <vt:lpstr>Super hard</vt:lpstr>
      <vt:lpstr>Super hard</vt:lpstr>
      <vt:lpstr>Super hard</vt:lpstr>
      <vt:lpstr>Super hard</vt:lpstr>
      <vt:lpstr>Super hard</vt:lpstr>
      <vt:lpstr>EPE vs Speed</vt:lpstr>
      <vt:lpstr>EPE vs Dist to motion bound.</vt:lpstr>
      <vt:lpstr>But wait, there’s more!</vt:lpstr>
      <vt:lpstr>But wait, there’s more!</vt:lpstr>
      <vt:lpstr>But wait, there’s more!</vt:lpstr>
      <vt:lpstr>But wait, there’s more!</vt:lpstr>
      <vt:lpstr>But wait, there’s more!</vt:lpstr>
      <vt:lpstr>But wait, there’s more!</vt:lpstr>
      <vt:lpstr>Sintel Conclusions</vt:lpstr>
      <vt:lpstr>Future</vt:lpstr>
      <vt:lpstr>Optical flow and neural recording</vt:lpstr>
      <vt:lpstr>Slide 197</vt:lpstr>
      <vt:lpstr>Slide 198</vt:lpstr>
      <vt:lpstr>Synchronous firing in LGN</vt:lpstr>
      <vt:lpstr>Synchronous firing in LGN</vt:lpstr>
      <vt:lpstr>Motion blur</vt:lpstr>
      <vt:lpstr>Slight blur</vt:lpstr>
      <vt:lpstr>Moderate blur</vt:lpstr>
      <vt:lpstr>Large blur</vt:lpstr>
      <vt:lpstr>Lab</vt:lpstr>
      <vt:lpstr>Slide 206</vt:lpstr>
      <vt:lpstr>Problem</vt:lpstr>
      <vt:lpstr>Optical Flow Field</vt:lpstr>
      <vt:lpstr>Optical flow: Spatial prior</vt:lpstr>
      <vt:lpstr>Two standard methods</vt:lpstr>
      <vt:lpstr>Status</vt:lpstr>
      <vt:lpstr>Standard Bayesian formulation</vt:lpstr>
      <vt:lpstr>Brightness constancy</vt:lpstr>
      <vt:lpstr>Brightness constancy</vt:lpstr>
      <vt:lpstr>Standard Bayesian formulation</vt:lpstr>
      <vt:lpstr>Spatial term</vt:lpstr>
      <vt:lpstr>Spatial term</vt:lpstr>
      <vt:lpstr>Assumptions</vt:lpstr>
      <vt:lpstr>Assumptions</vt:lpstr>
      <vt:lpstr>Assumptions</vt:lpstr>
      <vt:lpstr>Classical Formulation (Horn &amp; Schunck 1981)</vt:lpstr>
      <vt:lpstr>Minimize Brightness Difference</vt:lpstr>
      <vt:lpstr>Minimize Brightness Difference</vt:lpstr>
      <vt:lpstr>Combination of cues</vt:lpstr>
      <vt:lpstr>Problem: Lots of data</vt:lpstr>
      <vt:lpstr>Problem: Cheating</vt:lpstr>
      <vt:lpstr>Slide 227</vt:lpstr>
      <vt:lpstr>Caveats and warnings</vt:lpstr>
      <vt:lpstr>Known issues</vt:lpstr>
      <vt:lpstr>What we didn’t deal with</vt:lpstr>
      <vt:lpstr>Layered Models</vt:lpstr>
      <vt:lpstr>Puzzle</vt:lpstr>
      <vt:lpstr>Layered Models</vt:lpstr>
      <vt:lpstr>Occlusion Reasoning</vt:lpstr>
      <vt:lpstr>Puzzle</vt:lpstr>
      <vt:lpstr>Ising/Potts Models</vt:lpstr>
      <vt:lpstr>Continuous Support Functions</vt:lpstr>
      <vt:lpstr>Puzzle</vt:lpstr>
      <vt:lpstr>Temporal Coherence?</vt:lpstr>
      <vt:lpstr>Temporal coherence?</vt:lpstr>
      <vt:lpstr>Temporal Consistency</vt:lpstr>
      <vt:lpstr>Temporal Consistency</vt:lpstr>
      <vt:lpstr>Puzzle</vt:lpstr>
      <vt:lpstr>Previous Motion Models</vt:lpstr>
      <vt:lpstr>Semi-parametric Motion Models</vt:lpstr>
      <vt:lpstr>Puzzle</vt:lpstr>
      <vt:lpstr>Occlusion Reasoning over Time</vt:lpstr>
      <vt:lpstr>Puzzle</vt:lpstr>
      <vt:lpstr>Graphical Model</vt:lpstr>
      <vt:lpstr>Graphical Model</vt:lpstr>
      <vt:lpstr>Objective (Energy) Function</vt:lpstr>
      <vt:lpstr>Layers++</vt:lpstr>
      <vt:lpstr>Layered Models Competitive</vt:lpstr>
      <vt:lpstr>Visual Comparison</vt:lpstr>
      <vt:lpstr>Visual Comparison</vt:lpstr>
      <vt:lpstr>Test of Model Variants</vt:lpstr>
      <vt:lpstr>Layered vs. Non-layered</vt:lpstr>
      <vt:lpstr>Comparison with Potts Model</vt:lpstr>
      <vt:lpstr>Room for Improvement</vt:lpstr>
      <vt:lpstr>Puzzle</vt:lpstr>
      <vt:lpstr>Discrete-Continuous Optimization</vt:lpstr>
      <vt:lpstr>Discrete Optimization</vt:lpstr>
      <vt:lpstr>Alpha Expansion move</vt:lpstr>
      <vt:lpstr>Discrete Formulation</vt:lpstr>
      <vt:lpstr>Cooperative Moves</vt:lpstr>
      <vt:lpstr>Extended Alpha Expansion</vt:lpstr>
      <vt:lpstr>nLayers</vt:lpstr>
      <vt:lpstr>Running Time</vt:lpstr>
      <vt:lpstr>Synthetic Dataset</vt:lpstr>
      <vt:lpstr>The Puzzle: Answers</vt:lpstr>
      <vt:lpstr>How does it do?</vt:lpstr>
      <vt:lpstr>Visual Comparison</vt:lpstr>
      <vt:lpstr>Visual Comparison</vt:lpstr>
      <vt:lpstr>MIT Segmentation Dataset (Liu et al. 2008)</vt:lpstr>
      <vt:lpstr>Better in Layer Segmentation</vt:lpstr>
      <vt:lpstr>Visual Comparison</vt:lpstr>
      <vt:lpstr>Slide 277</vt:lpstr>
      <vt:lpstr>Upper Number of Layers</vt:lpstr>
      <vt:lpstr>Multiple Frames</vt:lpstr>
      <vt:lpstr>Number of Frames</vt:lpstr>
      <vt:lpstr>Multiple Frames</vt:lpstr>
      <vt:lpstr>Multiple Frames</vt:lpstr>
      <vt:lpstr>Puzzle</vt:lpstr>
      <vt:lpstr>Our Answer</vt:lpstr>
      <vt:lpstr>Slide 285</vt:lpstr>
    </vt:vector>
  </TitlesOfParts>
  <Company>Brown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Black</dc:creator>
  <cp:lastModifiedBy>Michael Black</cp:lastModifiedBy>
  <cp:revision>132</cp:revision>
  <dcterms:created xsi:type="dcterms:W3CDTF">2013-09-06T08:28:46Z</dcterms:created>
  <dcterms:modified xsi:type="dcterms:W3CDTF">2013-09-06T18:31:02Z</dcterms:modified>
</cp:coreProperties>
</file>