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414" r:id="rId2"/>
    <p:sldId id="423" r:id="rId3"/>
    <p:sldId id="258" r:id="rId4"/>
    <p:sldId id="332" r:id="rId5"/>
    <p:sldId id="401" r:id="rId6"/>
    <p:sldId id="405" r:id="rId7"/>
    <p:sldId id="406" r:id="rId8"/>
    <p:sldId id="400" r:id="rId9"/>
    <p:sldId id="432" r:id="rId10"/>
    <p:sldId id="407" r:id="rId11"/>
    <p:sldId id="408" r:id="rId12"/>
    <p:sldId id="303" r:id="rId13"/>
    <p:sldId id="328" r:id="rId14"/>
    <p:sldId id="329" r:id="rId15"/>
    <p:sldId id="304" r:id="rId16"/>
    <p:sldId id="334" r:id="rId17"/>
    <p:sldId id="335" r:id="rId18"/>
    <p:sldId id="421" r:id="rId19"/>
    <p:sldId id="306" r:id="rId20"/>
    <p:sldId id="398" r:id="rId21"/>
    <p:sldId id="307" r:id="rId22"/>
    <p:sldId id="422" r:id="rId23"/>
    <p:sldId id="409" r:id="rId24"/>
    <p:sldId id="308" r:id="rId25"/>
    <p:sldId id="336" r:id="rId26"/>
    <p:sldId id="338" r:id="rId27"/>
    <p:sldId id="339" r:id="rId28"/>
    <p:sldId id="384" r:id="rId29"/>
    <p:sldId id="385" r:id="rId30"/>
    <p:sldId id="386" r:id="rId31"/>
    <p:sldId id="388" r:id="rId32"/>
    <p:sldId id="389" r:id="rId33"/>
    <p:sldId id="267" r:id="rId34"/>
    <p:sldId id="268" r:id="rId35"/>
    <p:sldId id="269" r:id="rId36"/>
    <p:sldId id="272" r:id="rId37"/>
    <p:sldId id="274" r:id="rId38"/>
    <p:sldId id="279" r:id="rId39"/>
    <p:sldId id="390" r:id="rId40"/>
    <p:sldId id="392" r:id="rId41"/>
    <p:sldId id="395" r:id="rId42"/>
    <p:sldId id="396" r:id="rId43"/>
    <p:sldId id="342" r:id="rId44"/>
    <p:sldId id="393" r:id="rId45"/>
    <p:sldId id="394" r:id="rId46"/>
    <p:sldId id="275" r:id="rId47"/>
    <p:sldId id="425" r:id="rId48"/>
    <p:sldId id="426" r:id="rId49"/>
    <p:sldId id="427" r:id="rId50"/>
    <p:sldId id="428" r:id="rId51"/>
    <p:sldId id="429" r:id="rId52"/>
    <p:sldId id="314" r:id="rId53"/>
    <p:sldId id="276" r:id="rId54"/>
    <p:sldId id="397" r:id="rId55"/>
    <p:sldId id="286" r:id="rId56"/>
    <p:sldId id="413" r:id="rId57"/>
    <p:sldId id="402" r:id="rId58"/>
    <p:sldId id="412" r:id="rId59"/>
    <p:sldId id="411" r:id="rId60"/>
    <p:sldId id="419" r:id="rId61"/>
    <p:sldId id="420" r:id="rId62"/>
    <p:sldId id="430" r:id="rId63"/>
    <p:sldId id="43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41" autoAdjust="0"/>
    <p:restoredTop sz="62585" autoAdjust="0"/>
  </p:normalViewPr>
  <p:slideViewPr>
    <p:cSldViewPr snapToGrid="0" snapToObjects="1">
      <p:cViewPr>
        <p:scale>
          <a:sx n="103" d="100"/>
          <a:sy n="103" d="100"/>
        </p:scale>
        <p:origin x="-2312" y="-6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70723-AD66-2946-A401-0FA63F677222}" type="datetimeFigureOut">
              <a:rPr lang="en-US" smtClean="0"/>
              <a:pPr/>
              <a:t>03/01/16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372C74-A315-E844-9814-A4C4649F5823}" type="slidenum">
              <a:rPr lang="en-US" smtClean="0"/>
              <a:pPr/>
              <a:t>‹#›</a:t>
            </a:fld>
            <a:endParaRPr lang="en-US"/>
          </a:p>
        </p:txBody>
      </p:sp>
    </p:spTree>
    <p:extLst>
      <p:ext uri="{BB962C8B-B14F-4D97-AF65-F5344CB8AC3E}">
        <p14:creationId xmlns:p14="http://schemas.microsoft.com/office/powerpoint/2010/main" val="13069186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7FA24-8098-E241-901D-89C94274EC37}"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007980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Given this mapping, u-v coordinates for an arbitrary surface point x are obtained easily.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know which face x belongs to, and compute the corresponding </a:t>
            </a:r>
            <a:r>
              <a:rPr lang="en-US" baseline="0" dirty="0" err="1" smtClean="0"/>
              <a:t>barycentric</a:t>
            </a:r>
            <a:r>
              <a:rPr lang="en-US" baseline="0" dirty="0" smtClean="0"/>
              <a:t> </a:t>
            </a:r>
            <a:r>
              <a:rPr lang="en-US" baseline="0" dirty="0" smtClean="0"/>
              <a:t>coordinates (here \alpha_0, \alpha_1 and \alpha_2).</a:t>
            </a:r>
            <a:endParaRPr lang="en-US" baseline="0"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we know the vertex positions in UV space, and we use the same </a:t>
            </a:r>
            <a:r>
              <a:rPr lang="en-US" baseline="0" dirty="0" err="1" smtClean="0"/>
              <a:t>barycentric</a:t>
            </a:r>
            <a:r>
              <a:rPr lang="en-US" baseline="0" dirty="0" smtClean="0"/>
              <a:t> coordinates to identify the </a:t>
            </a:r>
            <a:r>
              <a:rPr lang="en-US" baseline="0" dirty="0" err="1" smtClean="0"/>
              <a:t>texel</a:t>
            </a:r>
            <a:r>
              <a:rPr lang="en-US" baseline="0" dirty="0" smtClean="0"/>
              <a:t> corresponding to the original surface point 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level of detail we can capture now depends on the number of </a:t>
            </a:r>
            <a:r>
              <a:rPr lang="en-US" baseline="0" dirty="0" err="1" smtClean="0"/>
              <a:t>texels</a:t>
            </a:r>
            <a:r>
              <a:rPr lang="en-US" baseline="0" dirty="0" smtClean="0"/>
              <a:t> in the texture map, no more on the number of mesh vertices – that can be kept low for efficiency purposes.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general, we would like to have full-body appearance models complete and homogeneous like this. However, acquisition systems </a:t>
            </a:r>
            <a:r>
              <a:rPr lang="en-US" baseline="0" dirty="0" smtClean="0"/>
              <a:t>often </a:t>
            </a:r>
            <a:r>
              <a:rPr lang="en-US" baseline="0" dirty="0" smtClean="0"/>
              <a:t>cannot capture a unique, full-body image of the body.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Acquisition</a:t>
            </a:r>
            <a:r>
              <a:rPr lang="en-US" baseline="0" dirty="0" smtClean="0"/>
              <a:t> systems give us a set of 2D images, capturing the body from multiple views.</a:t>
            </a:r>
          </a:p>
          <a:p>
            <a:r>
              <a:rPr lang="en-US" baseline="0" dirty="0" smtClean="0"/>
              <a:t>Note that these images may refer to the same instant in time, as the ones we see here…</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12</a:t>
            </a:fld>
            <a:endParaRPr lang="en-US"/>
          </a:p>
        </p:txBody>
      </p:sp>
    </p:spTree>
    <p:extLst>
      <p:ext uri="{BB962C8B-B14F-4D97-AF65-F5344CB8AC3E}">
        <p14:creationId xmlns:p14="http://schemas.microsoft.com/office/powerpoint/2010/main" val="33099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or to different time instant</a:t>
            </a:r>
            <a:r>
              <a:rPr lang="en-US" baseline="0" dirty="0" smtClean="0"/>
              <a:t>s – for example in a dynamic, monocular sequence like this.</a:t>
            </a:r>
            <a:endParaRPr lang="en-US" dirty="0" smtClean="0"/>
          </a:p>
          <a:p>
            <a:r>
              <a:rPr lang="en-US" dirty="0" smtClean="0"/>
              <a:t>The problem</a:t>
            </a:r>
            <a:r>
              <a:rPr lang="en-US" baseline="0" dirty="0" smtClean="0"/>
              <a:t> remains similar: we might have a 3D geometrical proxy, and we want to combine different views of it into a unique representation.</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13</a:t>
            </a:fld>
            <a:endParaRPr lang="en-US"/>
          </a:p>
        </p:txBody>
      </p:sp>
    </p:spTree>
    <p:extLst>
      <p:ext uri="{BB962C8B-B14F-4D97-AF65-F5344CB8AC3E}">
        <p14:creationId xmlns:p14="http://schemas.microsoft.com/office/powerpoint/2010/main" val="1535635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many challenges in this.</a:t>
            </a:r>
          </a:p>
          <a:p>
            <a:r>
              <a:rPr lang="en-US" baseline="0" dirty="0" smtClean="0"/>
              <a:t>There might be inaccuracies in 3D geometry and camera calibration – leading to wrong texture projection as we see in the image.</a:t>
            </a:r>
          </a:p>
          <a:p>
            <a:r>
              <a:rPr lang="en-US" baseline="0" dirty="0" smtClean="0"/>
              <a:t>In dynamic sequences, we can have motion blur and m</a:t>
            </a:r>
            <a:r>
              <a:rPr lang="en-US" dirty="0" smtClean="0"/>
              <a:t>isalignments, that can lead to blurring</a:t>
            </a:r>
            <a:r>
              <a:rPr lang="en-US" baseline="0" dirty="0" smtClean="0"/>
              <a:t> and </a:t>
            </a:r>
            <a:r>
              <a:rPr lang="en-US" dirty="0" smtClean="0"/>
              <a:t>ghosting</a:t>
            </a:r>
            <a:r>
              <a:rPr lang="en-US" baseline="0" dirty="0" smtClean="0"/>
              <a:t> </a:t>
            </a:r>
            <a:r>
              <a:rPr lang="en-US" dirty="0" smtClean="0"/>
              <a:t>(i.e. double imaging).</a:t>
            </a:r>
          </a:p>
          <a:p>
            <a:r>
              <a:rPr lang="en-US" dirty="0" smtClean="0"/>
              <a:t>Also, lighting</a:t>
            </a:r>
            <a:r>
              <a:rPr lang="en-US" baseline="0" dirty="0" smtClean="0"/>
              <a:t> will be reflected in different ways depending on the pose of the person; this means that shading may differ in images, causing artifacts.</a:t>
            </a:r>
          </a:p>
          <a:p>
            <a:endParaRPr lang="en-US" baseline="0" dirty="0" smtClean="0"/>
          </a:p>
          <a:p>
            <a:r>
              <a:rPr lang="en-US" baseline="0" dirty="0" smtClean="0"/>
              <a:t>In the literature, there have been many approaches trying to combine multiple images of a 3D surface into a unique appearance model.</a:t>
            </a:r>
          </a:p>
          <a:p>
            <a:r>
              <a:rPr lang="en-US" baseline="0" dirty="0" smtClean="0"/>
              <a:t>We can identify two main classes.</a:t>
            </a:r>
          </a:p>
          <a:p>
            <a:endParaRPr lang="en-US" baseline="0"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class selects “optimal” views according to some</a:t>
            </a:r>
            <a:r>
              <a:rPr lang="en-US" baseline="0" dirty="0" smtClean="0"/>
              <a:t> heuristic criteria, “covering” each portion of the body with exactly one image. We can think of this approach as building a mosaic of images – as it is shown here on the figure on the left, where each patch (partition) is assigned a unique image.</a:t>
            </a:r>
          </a:p>
          <a:p>
            <a:r>
              <a:rPr lang="en-US" baseline="0" dirty="0" smtClean="0"/>
              <a:t>These criteria for optimality might be distance between camera and body, angle between viewing direction and surface normal, blur etc.  </a:t>
            </a:r>
          </a:p>
          <a:p>
            <a:r>
              <a:rPr lang="en-US" baseline="0" dirty="0" smtClean="0"/>
              <a:t>The problem with these approaches is that, despite the efforts, seams and discontinuities may still be visible at the “stitching” boundaries. Also, we have a lot of information that is just discarded.</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15</a:t>
            </a:fld>
            <a:endParaRPr lang="en-US"/>
          </a:p>
        </p:txBody>
      </p:sp>
    </p:spTree>
    <p:extLst>
      <p:ext uri="{BB962C8B-B14F-4D97-AF65-F5344CB8AC3E}">
        <p14:creationId xmlns:p14="http://schemas.microsoft.com/office/powerpoint/2010/main" val="329023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second class of approaches tries to use all the information available. These approaches blend</a:t>
            </a:r>
            <a:r>
              <a:rPr lang="en-US" baseline="0" dirty="0" smtClean="0"/>
              <a:t>, at a </a:t>
            </a:r>
            <a:r>
              <a:rPr lang="en-US" baseline="0" dirty="0" err="1" smtClean="0"/>
              <a:t>texel</a:t>
            </a:r>
            <a:r>
              <a:rPr lang="en-US" baseline="0" dirty="0" smtClean="0"/>
              <a:t> level, the color information provided by all the images.</a:t>
            </a:r>
          </a:p>
          <a:p>
            <a:r>
              <a:rPr lang="en-US" baseline="0" dirty="0" smtClean="0"/>
              <a:t>The problem here is that, in the presence of geometry inaccuracies or misalignments, results will look blurry. In general, the higher the number of images to blend, the poorer the results will be.</a:t>
            </a:r>
          </a:p>
          <a:p>
            <a:r>
              <a:rPr lang="en-US" baseline="0" dirty="0" smtClean="0"/>
              <a:t>Many approaches try to reduce misalignments warping the images before blending them, for example using optical flow.</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16</a:t>
            </a:fld>
            <a:endParaRPr lang="en-US"/>
          </a:p>
        </p:txBody>
      </p:sp>
    </p:spTree>
    <p:extLst>
      <p:ext uri="{BB962C8B-B14F-4D97-AF65-F5344CB8AC3E}">
        <p14:creationId xmlns:p14="http://schemas.microsoft.com/office/powerpoint/2010/main" val="2200610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few recent approaches try to better exploit redundant information from multiple views, combining them in a super-resolution framework.</a:t>
            </a:r>
          </a:p>
          <a:p>
            <a:r>
              <a:rPr lang="en-US" baseline="0" dirty="0" smtClean="0"/>
              <a:t>This is achieved by providing an explicit formulation of camera blur and pixel discretization.</a:t>
            </a:r>
          </a:p>
          <a:p>
            <a:r>
              <a:rPr lang="en-US" dirty="0" smtClean="0"/>
              <a:t>Approaches</a:t>
            </a:r>
            <a:r>
              <a:rPr lang="en-US" baseline="0" dirty="0" smtClean="0"/>
              <a:t> proposed so far, however, proved to work only for static objects or for very limited motions.</a:t>
            </a:r>
          </a:p>
          <a:p>
            <a:endParaRPr lang="en-US" baseline="0" dirty="0" smtClean="0"/>
          </a:p>
          <a:p>
            <a:r>
              <a:rPr lang="en-US" baseline="0" dirty="0" smtClean="0"/>
              <a:t>The last problem we mentioned is that of shading.</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17</a:t>
            </a:fld>
            <a:endParaRPr lang="en-US"/>
          </a:p>
        </p:txBody>
      </p:sp>
    </p:spTree>
    <p:extLst>
      <p:ext uri="{BB962C8B-B14F-4D97-AF65-F5344CB8AC3E}">
        <p14:creationId xmlns:p14="http://schemas.microsoft.com/office/powerpoint/2010/main" val="336737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Ideally, we would like </a:t>
            </a:r>
            <a:r>
              <a:rPr lang="en-US" dirty="0" smtClean="0"/>
              <a:t>to factor</a:t>
            </a:r>
            <a:r>
              <a:rPr lang="en-US" baseline="0" dirty="0" smtClean="0"/>
              <a:t> </a:t>
            </a:r>
            <a:r>
              <a:rPr lang="en-US" baseline="0" dirty="0" smtClean="0"/>
              <a:t>out shading from our images before creating a homogeneous model of appearance.</a:t>
            </a:r>
          </a:p>
          <a:p>
            <a:r>
              <a:rPr lang="en-US" baseline="0" dirty="0" smtClean="0"/>
              <a:t>This means we would like to discriminate between albedo and shading: albedo is constant, depending only on physical properties of the surface.</a:t>
            </a:r>
          </a:p>
          <a:p>
            <a:r>
              <a:rPr lang="en-US" baseline="0" dirty="0" smtClean="0"/>
              <a:t>Shading is transient, and is given by the interplay between surface reflectance and lighting.</a:t>
            </a:r>
          </a:p>
          <a:p>
            <a:r>
              <a:rPr lang="en-US" baseline="0" dirty="0" smtClean="0"/>
              <a:t>In the literature, </a:t>
            </a:r>
            <a:r>
              <a:rPr lang="en-US" baseline="0" dirty="0" smtClean="0"/>
              <a:t>models </a:t>
            </a:r>
            <a:r>
              <a:rPr lang="en-US" baseline="0" dirty="0" smtClean="0"/>
              <a:t>for both reflectance and lighting have been proposed.</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18</a:t>
            </a:fld>
            <a:endParaRPr lang="en-US"/>
          </a:p>
        </p:txBody>
      </p:sp>
    </p:spTree>
    <p:extLst>
      <p:ext uri="{BB962C8B-B14F-4D97-AF65-F5344CB8AC3E}">
        <p14:creationId xmlns:p14="http://schemas.microsoft.com/office/powerpoint/2010/main" val="806042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surface reflectance, the simplest and probably most known model is the </a:t>
            </a:r>
            <a:r>
              <a:rPr lang="en-US" baseline="0" dirty="0" err="1" smtClean="0"/>
              <a:t>Lambertian</a:t>
            </a:r>
            <a:r>
              <a:rPr lang="en-US" baseline="0" dirty="0" smtClean="0"/>
              <a:t> one.</a:t>
            </a:r>
          </a:p>
          <a:p>
            <a:r>
              <a:rPr lang="en-US" baseline="0" dirty="0" err="1" smtClean="0"/>
              <a:t>Lambertian</a:t>
            </a:r>
            <a:r>
              <a:rPr lang="en-US" baseline="0" dirty="0" smtClean="0"/>
              <a:t> surfaces are diffuse – their apparent brightness to an observer is the same, regardless of the observer’s angle of view.</a:t>
            </a:r>
          </a:p>
          <a:p>
            <a:r>
              <a:rPr lang="en-US" baseline="0" dirty="0" smtClean="0"/>
              <a:t>For now, let’s assume we just have a single point light source, denoted by l.</a:t>
            </a:r>
          </a:p>
          <a:p>
            <a:r>
              <a:rPr lang="en-US" baseline="0" dirty="0" smtClean="0"/>
              <a:t>The color observed at a point x on the surface is given by the product between surface albedo and light intensity (two scalars), weighted according to the dot product between the surface normal at x and the direction from x to the light </a:t>
            </a:r>
            <a:r>
              <a:rPr lang="en-US" baseline="0" dirty="0" smtClean="0"/>
              <a:t>source (note that we actually pick the minimum between this dot product and zero, in order to discard negative numbers).</a:t>
            </a:r>
            <a:endParaRPr lang="en-US" baseline="0" dirty="0" smtClean="0"/>
          </a:p>
          <a:p>
            <a:endParaRPr lang="en-US" baseline="0" dirty="0" smtClean="0"/>
          </a:p>
          <a:p>
            <a:r>
              <a:rPr lang="en-US" baseline="0" dirty="0" smtClean="0"/>
              <a:t>For most (glossier) objects, brightness does depend on the observer’s angle view.</a:t>
            </a:r>
          </a:p>
        </p:txBody>
      </p:sp>
      <p:sp>
        <p:nvSpPr>
          <p:cNvPr id="4" name="Slide Number Placeholder 3"/>
          <p:cNvSpPr>
            <a:spLocks noGrp="1"/>
          </p:cNvSpPr>
          <p:nvPr>
            <p:ph type="sldNum" sz="quarter" idx="10"/>
          </p:nvPr>
        </p:nvSpPr>
        <p:spPr/>
        <p:txBody>
          <a:bodyPr/>
          <a:lstStyle/>
          <a:p>
            <a:fld id="{0E372C74-A315-E844-9814-A4C4649F5823}" type="slidenum">
              <a:rPr lang="en-US" smtClean="0"/>
              <a:pPr/>
              <a:t>19</a:t>
            </a:fld>
            <a:endParaRPr lang="en-US"/>
          </a:p>
        </p:txBody>
      </p:sp>
    </p:spTree>
    <p:extLst>
      <p:ext uri="{BB962C8B-B14F-4D97-AF65-F5344CB8AC3E}">
        <p14:creationId xmlns:p14="http://schemas.microsoft.com/office/powerpoint/2010/main" val="381316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36D7784-2520-9B44-8B89-018CCB28F16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Blinn-Phong</a:t>
            </a:r>
            <a:r>
              <a:rPr lang="en-US" baseline="0" dirty="0" smtClean="0"/>
              <a:t> model takes this into account, adding to the </a:t>
            </a:r>
            <a:r>
              <a:rPr lang="en-US" baseline="0" dirty="0" err="1" smtClean="0"/>
              <a:t>Lambertian</a:t>
            </a:r>
            <a:r>
              <a:rPr lang="en-US" baseline="0" dirty="0" smtClean="0"/>
              <a:t> term another term – a specular component depending on the viewing direction. We won’t see the </a:t>
            </a:r>
            <a:r>
              <a:rPr lang="en-US" baseline="0" dirty="0" smtClean="0"/>
              <a:t>details </a:t>
            </a:r>
            <a:r>
              <a:rPr lang="en-US" baseline="0" dirty="0" smtClean="0"/>
              <a:t>here, but </a:t>
            </a:r>
            <a:r>
              <a:rPr lang="en-US" baseline="0" dirty="0" smtClean="0"/>
              <a:t>you’re encouraged </a:t>
            </a:r>
            <a:r>
              <a:rPr lang="en-US" baseline="0" dirty="0" smtClean="0"/>
              <a:t>to </a:t>
            </a:r>
            <a:r>
              <a:rPr lang="en-US" baseline="0" dirty="0" smtClean="0"/>
              <a:t>read the original paper </a:t>
            </a:r>
            <a:r>
              <a:rPr lang="en-US" baseline="0" dirty="0" smtClean="0"/>
              <a:t>if you’re interested.</a:t>
            </a:r>
          </a:p>
          <a:p>
            <a:endParaRPr lang="en-US" baseline="0" dirty="0" smtClean="0"/>
          </a:p>
          <a:p>
            <a:r>
              <a:rPr lang="en-US" baseline="0" dirty="0" smtClean="0"/>
              <a:t>Even if human skin exhibits </a:t>
            </a:r>
            <a:r>
              <a:rPr lang="en-US" baseline="0" dirty="0" err="1" smtClean="0"/>
              <a:t>specularities</a:t>
            </a:r>
            <a:r>
              <a:rPr lang="en-US" baseline="0" dirty="0" smtClean="0"/>
              <a:t>, the </a:t>
            </a:r>
            <a:r>
              <a:rPr lang="en-US" baseline="0" dirty="0" err="1" smtClean="0"/>
              <a:t>Lambertian</a:t>
            </a:r>
            <a:r>
              <a:rPr lang="en-US" baseline="0" dirty="0" smtClean="0"/>
              <a:t> model has been often used in the literature to model human body reflectance, since it is simple and provides a reasonable approximation in many cases.</a:t>
            </a:r>
          </a:p>
          <a:p>
            <a:r>
              <a:rPr lang="en-US" baseline="0" dirty="0" smtClean="0"/>
              <a:t>We will see an application of it later in this presentation.</a:t>
            </a:r>
          </a:p>
          <a:p>
            <a:endParaRPr lang="en-US" baseline="0" dirty="0" smtClean="0"/>
          </a:p>
          <a:p>
            <a:r>
              <a:rPr lang="en-US" baseline="0" dirty="0" smtClean="0"/>
              <a:t>Besides reflectance, we need to model also lighting.</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20</a:t>
            </a:fld>
            <a:endParaRPr lang="en-US"/>
          </a:p>
        </p:txBody>
      </p:sp>
    </p:spTree>
    <p:extLst>
      <p:ext uri="{BB962C8B-B14F-4D97-AF65-F5344CB8AC3E}">
        <p14:creationId xmlns:p14="http://schemas.microsoft.com/office/powerpoint/2010/main" val="3813163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just seen a very</a:t>
            </a:r>
            <a:r>
              <a:rPr lang="en-US" baseline="0" dirty="0" smtClean="0"/>
              <a:t> simple lighting model, given by a single point light source.</a:t>
            </a:r>
          </a:p>
          <a:p>
            <a:r>
              <a:rPr lang="en-US" baseline="0" dirty="0" smtClean="0"/>
              <a:t>Note that many point light sources might be combined by summing them</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diffuse</a:t>
            </a:r>
            <a:r>
              <a:rPr lang="en-US" baseline="0" dirty="0" smtClean="0"/>
              <a:t> environments, an efficient way to represent lighting is given by Spherical Harmonics.</a:t>
            </a:r>
          </a:p>
          <a:p>
            <a:r>
              <a:rPr lang="en-US" baseline="0" dirty="0" smtClean="0"/>
              <a:t>Lighting is modeled as a function over the sphere, projected onto a low-dimensional – SH – basis.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Usually, a basis of 9 to 25 elements is enough to adequately model a diffuse environment: that is, we can represent lighting as a vector of 9 (or 25) elements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we </a:t>
            </a:r>
            <a:r>
              <a:rPr lang="en-US" baseline="0" dirty="0" smtClean="0"/>
              <a:t>visualize </a:t>
            </a:r>
            <a:r>
              <a:rPr lang="en-US" baseline="0" dirty="0" smtClean="0"/>
              <a:t>the first 9 </a:t>
            </a:r>
            <a:r>
              <a:rPr lang="en-US" baseline="0" dirty="0" smtClean="0"/>
              <a:t>SH components</a:t>
            </a:r>
            <a:r>
              <a:rPr lang="en-US" baseline="0" dirty="0" smtClean="0"/>
              <a:t>, using them to illuminate a body.</a:t>
            </a:r>
          </a:p>
          <a:p>
            <a:r>
              <a:rPr lang="en-US" baseline="0" dirty="0" smtClean="0"/>
              <a:t>The theory behind SH is interesting, and you’re encouraged to read the papers in the references; we cannot cover it now, but just keep </a:t>
            </a:r>
            <a:r>
              <a:rPr lang="en-US" baseline="0" dirty="0" smtClean="0"/>
              <a:t>in mind that </a:t>
            </a:r>
            <a:r>
              <a:rPr lang="en-US" baseline="0" dirty="0" smtClean="0"/>
              <a:t>SH provide an easy and efficient solution to deal with lighting in diffuse environments.</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introducing</a:t>
            </a:r>
            <a:r>
              <a:rPr lang="en-US" baseline="0" dirty="0" smtClean="0"/>
              <a:t> all these components, we have all the ingredients for a generative model of image </a:t>
            </a:r>
            <a:r>
              <a:rPr lang="en-US" baseline="0" dirty="0" smtClean="0"/>
              <a:t>formation</a:t>
            </a:r>
            <a:r>
              <a:rPr lang="en-US" baseline="0" dirty="0" smtClean="0"/>
              <a:t>. </a:t>
            </a:r>
          </a:p>
          <a:p>
            <a:r>
              <a:rPr lang="en-US" baseline="0" dirty="0" smtClean="0"/>
              <a:t>Shape and pose give us the geometry of the body (note that we could directly think in terms of vertex positions as well), a texture map stores information about surface albedo (or color).</a:t>
            </a:r>
          </a:p>
          <a:p>
            <a:r>
              <a:rPr lang="en-US" baseline="0" dirty="0" smtClean="0"/>
              <a:t>This, combined with environment lighting and, possibly, camera parameters, fully explains what we see in an image.</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24</a:t>
            </a:fld>
            <a:endParaRPr lang="en-US"/>
          </a:p>
        </p:txBody>
      </p:sp>
    </p:spTree>
    <p:extLst>
      <p:ext uri="{BB962C8B-B14F-4D97-AF65-F5344CB8AC3E}">
        <p14:creationId xmlns:p14="http://schemas.microsoft.com/office/powerpoint/2010/main" val="1061499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graphics pipeline, forward rendering takes these parameters and produces the corresponding images according to a rendering function f.</a:t>
            </a:r>
          </a:p>
          <a:p>
            <a:r>
              <a:rPr lang="en-US" baseline="0" dirty="0" smtClean="0"/>
              <a:t>But we can also look at the process in the inverse direction – this is what computer vision does.</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25</a:t>
            </a:fld>
            <a:endParaRPr lang="en-US"/>
          </a:p>
        </p:txBody>
      </p:sp>
    </p:spTree>
    <p:extLst>
      <p:ext uri="{BB962C8B-B14F-4D97-AF65-F5344CB8AC3E}">
        <p14:creationId xmlns:p14="http://schemas.microsoft.com/office/powerpoint/2010/main" val="801202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inverse rendering process,</a:t>
            </a:r>
            <a:r>
              <a:rPr lang="en-US" baseline="0" dirty="0" smtClean="0"/>
              <a:t> we have image data and try to infer parameters – like 3D geometry, illumination, </a:t>
            </a:r>
            <a:r>
              <a:rPr lang="en-US" baseline="0" dirty="0" smtClean="0"/>
              <a:t>material color.</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26</a:t>
            </a:fld>
            <a:endParaRPr lang="en-US"/>
          </a:p>
        </p:txBody>
      </p:sp>
    </p:spTree>
    <p:extLst>
      <p:ext uri="{BB962C8B-B14F-4D97-AF65-F5344CB8AC3E}">
        <p14:creationId xmlns:p14="http://schemas.microsoft.com/office/powerpoint/2010/main" val="4054967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idea is that, to</a:t>
            </a:r>
            <a:r>
              <a:rPr lang="en-US" baseline="0" dirty="0" smtClean="0"/>
              <a:t> infer this data, we can differentiate the rendering function with respect to the parameters.</a:t>
            </a:r>
          </a:p>
          <a:p>
            <a:r>
              <a:rPr lang="en-US" dirty="0" smtClean="0"/>
              <a:t>Namely, </a:t>
            </a:r>
            <a:r>
              <a:rPr lang="en-US" dirty="0" smtClean="0"/>
              <a:t>we</a:t>
            </a:r>
            <a:r>
              <a:rPr lang="en-US" baseline="0" dirty="0" smtClean="0"/>
              <a:t> represent </a:t>
            </a:r>
            <a:r>
              <a:rPr lang="en-US" baseline="0" dirty="0" smtClean="0"/>
              <a:t>pixels as a function of model parameters to simulate an imaging system, and compute derivatives of </a:t>
            </a:r>
            <a:r>
              <a:rPr lang="en-US" baseline="0" dirty="0" smtClean="0"/>
              <a:t>the </a:t>
            </a:r>
            <a:r>
              <a:rPr lang="en-US" baseline="0" dirty="0" smtClean="0"/>
              <a:t>pixel values with respect to those parameters. We call this “differentiable rendering”</a:t>
            </a:r>
          </a:p>
        </p:txBody>
      </p:sp>
      <p:sp>
        <p:nvSpPr>
          <p:cNvPr id="4" name="Slide Number Placeholder 3"/>
          <p:cNvSpPr>
            <a:spLocks noGrp="1"/>
          </p:cNvSpPr>
          <p:nvPr>
            <p:ph type="sldNum" sz="quarter" idx="10"/>
          </p:nvPr>
        </p:nvSpPr>
        <p:spPr/>
        <p:txBody>
          <a:bodyPr/>
          <a:lstStyle/>
          <a:p>
            <a:fld id="{0E372C74-A315-E844-9814-A4C4649F5823}" type="slidenum">
              <a:rPr lang="en-US" smtClean="0"/>
              <a:pPr/>
              <a:t>27</a:t>
            </a:fld>
            <a:endParaRPr lang="en-US"/>
          </a:p>
        </p:txBody>
      </p:sp>
    </p:spTree>
    <p:extLst>
      <p:ext uri="{BB962C8B-B14F-4D97-AF65-F5344CB8AC3E}">
        <p14:creationId xmlns:p14="http://schemas.microsoft.com/office/powerpoint/2010/main" val="644650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a:t>
            </a:r>
            <a:r>
              <a:rPr lang="en-US" baseline="0" dirty="0" smtClean="0"/>
              <a:t> differentiable rendering useful?</a:t>
            </a:r>
          </a:p>
          <a:p>
            <a:r>
              <a:rPr lang="en-US" baseline="0" dirty="0" smtClean="0"/>
              <a:t>When we have a good initialization, and just have to do a local search in the space of parameters – mostly, when these parameters are a lot. </a:t>
            </a:r>
            <a:endParaRPr lang="en-US" dirty="0" smtClean="0"/>
          </a:p>
          <a:p>
            <a:r>
              <a:rPr lang="en-US" dirty="0" smtClean="0"/>
              <a:t>However,</a:t>
            </a:r>
            <a:r>
              <a:rPr lang="en-US" baseline="0" dirty="0" smtClean="0"/>
              <a:t> r</a:t>
            </a:r>
            <a:r>
              <a:rPr lang="en-US" dirty="0" smtClean="0"/>
              <a:t>eally</a:t>
            </a:r>
            <a:r>
              <a:rPr lang="en-US" baseline="0" dirty="0" smtClean="0"/>
              <a:t> differentiating the rendering process is difficult. For example, one has to think about how to differentiate at occlusion boundaries.</a:t>
            </a:r>
          </a:p>
          <a:p>
            <a:r>
              <a:rPr lang="en-US" baseline="0" dirty="0" smtClean="0"/>
              <a:t>There have already been examples of this in the literature, mostly one-off solutions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28</a:t>
            </a:fld>
            <a:endParaRPr lang="en-US"/>
          </a:p>
        </p:txBody>
      </p:sp>
    </p:spTree>
    <p:extLst>
      <p:ext uri="{BB962C8B-B14F-4D97-AF65-F5344CB8AC3E}">
        <p14:creationId xmlns:p14="http://schemas.microsoft.com/office/powerpoint/2010/main" val="644650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Fifteen</a:t>
            </a:r>
            <a:r>
              <a:rPr lang="en-US" baseline="0" dirty="0" smtClean="0"/>
              <a:t> years ago, </a:t>
            </a:r>
            <a:r>
              <a:rPr lang="en-US" baseline="0" dirty="0" err="1" smtClean="0"/>
              <a:t>Blanz</a:t>
            </a:r>
            <a:r>
              <a:rPr lang="en-US" baseline="0" dirty="0" smtClean="0"/>
              <a:t> and Vetter fit a parametric face model to images.</a:t>
            </a:r>
          </a:p>
          <a:p>
            <a:r>
              <a:rPr lang="en-US" baseline="0" dirty="0" smtClean="0"/>
              <a:t>They estimated parameters like shape, light, camera position.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29</a:t>
            </a:fld>
            <a:endParaRPr lang="en-US"/>
          </a:p>
        </p:txBody>
      </p:sp>
    </p:spTree>
    <p:extLst>
      <p:ext uri="{BB962C8B-B14F-4D97-AF65-F5344CB8AC3E}">
        <p14:creationId xmlns:p14="http://schemas.microsoft.com/office/powerpoint/2010/main" val="64465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similar approach has been proposed</a:t>
            </a:r>
            <a:r>
              <a:rPr lang="en-US" baseline="0" dirty="0" smtClean="0"/>
              <a:t> to track hands in videos.</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30</a:t>
            </a:fld>
            <a:endParaRPr lang="en-US"/>
          </a:p>
        </p:txBody>
      </p:sp>
    </p:spTree>
    <p:extLst>
      <p:ext uri="{BB962C8B-B14F-4D97-AF65-F5344CB8AC3E}">
        <p14:creationId xmlns:p14="http://schemas.microsoft.com/office/powerpoint/2010/main" val="644650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We will use </a:t>
            </a:r>
            <a:r>
              <a:rPr lang="en-US" sz="1200" baseline="0" dirty="0" smtClean="0"/>
              <a:t>differentiable rendering to deal not with body parts but with full bodies.</a:t>
            </a:r>
          </a:p>
          <a:p>
            <a:r>
              <a:rPr lang="en-US" sz="1200" baseline="0" dirty="0" smtClean="0"/>
              <a:t>We use an open source framework written in python, </a:t>
            </a:r>
            <a:r>
              <a:rPr lang="en-US" sz="1200" baseline="0" dirty="0" err="1" smtClean="0"/>
              <a:t>OpenDR</a:t>
            </a:r>
            <a:r>
              <a:rPr lang="en-US" sz="1200" baseline="0" dirty="0" smtClean="0"/>
              <a:t>.</a:t>
            </a:r>
          </a:p>
          <a:p>
            <a:r>
              <a:rPr lang="en-US" sz="1200" baseline="0" dirty="0" err="1" smtClean="0"/>
              <a:t>OpenDR</a:t>
            </a:r>
            <a:r>
              <a:rPr lang="en-US" sz="1200" baseline="0" dirty="0" smtClean="0"/>
              <a:t> provides a framework to formulate the forward rendering process, and auto-differentiate it.</a:t>
            </a:r>
          </a:p>
          <a:p>
            <a:endParaRPr lang="en-US" sz="1200" baseline="0" dirty="0" smtClean="0"/>
          </a:p>
          <a:p>
            <a:r>
              <a:rPr lang="en-US" sz="1200" baseline="0" dirty="0" smtClean="0"/>
              <a:t>Remember that occlusion handling is a problematic point here. </a:t>
            </a:r>
            <a:r>
              <a:rPr lang="en-US" sz="1200" baseline="0" dirty="0" err="1" smtClean="0"/>
              <a:t>OpenDR</a:t>
            </a:r>
            <a:r>
              <a:rPr lang="en-US" sz="1200" baseline="0" dirty="0" smtClean="0"/>
              <a:t>  makes some choices, and </a:t>
            </a:r>
            <a:r>
              <a:rPr lang="en-US" sz="1200" baseline="0" dirty="0" smtClean="0"/>
              <a:t>provides </a:t>
            </a:r>
            <a:r>
              <a:rPr lang="en-US" sz="1200" baseline="0" dirty="0" smtClean="0"/>
              <a:t>its own approximations.</a:t>
            </a:r>
          </a:p>
          <a:p>
            <a:r>
              <a:rPr lang="en-US" sz="1200" baseline="0" dirty="0" smtClean="0"/>
              <a:t>Related to this, there is a paper here at ICCV…</a:t>
            </a:r>
            <a:endParaRPr lang="en-US" sz="1200"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31</a:t>
            </a:fld>
            <a:endParaRPr lang="en-US"/>
          </a:p>
        </p:txBody>
      </p:sp>
    </p:spTree>
    <p:extLst>
      <p:ext uri="{BB962C8B-B14F-4D97-AF65-F5344CB8AC3E}">
        <p14:creationId xmlns:p14="http://schemas.microsoft.com/office/powerpoint/2010/main" val="644650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that provides an analytically differentiable, closed-form formulation of surface visibility.</a:t>
            </a:r>
            <a:r>
              <a:rPr lang="en-US" baseline="0" dirty="0" smtClean="0"/>
              <a:t> Y</a:t>
            </a:r>
            <a:r>
              <a:rPr lang="en-US" dirty="0" smtClean="0"/>
              <a:t>ou should check it out if you’re interested.</a:t>
            </a:r>
            <a:endParaRPr lang="en-US" sz="1200"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32</a:t>
            </a:fld>
            <a:endParaRPr lang="en-US"/>
          </a:p>
        </p:txBody>
      </p:sp>
    </p:spTree>
    <p:extLst>
      <p:ext uri="{BB962C8B-B14F-4D97-AF65-F5344CB8AC3E}">
        <p14:creationId xmlns:p14="http://schemas.microsoft.com/office/powerpoint/2010/main" val="644650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go back to </a:t>
            </a:r>
            <a:r>
              <a:rPr lang="en-US" dirty="0" err="1" smtClean="0"/>
              <a:t>coregistration</a:t>
            </a:r>
            <a:r>
              <a:rPr lang="en-US" dirty="0" smtClean="0"/>
              <a:t>.</a:t>
            </a:r>
            <a:r>
              <a:rPr lang="en-US" baseline="0" dirty="0" smtClean="0"/>
              <a:t> We will see how to add to </a:t>
            </a:r>
            <a:r>
              <a:rPr lang="en-US" baseline="0" dirty="0" smtClean="0"/>
              <a:t>the original </a:t>
            </a:r>
            <a:r>
              <a:rPr lang="en-US" baseline="0" dirty="0" smtClean="0"/>
              <a:t>framework </a:t>
            </a:r>
            <a:r>
              <a:rPr lang="en-US" baseline="0" dirty="0" smtClean="0"/>
              <a:t>previously </a:t>
            </a:r>
            <a:r>
              <a:rPr lang="en-US" baseline="0" dirty="0" smtClean="0"/>
              <a:t>presented a new error term, based on what we just learned.</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33</a:t>
            </a:fld>
            <a:endParaRPr lang="en-US"/>
          </a:p>
        </p:txBody>
      </p:sp>
    </p:spTree>
    <p:extLst>
      <p:ext uri="{BB962C8B-B14F-4D97-AF65-F5344CB8AC3E}">
        <p14:creationId xmlns:p14="http://schemas.microsoft.com/office/powerpoint/2010/main" val="3719064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a:t>
            </a:r>
            <a:r>
              <a:rPr lang="en-US" baseline="0" dirty="0" smtClean="0"/>
              <a:t> in pink, three registrations, results of </a:t>
            </a:r>
            <a:r>
              <a:rPr lang="en-US" baseline="0" dirty="0" err="1" smtClean="0"/>
              <a:t>coregistration</a:t>
            </a:r>
            <a:r>
              <a:rPr lang="en-US" baseline="0" dirty="0" smtClean="0"/>
              <a:t>. In blue, we have the corresponding scans.</a:t>
            </a:r>
          </a:p>
          <a:p>
            <a:r>
              <a:rPr lang="en-US" baseline="0" dirty="0" smtClean="0"/>
              <a:t>Remember that we’re minimizing an objective based on surface-to-surface distance, so as expected registration surfaces fit very closely the surface of the scans.</a:t>
            </a:r>
          </a:p>
          <a:p>
            <a:r>
              <a:rPr lang="en-US" baseline="0" dirty="0" smtClean="0"/>
              <a:t>However, this is not enough to ensure we have accurate correspondences. Let’s consider the same vertex on the registrations, here in red. It should map on the same point of the body, when projected onto the scan surface.</a:t>
            </a:r>
          </a:p>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34</a:t>
            </a:fld>
            <a:endParaRPr lang="en-US"/>
          </a:p>
        </p:txBody>
      </p:sp>
    </p:spTree>
    <p:extLst>
      <p:ext uri="{BB962C8B-B14F-4D97-AF65-F5344CB8AC3E}">
        <p14:creationId xmlns:p14="http://schemas.microsoft.com/office/powerpoint/2010/main" val="2171673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if we look at the corresponding</a:t>
            </a:r>
            <a:r>
              <a:rPr lang="en-US" baseline="0" dirty="0" smtClean="0"/>
              <a:t> points on the surface of the scans</a:t>
            </a:r>
            <a:r>
              <a:rPr lang="en-US" dirty="0" smtClean="0"/>
              <a:t>,</a:t>
            </a:r>
            <a:r>
              <a:rPr lang="en-US" baseline="0" dirty="0" smtClean="0"/>
              <a:t> well, here the surface of the scan is smooth.</a:t>
            </a:r>
          </a:p>
          <a:p>
            <a:r>
              <a:rPr lang="en-US" baseline="0" dirty="0" smtClean="0"/>
              <a:t>We cannot really know if these correspondences are accurate or not. In areas like these, geometry alone is ambiguous, is not enough. Nothing is really preventing the surface of the template to “slide” arbitrarily over the scan surface, giving us inaccurate correspondences.</a:t>
            </a:r>
          </a:p>
          <a:p>
            <a:r>
              <a:rPr lang="en-US" baseline="0" dirty="0" smtClean="0"/>
              <a:t>We should add another source of information…</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35</a:t>
            </a:fld>
            <a:endParaRPr lang="en-US"/>
          </a:p>
        </p:txBody>
      </p:sp>
    </p:spTree>
    <p:extLst>
      <p:ext uri="{BB962C8B-B14F-4D97-AF65-F5344CB8AC3E}">
        <p14:creationId xmlns:p14="http://schemas.microsoft.com/office/powerpoint/2010/main" val="1244345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we add texture.</a:t>
            </a:r>
          </a:p>
          <a:p>
            <a:r>
              <a:rPr lang="en-US" dirty="0" smtClean="0"/>
              <a:t>We painted</a:t>
            </a:r>
            <a:r>
              <a:rPr lang="en-US" baseline="0" dirty="0" smtClean="0"/>
              <a:t> the body of our subjects before scanning, applying a </a:t>
            </a:r>
            <a:r>
              <a:rPr lang="en-US" baseline="0" dirty="0" smtClean="0"/>
              <a:t>dense, high</a:t>
            </a:r>
            <a:r>
              <a:rPr lang="en-US" baseline="0" dirty="0" smtClean="0"/>
              <a:t>-frequency texture pattern using blue and red body makeup.</a:t>
            </a:r>
          </a:p>
        </p:txBody>
      </p:sp>
      <p:sp>
        <p:nvSpPr>
          <p:cNvPr id="4" name="Slide Number Placeholder 3"/>
          <p:cNvSpPr>
            <a:spLocks noGrp="1"/>
          </p:cNvSpPr>
          <p:nvPr>
            <p:ph type="sldNum" sz="quarter" idx="10"/>
          </p:nvPr>
        </p:nvSpPr>
        <p:spPr/>
        <p:txBody>
          <a:bodyPr/>
          <a:lstStyle/>
          <a:p>
            <a:fld id="{0E372C74-A315-E844-9814-A4C4649F5823}" type="slidenum">
              <a:rPr lang="en-US" smtClean="0"/>
              <a:pPr/>
              <a:t>36</a:t>
            </a:fld>
            <a:endParaRPr lang="en-US"/>
          </a:p>
        </p:txBody>
      </p:sp>
    </p:spTree>
    <p:extLst>
      <p:ext uri="{BB962C8B-B14F-4D97-AF65-F5344CB8AC3E}">
        <p14:creationId xmlns:p14="http://schemas.microsoft.com/office/powerpoint/2010/main" val="2807035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pattern is</a:t>
            </a:r>
            <a:r>
              <a:rPr lang="en-US" baseline="0" dirty="0" smtClean="0"/>
              <a:t> captured by the 22 RGB cameras of our system.</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37</a:t>
            </a:fld>
            <a:endParaRPr lang="en-US"/>
          </a:p>
        </p:txBody>
      </p:sp>
    </p:spTree>
    <p:extLst>
      <p:ext uri="{BB962C8B-B14F-4D97-AF65-F5344CB8AC3E}">
        <p14:creationId xmlns:p14="http://schemas.microsoft.com/office/powerpoint/2010/main" val="837169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 u</a:t>
            </a:r>
            <a:r>
              <a:rPr lang="en-US" dirty="0" smtClean="0"/>
              <a:t>s consider</a:t>
            </a:r>
            <a:r>
              <a:rPr lang="en-US" baseline="0" dirty="0" smtClean="0"/>
              <a:t> again the vertex on our three registrations. We can project it on image space, and see what we’re mapping.</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38</a:t>
            </a:fld>
            <a:endParaRPr lang="en-US"/>
          </a:p>
        </p:txBody>
      </p:sp>
    </p:spTree>
    <p:extLst>
      <p:ext uri="{BB962C8B-B14F-4D97-AF65-F5344CB8AC3E}">
        <p14:creationId xmlns:p14="http://schemas.microsoft.com/office/powerpoint/2010/main" val="2018400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 that we’re actually mapping different points on the surface of the body. Well</a:t>
            </a:r>
            <a:r>
              <a:rPr lang="en-US" baseline="0" dirty="0" smtClean="0"/>
              <a:t>, we used texture to identify this error; we can use texture to improve our registrations.</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39</a:t>
            </a:fld>
            <a:endParaRPr lang="en-US"/>
          </a:p>
        </p:txBody>
      </p:sp>
    </p:spTree>
    <p:extLst>
      <p:ext uri="{BB962C8B-B14F-4D97-AF65-F5344CB8AC3E}">
        <p14:creationId xmlns:p14="http://schemas.microsoft.com/office/powerpoint/2010/main" val="59639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 all, what do</a:t>
            </a:r>
            <a:r>
              <a:rPr lang="en-US" baseline="0" dirty="0" smtClean="0"/>
              <a:t> we define as appearance</a:t>
            </a:r>
            <a:r>
              <a:rPr lang="en-US" dirty="0" smtClean="0"/>
              <a:t>?</a:t>
            </a:r>
          </a:p>
          <a:p>
            <a:r>
              <a:rPr lang="en-US" dirty="0" smtClean="0"/>
              <a:t>If you</a:t>
            </a:r>
            <a:r>
              <a:rPr lang="en-US" baseline="0" dirty="0" smtClean="0"/>
              <a:t> remember, Michael showed you this slide before.</a:t>
            </a:r>
          </a:p>
          <a:p>
            <a:r>
              <a:rPr lang="en-US" baseline="0" dirty="0" smtClean="0"/>
              <a:t>Our model captures the visible detail of the body. </a:t>
            </a:r>
            <a:r>
              <a:rPr lang="en-US" dirty="0" smtClean="0"/>
              <a:t>We talked a lot</a:t>
            </a:r>
            <a:r>
              <a:rPr lang="en-US" baseline="0" dirty="0" smtClean="0"/>
              <a:t> about shape before, and now we focus on appearance – here, with appearance we mean surface color and texture.</a:t>
            </a:r>
          </a:p>
          <a:p>
            <a:r>
              <a:rPr lang="en-US" baseline="0" dirty="0" smtClean="0"/>
              <a:t>Why is it useful?</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a:t>
            </a:fld>
            <a:endParaRPr lang="en-US"/>
          </a:p>
        </p:txBody>
      </p:sp>
    </p:spTree>
    <p:extLst>
      <p:ext uri="{BB962C8B-B14F-4D97-AF65-F5344CB8AC3E}">
        <p14:creationId xmlns:p14="http://schemas.microsoft.com/office/powerpoint/2010/main" val="3378648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what we</a:t>
            </a:r>
            <a:r>
              <a:rPr lang="en-US" baseline="0" dirty="0" smtClean="0"/>
              <a:t> have right now. A set of scans, with the corresponding camera images, and a set of geometry-based registrations.</a:t>
            </a:r>
          </a:p>
          <a:p>
            <a:r>
              <a:rPr lang="en-US" baseline="0" dirty="0" smtClean="0"/>
              <a:t>We use this to estimate lighting in the scene, and remove shadows from images. This gives us a set of albedo images.</a:t>
            </a:r>
          </a:p>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40</a:t>
            </a:fld>
            <a:endParaRPr lang="en-US"/>
          </a:p>
        </p:txBody>
      </p:sp>
    </p:spTree>
    <p:extLst>
      <p:ext uri="{BB962C8B-B14F-4D97-AF65-F5344CB8AC3E}">
        <p14:creationId xmlns:p14="http://schemas.microsoft.com/office/powerpoint/2010/main" val="1661394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 modeling lighting with</a:t>
            </a:r>
            <a:r>
              <a:rPr lang="en-US" baseline="0" dirty="0" smtClean="0"/>
              <a:t> a SH model (we consider 9 basis functions).</a:t>
            </a:r>
          </a:p>
          <a:p>
            <a:r>
              <a:rPr lang="en-US" baseline="0" dirty="0" smtClean="0"/>
              <a:t>Our registrations, when projected onto different image planes, define a set of correspondences between different images.</a:t>
            </a:r>
            <a:r>
              <a:rPr lang="en-US" dirty="0" smtClean="0"/>
              <a:t> We integrate all this information into a complete</a:t>
            </a:r>
            <a:r>
              <a:rPr lang="en-US" baseline="0" dirty="0" smtClean="0"/>
              <a:t> appearance model…</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41</a:t>
            </a:fld>
            <a:endParaRPr lang="en-US"/>
          </a:p>
        </p:txBody>
      </p:sp>
    </p:spTree>
    <p:extLst>
      <p:ext uri="{BB962C8B-B14F-4D97-AF65-F5344CB8AC3E}">
        <p14:creationId xmlns:p14="http://schemas.microsoft.com/office/powerpoint/2010/main" val="2537369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that</a:t>
            </a:r>
            <a:r>
              <a:rPr lang="en-US" baseline="0" dirty="0" smtClean="0"/>
              <a:t> we store as a texture map. Note that, to do this, for </a:t>
            </a:r>
            <a:r>
              <a:rPr lang="en-US" baseline="0" dirty="0" smtClean="0"/>
              <a:t>every </a:t>
            </a:r>
            <a:r>
              <a:rPr lang="en-US" baseline="0" dirty="0" err="1" smtClean="0"/>
              <a:t>texel</a:t>
            </a:r>
            <a:r>
              <a:rPr lang="en-US" baseline="0" dirty="0" smtClean="0"/>
              <a:t> we blend the color from all the views in which the corresponding surface point is visible – these views may refer to the same pose, or to different poses (and therefore registrations). This means that the sharpness of our texture map depends on the accuracy of our correspondences.</a:t>
            </a:r>
          </a:p>
          <a:p>
            <a:r>
              <a:rPr lang="en-US" baseline="0" dirty="0" smtClean="0"/>
              <a:t>Now we have all the components to formulate our appearance-based error term.</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42</a:t>
            </a:fld>
            <a:endParaRPr lang="en-US"/>
          </a:p>
        </p:txBody>
      </p:sp>
    </p:spTree>
    <p:extLst>
      <p:ext uri="{BB962C8B-B14F-4D97-AF65-F5344CB8AC3E}">
        <p14:creationId xmlns:p14="http://schemas.microsoft.com/office/powerpoint/2010/main" val="3653261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3D</a:t>
            </a:r>
            <a:r>
              <a:rPr lang="en-US" baseline="0" dirty="0" smtClean="0"/>
              <a:t> geometry, our registrations, and a texture map.</a:t>
            </a:r>
          </a:p>
          <a:p>
            <a:r>
              <a:rPr lang="en-US" baseline="0" dirty="0" smtClean="0"/>
              <a:t>Recall that we have defined a forward rendering process. We use that idea to render a set of images from our model.</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43</a:t>
            </a:fld>
            <a:endParaRPr lang="en-US"/>
          </a:p>
        </p:txBody>
      </p:sp>
    </p:spTree>
    <p:extLst>
      <p:ext uri="{BB962C8B-B14F-4D97-AF65-F5344CB8AC3E}">
        <p14:creationId xmlns:p14="http://schemas.microsoft.com/office/powerpoint/2010/main" val="565108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Clearly</a:t>
            </a:r>
            <a:r>
              <a:rPr lang="en-US" baseline="0" dirty="0" smtClean="0"/>
              <a:t>, the higher the similarity between these rendered images and the real ones, the better our registrations are.</a:t>
            </a:r>
          </a:p>
          <a:p>
            <a:r>
              <a:rPr lang="en-US" baseline="0" dirty="0" smtClean="0"/>
              <a:t>We convert this into a mathematical formulation… </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44</a:t>
            </a:fld>
            <a:endParaRPr lang="en-US"/>
          </a:p>
        </p:txBody>
      </p:sp>
    </p:spTree>
    <p:extLst>
      <p:ext uri="{BB962C8B-B14F-4D97-AF65-F5344CB8AC3E}">
        <p14:creationId xmlns:p14="http://schemas.microsoft.com/office/powerpoint/2010/main" val="3120615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computing the sum of per-pixel squared</a:t>
            </a:r>
            <a:r>
              <a:rPr lang="en-US" baseline="0" dirty="0" smtClean="0"/>
              <a:t> differences between real and rendered images.</a:t>
            </a:r>
          </a:p>
          <a:p>
            <a:r>
              <a:rPr lang="en-US" baseline="0" dirty="0" smtClean="0"/>
              <a:t>To take into account inaccuracies in lighting estimation, before computing the error we actually apply a form of contrast normalization, using Ratio of Gaussians filtering.</a:t>
            </a:r>
          </a:p>
          <a:p>
            <a:r>
              <a:rPr lang="en-US" baseline="0" dirty="0" smtClean="0"/>
              <a:t>This new error term, based on appearance…</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45</a:t>
            </a:fld>
            <a:endParaRPr lang="en-US"/>
          </a:p>
        </p:txBody>
      </p:sp>
    </p:spTree>
    <p:extLst>
      <p:ext uri="{BB962C8B-B14F-4D97-AF65-F5344CB8AC3E}">
        <p14:creationId xmlns:p14="http://schemas.microsoft.com/office/powerpoint/2010/main" val="1729940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can be simply added to the original </a:t>
            </a:r>
            <a:r>
              <a:rPr lang="en-US" dirty="0" err="1" smtClean="0"/>
              <a:t>coregistration</a:t>
            </a:r>
            <a:r>
              <a:rPr lang="en-US" dirty="0" smtClean="0"/>
              <a:t> formulation.</a:t>
            </a:r>
          </a:p>
          <a:p>
            <a:r>
              <a:rPr lang="en-US" dirty="0" smtClean="0"/>
              <a:t>Remember</a:t>
            </a:r>
            <a:r>
              <a:rPr lang="en-US" baseline="0" dirty="0" smtClean="0"/>
              <a:t> that, in </a:t>
            </a:r>
            <a:r>
              <a:rPr lang="en-US" baseline="0" dirty="0" err="1" smtClean="0"/>
              <a:t>coregistration</a:t>
            </a:r>
            <a:r>
              <a:rPr lang="en-US" baseline="0" dirty="0" smtClean="0"/>
              <a:t>, given a corpus of scans we optimize a set of registrations and model parameters (i.e. pose, shape, and now also appearance). This is done by defining a unique objective function, given by the sum of…</a:t>
            </a:r>
            <a:endParaRPr lang="en-US"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46</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 geometry-based</a:t>
            </a:r>
            <a:r>
              <a:rPr lang="en-US" baseline="0" dirty="0" smtClean="0"/>
              <a:t> error term, penalizing distance in 3D between scan surface and registration surface,</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47</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coupling term, encouraging</a:t>
            </a:r>
            <a:r>
              <a:rPr lang="en-US" baseline="0" dirty="0" smtClean="0"/>
              <a:t> similarity between registrations and our model,</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48</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regularizer</a:t>
            </a:r>
            <a:r>
              <a:rPr lang="en-US" baseline="0" dirty="0" smtClean="0"/>
              <a:t> for pose parameters,</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49</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it gives us more realism.</a:t>
            </a:r>
          </a:p>
          <a:p>
            <a:r>
              <a:rPr lang="en-US" baseline="0" dirty="0" smtClean="0"/>
              <a:t>This is a model of me with and without texture.</a:t>
            </a:r>
          </a:p>
          <a:p>
            <a:r>
              <a:rPr lang="en-US" baseline="0" dirty="0" smtClean="0"/>
              <a:t>You see that, once we add color, we represent more details (look at my moles, or at my tattoo on the right ankle).</a:t>
            </a:r>
          </a:p>
          <a:p>
            <a:r>
              <a:rPr lang="en-US" baseline="0" dirty="0" smtClean="0"/>
              <a:t>If I want an avatar of myself, let’s say, to play a videogame, I’d like it to have texture.</a:t>
            </a:r>
          </a:p>
          <a:p>
            <a:r>
              <a:rPr lang="en-US" baseline="0" dirty="0" smtClean="0"/>
              <a:t>In general, appearance is an additional source of information with respect to geometry, and it’s useful also to perform various tasks in computer vision.</a:t>
            </a:r>
          </a:p>
        </p:txBody>
      </p:sp>
      <p:sp>
        <p:nvSpPr>
          <p:cNvPr id="4" name="Slide Number Placeholder 3"/>
          <p:cNvSpPr>
            <a:spLocks noGrp="1"/>
          </p:cNvSpPr>
          <p:nvPr>
            <p:ph type="sldNum" sz="quarter" idx="10"/>
          </p:nvPr>
        </p:nvSpPr>
        <p:spPr/>
        <p:txBody>
          <a:bodyPr/>
          <a:lstStyle/>
          <a:p>
            <a:fld id="{0E372C74-A315-E844-9814-A4C4649F5823}" type="slidenum">
              <a:rPr lang="en-US" smtClean="0"/>
              <a:pPr/>
              <a:t>5</a:t>
            </a:fld>
            <a:endParaRPr lang="en-US"/>
          </a:p>
        </p:txBody>
      </p:sp>
    </p:spTree>
    <p:extLst>
      <p:ext uri="{BB962C8B-B14F-4D97-AF65-F5344CB8AC3E}">
        <p14:creationId xmlns:p14="http://schemas.microsoft.com/office/powerpoint/2010/main" val="3378648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a:t>
            </a:r>
            <a:r>
              <a:rPr lang="en-US" baseline="0" dirty="0" smtClean="0"/>
              <a:t> for the other model parameters.</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50</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we add our</a:t>
            </a:r>
            <a:r>
              <a:rPr lang="en-US" baseline="0" dirty="0" smtClean="0"/>
              <a:t> novel</a:t>
            </a:r>
            <a:r>
              <a:rPr lang="en-US" dirty="0" smtClean="0"/>
              <a:t> appearance-based error term, as an additional data term.</a:t>
            </a:r>
            <a:endParaRPr lang="en-US" dirty="0" smtClean="0"/>
          </a:p>
          <a:p>
            <a:r>
              <a:rPr lang="en-US" dirty="0" smtClean="0"/>
              <a:t>In </a:t>
            </a:r>
            <a:r>
              <a:rPr lang="en-US" dirty="0" smtClean="0"/>
              <a:t>the paper we cite here we used </a:t>
            </a:r>
            <a:r>
              <a:rPr lang="en-US" dirty="0" err="1" smtClean="0"/>
              <a:t>BlendSCAPE</a:t>
            </a:r>
            <a:r>
              <a:rPr lang="en-US" dirty="0" smtClean="0"/>
              <a:t>, </a:t>
            </a:r>
            <a:r>
              <a:rPr lang="en-US" dirty="0" smtClean="0"/>
              <a:t>and the </a:t>
            </a:r>
            <a:r>
              <a:rPr lang="en-US" dirty="0" smtClean="0"/>
              <a:t>result we show in</a:t>
            </a:r>
            <a:r>
              <a:rPr lang="en-US" baseline="0" dirty="0" smtClean="0"/>
              <a:t> this talk are obtained with </a:t>
            </a:r>
            <a:r>
              <a:rPr lang="en-US" baseline="0" dirty="0" err="1" smtClean="0"/>
              <a:t>BlendSCAPE</a:t>
            </a:r>
            <a:r>
              <a:rPr lang="en-US" baseline="0" dirty="0" smtClean="0"/>
              <a:t>.</a:t>
            </a:r>
          </a:p>
          <a:p>
            <a:r>
              <a:rPr lang="en-US" dirty="0" smtClean="0"/>
              <a:t>But the same idea might</a:t>
            </a:r>
            <a:r>
              <a:rPr lang="en-US" baseline="0" dirty="0" smtClean="0"/>
              <a:t> be applied to SMPL in a straightforward </a:t>
            </a:r>
            <a:r>
              <a:rPr lang="en-US" baseline="0" dirty="0" smtClean="0"/>
              <a:t>manner.</a:t>
            </a:r>
          </a:p>
          <a:p>
            <a:r>
              <a:rPr lang="en-US" dirty="0" smtClean="0"/>
              <a:t>Note </a:t>
            </a:r>
            <a:r>
              <a:rPr lang="en-US" dirty="0" smtClean="0"/>
              <a:t>that we can </a:t>
            </a:r>
            <a:r>
              <a:rPr lang="en-US" dirty="0" smtClean="0"/>
              <a:t>code </a:t>
            </a:r>
            <a:r>
              <a:rPr lang="en-US" dirty="0" smtClean="0"/>
              <a:t>this </a:t>
            </a:r>
            <a:r>
              <a:rPr lang="en-US" dirty="0" smtClean="0"/>
              <a:t>easily</a:t>
            </a:r>
            <a:r>
              <a:rPr lang="en-US" baseline="0" dirty="0" smtClean="0"/>
              <a:t> </a:t>
            </a:r>
            <a:r>
              <a:rPr lang="en-US" dirty="0" smtClean="0"/>
              <a:t>using </a:t>
            </a:r>
            <a:r>
              <a:rPr lang="en-US" dirty="0" err="1" smtClean="0"/>
              <a:t>OpenDR</a:t>
            </a:r>
            <a:r>
              <a:rPr lang="en-US" dirty="0" smtClean="0"/>
              <a:t>.</a:t>
            </a:r>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51</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example snippet in python</a:t>
            </a:r>
            <a:r>
              <a:rPr lang="en-US" baseline="0" dirty="0" smtClean="0"/>
              <a:t>.</a:t>
            </a:r>
          </a:p>
          <a:p>
            <a:r>
              <a:rPr lang="en-US" baseline="0" dirty="0" smtClean="0"/>
              <a:t> We </a:t>
            </a:r>
            <a:r>
              <a:rPr lang="en-US" baseline="0" dirty="0" smtClean="0"/>
              <a:t>instantiate a renderer by just providing </a:t>
            </a:r>
            <a:r>
              <a:rPr lang="en-US" baseline="0" dirty="0" smtClean="0"/>
              <a:t>the vertices and faces </a:t>
            </a:r>
            <a:r>
              <a:rPr lang="en-US" baseline="0" dirty="0" smtClean="0"/>
              <a:t>of our mesh, </a:t>
            </a:r>
            <a:r>
              <a:rPr lang="en-US" baseline="0" dirty="0" smtClean="0"/>
              <a:t>plus texture </a:t>
            </a:r>
            <a:r>
              <a:rPr lang="en-US" baseline="0" dirty="0" smtClean="0"/>
              <a:t>mapping and camera information.</a:t>
            </a:r>
          </a:p>
          <a:p>
            <a:r>
              <a:rPr lang="en-US" baseline="0" dirty="0" smtClean="0"/>
              <a:t>We define our error term as the difference between rendered and real image, and we just minimize this objective.</a:t>
            </a:r>
          </a:p>
          <a:p>
            <a:r>
              <a:rPr lang="en-US" baseline="0" dirty="0" smtClean="0"/>
              <a:t>This is a simplification (we are ignoring the other </a:t>
            </a:r>
            <a:r>
              <a:rPr lang="en-US" baseline="0" dirty="0" smtClean="0"/>
              <a:t>terms and skipping some preliminary steps at the beginning)</a:t>
            </a:r>
            <a:r>
              <a:rPr lang="en-US" baseline="0" dirty="0" smtClean="0"/>
              <a:t>, but it should be useful to give you an idea of what working with this framework means. </a:t>
            </a:r>
          </a:p>
          <a:p>
            <a:r>
              <a:rPr lang="en-US" baseline="0" dirty="0" smtClean="0"/>
              <a:t>Note that the error term is not squared here, since the call to “minimize” (</a:t>
            </a:r>
            <a:r>
              <a:rPr lang="en-US" baseline="0" dirty="0" err="1" smtClean="0"/>
              <a:t>ch.minimize</a:t>
            </a:r>
            <a:r>
              <a:rPr lang="en-US" baseline="0" dirty="0" smtClean="0"/>
              <a:t>) automatically squares the objective taken as parameter.</a:t>
            </a:r>
            <a:endParaRPr lang="en-US" baseline="0"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52</a:t>
            </a:fld>
            <a:endParaRPr lang="en-US"/>
          </a:p>
        </p:txBody>
      </p:sp>
    </p:spTree>
    <p:extLst>
      <p:ext uri="{BB962C8B-B14F-4D97-AF65-F5344CB8AC3E}">
        <p14:creationId xmlns:p14="http://schemas.microsoft.com/office/powerpoint/2010/main" val="3685615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what changes when</a:t>
            </a:r>
            <a:r>
              <a:rPr lang="en-US" baseline="0" dirty="0" smtClean="0"/>
              <a:t> we take appearance into account? We can compare our models before and after appearance-based optimization.</a:t>
            </a:r>
          </a:p>
          <a:p>
            <a:r>
              <a:rPr lang="en-US" baseline="0" dirty="0" smtClean="0"/>
              <a:t>Vertex positions can move up to </a:t>
            </a:r>
            <a:r>
              <a:rPr lang="en-US" baseline="0" dirty="0" smtClean="0"/>
              <a:t>2cm (or even more), </a:t>
            </a:r>
            <a:r>
              <a:rPr lang="en-US" baseline="0" dirty="0" smtClean="0"/>
              <a:t>mostly in smooth areas like the torso. This means that appearance is driving optimization in these areas… </a:t>
            </a:r>
          </a:p>
          <a:p>
            <a:endParaRPr lang="en-US" dirty="0"/>
          </a:p>
        </p:txBody>
      </p:sp>
      <p:sp>
        <p:nvSpPr>
          <p:cNvPr id="4" name="Slide Number Placeholder 3"/>
          <p:cNvSpPr>
            <a:spLocks noGrp="1"/>
          </p:cNvSpPr>
          <p:nvPr>
            <p:ph type="sldNum" sz="quarter" idx="10"/>
          </p:nvPr>
        </p:nvSpPr>
        <p:spPr/>
        <p:txBody>
          <a:bodyPr/>
          <a:lstStyle/>
          <a:p>
            <a:fld id="{236D7784-2520-9B44-8B89-018CCB28F16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giving us much better correspondences, and therefore sharper appearance models.</a:t>
            </a:r>
          </a:p>
          <a:p>
            <a:r>
              <a:rPr lang="en-US" baseline="0" dirty="0" smtClean="0"/>
              <a:t>It is important to take into account these sliding errors, and correct them, when building a model: sliding creates variance that is not related to shape, and that we do not want to capture with our model.</a:t>
            </a:r>
          </a:p>
          <a:p>
            <a:r>
              <a:rPr lang="en-US" baseline="0" dirty="0" smtClean="0"/>
              <a:t>Besides this qualitative evaluation, we can also quantify numerically the correspondence error.</a:t>
            </a:r>
            <a:endParaRPr lang="en-US" dirty="0" smtClean="0"/>
          </a:p>
        </p:txBody>
      </p:sp>
      <p:sp>
        <p:nvSpPr>
          <p:cNvPr id="4" name="Slide Number Placeholder 3"/>
          <p:cNvSpPr>
            <a:spLocks noGrp="1"/>
          </p:cNvSpPr>
          <p:nvPr>
            <p:ph type="sldNum" sz="quarter" idx="10"/>
          </p:nvPr>
        </p:nvSpPr>
        <p:spPr/>
        <p:txBody>
          <a:bodyPr/>
          <a:lstStyle/>
          <a:p>
            <a:fld id="{236D7784-2520-9B44-8B89-018CCB28F16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did this to build FAUST, a</a:t>
            </a:r>
            <a:r>
              <a:rPr lang="en-US" baseline="0" dirty="0" smtClean="0"/>
              <a:t> dataset for 3D mesh registration.</a:t>
            </a:r>
          </a:p>
          <a:p>
            <a:r>
              <a:rPr lang="en-US" dirty="0" smtClean="0"/>
              <a:t>FAUST collects</a:t>
            </a:r>
            <a:r>
              <a:rPr lang="en-US" baseline="0" dirty="0" smtClean="0"/>
              <a:t> 300 real scans of 10 subjects in different poses, with dense ground-truth correspondences – automatically computed using the technique we just presented.</a:t>
            </a:r>
            <a:endParaRPr lang="en-US" dirty="0"/>
          </a:p>
        </p:txBody>
      </p:sp>
      <p:sp>
        <p:nvSpPr>
          <p:cNvPr id="4" name="Slide Number Placeholder 3"/>
          <p:cNvSpPr>
            <a:spLocks noGrp="1"/>
          </p:cNvSpPr>
          <p:nvPr>
            <p:ph type="sldNum" sz="quarter" idx="10"/>
          </p:nvPr>
        </p:nvSpPr>
        <p:spPr/>
        <p:txBody>
          <a:bodyPr/>
          <a:lstStyle/>
          <a:p>
            <a:fld id="{236D7784-2520-9B44-8B89-018CCB28F169}"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split FAUST in a training and test set, and</a:t>
            </a:r>
            <a:r>
              <a:rPr lang="en-US" baseline="0" dirty="0" smtClean="0"/>
              <a:t> defined a benchmark over 100 scan pairs.</a:t>
            </a:r>
            <a:endParaRPr lang="en-US" dirty="0"/>
          </a:p>
        </p:txBody>
      </p:sp>
      <p:sp>
        <p:nvSpPr>
          <p:cNvPr id="4" name="Slide Number Placeholder 3"/>
          <p:cNvSpPr>
            <a:spLocks noGrp="1"/>
          </p:cNvSpPr>
          <p:nvPr>
            <p:ph type="sldNum" sz="quarter" idx="10"/>
          </p:nvPr>
        </p:nvSpPr>
        <p:spPr/>
        <p:txBody>
          <a:bodyPr/>
          <a:lstStyle/>
          <a:p>
            <a:fld id="{236D7784-2520-9B44-8B89-018CCB28F169}"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the</a:t>
            </a:r>
            <a:r>
              <a:rPr lang="en-US" baseline="0" dirty="0" smtClean="0"/>
              <a:t> dataset and the benchmark are freely available for research </a:t>
            </a:r>
            <a:r>
              <a:rPr lang="en-US" baseline="0" dirty="0" smtClean="0"/>
              <a:t>purposes on the FAUST website, </a:t>
            </a:r>
            <a:r>
              <a:rPr lang="en-US" baseline="0" dirty="0" smtClean="0"/>
              <a:t>and we started having some submissions.</a:t>
            </a:r>
          </a:p>
          <a:p>
            <a:r>
              <a:rPr lang="en-US" baseline="0" dirty="0" smtClean="0"/>
              <a:t>For instance…</a:t>
            </a:r>
          </a:p>
        </p:txBody>
      </p:sp>
      <p:sp>
        <p:nvSpPr>
          <p:cNvPr id="4" name="Slide Number Placeholder 3"/>
          <p:cNvSpPr>
            <a:spLocks noGrp="1"/>
          </p:cNvSpPr>
          <p:nvPr>
            <p:ph type="sldNum" sz="quarter" idx="10"/>
          </p:nvPr>
        </p:nvSpPr>
        <p:spPr/>
        <p:txBody>
          <a:bodyPr/>
          <a:lstStyle/>
          <a:p>
            <a:fld id="{236D7784-2520-9B44-8B89-018CCB28F169}"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we have a novel registration technique, evaluated on FAUST, that will be presented at </a:t>
            </a:r>
            <a:r>
              <a:rPr lang="en-US" baseline="0" dirty="0" smtClean="0"/>
              <a:t>ICCV this year.</a:t>
            </a:r>
            <a:endParaRPr lang="en-US" baseline="0" dirty="0" smtClean="0"/>
          </a:p>
        </p:txBody>
      </p:sp>
      <p:sp>
        <p:nvSpPr>
          <p:cNvPr id="4" name="Slide Number Placeholder 3"/>
          <p:cNvSpPr>
            <a:spLocks noGrp="1"/>
          </p:cNvSpPr>
          <p:nvPr>
            <p:ph type="sldNum" sz="quarter" idx="10"/>
          </p:nvPr>
        </p:nvSpPr>
        <p:spPr/>
        <p:txBody>
          <a:bodyPr/>
          <a:lstStyle/>
          <a:p>
            <a:fld id="{236D7784-2520-9B44-8B89-018CCB28F16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so far we relied</a:t>
            </a:r>
            <a:r>
              <a:rPr lang="en-US" baseline="0" dirty="0" smtClean="0"/>
              <a:t> on </a:t>
            </a:r>
            <a:r>
              <a:rPr lang="en-US" dirty="0" smtClean="0"/>
              <a:t>this high-frequency</a:t>
            </a:r>
            <a:r>
              <a:rPr lang="en-US" baseline="0" dirty="0" smtClean="0"/>
              <a:t> texture pattern.</a:t>
            </a:r>
          </a:p>
          <a:p>
            <a:r>
              <a:rPr lang="en-US" baseline="0" dirty="0" smtClean="0"/>
              <a:t>This was useful to assess the accuracy of our registrations, but it’s somehow unnatural.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59</a:t>
            </a:fld>
            <a:endParaRPr lang="en-US"/>
          </a:p>
        </p:txBody>
      </p:sp>
    </p:spTree>
    <p:extLst>
      <p:ext uri="{BB962C8B-B14F-4D97-AF65-F5344CB8AC3E}">
        <p14:creationId xmlns:p14="http://schemas.microsoft.com/office/powerpoint/2010/main" val="3458937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instance, to define</a:t>
            </a:r>
            <a:r>
              <a:rPr lang="en-US" baseline="0" dirty="0" smtClean="0"/>
              <a:t> more accurate correspondences between 3D surfaces.</a:t>
            </a:r>
          </a:p>
          <a:p>
            <a:r>
              <a:rPr lang="en-US" baseline="0" dirty="0" smtClean="0"/>
              <a:t>Remember that we talked about scan registration before. Now consider we want to establish correspondences between these two scans: if we rely only on geometry, correspondence might be ambiguous in areas that are geometrically smooth.</a:t>
            </a:r>
          </a:p>
          <a:p>
            <a:r>
              <a:rPr lang="en-US" baseline="0" dirty="0" smtClean="0"/>
              <a:t>Texture can give us more information.</a:t>
            </a:r>
          </a:p>
          <a:p>
            <a:r>
              <a:rPr lang="en-US" baseline="0" dirty="0" smtClean="0"/>
              <a:t>And this is true not only for the static case.</a:t>
            </a:r>
          </a:p>
        </p:txBody>
      </p:sp>
      <p:sp>
        <p:nvSpPr>
          <p:cNvPr id="4" name="Slide Number Placeholder 3"/>
          <p:cNvSpPr>
            <a:spLocks noGrp="1"/>
          </p:cNvSpPr>
          <p:nvPr>
            <p:ph type="sldNum" sz="quarter" idx="10"/>
          </p:nvPr>
        </p:nvSpPr>
        <p:spPr/>
        <p:txBody>
          <a:bodyPr/>
          <a:lstStyle/>
          <a:p>
            <a:fld id="{0E372C74-A315-E844-9814-A4C4649F5823}" type="slidenum">
              <a:rPr lang="en-US" smtClean="0"/>
              <a:pPr/>
              <a:t>6</a:t>
            </a:fld>
            <a:endParaRPr lang="en-US"/>
          </a:p>
        </p:txBody>
      </p:sp>
    </p:spTree>
    <p:extLst>
      <p:ext uri="{BB962C8B-B14F-4D97-AF65-F5344CB8AC3E}">
        <p14:creationId xmlns:p14="http://schemas.microsoft.com/office/powerpoint/2010/main" val="33786487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Indeed</a:t>
            </a:r>
            <a:r>
              <a:rPr lang="en-US" baseline="0" dirty="0" smtClean="0"/>
              <a:t>, only a few people exhibit such patterns naturally.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60</a:t>
            </a:fld>
            <a:endParaRPr lang="en-US"/>
          </a:p>
        </p:txBody>
      </p:sp>
    </p:spTree>
    <p:extLst>
      <p:ext uri="{BB962C8B-B14F-4D97-AF65-F5344CB8AC3E}">
        <p14:creationId xmlns:p14="http://schemas.microsoft.com/office/powerpoint/2010/main" val="34589370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question that arises is therefore: can the information given by human skin alone (for instance, by the presence of moles or birthmarks) be enough to improve registration accuracy over geometry-based methods?</a:t>
            </a:r>
          </a:p>
          <a:p>
            <a:r>
              <a:rPr lang="en-US" baseline="0" dirty="0" smtClean="0"/>
              <a:t>To answer this question we explored uses of our technique in the medical field, and last year we proposed an application for </a:t>
            </a:r>
            <a:r>
              <a:rPr lang="en-US" baseline="0" dirty="0" smtClean="0"/>
              <a:t>skin cancer screening.</a:t>
            </a:r>
            <a:endParaRPr lang="en-US" baseline="0" dirty="0" smtClean="0"/>
          </a:p>
          <a:p>
            <a:r>
              <a:rPr lang="en-US" baseline="0" dirty="0" smtClean="0"/>
              <a:t>And we’ll rely on our technique to track people in motion, without using this dense pattern. </a:t>
            </a:r>
            <a:r>
              <a:rPr lang="en-US" baseline="0" dirty="0" smtClean="0"/>
              <a:t>We’ll talk about this in more detail later in the tutorial.</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61</a:t>
            </a:fld>
            <a:endParaRPr lang="en-US"/>
          </a:p>
        </p:txBody>
      </p:sp>
    </p:spTree>
    <p:extLst>
      <p:ext uri="{BB962C8B-B14F-4D97-AF65-F5344CB8AC3E}">
        <p14:creationId xmlns:p14="http://schemas.microsoft.com/office/powerpoint/2010/main" val="3458937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62</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63</a:t>
            </a:fld>
            <a:endParaRPr lang="en-US"/>
          </a:p>
        </p:txBody>
      </p:sp>
    </p:spTree>
    <p:extLst>
      <p:ext uri="{BB962C8B-B14F-4D97-AF65-F5344CB8AC3E}">
        <p14:creationId xmlns:p14="http://schemas.microsoft.com/office/powerpoint/2010/main" val="39662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Texture</a:t>
            </a:r>
            <a:r>
              <a:rPr lang="en-US" baseline="0" dirty="0" smtClean="0"/>
              <a:t> information is useful to track bodies in dynamic sequences.</a:t>
            </a:r>
          </a:p>
          <a:p>
            <a:r>
              <a:rPr lang="en-US" baseline="0" dirty="0" smtClean="0"/>
              <a:t>There are examples of this in the literature, and we will see an application later in the tutorial.</a:t>
            </a:r>
          </a:p>
          <a:p>
            <a:endParaRPr lang="en-US" dirty="0"/>
          </a:p>
        </p:txBody>
      </p:sp>
      <p:sp>
        <p:nvSpPr>
          <p:cNvPr id="4" name="Slide Number Placeholder 3"/>
          <p:cNvSpPr>
            <a:spLocks noGrp="1"/>
          </p:cNvSpPr>
          <p:nvPr>
            <p:ph type="sldNum" sz="quarter" idx="10"/>
          </p:nvPr>
        </p:nvSpPr>
        <p:spPr/>
        <p:txBody>
          <a:bodyPr/>
          <a:lstStyle/>
          <a:p>
            <a:fld id="{0E372C74-A315-E844-9814-A4C4649F5823}" type="slidenum">
              <a:rPr lang="en-US" smtClean="0"/>
              <a:pPr/>
              <a:t>7</a:t>
            </a:fld>
            <a:endParaRPr lang="en-US"/>
          </a:p>
        </p:txBody>
      </p:sp>
    </p:spTree>
    <p:extLst>
      <p:ext uri="{BB962C8B-B14F-4D97-AF65-F5344CB8AC3E}">
        <p14:creationId xmlns:p14="http://schemas.microsoft.com/office/powerpoint/2010/main" val="3378648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represent appearance?</a:t>
            </a:r>
          </a:p>
          <a:p>
            <a:r>
              <a:rPr lang="en-US" dirty="0" smtClean="0"/>
              <a:t>The most straightforward</a:t>
            </a:r>
            <a:r>
              <a:rPr lang="en-US" baseline="0" dirty="0" smtClean="0"/>
              <a:t> approach is vertex coloring.</a:t>
            </a:r>
          </a:p>
          <a:p>
            <a:r>
              <a:rPr lang="en-US" baseline="0" dirty="0" smtClean="0"/>
              <a:t>As we can see here on the left, we assign a color to each mesh vertex; color for points inside triangles is obtained by just interpolating between vertices.</a:t>
            </a:r>
          </a:p>
          <a:p>
            <a:r>
              <a:rPr lang="en-US" baseline="0" dirty="0" smtClean="0"/>
              <a:t>Clearly, the higher the number of vertices, the higher the level of detail we achieve. However, this increases computational complexity.</a:t>
            </a:r>
          </a:p>
          <a:p>
            <a:r>
              <a:rPr lang="en-US" baseline="0" dirty="0" smtClean="0"/>
              <a:t>Texture mapping avoids this by decoupling geometry and appearance. As we can see on the right, we are capturing much more detail, but the number of vertices remains the same. The idea behind texture mapping is quite simple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0E372C74-A315-E844-9814-A4C4649F5823}" type="slidenum">
              <a:rPr lang="en-US" smtClean="0"/>
              <a:pPr/>
              <a:t>8</a:t>
            </a:fld>
            <a:endParaRPr lang="en-US"/>
          </a:p>
        </p:txBody>
      </p:sp>
    </p:spTree>
    <p:extLst>
      <p:ext uri="{BB962C8B-B14F-4D97-AF65-F5344CB8AC3E}">
        <p14:creationId xmlns:p14="http://schemas.microsoft.com/office/powerpoint/2010/main" val="337864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define</a:t>
            </a:r>
            <a:r>
              <a:rPr lang="en-US" baseline="0" dirty="0" smtClean="0"/>
              <a:t> a mapping function from our 3D surface to a 2D space, our texture map.</a:t>
            </a:r>
          </a:p>
          <a:p>
            <a:r>
              <a:rPr lang="en-US" baseline="0" dirty="0" smtClean="0"/>
              <a:t>This 2D space is commonly referred to as “UV”, since each pixel in the texture map (or </a:t>
            </a:r>
            <a:r>
              <a:rPr lang="en-US" baseline="0" dirty="0" err="1" smtClean="0"/>
              <a:t>texel</a:t>
            </a:r>
            <a:r>
              <a:rPr lang="en-US" baseline="0" dirty="0" smtClean="0"/>
              <a:t>) is identified by a pair of u-v coordinates.</a:t>
            </a:r>
          </a:p>
          <a:p>
            <a:r>
              <a:rPr lang="en-US" baseline="0" dirty="0" smtClean="0"/>
              <a:t>The texture map represents the complete 3D surface, “unwrapped”.</a:t>
            </a:r>
          </a:p>
          <a:p>
            <a:r>
              <a:rPr lang="en-US" baseline="0" dirty="0" smtClean="0"/>
              <a:t>Our mapping function assigns to each mesh vertex a pair of u-v coordinates.</a:t>
            </a:r>
          </a:p>
        </p:txBody>
      </p:sp>
      <p:sp>
        <p:nvSpPr>
          <p:cNvPr id="4" name="Slide Number Placeholder 3"/>
          <p:cNvSpPr>
            <a:spLocks noGrp="1"/>
          </p:cNvSpPr>
          <p:nvPr>
            <p:ph type="sldNum" sz="quarter" idx="10"/>
          </p:nvPr>
        </p:nvSpPr>
        <p:spPr/>
        <p:txBody>
          <a:bodyPr/>
          <a:lstStyle/>
          <a:p>
            <a:fld id="{0E372C74-A315-E844-9814-A4C4649F582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7DDC9A-D3D0-B847-80E0-ED237087DD35}" type="datetimeFigureOut">
              <a:rPr lang="en-US" smtClean="0"/>
              <a:pPr/>
              <a:t>03/01/16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7DDC9A-D3D0-B847-80E0-ED237087DD35}" type="datetimeFigureOut">
              <a:rPr lang="en-US" smtClean="0"/>
              <a:pPr/>
              <a:t>03/01/16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7DDC9A-D3D0-B847-80E0-ED237087DD35}" type="datetimeFigureOut">
              <a:rPr lang="en-US" smtClean="0"/>
              <a:pPr/>
              <a:t>03/01/16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7DDC9A-D3D0-B847-80E0-ED237087DD35}" type="datetimeFigureOut">
              <a:rPr lang="en-US" smtClean="0"/>
              <a:pPr/>
              <a:t>03/01/16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7DDC9A-D3D0-B847-80E0-ED237087DD35}" type="datetimeFigureOut">
              <a:rPr lang="en-US" smtClean="0"/>
              <a:pPr/>
              <a:t>03/01/16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7DDC9A-D3D0-B847-80E0-ED237087DD35}" type="datetimeFigureOut">
              <a:rPr lang="en-US" smtClean="0"/>
              <a:pPr/>
              <a:t>03/01/16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7DDC9A-D3D0-B847-80E0-ED237087DD35}" type="datetimeFigureOut">
              <a:rPr lang="en-US" smtClean="0"/>
              <a:pPr/>
              <a:t>03/01/16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7DDC9A-D3D0-B847-80E0-ED237087DD35}" type="datetimeFigureOut">
              <a:rPr lang="en-US" smtClean="0"/>
              <a:pPr/>
              <a:t>03/01/16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DDC9A-D3D0-B847-80E0-ED237087DD35}" type="datetimeFigureOut">
              <a:rPr lang="en-US" smtClean="0"/>
              <a:pPr/>
              <a:t>03/01/16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7DDC9A-D3D0-B847-80E0-ED237087DD35}" type="datetimeFigureOut">
              <a:rPr lang="en-US" smtClean="0"/>
              <a:pPr/>
              <a:t>03/01/16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7DDC9A-D3D0-B847-80E0-ED237087DD35}" type="datetimeFigureOut">
              <a:rPr lang="en-US" smtClean="0"/>
              <a:pPr/>
              <a:t>03/01/16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AEC6D-5B2A-6A41-9760-18C57BE791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DDC9A-D3D0-B847-80E0-ED237087DD35}" type="datetimeFigureOut">
              <a:rPr lang="en-US" smtClean="0"/>
              <a:pPr/>
              <a:t>03/01/16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AEC6D-5B2A-6A41-9760-18C57BE791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emf"/><Relationship Id="rId8"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emf"/><Relationship Id="rId8" Type="http://schemas.openxmlformats.org/officeDocument/2006/relationships/image" Target="../media/image25.emf"/><Relationship Id="rId9"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3.xml"/><Relationship Id="rId5" Type="http://schemas.openxmlformats.org/officeDocument/2006/relationships/image" Target="../media/image49.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89.png"/><Relationship Id="rId12" Type="http://schemas.openxmlformats.org/officeDocument/2006/relationships/image" Target="../media/image90.png"/><Relationship Id="rId13" Type="http://schemas.openxmlformats.org/officeDocument/2006/relationships/image" Target="../media/image75.png"/><Relationship Id="rId14" Type="http://schemas.openxmlformats.org/officeDocument/2006/relationships/image" Target="../media/image91.png"/><Relationship Id="rId1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png"/></Relationships>
</file>

<file path=ppt/slides/_rels/slide41.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image" Target="../media/image75.png"/><Relationship Id="rId17" Type="http://schemas.openxmlformats.org/officeDocument/2006/relationships/image" Target="../media/image91.png"/><Relationship Id="rId18"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93.png"/></Relationships>
</file>

<file path=ppt/slides/_rels/slide42.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image" Target="../media/image75.png"/><Relationship Id="rId17" Type="http://schemas.openxmlformats.org/officeDocument/2006/relationships/image" Target="../media/image91.png"/><Relationship Id="rId18" Type="http://schemas.openxmlformats.org/officeDocument/2006/relationships/image" Target="../media/image92.png"/><Relationship Id="rId19"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96.png"/><Relationship Id="rId5" Type="http://schemas.openxmlformats.org/officeDocument/2006/relationships/image" Target="../media/image101.png"/><Relationship Id="rId6" Type="http://schemas.openxmlformats.org/officeDocument/2006/relationships/image" Target="../media/image97.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98.png"/><Relationship Id="rId10" Type="http://schemas.openxmlformats.org/officeDocument/2006/relationships/image" Target="../media/image99.png"/><Relationship Id="rId11"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06.png"/><Relationship Id="rId1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5.png"/><Relationship Id="rId4" Type="http://schemas.openxmlformats.org/officeDocument/2006/relationships/image" Target="../media/image96.png"/><Relationship Id="rId5" Type="http://schemas.openxmlformats.org/officeDocument/2006/relationships/image" Target="../media/image101.png"/><Relationship Id="rId6" Type="http://schemas.openxmlformats.org/officeDocument/2006/relationships/image" Target="../media/image97.png"/><Relationship Id="rId7" Type="http://schemas.openxmlformats.org/officeDocument/2006/relationships/image" Target="../media/image102.png"/><Relationship Id="rId8" Type="http://schemas.openxmlformats.org/officeDocument/2006/relationships/image" Target="../media/image104.png"/><Relationship Id="rId9" Type="http://schemas.openxmlformats.org/officeDocument/2006/relationships/image" Target="../media/image105.png"/><Relationship Id="rId10" Type="http://schemas.openxmlformats.org/officeDocument/2006/relationships/image" Target="../media/image10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0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07.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08.emf"/></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8.png"/><Relationship Id="rId6"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8.png"/><Relationship Id="rId5" Type="http://schemas.openxmlformats.org/officeDocument/2006/relationships/image" Target="../media/image111.png"/><Relationship Id="rId6" Type="http://schemas.openxmlformats.org/officeDocument/2006/relationships/image" Target="../media/image109.png"/><Relationship Id="rId7" Type="http://schemas.openxmlformats.org/officeDocument/2006/relationships/image" Target="../media/image112.png"/><Relationship Id="rId8"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1.jpeg"/><Relationship Id="rId5"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1.jpeg"/><Relationship Id="rId5" Type="http://schemas.openxmlformats.org/officeDocument/2006/relationships/image" Target="../media/image122.png"/><Relationship Id="rId6"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1621"/>
            <a:ext cx="7772400" cy="3228674"/>
          </a:xfrm>
        </p:spPr>
        <p:txBody>
          <a:bodyPr>
            <a:normAutofit/>
          </a:bodyPr>
          <a:lstStyle/>
          <a:p>
            <a:r>
              <a:rPr lang="en-US" dirty="0" smtClean="0"/>
              <a:t>Modeling Human Bodies</a:t>
            </a:r>
            <a:r>
              <a:rPr lang="en-US" dirty="0"/>
              <a:t/>
            </a:r>
            <a:br>
              <a:rPr lang="en-US" dirty="0"/>
            </a:br>
            <a:r>
              <a:rPr lang="en-US" dirty="0" smtClean="0"/>
              <a:t/>
            </a:r>
            <a:br>
              <a:rPr lang="en-US" dirty="0" smtClean="0"/>
            </a:br>
            <a:r>
              <a:rPr lang="en-US" sz="3600" dirty="0" smtClean="0"/>
              <a:t>Modeling Appearance</a:t>
            </a:r>
            <a:endParaRPr lang="en-US" sz="3600" dirty="0"/>
          </a:p>
        </p:txBody>
      </p:sp>
      <p:sp>
        <p:nvSpPr>
          <p:cNvPr id="3" name="Subtitle 2"/>
          <p:cNvSpPr>
            <a:spLocks noGrp="1"/>
          </p:cNvSpPr>
          <p:nvPr>
            <p:ph type="subTitle" idx="1"/>
          </p:nvPr>
        </p:nvSpPr>
        <p:spPr>
          <a:xfrm>
            <a:off x="928414" y="4695632"/>
            <a:ext cx="7278414" cy="1735404"/>
          </a:xfrm>
        </p:spPr>
        <p:txBody>
          <a:bodyPr>
            <a:normAutofit lnSpcReduction="10000"/>
          </a:bodyPr>
          <a:lstStyle/>
          <a:p>
            <a:endParaRPr lang="en-US" dirty="0">
              <a:solidFill>
                <a:schemeClr val="tx1">
                  <a:lumMod val="65000"/>
                  <a:lumOff val="35000"/>
                </a:schemeClr>
              </a:solidFill>
            </a:endParaRPr>
          </a:p>
          <a:p>
            <a:r>
              <a:rPr lang="en-US" dirty="0" smtClean="0">
                <a:solidFill>
                  <a:schemeClr val="tx1">
                    <a:lumMod val="65000"/>
                    <a:lumOff val="35000"/>
                  </a:schemeClr>
                </a:solidFill>
              </a:rPr>
              <a:t>ICCV 2015 </a:t>
            </a:r>
          </a:p>
          <a:p>
            <a:r>
              <a:rPr lang="en-US" dirty="0" smtClean="0">
                <a:solidFill>
                  <a:schemeClr val="tx1">
                    <a:lumMod val="65000"/>
                    <a:lumOff val="35000"/>
                  </a:schemeClr>
                </a:solidFill>
              </a:rPr>
              <a:t>Santiago Chile</a:t>
            </a:r>
            <a:endParaRPr lang="en-US" dirty="0"/>
          </a:p>
        </p:txBody>
      </p:sp>
      <p:pic>
        <p:nvPicPr>
          <p:cNvPr id="4" name="Picture 3" descr="Poster Header Plain - lighter fore minny.jpg"/>
          <p:cNvPicPr>
            <a:picLocks noChangeAspect="1"/>
          </p:cNvPicPr>
          <p:nvPr/>
        </p:nvPicPr>
        <p:blipFill>
          <a:blip r:embed="rId3"/>
          <a:srcRect/>
          <a:stretch>
            <a:fillRect/>
          </a:stretch>
        </p:blipFill>
        <p:spPr bwMode="auto">
          <a:xfrm>
            <a:off x="-10956" y="104"/>
            <a:ext cx="9180000" cy="1239300"/>
          </a:xfrm>
          <a:prstGeom prst="rect">
            <a:avLst/>
          </a:prstGeom>
          <a:noFill/>
          <a:ln w="9525">
            <a:noFill/>
            <a:miter lim="800000"/>
            <a:headEnd/>
            <a:tailEnd/>
          </a:ln>
        </p:spPr>
      </p:pic>
      <p:sp>
        <p:nvSpPr>
          <p:cNvPr id="8" name="TextBox 7"/>
          <p:cNvSpPr txBox="1"/>
          <p:nvPr/>
        </p:nvSpPr>
        <p:spPr>
          <a:xfrm>
            <a:off x="6184363" y="1820400"/>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6" name="TextBox 5"/>
          <p:cNvSpPr txBox="1"/>
          <p:nvPr/>
        </p:nvSpPr>
        <p:spPr>
          <a:xfrm>
            <a:off x="5570148" y="50002"/>
            <a:ext cx="3580098" cy="1107996"/>
          </a:xfrm>
          <a:prstGeom prst="rect">
            <a:avLst/>
          </a:prstGeom>
          <a:noFill/>
        </p:spPr>
        <p:txBody>
          <a:bodyPr wrap="square" rtlCol="0">
            <a:spAutoFit/>
          </a:bodyPr>
          <a:lstStyle/>
          <a:p>
            <a:r>
              <a:rPr lang="en-US" sz="6600" dirty="0">
                <a:solidFill>
                  <a:srgbClr val="4F81BD">
                    <a:lumMod val="20000"/>
                    <a:lumOff val="80000"/>
                  </a:srgbClr>
                </a:solidFill>
                <a:latin typeface="Calibri"/>
              </a:rPr>
              <a:t>Tutorial</a:t>
            </a:r>
          </a:p>
        </p:txBody>
      </p:sp>
      <p:sp>
        <p:nvSpPr>
          <p:cNvPr id="7" name="TextBox 6"/>
          <p:cNvSpPr txBox="1"/>
          <p:nvPr/>
        </p:nvSpPr>
        <p:spPr>
          <a:xfrm>
            <a:off x="440012" y="3863189"/>
            <a:ext cx="8370230" cy="1077218"/>
          </a:xfrm>
          <a:prstGeom prst="rect">
            <a:avLst/>
          </a:prstGeom>
          <a:noFill/>
        </p:spPr>
        <p:txBody>
          <a:bodyPr wrap="square" rtlCol="0">
            <a:spAutoFit/>
          </a:bodyPr>
          <a:lstStyle/>
          <a:p>
            <a:pPr algn="ctr"/>
            <a:r>
              <a:rPr lang="en-US" sz="3200" dirty="0">
                <a:solidFill>
                  <a:srgbClr val="4F81BD">
                    <a:lumMod val="75000"/>
                  </a:srgbClr>
                </a:solidFill>
                <a:latin typeface="Calibri"/>
              </a:rPr>
              <a:t>Michael Black, Javier Romero, Gerard Pons-Moll, Federica </a:t>
            </a:r>
            <a:r>
              <a:rPr lang="en-US" sz="3200" dirty="0" err="1">
                <a:solidFill>
                  <a:srgbClr val="4F81BD">
                    <a:lumMod val="75000"/>
                  </a:srgbClr>
                </a:solidFill>
                <a:latin typeface="Calibri"/>
              </a:rPr>
              <a:t>Bogo</a:t>
            </a:r>
            <a:r>
              <a:rPr lang="en-US" sz="3200" dirty="0">
                <a:solidFill>
                  <a:srgbClr val="4F81BD">
                    <a:lumMod val="75000"/>
                  </a:srgbClr>
                </a:solidFill>
                <a:latin typeface="Calibri"/>
              </a:rPr>
              <a:t>, </a:t>
            </a:r>
            <a:r>
              <a:rPr lang="en-US" sz="3200" dirty="0" err="1">
                <a:solidFill>
                  <a:srgbClr val="4F81BD">
                    <a:lumMod val="75000"/>
                  </a:srgbClr>
                </a:solidFill>
                <a:latin typeface="Calibri"/>
              </a:rPr>
              <a:t>Naureen</a:t>
            </a:r>
            <a:r>
              <a:rPr lang="en-US" sz="3200" dirty="0">
                <a:solidFill>
                  <a:srgbClr val="4F81BD">
                    <a:lumMod val="75000"/>
                  </a:srgbClr>
                </a:solidFill>
                <a:latin typeface="Calibri"/>
              </a:rPr>
              <a:t> </a:t>
            </a:r>
            <a:r>
              <a:rPr lang="en-US" sz="3200" dirty="0" err="1">
                <a:solidFill>
                  <a:srgbClr val="4F81BD">
                    <a:lumMod val="75000"/>
                  </a:srgbClr>
                </a:solidFill>
                <a:latin typeface="Calibri"/>
              </a:rPr>
              <a:t>Mahmood</a:t>
            </a:r>
            <a:endParaRPr lang="en-US" sz="3200" dirty="0">
              <a:solidFill>
                <a:srgbClr val="4F81BD">
                  <a:lumMod val="75000"/>
                </a:srgbClr>
              </a:solidFill>
              <a:latin typeface="Calibri"/>
            </a:endParaRPr>
          </a:p>
        </p:txBody>
      </p:sp>
    </p:spTree>
    <p:extLst>
      <p:ext uri="{BB962C8B-B14F-4D97-AF65-F5344CB8AC3E}">
        <p14:creationId xmlns:p14="http://schemas.microsoft.com/office/powerpoint/2010/main" val="30252154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Texture mapping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6159412" y="6395938"/>
            <a:ext cx="2667805" cy="369332"/>
          </a:xfrm>
          <a:prstGeom prst="rect">
            <a:avLst/>
          </a:prstGeom>
          <a:noFill/>
        </p:spPr>
        <p:txBody>
          <a:bodyPr wrap="none" rtlCol="0">
            <a:spAutoFit/>
          </a:bodyPr>
          <a:lstStyle/>
          <a:p>
            <a:r>
              <a:rPr lang="en-US" dirty="0" err="1" smtClean="0"/>
              <a:t>Catmull</a:t>
            </a:r>
            <a:r>
              <a:rPr lang="en-US" dirty="0" smtClean="0"/>
              <a:t>, PhD Thesis, 1974.</a:t>
            </a:r>
            <a:endParaRPr lang="en-US" dirty="0"/>
          </a:p>
        </p:txBody>
      </p:sp>
      <p:pic>
        <p:nvPicPr>
          <p:cNvPr id="7" name="Picture 6"/>
          <p:cNvPicPr>
            <a:picLocks noChangeAspect="1"/>
          </p:cNvPicPr>
          <p:nvPr/>
        </p:nvPicPr>
        <p:blipFill>
          <a:blip r:embed="rId3"/>
          <a:stretch>
            <a:fillRect/>
          </a:stretch>
        </p:blipFill>
        <p:spPr>
          <a:xfrm>
            <a:off x="165101" y="2128323"/>
            <a:ext cx="2187746" cy="3322866"/>
          </a:xfrm>
          <a:prstGeom prst="rect">
            <a:avLst/>
          </a:prstGeom>
        </p:spPr>
      </p:pic>
      <p:pic>
        <p:nvPicPr>
          <p:cNvPr id="9" name="Picture 8" descr="me_trianglew.png"/>
          <p:cNvPicPr>
            <a:picLocks noChangeAspect="1"/>
          </p:cNvPicPr>
          <p:nvPr/>
        </p:nvPicPr>
        <p:blipFill>
          <a:blip r:embed="rId4"/>
          <a:stretch>
            <a:fillRect/>
          </a:stretch>
        </p:blipFill>
        <p:spPr>
          <a:xfrm>
            <a:off x="5406386" y="2064823"/>
            <a:ext cx="3471630" cy="3471630"/>
          </a:xfrm>
          <a:prstGeom prst="rect">
            <a:avLst/>
          </a:prstGeom>
        </p:spPr>
      </p:pic>
      <p:pic>
        <p:nvPicPr>
          <p:cNvPr id="15" name="Picture 14" descr="fm-crop.pdf"/>
          <p:cNvPicPr>
            <a:picLocks noChangeAspect="1"/>
          </p:cNvPicPr>
          <p:nvPr/>
        </p:nvPicPr>
        <p:blipFill>
          <a:blip r:embed="rId5"/>
          <a:stretch>
            <a:fillRect/>
          </a:stretch>
        </p:blipFill>
        <p:spPr>
          <a:xfrm>
            <a:off x="2531946" y="3338229"/>
            <a:ext cx="368092" cy="267703"/>
          </a:xfrm>
          <a:prstGeom prst="rect">
            <a:avLst/>
          </a:prstGeom>
        </p:spPr>
      </p:pic>
      <p:pic>
        <p:nvPicPr>
          <p:cNvPr id="16" name="Picture 15" descr="fm-crop.pdf"/>
          <p:cNvPicPr>
            <a:picLocks noChangeAspect="1"/>
          </p:cNvPicPr>
          <p:nvPr/>
        </p:nvPicPr>
        <p:blipFill>
          <a:blip r:embed="rId6"/>
          <a:stretch>
            <a:fillRect/>
          </a:stretch>
        </p:blipFill>
        <p:spPr>
          <a:xfrm>
            <a:off x="2556623" y="2537905"/>
            <a:ext cx="368816" cy="234701"/>
          </a:xfrm>
          <a:prstGeom prst="rect">
            <a:avLst/>
          </a:prstGeom>
        </p:spPr>
      </p:pic>
      <p:pic>
        <p:nvPicPr>
          <p:cNvPr id="17" name="Picture 16" descr="fm-crop.pdf"/>
          <p:cNvPicPr>
            <a:picLocks noChangeAspect="1"/>
          </p:cNvPicPr>
          <p:nvPr/>
        </p:nvPicPr>
        <p:blipFill>
          <a:blip r:embed="rId7"/>
          <a:stretch>
            <a:fillRect/>
          </a:stretch>
        </p:blipFill>
        <p:spPr>
          <a:xfrm>
            <a:off x="4101937" y="3372097"/>
            <a:ext cx="368816" cy="234701"/>
          </a:xfrm>
          <a:prstGeom prst="rect">
            <a:avLst/>
          </a:prstGeom>
        </p:spPr>
      </p:pic>
      <p:pic>
        <p:nvPicPr>
          <p:cNvPr id="19" name="Picture 18" descr="fm-crop.pdf"/>
          <p:cNvPicPr>
            <a:picLocks noChangeAspect="1"/>
          </p:cNvPicPr>
          <p:nvPr/>
        </p:nvPicPr>
        <p:blipFill>
          <a:blip r:embed="rId8"/>
          <a:stretch>
            <a:fillRect/>
          </a:stretch>
        </p:blipFill>
        <p:spPr>
          <a:xfrm>
            <a:off x="1755340" y="4013998"/>
            <a:ext cx="3651046" cy="314745"/>
          </a:xfrm>
          <a:prstGeom prst="rect">
            <a:avLst/>
          </a:prstGeom>
        </p:spPr>
      </p:pic>
      <p:sp>
        <p:nvSpPr>
          <p:cNvPr id="20" name="Oval 19"/>
          <p:cNvSpPr/>
          <p:nvPr/>
        </p:nvSpPr>
        <p:spPr>
          <a:xfrm>
            <a:off x="3149410" y="3377944"/>
            <a:ext cx="72000" cy="72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Triangle 20"/>
          <p:cNvSpPr/>
          <p:nvPr/>
        </p:nvSpPr>
        <p:spPr>
          <a:xfrm>
            <a:off x="2961162" y="2738738"/>
            <a:ext cx="1060495" cy="774923"/>
          </a:xfrm>
          <a:prstGeom prst="rtTriangl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cxnSp>
        <p:nvCxnSpPr>
          <p:cNvPr id="22" name="Straight Connector 21"/>
          <p:cNvCxnSpPr>
            <a:stCxn id="20" idx="3"/>
          </p:cNvCxnSpPr>
          <p:nvPr/>
        </p:nvCxnSpPr>
        <p:spPr>
          <a:xfrm flipH="1">
            <a:off x="1930400" y="3439400"/>
            <a:ext cx="1229554" cy="57459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507068" y="3126199"/>
            <a:ext cx="1392973" cy="1334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Right Arrow 22"/>
          <p:cNvSpPr/>
          <p:nvPr/>
        </p:nvSpPr>
        <p:spPr>
          <a:xfrm>
            <a:off x="2057400" y="1712419"/>
            <a:ext cx="3348986" cy="288905"/>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51457" y="1539665"/>
            <a:ext cx="530001" cy="461659"/>
          </a:xfrm>
          <a:prstGeom prst="rect">
            <a:avLst/>
          </a:prstGeom>
          <a:noFill/>
        </p:spPr>
        <p:txBody>
          <a:bodyPr wrap="none" lIns="91434" tIns="45717" rIns="91434" bIns="45717" rtlCol="0">
            <a:spAutoFit/>
          </a:bodyPr>
          <a:lstStyle/>
          <a:p>
            <a:r>
              <a:rPr lang="en-US" sz="2400" dirty="0" smtClean="0"/>
              <a:t>3D</a:t>
            </a:r>
            <a:endParaRPr lang="en-US" sz="2400" dirty="0"/>
          </a:p>
        </p:txBody>
      </p:sp>
      <p:sp>
        <p:nvSpPr>
          <p:cNvPr id="26" name="TextBox 25"/>
          <p:cNvSpPr txBox="1"/>
          <p:nvPr/>
        </p:nvSpPr>
        <p:spPr>
          <a:xfrm>
            <a:off x="6587931" y="1539665"/>
            <a:ext cx="556751" cy="461659"/>
          </a:xfrm>
          <a:prstGeom prst="rect">
            <a:avLst/>
          </a:prstGeom>
          <a:noFill/>
        </p:spPr>
        <p:txBody>
          <a:bodyPr wrap="none" lIns="91434" tIns="45717" rIns="91434" bIns="45717" rtlCol="0">
            <a:spAutoFit/>
          </a:bodyPr>
          <a:lstStyle/>
          <a:p>
            <a:r>
              <a:rPr lang="en-US" sz="2400" dirty="0" smtClean="0"/>
              <a:t>UV</a:t>
            </a:r>
            <a:endParaRPr lang="en-US" sz="2400" dirty="0"/>
          </a:p>
        </p:txBody>
      </p:sp>
      <p:cxnSp>
        <p:nvCxnSpPr>
          <p:cNvPr id="3" name="Straight Arrow Connector 2"/>
          <p:cNvCxnSpPr/>
          <p:nvPr/>
        </p:nvCxnSpPr>
        <p:spPr>
          <a:xfrm>
            <a:off x="551467" y="5536453"/>
            <a:ext cx="72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51467" y="4816656"/>
            <a:ext cx="0" cy="720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308600" y="5561853"/>
            <a:ext cx="72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308600" y="4846947"/>
            <a:ext cx="0" cy="720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65101" y="5544435"/>
            <a:ext cx="383166" cy="4499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013062" y="5286278"/>
            <a:ext cx="346357" cy="461659"/>
          </a:xfrm>
          <a:prstGeom prst="rect">
            <a:avLst/>
          </a:prstGeom>
          <a:noFill/>
        </p:spPr>
        <p:txBody>
          <a:bodyPr wrap="none" lIns="91434" tIns="45717" rIns="91434" bIns="45717" rtlCol="0">
            <a:spAutoFit/>
          </a:bodyPr>
          <a:lstStyle/>
          <a:p>
            <a:r>
              <a:rPr lang="en-US" sz="2400" dirty="0" smtClean="0"/>
              <a:t>u</a:t>
            </a:r>
            <a:endParaRPr lang="en-US" sz="2400" dirty="0"/>
          </a:p>
        </p:txBody>
      </p:sp>
      <p:sp>
        <p:nvSpPr>
          <p:cNvPr id="39" name="TextBox 38"/>
          <p:cNvSpPr txBox="1"/>
          <p:nvPr/>
        </p:nvSpPr>
        <p:spPr>
          <a:xfrm>
            <a:off x="5154112" y="4400436"/>
            <a:ext cx="325718" cy="461659"/>
          </a:xfrm>
          <a:prstGeom prst="rect">
            <a:avLst/>
          </a:prstGeom>
          <a:noFill/>
        </p:spPr>
        <p:txBody>
          <a:bodyPr wrap="none" lIns="91434" tIns="45717" rIns="91434" bIns="45717" rtlCol="0">
            <a:spAutoFit/>
          </a:bodyPr>
          <a:lstStyle/>
          <a:p>
            <a:r>
              <a:rPr lang="en-US" sz="2400" dirty="0"/>
              <a:t>v</a:t>
            </a:r>
          </a:p>
        </p:txBody>
      </p:sp>
      <p:sp>
        <p:nvSpPr>
          <p:cNvPr id="43" name="TextBox 42"/>
          <p:cNvSpPr txBox="1"/>
          <p:nvPr/>
        </p:nvSpPr>
        <p:spPr>
          <a:xfrm>
            <a:off x="1284302" y="5224781"/>
            <a:ext cx="317954" cy="461659"/>
          </a:xfrm>
          <a:prstGeom prst="rect">
            <a:avLst/>
          </a:prstGeom>
          <a:noFill/>
        </p:spPr>
        <p:txBody>
          <a:bodyPr wrap="none" lIns="91434" tIns="45717" rIns="91434" bIns="45717" rtlCol="0">
            <a:spAutoFit/>
          </a:bodyPr>
          <a:lstStyle/>
          <a:p>
            <a:r>
              <a:rPr lang="en-US" sz="2400" dirty="0"/>
              <a:t>x</a:t>
            </a:r>
          </a:p>
        </p:txBody>
      </p:sp>
      <p:sp>
        <p:nvSpPr>
          <p:cNvPr id="44" name="TextBox 43"/>
          <p:cNvSpPr txBox="1"/>
          <p:nvPr/>
        </p:nvSpPr>
        <p:spPr>
          <a:xfrm>
            <a:off x="386856" y="4378134"/>
            <a:ext cx="325718" cy="461659"/>
          </a:xfrm>
          <a:prstGeom prst="rect">
            <a:avLst/>
          </a:prstGeom>
          <a:noFill/>
        </p:spPr>
        <p:txBody>
          <a:bodyPr wrap="none" lIns="91434" tIns="45717" rIns="91434" bIns="45717" rtlCol="0">
            <a:spAutoFit/>
          </a:bodyPr>
          <a:lstStyle/>
          <a:p>
            <a:r>
              <a:rPr lang="en-US" sz="2400" dirty="0" smtClean="0"/>
              <a:t>y</a:t>
            </a:r>
            <a:endParaRPr lang="en-US" sz="2400" dirty="0"/>
          </a:p>
        </p:txBody>
      </p:sp>
      <p:sp>
        <p:nvSpPr>
          <p:cNvPr id="45" name="TextBox 44"/>
          <p:cNvSpPr txBox="1"/>
          <p:nvPr/>
        </p:nvSpPr>
        <p:spPr>
          <a:xfrm>
            <a:off x="48191" y="5448046"/>
            <a:ext cx="306232" cy="461659"/>
          </a:xfrm>
          <a:prstGeom prst="rect">
            <a:avLst/>
          </a:prstGeom>
          <a:noFill/>
        </p:spPr>
        <p:txBody>
          <a:bodyPr wrap="none" lIns="91434" tIns="45717" rIns="91434" bIns="45717" rtlCol="0">
            <a:spAutoFit/>
          </a:bodyPr>
          <a:lstStyle/>
          <a:p>
            <a:r>
              <a:rPr lang="en-US" sz="2400" dirty="0"/>
              <a:t>z</a:t>
            </a:r>
          </a:p>
        </p:txBody>
      </p:sp>
    </p:spTree>
    <p:extLst>
      <p:ext uri="{BB962C8B-B14F-4D97-AF65-F5344CB8AC3E}">
        <p14:creationId xmlns:p14="http://schemas.microsoft.com/office/powerpoint/2010/main" val="42056678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Texture mapping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6159412" y="6395938"/>
            <a:ext cx="2667805" cy="369332"/>
          </a:xfrm>
          <a:prstGeom prst="rect">
            <a:avLst/>
          </a:prstGeom>
          <a:noFill/>
        </p:spPr>
        <p:txBody>
          <a:bodyPr wrap="none" rtlCol="0">
            <a:spAutoFit/>
          </a:bodyPr>
          <a:lstStyle/>
          <a:p>
            <a:r>
              <a:rPr lang="en-US" dirty="0" err="1" smtClean="0"/>
              <a:t>Catmull</a:t>
            </a:r>
            <a:r>
              <a:rPr lang="en-US" dirty="0" smtClean="0"/>
              <a:t>, PhD Thesis, 1974.</a:t>
            </a:r>
            <a:endParaRPr lang="en-US" dirty="0"/>
          </a:p>
        </p:txBody>
      </p:sp>
      <p:pic>
        <p:nvPicPr>
          <p:cNvPr id="7" name="Picture 6"/>
          <p:cNvPicPr>
            <a:picLocks noChangeAspect="1"/>
          </p:cNvPicPr>
          <p:nvPr/>
        </p:nvPicPr>
        <p:blipFill>
          <a:blip r:embed="rId3"/>
          <a:stretch>
            <a:fillRect/>
          </a:stretch>
        </p:blipFill>
        <p:spPr>
          <a:xfrm>
            <a:off x="165101" y="2128323"/>
            <a:ext cx="2187746" cy="3322866"/>
          </a:xfrm>
          <a:prstGeom prst="rect">
            <a:avLst/>
          </a:prstGeom>
        </p:spPr>
      </p:pic>
      <p:pic>
        <p:nvPicPr>
          <p:cNvPr id="9" name="Picture 8" descr="me_trianglew.png"/>
          <p:cNvPicPr>
            <a:picLocks noChangeAspect="1"/>
          </p:cNvPicPr>
          <p:nvPr/>
        </p:nvPicPr>
        <p:blipFill>
          <a:blip r:embed="rId4"/>
          <a:stretch>
            <a:fillRect/>
          </a:stretch>
        </p:blipFill>
        <p:spPr>
          <a:xfrm>
            <a:off x="5406386" y="2064823"/>
            <a:ext cx="3471630" cy="3471630"/>
          </a:xfrm>
          <a:prstGeom prst="rect">
            <a:avLst/>
          </a:prstGeom>
        </p:spPr>
      </p:pic>
      <p:pic>
        <p:nvPicPr>
          <p:cNvPr id="15" name="Picture 14" descr="fm-crop.pdf"/>
          <p:cNvPicPr>
            <a:picLocks noChangeAspect="1"/>
          </p:cNvPicPr>
          <p:nvPr/>
        </p:nvPicPr>
        <p:blipFill>
          <a:blip r:embed="rId5"/>
          <a:stretch>
            <a:fillRect/>
          </a:stretch>
        </p:blipFill>
        <p:spPr>
          <a:xfrm>
            <a:off x="2531946" y="3338229"/>
            <a:ext cx="368092" cy="267703"/>
          </a:xfrm>
          <a:prstGeom prst="rect">
            <a:avLst/>
          </a:prstGeom>
        </p:spPr>
      </p:pic>
      <p:pic>
        <p:nvPicPr>
          <p:cNvPr id="16" name="Picture 15" descr="fm-crop.pdf"/>
          <p:cNvPicPr>
            <a:picLocks noChangeAspect="1"/>
          </p:cNvPicPr>
          <p:nvPr/>
        </p:nvPicPr>
        <p:blipFill>
          <a:blip r:embed="rId6"/>
          <a:stretch>
            <a:fillRect/>
          </a:stretch>
        </p:blipFill>
        <p:spPr>
          <a:xfrm>
            <a:off x="2556623" y="2537905"/>
            <a:ext cx="368816" cy="234701"/>
          </a:xfrm>
          <a:prstGeom prst="rect">
            <a:avLst/>
          </a:prstGeom>
        </p:spPr>
      </p:pic>
      <p:pic>
        <p:nvPicPr>
          <p:cNvPr id="17" name="Picture 16" descr="fm-crop.pdf"/>
          <p:cNvPicPr>
            <a:picLocks noChangeAspect="1"/>
          </p:cNvPicPr>
          <p:nvPr/>
        </p:nvPicPr>
        <p:blipFill>
          <a:blip r:embed="rId7"/>
          <a:stretch>
            <a:fillRect/>
          </a:stretch>
        </p:blipFill>
        <p:spPr>
          <a:xfrm>
            <a:off x="4101937" y="3372097"/>
            <a:ext cx="368816" cy="234701"/>
          </a:xfrm>
          <a:prstGeom prst="rect">
            <a:avLst/>
          </a:prstGeom>
        </p:spPr>
      </p:pic>
      <p:pic>
        <p:nvPicPr>
          <p:cNvPr id="18" name="Picture 17" descr="fm-crop.pdf"/>
          <p:cNvPicPr>
            <a:picLocks noChangeAspect="1"/>
          </p:cNvPicPr>
          <p:nvPr/>
        </p:nvPicPr>
        <p:blipFill>
          <a:blip r:embed="rId8"/>
          <a:stretch>
            <a:fillRect/>
          </a:stretch>
        </p:blipFill>
        <p:spPr>
          <a:xfrm>
            <a:off x="911467" y="5799780"/>
            <a:ext cx="6721926" cy="409459"/>
          </a:xfrm>
          <a:prstGeom prst="rect">
            <a:avLst/>
          </a:prstGeom>
        </p:spPr>
      </p:pic>
      <p:pic>
        <p:nvPicPr>
          <p:cNvPr id="19" name="Picture 18" descr="fm-crop.pdf"/>
          <p:cNvPicPr>
            <a:picLocks noChangeAspect="1"/>
          </p:cNvPicPr>
          <p:nvPr/>
        </p:nvPicPr>
        <p:blipFill>
          <a:blip r:embed="rId9"/>
          <a:stretch>
            <a:fillRect/>
          </a:stretch>
        </p:blipFill>
        <p:spPr>
          <a:xfrm>
            <a:off x="1755340" y="4013998"/>
            <a:ext cx="3651046" cy="314745"/>
          </a:xfrm>
          <a:prstGeom prst="rect">
            <a:avLst/>
          </a:prstGeom>
        </p:spPr>
      </p:pic>
      <p:sp>
        <p:nvSpPr>
          <p:cNvPr id="20" name="Oval 19"/>
          <p:cNvSpPr/>
          <p:nvPr/>
        </p:nvSpPr>
        <p:spPr>
          <a:xfrm>
            <a:off x="3149410" y="3377944"/>
            <a:ext cx="72000" cy="72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Triangle 20"/>
          <p:cNvSpPr/>
          <p:nvPr/>
        </p:nvSpPr>
        <p:spPr>
          <a:xfrm>
            <a:off x="2961162" y="2738738"/>
            <a:ext cx="1060495" cy="774923"/>
          </a:xfrm>
          <a:prstGeom prst="rtTriangl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cxnSp>
        <p:nvCxnSpPr>
          <p:cNvPr id="22" name="Straight Connector 21"/>
          <p:cNvCxnSpPr>
            <a:stCxn id="20" idx="3"/>
          </p:cNvCxnSpPr>
          <p:nvPr/>
        </p:nvCxnSpPr>
        <p:spPr>
          <a:xfrm flipH="1">
            <a:off x="1930400" y="3439400"/>
            <a:ext cx="1229554" cy="57459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3589782" y="4450648"/>
            <a:ext cx="1589" cy="123579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507068" y="3126199"/>
            <a:ext cx="1392973" cy="1334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021657" y="4631266"/>
            <a:ext cx="2566276" cy="11166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Right Arrow 22"/>
          <p:cNvSpPr/>
          <p:nvPr/>
        </p:nvSpPr>
        <p:spPr>
          <a:xfrm>
            <a:off x="2057400" y="1712419"/>
            <a:ext cx="3348986" cy="288905"/>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51457" y="1539665"/>
            <a:ext cx="530001" cy="461659"/>
          </a:xfrm>
          <a:prstGeom prst="rect">
            <a:avLst/>
          </a:prstGeom>
          <a:noFill/>
        </p:spPr>
        <p:txBody>
          <a:bodyPr wrap="none" lIns="91434" tIns="45717" rIns="91434" bIns="45717" rtlCol="0">
            <a:spAutoFit/>
          </a:bodyPr>
          <a:lstStyle/>
          <a:p>
            <a:r>
              <a:rPr lang="en-US" sz="2400" dirty="0" smtClean="0"/>
              <a:t>3D</a:t>
            </a:r>
            <a:endParaRPr lang="en-US" sz="2400" dirty="0"/>
          </a:p>
        </p:txBody>
      </p:sp>
      <p:sp>
        <p:nvSpPr>
          <p:cNvPr id="26" name="TextBox 25"/>
          <p:cNvSpPr txBox="1"/>
          <p:nvPr/>
        </p:nvSpPr>
        <p:spPr>
          <a:xfrm>
            <a:off x="6587931" y="1539665"/>
            <a:ext cx="556751" cy="461659"/>
          </a:xfrm>
          <a:prstGeom prst="rect">
            <a:avLst/>
          </a:prstGeom>
          <a:noFill/>
        </p:spPr>
        <p:txBody>
          <a:bodyPr wrap="none" lIns="91434" tIns="45717" rIns="91434" bIns="45717" rtlCol="0">
            <a:spAutoFit/>
          </a:bodyPr>
          <a:lstStyle/>
          <a:p>
            <a:r>
              <a:rPr lang="en-US" sz="2400" dirty="0" smtClean="0"/>
              <a:t>UV</a:t>
            </a:r>
            <a:endParaRPr lang="en-US" sz="2400" dirty="0"/>
          </a:p>
        </p:txBody>
      </p:sp>
      <p:cxnSp>
        <p:nvCxnSpPr>
          <p:cNvPr id="3" name="Straight Arrow Connector 2"/>
          <p:cNvCxnSpPr/>
          <p:nvPr/>
        </p:nvCxnSpPr>
        <p:spPr>
          <a:xfrm>
            <a:off x="551467" y="5536453"/>
            <a:ext cx="72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51467" y="4816656"/>
            <a:ext cx="0" cy="720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308600" y="5561853"/>
            <a:ext cx="72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308600" y="4846947"/>
            <a:ext cx="0" cy="720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65101" y="5544435"/>
            <a:ext cx="383166" cy="4499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013062" y="5286278"/>
            <a:ext cx="346357" cy="461659"/>
          </a:xfrm>
          <a:prstGeom prst="rect">
            <a:avLst/>
          </a:prstGeom>
          <a:noFill/>
        </p:spPr>
        <p:txBody>
          <a:bodyPr wrap="none" lIns="91434" tIns="45717" rIns="91434" bIns="45717" rtlCol="0">
            <a:spAutoFit/>
          </a:bodyPr>
          <a:lstStyle/>
          <a:p>
            <a:r>
              <a:rPr lang="en-US" sz="2400" dirty="0" smtClean="0"/>
              <a:t>u</a:t>
            </a:r>
            <a:endParaRPr lang="en-US" sz="2400" dirty="0"/>
          </a:p>
        </p:txBody>
      </p:sp>
      <p:sp>
        <p:nvSpPr>
          <p:cNvPr id="39" name="TextBox 38"/>
          <p:cNvSpPr txBox="1"/>
          <p:nvPr/>
        </p:nvSpPr>
        <p:spPr>
          <a:xfrm>
            <a:off x="5154112" y="4400436"/>
            <a:ext cx="325718" cy="461659"/>
          </a:xfrm>
          <a:prstGeom prst="rect">
            <a:avLst/>
          </a:prstGeom>
          <a:noFill/>
        </p:spPr>
        <p:txBody>
          <a:bodyPr wrap="none" lIns="91434" tIns="45717" rIns="91434" bIns="45717" rtlCol="0">
            <a:spAutoFit/>
          </a:bodyPr>
          <a:lstStyle/>
          <a:p>
            <a:r>
              <a:rPr lang="en-US" sz="2400" dirty="0"/>
              <a:t>v</a:t>
            </a:r>
          </a:p>
        </p:txBody>
      </p:sp>
      <p:sp>
        <p:nvSpPr>
          <p:cNvPr id="43" name="TextBox 42"/>
          <p:cNvSpPr txBox="1"/>
          <p:nvPr/>
        </p:nvSpPr>
        <p:spPr>
          <a:xfrm>
            <a:off x="1284302" y="5224781"/>
            <a:ext cx="317954" cy="461659"/>
          </a:xfrm>
          <a:prstGeom prst="rect">
            <a:avLst/>
          </a:prstGeom>
          <a:noFill/>
        </p:spPr>
        <p:txBody>
          <a:bodyPr wrap="none" lIns="91434" tIns="45717" rIns="91434" bIns="45717" rtlCol="0">
            <a:spAutoFit/>
          </a:bodyPr>
          <a:lstStyle/>
          <a:p>
            <a:r>
              <a:rPr lang="en-US" sz="2400" dirty="0"/>
              <a:t>x</a:t>
            </a:r>
          </a:p>
        </p:txBody>
      </p:sp>
      <p:sp>
        <p:nvSpPr>
          <p:cNvPr id="44" name="TextBox 43"/>
          <p:cNvSpPr txBox="1"/>
          <p:nvPr/>
        </p:nvSpPr>
        <p:spPr>
          <a:xfrm>
            <a:off x="386856" y="4378134"/>
            <a:ext cx="325718" cy="461659"/>
          </a:xfrm>
          <a:prstGeom prst="rect">
            <a:avLst/>
          </a:prstGeom>
          <a:noFill/>
        </p:spPr>
        <p:txBody>
          <a:bodyPr wrap="none" lIns="91434" tIns="45717" rIns="91434" bIns="45717" rtlCol="0">
            <a:spAutoFit/>
          </a:bodyPr>
          <a:lstStyle/>
          <a:p>
            <a:r>
              <a:rPr lang="en-US" sz="2400" dirty="0" smtClean="0"/>
              <a:t>y</a:t>
            </a:r>
            <a:endParaRPr lang="en-US" sz="2400" dirty="0"/>
          </a:p>
        </p:txBody>
      </p:sp>
      <p:sp>
        <p:nvSpPr>
          <p:cNvPr id="45" name="TextBox 44"/>
          <p:cNvSpPr txBox="1"/>
          <p:nvPr/>
        </p:nvSpPr>
        <p:spPr>
          <a:xfrm>
            <a:off x="48191" y="5448046"/>
            <a:ext cx="306232" cy="461659"/>
          </a:xfrm>
          <a:prstGeom prst="rect">
            <a:avLst/>
          </a:prstGeom>
          <a:noFill/>
        </p:spPr>
        <p:txBody>
          <a:bodyPr wrap="none" lIns="91434" tIns="45717" rIns="91434" bIns="45717" rtlCol="0">
            <a:spAutoFit/>
          </a:bodyPr>
          <a:lstStyle/>
          <a:p>
            <a:r>
              <a:rPr lang="en-US" sz="2400" dirty="0"/>
              <a:t>z</a:t>
            </a:r>
          </a:p>
        </p:txBody>
      </p:sp>
    </p:spTree>
    <p:extLst>
      <p:ext uri="{BB962C8B-B14F-4D97-AF65-F5344CB8AC3E}">
        <p14:creationId xmlns:p14="http://schemas.microsoft.com/office/powerpoint/2010/main" val="40533363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From 2D </a:t>
            </a:r>
            <a:r>
              <a:rPr lang="en-US" sz="4400" dirty="0" smtClean="0">
                <a:latin typeface="+mj-lt"/>
                <a:ea typeface="+mj-ea"/>
                <a:cs typeface="+mj-cs"/>
              </a:rPr>
              <a:t>images to textures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609601" y="1302603"/>
            <a:ext cx="6576728" cy="461659"/>
          </a:xfrm>
          <a:prstGeom prst="rect">
            <a:avLst/>
          </a:prstGeom>
          <a:noFill/>
        </p:spPr>
        <p:txBody>
          <a:bodyPr wrap="none" lIns="91434" tIns="45717" rIns="91434" bIns="45717" rtlCol="0">
            <a:spAutoFit/>
          </a:bodyPr>
          <a:lstStyle/>
          <a:p>
            <a:r>
              <a:rPr lang="en-US" sz="2400" dirty="0" smtClean="0"/>
              <a:t>Problem:  combining multiple views of a 3D surface</a:t>
            </a:r>
            <a:endParaRPr lang="en-US" sz="2400" dirty="0"/>
          </a:p>
        </p:txBody>
      </p:sp>
      <p:pic>
        <p:nvPicPr>
          <p:cNvPr id="11" name="Picture 10"/>
          <p:cNvPicPr>
            <a:picLocks noChangeAspect="1"/>
          </p:cNvPicPr>
          <p:nvPr/>
        </p:nvPicPr>
        <p:blipFill>
          <a:blip r:embed="rId3"/>
          <a:stretch>
            <a:fillRect/>
          </a:stretch>
        </p:blipFill>
        <p:spPr>
          <a:xfrm>
            <a:off x="894810" y="1921694"/>
            <a:ext cx="2958007" cy="2218505"/>
          </a:xfrm>
          <a:prstGeom prst="rect">
            <a:avLst/>
          </a:prstGeom>
        </p:spPr>
      </p:pic>
      <p:pic>
        <p:nvPicPr>
          <p:cNvPr id="10" name="Picture 9"/>
          <p:cNvPicPr>
            <a:picLocks noChangeAspect="1"/>
          </p:cNvPicPr>
          <p:nvPr/>
        </p:nvPicPr>
        <p:blipFill>
          <a:blip r:embed="rId4"/>
          <a:stretch>
            <a:fillRect/>
          </a:stretch>
        </p:blipFill>
        <p:spPr>
          <a:xfrm>
            <a:off x="5402346" y="1921694"/>
            <a:ext cx="2958006" cy="2218505"/>
          </a:xfrm>
          <a:prstGeom prst="rect">
            <a:avLst/>
          </a:prstGeom>
        </p:spPr>
      </p:pic>
      <p:pic>
        <p:nvPicPr>
          <p:cNvPr id="9" name="Picture 8"/>
          <p:cNvPicPr>
            <a:picLocks noChangeAspect="1"/>
          </p:cNvPicPr>
          <p:nvPr/>
        </p:nvPicPr>
        <p:blipFill>
          <a:blip r:embed="rId5"/>
          <a:stretch>
            <a:fillRect/>
          </a:stretch>
        </p:blipFill>
        <p:spPr>
          <a:xfrm>
            <a:off x="3172450" y="3885959"/>
            <a:ext cx="2958008" cy="22185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From 2D </a:t>
            </a:r>
            <a:r>
              <a:rPr lang="en-US" sz="4400" dirty="0" smtClean="0">
                <a:latin typeface="+mj-lt"/>
                <a:ea typeface="+mj-ea"/>
                <a:cs typeface="+mj-cs"/>
              </a:rPr>
              <a:t>images to textures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609601" y="1302603"/>
            <a:ext cx="6576728" cy="461659"/>
          </a:xfrm>
          <a:prstGeom prst="rect">
            <a:avLst/>
          </a:prstGeom>
          <a:noFill/>
        </p:spPr>
        <p:txBody>
          <a:bodyPr wrap="none" lIns="91434" tIns="45717" rIns="91434" bIns="45717" rtlCol="0">
            <a:spAutoFit/>
          </a:bodyPr>
          <a:lstStyle/>
          <a:p>
            <a:r>
              <a:rPr lang="en-US" sz="2400" dirty="0" smtClean="0"/>
              <a:t>Problem:  combining multiple views of a 3D surface</a:t>
            </a:r>
            <a:endParaRPr lang="en-US" sz="2400" dirty="0"/>
          </a:p>
        </p:txBody>
      </p:sp>
      <p:pic>
        <p:nvPicPr>
          <p:cNvPr id="13" name="Picture 12"/>
          <p:cNvPicPr>
            <a:picLocks noChangeAspect="1"/>
          </p:cNvPicPr>
          <p:nvPr/>
        </p:nvPicPr>
        <p:blipFill>
          <a:blip r:embed="rId3"/>
          <a:srcRect l="37953" t="5408" r="22369"/>
          <a:stretch>
            <a:fillRect/>
          </a:stretch>
        </p:blipFill>
        <p:spPr>
          <a:xfrm>
            <a:off x="558800" y="2404528"/>
            <a:ext cx="2401513" cy="3221519"/>
          </a:xfrm>
          <a:prstGeom prst="rect">
            <a:avLst/>
          </a:prstGeom>
        </p:spPr>
      </p:pic>
      <p:pic>
        <p:nvPicPr>
          <p:cNvPr id="14" name="Picture 13"/>
          <p:cNvPicPr>
            <a:picLocks noChangeAspect="1"/>
          </p:cNvPicPr>
          <p:nvPr/>
        </p:nvPicPr>
        <p:blipFill>
          <a:blip r:embed="rId4"/>
          <a:srcRect l="37717" r="20336"/>
          <a:stretch>
            <a:fillRect/>
          </a:stretch>
        </p:blipFill>
        <p:spPr>
          <a:xfrm>
            <a:off x="3351192" y="2404528"/>
            <a:ext cx="2401513" cy="3221520"/>
          </a:xfrm>
          <a:prstGeom prst="rect">
            <a:avLst/>
          </a:prstGeom>
        </p:spPr>
      </p:pic>
      <p:pic>
        <p:nvPicPr>
          <p:cNvPr id="15" name="Picture 14"/>
          <p:cNvPicPr>
            <a:picLocks noChangeAspect="1"/>
          </p:cNvPicPr>
          <p:nvPr/>
        </p:nvPicPr>
        <p:blipFill>
          <a:blip r:embed="rId5"/>
          <a:srcRect l="34445" r="23608"/>
          <a:stretch>
            <a:fillRect/>
          </a:stretch>
        </p:blipFill>
        <p:spPr>
          <a:xfrm>
            <a:off x="6087172" y="2404529"/>
            <a:ext cx="2401513" cy="32215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From 2D </a:t>
            </a:r>
            <a:r>
              <a:rPr lang="en-US" sz="4400" dirty="0" smtClean="0">
                <a:latin typeface="+mj-lt"/>
                <a:ea typeface="+mj-ea"/>
                <a:cs typeface="+mj-cs"/>
              </a:rPr>
              <a:t>images to textures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609601" y="1302603"/>
            <a:ext cx="6576728" cy="461659"/>
          </a:xfrm>
          <a:prstGeom prst="rect">
            <a:avLst/>
          </a:prstGeom>
          <a:noFill/>
        </p:spPr>
        <p:txBody>
          <a:bodyPr wrap="none" lIns="91434" tIns="45717" rIns="91434" bIns="45717" rtlCol="0">
            <a:spAutoFit/>
          </a:bodyPr>
          <a:lstStyle/>
          <a:p>
            <a:r>
              <a:rPr lang="en-US" sz="2400" dirty="0" smtClean="0"/>
              <a:t>Problem:  combining multiple views of a 3D surface</a:t>
            </a:r>
            <a:endParaRPr lang="en-US" sz="2400" dirty="0"/>
          </a:p>
        </p:txBody>
      </p:sp>
      <p:sp>
        <p:nvSpPr>
          <p:cNvPr id="6" name="TextBox 5"/>
          <p:cNvSpPr txBox="1"/>
          <p:nvPr/>
        </p:nvSpPr>
        <p:spPr>
          <a:xfrm>
            <a:off x="609602" y="1892078"/>
            <a:ext cx="2606680" cy="461659"/>
          </a:xfrm>
          <a:prstGeom prst="rect">
            <a:avLst/>
          </a:prstGeom>
          <a:noFill/>
        </p:spPr>
        <p:txBody>
          <a:bodyPr wrap="square" lIns="91434" tIns="45717" rIns="91434" bIns="45717" rtlCol="0">
            <a:spAutoFit/>
          </a:bodyPr>
          <a:lstStyle/>
          <a:p>
            <a:r>
              <a:rPr lang="en-US" sz="2400" dirty="0" smtClean="0"/>
              <a:t>Challenges:</a:t>
            </a:r>
          </a:p>
        </p:txBody>
      </p:sp>
      <p:sp>
        <p:nvSpPr>
          <p:cNvPr id="7" name="TextBox 6"/>
          <p:cNvSpPr txBox="1"/>
          <p:nvPr/>
        </p:nvSpPr>
        <p:spPr>
          <a:xfrm>
            <a:off x="609600" y="2513259"/>
            <a:ext cx="5012267" cy="830991"/>
          </a:xfrm>
          <a:prstGeom prst="rect">
            <a:avLst/>
          </a:prstGeom>
          <a:noFill/>
        </p:spPr>
        <p:txBody>
          <a:bodyPr wrap="square" lIns="91434" tIns="45717" rIns="91434" bIns="45717" rtlCol="0">
            <a:spAutoFit/>
          </a:bodyPr>
          <a:lstStyle/>
          <a:p>
            <a:r>
              <a:rPr lang="en-US" sz="2400" dirty="0" smtClean="0"/>
              <a:t>inaccuracies in 3D geometry</a:t>
            </a:r>
            <a:r>
              <a:rPr lang="en-US" sz="2400" dirty="0"/>
              <a:t> </a:t>
            </a:r>
            <a:r>
              <a:rPr lang="en-US" sz="2400" dirty="0" smtClean="0"/>
              <a:t>and</a:t>
            </a:r>
          </a:p>
          <a:p>
            <a:r>
              <a:rPr lang="en-US" sz="2400" dirty="0" smtClean="0"/>
              <a:t>camera calibration</a:t>
            </a:r>
          </a:p>
        </p:txBody>
      </p:sp>
      <p:sp>
        <p:nvSpPr>
          <p:cNvPr id="8" name="TextBox 7"/>
          <p:cNvSpPr txBox="1"/>
          <p:nvPr/>
        </p:nvSpPr>
        <p:spPr>
          <a:xfrm>
            <a:off x="609600" y="3886239"/>
            <a:ext cx="6576727" cy="830991"/>
          </a:xfrm>
          <a:prstGeom prst="rect">
            <a:avLst/>
          </a:prstGeom>
          <a:noFill/>
        </p:spPr>
        <p:txBody>
          <a:bodyPr wrap="square" lIns="91434" tIns="45717" rIns="91434" bIns="45717" rtlCol="0">
            <a:spAutoFit/>
          </a:bodyPr>
          <a:lstStyle/>
          <a:p>
            <a:r>
              <a:rPr lang="en-US" sz="2400" dirty="0" smtClean="0"/>
              <a:t>frame-to-frame misalignments,</a:t>
            </a:r>
          </a:p>
          <a:p>
            <a:r>
              <a:rPr lang="en-US" sz="2400" dirty="0" smtClean="0"/>
              <a:t>motion blur</a:t>
            </a:r>
          </a:p>
        </p:txBody>
      </p:sp>
      <p:sp>
        <p:nvSpPr>
          <p:cNvPr id="12" name="TextBox 11"/>
          <p:cNvSpPr txBox="1"/>
          <p:nvPr/>
        </p:nvSpPr>
        <p:spPr>
          <a:xfrm>
            <a:off x="609602" y="5392337"/>
            <a:ext cx="2606680" cy="461659"/>
          </a:xfrm>
          <a:prstGeom prst="rect">
            <a:avLst/>
          </a:prstGeom>
          <a:noFill/>
        </p:spPr>
        <p:txBody>
          <a:bodyPr wrap="square" lIns="91434" tIns="45717" rIns="91434" bIns="45717" rtlCol="0">
            <a:spAutoFit/>
          </a:bodyPr>
          <a:lstStyle/>
          <a:p>
            <a:r>
              <a:rPr lang="en-US" sz="2400" dirty="0" smtClean="0"/>
              <a:t>shading</a:t>
            </a:r>
          </a:p>
        </p:txBody>
      </p:sp>
      <p:pic>
        <p:nvPicPr>
          <p:cNvPr id="13" name="Picture 12" descr="1C.png"/>
          <p:cNvPicPr>
            <a:picLocks noChangeAspect="1"/>
          </p:cNvPicPr>
          <p:nvPr/>
        </p:nvPicPr>
        <p:blipFill rotWithShape="1">
          <a:blip r:embed="rId3"/>
          <a:srcRect t="41537" r="39337" b="4336"/>
          <a:stretch/>
        </p:blipFill>
        <p:spPr>
          <a:xfrm>
            <a:off x="3656540" y="4907281"/>
            <a:ext cx="1765439" cy="1882987"/>
          </a:xfrm>
          <a:prstGeom prst="rect">
            <a:avLst/>
          </a:prstGeom>
        </p:spPr>
      </p:pic>
      <p:pic>
        <p:nvPicPr>
          <p:cNvPr id="10" name="Picture 9"/>
          <p:cNvPicPr>
            <a:picLocks noChangeAspect="1"/>
          </p:cNvPicPr>
          <p:nvPr/>
        </p:nvPicPr>
        <p:blipFill rotWithShape="1">
          <a:blip r:embed="rId4"/>
          <a:srcRect l="36210" t="70783" r="41727" b="1437"/>
          <a:stretch/>
        </p:blipFill>
        <p:spPr>
          <a:xfrm>
            <a:off x="4908242" y="3691468"/>
            <a:ext cx="2104569" cy="1491142"/>
          </a:xfrm>
          <a:prstGeom prst="rect">
            <a:avLst/>
          </a:prstGeom>
        </p:spPr>
      </p:pic>
      <p:pic>
        <p:nvPicPr>
          <p:cNvPr id="2" name="Picture 1"/>
          <p:cNvPicPr>
            <a:picLocks noChangeAspect="1"/>
          </p:cNvPicPr>
          <p:nvPr/>
        </p:nvPicPr>
        <p:blipFill>
          <a:blip r:embed="rId5"/>
          <a:stretch>
            <a:fillRect/>
          </a:stretch>
        </p:blipFill>
        <p:spPr>
          <a:xfrm>
            <a:off x="6177405" y="2303377"/>
            <a:ext cx="2102989" cy="15574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Related</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lang="en-US" sz="4400" dirty="0" smtClean="0">
                <a:latin typeface="+mj-lt"/>
                <a:ea typeface="+mj-ea"/>
                <a:cs typeface="+mj-cs"/>
              </a:rPr>
              <a:t>work</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extBox 14"/>
          <p:cNvSpPr txBox="1"/>
          <p:nvPr/>
        </p:nvSpPr>
        <p:spPr>
          <a:xfrm>
            <a:off x="609601" y="1302603"/>
            <a:ext cx="2151839" cy="461659"/>
          </a:xfrm>
          <a:prstGeom prst="rect">
            <a:avLst/>
          </a:prstGeom>
          <a:noFill/>
        </p:spPr>
        <p:txBody>
          <a:bodyPr wrap="none" lIns="91434" tIns="45717" rIns="91434" bIns="45717" rtlCol="0">
            <a:spAutoFit/>
          </a:bodyPr>
          <a:lstStyle/>
          <a:p>
            <a:r>
              <a:rPr lang="en-US" sz="2400" dirty="0" smtClean="0"/>
              <a:t>Mosaic building</a:t>
            </a:r>
            <a:endParaRPr lang="en-US" sz="2400" dirty="0"/>
          </a:p>
        </p:txBody>
      </p:sp>
      <p:sp>
        <p:nvSpPr>
          <p:cNvPr id="18" name="TextBox 17"/>
          <p:cNvSpPr txBox="1"/>
          <p:nvPr/>
        </p:nvSpPr>
        <p:spPr>
          <a:xfrm>
            <a:off x="622301" y="1726162"/>
            <a:ext cx="4435517" cy="1569654"/>
          </a:xfrm>
          <a:prstGeom prst="rect">
            <a:avLst/>
          </a:prstGeom>
          <a:noFill/>
        </p:spPr>
        <p:txBody>
          <a:bodyPr wrap="none" lIns="91434" tIns="45717" rIns="91434" bIns="45717" rtlCol="0">
            <a:spAutoFit/>
          </a:bodyPr>
          <a:lstStyle/>
          <a:p>
            <a:r>
              <a:rPr lang="en-US" sz="2400" dirty="0" err="1" smtClean="0"/>
              <a:t>Lemptisky</a:t>
            </a:r>
            <a:r>
              <a:rPr lang="en-US" sz="2400" dirty="0" smtClean="0"/>
              <a:t> and </a:t>
            </a:r>
            <a:r>
              <a:rPr lang="en-US" sz="2400" dirty="0" err="1" smtClean="0"/>
              <a:t>Ivanov</a:t>
            </a:r>
            <a:r>
              <a:rPr lang="en-US" sz="2400" dirty="0" smtClean="0"/>
              <a:t>, CVPR 2007.</a:t>
            </a:r>
          </a:p>
          <a:p>
            <a:r>
              <a:rPr lang="en-US" sz="2400" dirty="0" err="1" smtClean="0"/>
              <a:t>Allene</a:t>
            </a:r>
            <a:r>
              <a:rPr lang="en-US" sz="2400" dirty="0" smtClean="0"/>
              <a:t> et al., ICPR 2008.</a:t>
            </a:r>
          </a:p>
          <a:p>
            <a:r>
              <a:rPr lang="en-US" sz="2400" dirty="0" err="1" smtClean="0"/>
              <a:t>Janko</a:t>
            </a:r>
            <a:r>
              <a:rPr lang="en-US" sz="2400" dirty="0" smtClean="0"/>
              <a:t> and Pons, ICCV 2009.</a:t>
            </a:r>
          </a:p>
          <a:p>
            <a:r>
              <a:rPr lang="en-US" sz="2400" dirty="0" err="1" smtClean="0"/>
              <a:t>Waechter</a:t>
            </a:r>
            <a:r>
              <a:rPr lang="en-US" sz="2400" dirty="0" smtClean="0"/>
              <a:t> et al., ECCV 2014.</a:t>
            </a:r>
          </a:p>
        </p:txBody>
      </p:sp>
      <p:pic>
        <p:nvPicPr>
          <p:cNvPr id="19" name="Picture 18"/>
          <p:cNvPicPr>
            <a:picLocks noChangeAspect="1"/>
          </p:cNvPicPr>
          <p:nvPr/>
        </p:nvPicPr>
        <p:blipFill>
          <a:blip r:embed="rId3"/>
          <a:stretch>
            <a:fillRect/>
          </a:stretch>
        </p:blipFill>
        <p:spPr>
          <a:xfrm>
            <a:off x="2974698" y="3341580"/>
            <a:ext cx="2235352" cy="3340625"/>
          </a:xfrm>
          <a:prstGeom prst="rect">
            <a:avLst/>
          </a:prstGeom>
        </p:spPr>
      </p:pic>
      <p:pic>
        <p:nvPicPr>
          <p:cNvPr id="20" name="Picture 19"/>
          <p:cNvPicPr>
            <a:picLocks noChangeAspect="1"/>
          </p:cNvPicPr>
          <p:nvPr/>
        </p:nvPicPr>
        <p:blipFill>
          <a:blip r:embed="rId4"/>
          <a:stretch>
            <a:fillRect/>
          </a:stretch>
        </p:blipFill>
        <p:spPr>
          <a:xfrm>
            <a:off x="6037449" y="3341580"/>
            <a:ext cx="2192155" cy="3340625"/>
          </a:xfrm>
          <a:prstGeom prst="rect">
            <a:avLst/>
          </a:prstGeom>
        </p:spPr>
      </p:pic>
      <p:pic>
        <p:nvPicPr>
          <p:cNvPr id="21" name="Picture 20"/>
          <p:cNvPicPr>
            <a:picLocks noChangeAspect="1"/>
          </p:cNvPicPr>
          <p:nvPr/>
        </p:nvPicPr>
        <p:blipFill>
          <a:blip r:embed="rId5"/>
          <a:stretch>
            <a:fillRect/>
          </a:stretch>
        </p:blipFill>
        <p:spPr>
          <a:xfrm>
            <a:off x="175789" y="3331107"/>
            <a:ext cx="2151485" cy="3340625"/>
          </a:xfrm>
          <a:prstGeom prst="rect">
            <a:avLst/>
          </a:prstGeom>
        </p:spPr>
      </p:pic>
      <p:sp>
        <p:nvSpPr>
          <p:cNvPr id="26" name="TextBox 25"/>
          <p:cNvSpPr txBox="1"/>
          <p:nvPr/>
        </p:nvSpPr>
        <p:spPr>
          <a:xfrm>
            <a:off x="5936347" y="1302603"/>
            <a:ext cx="3207653" cy="1200322"/>
          </a:xfrm>
          <a:prstGeom prst="rect">
            <a:avLst/>
          </a:prstGeom>
          <a:noFill/>
        </p:spPr>
        <p:txBody>
          <a:bodyPr wrap="square" lIns="91434" tIns="45717" rIns="91434" bIns="45717" rtlCol="0">
            <a:spAutoFit/>
          </a:bodyPr>
          <a:lstStyle/>
          <a:p>
            <a:r>
              <a:rPr lang="en-US" sz="2400" dirty="0" smtClean="0"/>
              <a:t>Problems:</a:t>
            </a:r>
          </a:p>
          <a:p>
            <a:r>
              <a:rPr lang="en-US" sz="2400" dirty="0" smtClean="0"/>
              <a:t>Seams, artifacts</a:t>
            </a:r>
          </a:p>
          <a:p>
            <a:r>
              <a:rPr lang="en-US" sz="2400" dirty="0" smtClean="0"/>
              <a:t>Discarded information</a:t>
            </a:r>
            <a:endParaRPr lang="en-US" sz="2400" dirty="0"/>
          </a:p>
        </p:txBody>
      </p:sp>
      <p:sp>
        <p:nvSpPr>
          <p:cNvPr id="13" name="TextBox 12"/>
          <p:cNvSpPr txBox="1"/>
          <p:nvPr/>
        </p:nvSpPr>
        <p:spPr>
          <a:xfrm>
            <a:off x="1804622" y="5816084"/>
            <a:ext cx="1582052" cy="830991"/>
          </a:xfrm>
          <a:prstGeom prst="rect">
            <a:avLst/>
          </a:prstGeom>
          <a:noFill/>
        </p:spPr>
        <p:txBody>
          <a:bodyPr wrap="square" lIns="91434" tIns="45717" rIns="91434" bIns="45717" rtlCol="0">
            <a:spAutoFit/>
          </a:bodyPr>
          <a:lstStyle/>
          <a:p>
            <a:r>
              <a:rPr lang="en-US" sz="2400" dirty="0"/>
              <a:t>s</a:t>
            </a:r>
            <a:r>
              <a:rPr lang="en-US" sz="2400" dirty="0" smtClean="0"/>
              <a:t>urface</a:t>
            </a:r>
          </a:p>
          <a:p>
            <a:r>
              <a:rPr lang="en-US" sz="2400" dirty="0" smtClean="0"/>
              <a:t>partition</a:t>
            </a:r>
            <a:endParaRPr lang="en-US" sz="2400" dirty="0"/>
          </a:p>
        </p:txBody>
      </p:sp>
      <p:sp>
        <p:nvSpPr>
          <p:cNvPr id="14" name="TextBox 13"/>
          <p:cNvSpPr txBox="1"/>
          <p:nvPr/>
        </p:nvSpPr>
        <p:spPr>
          <a:xfrm>
            <a:off x="4598619" y="5481883"/>
            <a:ext cx="2106985" cy="1200322"/>
          </a:xfrm>
          <a:prstGeom prst="rect">
            <a:avLst/>
          </a:prstGeom>
          <a:noFill/>
        </p:spPr>
        <p:txBody>
          <a:bodyPr wrap="square" lIns="91434" tIns="45717" rIns="91434" bIns="45717" rtlCol="0">
            <a:spAutoFit/>
          </a:bodyPr>
          <a:lstStyle/>
          <a:p>
            <a:r>
              <a:rPr lang="en-US" sz="2400" dirty="0" smtClean="0"/>
              <a:t>without</a:t>
            </a:r>
          </a:p>
          <a:p>
            <a:r>
              <a:rPr lang="en-US" sz="2400" dirty="0"/>
              <a:t>s</a:t>
            </a:r>
            <a:r>
              <a:rPr lang="en-US" sz="2400" dirty="0" smtClean="0"/>
              <a:t>eam correction</a:t>
            </a:r>
            <a:endParaRPr lang="en-US" sz="2400" dirty="0"/>
          </a:p>
        </p:txBody>
      </p:sp>
      <p:sp>
        <p:nvSpPr>
          <p:cNvPr id="16" name="TextBox 15"/>
          <p:cNvSpPr txBox="1"/>
          <p:nvPr/>
        </p:nvSpPr>
        <p:spPr>
          <a:xfrm>
            <a:off x="7646617" y="5481883"/>
            <a:ext cx="2106985" cy="1200322"/>
          </a:xfrm>
          <a:prstGeom prst="rect">
            <a:avLst/>
          </a:prstGeom>
          <a:noFill/>
        </p:spPr>
        <p:txBody>
          <a:bodyPr wrap="square" lIns="91434" tIns="45717" rIns="91434" bIns="45717" rtlCol="0">
            <a:spAutoFit/>
          </a:bodyPr>
          <a:lstStyle/>
          <a:p>
            <a:r>
              <a:rPr lang="en-US" sz="2400" dirty="0" smtClean="0"/>
              <a:t>with</a:t>
            </a:r>
          </a:p>
          <a:p>
            <a:r>
              <a:rPr lang="en-US" sz="2400" dirty="0"/>
              <a:t>s</a:t>
            </a:r>
            <a:r>
              <a:rPr lang="en-US" sz="2400" dirty="0" smtClean="0"/>
              <a:t>eam correction</a:t>
            </a:r>
            <a:endParaRPr lang="en-US" sz="2400" dirty="0"/>
          </a:p>
        </p:txBody>
      </p:sp>
      <p:cxnSp>
        <p:nvCxnSpPr>
          <p:cNvPr id="5" name="Straight Connector 4"/>
          <p:cNvCxnSpPr/>
          <p:nvPr/>
        </p:nvCxnSpPr>
        <p:spPr>
          <a:xfrm>
            <a:off x="333418" y="2726266"/>
            <a:ext cx="27618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33418" y="2726266"/>
            <a:ext cx="0" cy="12530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Related</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lang="en-US" sz="4400" dirty="0" smtClean="0">
                <a:latin typeface="+mj-lt"/>
                <a:ea typeface="+mj-ea"/>
                <a:cs typeface="+mj-cs"/>
              </a:rPr>
              <a:t>work</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6" name="TextBox 25"/>
          <p:cNvSpPr txBox="1"/>
          <p:nvPr/>
        </p:nvSpPr>
        <p:spPr>
          <a:xfrm>
            <a:off x="609601" y="1302603"/>
            <a:ext cx="1276449" cy="461659"/>
          </a:xfrm>
          <a:prstGeom prst="rect">
            <a:avLst/>
          </a:prstGeom>
          <a:noFill/>
        </p:spPr>
        <p:txBody>
          <a:bodyPr wrap="none" lIns="91434" tIns="45717" rIns="91434" bIns="45717" rtlCol="0">
            <a:spAutoFit/>
          </a:bodyPr>
          <a:lstStyle/>
          <a:p>
            <a:r>
              <a:rPr lang="en-US" sz="2400" dirty="0" smtClean="0"/>
              <a:t>Blending</a:t>
            </a:r>
            <a:endParaRPr lang="en-US" sz="2400" dirty="0"/>
          </a:p>
        </p:txBody>
      </p:sp>
      <p:sp>
        <p:nvSpPr>
          <p:cNvPr id="28" name="TextBox 27"/>
          <p:cNvSpPr txBox="1"/>
          <p:nvPr/>
        </p:nvSpPr>
        <p:spPr>
          <a:xfrm>
            <a:off x="630764" y="1726104"/>
            <a:ext cx="4528360" cy="1569654"/>
          </a:xfrm>
          <a:prstGeom prst="rect">
            <a:avLst/>
          </a:prstGeom>
          <a:noFill/>
        </p:spPr>
        <p:txBody>
          <a:bodyPr wrap="square" lIns="91434" tIns="45717" rIns="91434" bIns="45717" rtlCol="0">
            <a:spAutoFit/>
          </a:bodyPr>
          <a:lstStyle/>
          <a:p>
            <a:r>
              <a:rPr lang="en-US" sz="2400" dirty="0" err="1" smtClean="0"/>
              <a:t>Bernardini</a:t>
            </a:r>
            <a:r>
              <a:rPr lang="en-US" sz="2400" dirty="0" smtClean="0"/>
              <a:t> et al., IEEE TVCG 2001.</a:t>
            </a:r>
          </a:p>
          <a:p>
            <a:r>
              <a:rPr lang="en-US" sz="2400" dirty="0" err="1" smtClean="0"/>
              <a:t>Baumberg</a:t>
            </a:r>
            <a:r>
              <a:rPr lang="en-US" sz="2400" dirty="0" smtClean="0"/>
              <a:t>, BMVC 2002.</a:t>
            </a:r>
          </a:p>
          <a:p>
            <a:r>
              <a:rPr lang="en-US" sz="2400" dirty="0" err="1" smtClean="0"/>
              <a:t>Eisemann</a:t>
            </a:r>
            <a:r>
              <a:rPr lang="en-US" sz="2400" dirty="0" smtClean="0"/>
              <a:t> et al., CGF 2008.</a:t>
            </a:r>
          </a:p>
          <a:p>
            <a:r>
              <a:rPr lang="en-US" sz="2400" dirty="0" err="1" smtClean="0"/>
              <a:t>Volino</a:t>
            </a:r>
            <a:r>
              <a:rPr lang="en-US" sz="2400" dirty="0" smtClean="0"/>
              <a:t> et al., BMVC 2014.</a:t>
            </a:r>
          </a:p>
        </p:txBody>
      </p:sp>
      <p:sp>
        <p:nvSpPr>
          <p:cNvPr id="29" name="TextBox 28"/>
          <p:cNvSpPr txBox="1"/>
          <p:nvPr/>
        </p:nvSpPr>
        <p:spPr>
          <a:xfrm>
            <a:off x="5936347" y="1302603"/>
            <a:ext cx="2530319" cy="1569654"/>
          </a:xfrm>
          <a:prstGeom prst="rect">
            <a:avLst/>
          </a:prstGeom>
          <a:noFill/>
        </p:spPr>
        <p:txBody>
          <a:bodyPr wrap="square" lIns="91434" tIns="45717" rIns="91434" bIns="45717" rtlCol="0">
            <a:spAutoFit/>
          </a:bodyPr>
          <a:lstStyle/>
          <a:p>
            <a:r>
              <a:rPr lang="en-US" sz="2400" dirty="0" smtClean="0"/>
              <a:t>Problems:</a:t>
            </a:r>
          </a:p>
          <a:p>
            <a:r>
              <a:rPr lang="en-US" sz="2400" dirty="0" smtClean="0"/>
              <a:t>Blurring (need for good warping),</a:t>
            </a:r>
          </a:p>
          <a:p>
            <a:r>
              <a:rPr lang="en-US" sz="2400" dirty="0" smtClean="0"/>
              <a:t>poor scalability</a:t>
            </a:r>
          </a:p>
        </p:txBody>
      </p:sp>
      <p:cxnSp>
        <p:nvCxnSpPr>
          <p:cNvPr id="7" name="Straight Connector 6"/>
          <p:cNvCxnSpPr/>
          <p:nvPr/>
        </p:nvCxnSpPr>
        <p:spPr>
          <a:xfrm>
            <a:off x="333418" y="2726266"/>
            <a:ext cx="27618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33418" y="2726266"/>
            <a:ext cx="0" cy="19642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1310328" y="3441701"/>
            <a:ext cx="1543484" cy="3373683"/>
          </a:xfrm>
          <a:prstGeom prst="rect">
            <a:avLst/>
          </a:prstGeom>
        </p:spPr>
      </p:pic>
      <p:pic>
        <p:nvPicPr>
          <p:cNvPr id="5" name="Picture 4"/>
          <p:cNvPicPr>
            <a:picLocks noChangeAspect="1"/>
          </p:cNvPicPr>
          <p:nvPr/>
        </p:nvPicPr>
        <p:blipFill>
          <a:blip r:embed="rId4"/>
          <a:stretch>
            <a:fillRect/>
          </a:stretch>
        </p:blipFill>
        <p:spPr>
          <a:xfrm>
            <a:off x="4716468" y="3441700"/>
            <a:ext cx="1543484" cy="3373683"/>
          </a:xfrm>
          <a:prstGeom prst="rect">
            <a:avLst/>
          </a:prstGeom>
        </p:spPr>
      </p:pic>
      <p:sp>
        <p:nvSpPr>
          <p:cNvPr id="12" name="TextBox 11"/>
          <p:cNvSpPr txBox="1"/>
          <p:nvPr/>
        </p:nvSpPr>
        <p:spPr>
          <a:xfrm>
            <a:off x="2904611" y="5603672"/>
            <a:ext cx="1447253" cy="830991"/>
          </a:xfrm>
          <a:prstGeom prst="rect">
            <a:avLst/>
          </a:prstGeom>
          <a:noFill/>
        </p:spPr>
        <p:txBody>
          <a:bodyPr wrap="square" lIns="91434" tIns="45717" rIns="91434" bIns="45717" rtlCol="0">
            <a:spAutoFit/>
          </a:bodyPr>
          <a:lstStyle/>
          <a:p>
            <a:r>
              <a:rPr lang="en-US" sz="2400" dirty="0"/>
              <a:t>b</a:t>
            </a:r>
            <a:r>
              <a:rPr lang="en-US" sz="2400" dirty="0" smtClean="0"/>
              <a:t>efore </a:t>
            </a:r>
          </a:p>
          <a:p>
            <a:r>
              <a:rPr lang="en-US" sz="2400" dirty="0" smtClean="0"/>
              <a:t>warping</a:t>
            </a:r>
          </a:p>
        </p:txBody>
      </p:sp>
      <p:sp>
        <p:nvSpPr>
          <p:cNvPr id="13" name="TextBox 12"/>
          <p:cNvSpPr txBox="1"/>
          <p:nvPr/>
        </p:nvSpPr>
        <p:spPr>
          <a:xfrm>
            <a:off x="6426744" y="5603672"/>
            <a:ext cx="1447253" cy="830991"/>
          </a:xfrm>
          <a:prstGeom prst="rect">
            <a:avLst/>
          </a:prstGeom>
          <a:noFill/>
        </p:spPr>
        <p:txBody>
          <a:bodyPr wrap="square" lIns="91434" tIns="45717" rIns="91434" bIns="45717" rtlCol="0">
            <a:spAutoFit/>
          </a:bodyPr>
          <a:lstStyle/>
          <a:p>
            <a:r>
              <a:rPr lang="en-US" sz="2400" dirty="0" smtClean="0"/>
              <a:t>after</a:t>
            </a:r>
          </a:p>
          <a:p>
            <a:r>
              <a:rPr lang="en-US" sz="2400" dirty="0" smtClean="0"/>
              <a:t>warping</a:t>
            </a:r>
          </a:p>
        </p:txBody>
      </p:sp>
      <p:cxnSp>
        <p:nvCxnSpPr>
          <p:cNvPr id="15" name="Straight Connector 14"/>
          <p:cNvCxnSpPr/>
          <p:nvPr/>
        </p:nvCxnSpPr>
        <p:spPr>
          <a:xfrm>
            <a:off x="347726" y="4673600"/>
            <a:ext cx="27618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Related</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lang="en-US" sz="4400" dirty="0" smtClean="0">
                <a:latin typeface="+mj-lt"/>
                <a:ea typeface="+mj-ea"/>
                <a:cs typeface="+mj-cs"/>
              </a:rPr>
              <a:t>work</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6" name="TextBox 25"/>
          <p:cNvSpPr txBox="1"/>
          <p:nvPr/>
        </p:nvSpPr>
        <p:spPr>
          <a:xfrm>
            <a:off x="609601" y="1302603"/>
            <a:ext cx="2261995" cy="461659"/>
          </a:xfrm>
          <a:prstGeom prst="rect">
            <a:avLst/>
          </a:prstGeom>
          <a:noFill/>
        </p:spPr>
        <p:txBody>
          <a:bodyPr wrap="none" lIns="91434" tIns="45717" rIns="91434" bIns="45717" rtlCol="0">
            <a:spAutoFit/>
          </a:bodyPr>
          <a:lstStyle/>
          <a:p>
            <a:r>
              <a:rPr lang="en-US" sz="2400" dirty="0" smtClean="0"/>
              <a:t>Super-resolution</a:t>
            </a:r>
            <a:endParaRPr lang="en-US" sz="2400" dirty="0"/>
          </a:p>
        </p:txBody>
      </p:sp>
      <p:sp>
        <p:nvSpPr>
          <p:cNvPr id="29" name="TextBox 28"/>
          <p:cNvSpPr txBox="1"/>
          <p:nvPr/>
        </p:nvSpPr>
        <p:spPr>
          <a:xfrm>
            <a:off x="5936347" y="1302603"/>
            <a:ext cx="2530319" cy="1200322"/>
          </a:xfrm>
          <a:prstGeom prst="rect">
            <a:avLst/>
          </a:prstGeom>
          <a:noFill/>
        </p:spPr>
        <p:txBody>
          <a:bodyPr wrap="square" lIns="91434" tIns="45717" rIns="91434" bIns="45717" rtlCol="0">
            <a:spAutoFit/>
          </a:bodyPr>
          <a:lstStyle/>
          <a:p>
            <a:r>
              <a:rPr lang="en-US" sz="2400" dirty="0" smtClean="0"/>
              <a:t>Problems:</a:t>
            </a:r>
          </a:p>
          <a:p>
            <a:r>
              <a:rPr lang="en-US" sz="2400" dirty="0" smtClean="0"/>
              <a:t>only (almost)</a:t>
            </a:r>
          </a:p>
          <a:p>
            <a:r>
              <a:rPr lang="en-US" sz="2400" dirty="0" smtClean="0"/>
              <a:t>static objects</a:t>
            </a:r>
          </a:p>
        </p:txBody>
      </p:sp>
      <p:pic>
        <p:nvPicPr>
          <p:cNvPr id="7" name="Picture 6"/>
          <p:cNvPicPr>
            <a:picLocks noChangeAspect="1"/>
          </p:cNvPicPr>
          <p:nvPr/>
        </p:nvPicPr>
        <p:blipFill>
          <a:blip r:embed="rId3"/>
          <a:stretch>
            <a:fillRect/>
          </a:stretch>
        </p:blipFill>
        <p:spPr>
          <a:xfrm>
            <a:off x="745072" y="3016391"/>
            <a:ext cx="2456652" cy="2585862"/>
          </a:xfrm>
          <a:prstGeom prst="rect">
            <a:avLst/>
          </a:prstGeom>
        </p:spPr>
      </p:pic>
      <p:pic>
        <p:nvPicPr>
          <p:cNvPr id="8" name="Picture 7"/>
          <p:cNvPicPr>
            <a:picLocks noChangeAspect="1"/>
          </p:cNvPicPr>
          <p:nvPr/>
        </p:nvPicPr>
        <p:blipFill>
          <a:blip r:embed="rId4"/>
          <a:stretch>
            <a:fillRect/>
          </a:stretch>
        </p:blipFill>
        <p:spPr>
          <a:xfrm>
            <a:off x="3398832" y="3016391"/>
            <a:ext cx="2456651" cy="2585861"/>
          </a:xfrm>
          <a:prstGeom prst="rect">
            <a:avLst/>
          </a:prstGeom>
        </p:spPr>
      </p:pic>
      <p:pic>
        <p:nvPicPr>
          <p:cNvPr id="9" name="Picture 8"/>
          <p:cNvPicPr>
            <a:picLocks noChangeAspect="1"/>
          </p:cNvPicPr>
          <p:nvPr/>
        </p:nvPicPr>
        <p:blipFill>
          <a:blip r:embed="rId5"/>
          <a:stretch>
            <a:fillRect/>
          </a:stretch>
        </p:blipFill>
        <p:spPr>
          <a:xfrm>
            <a:off x="6044785" y="3016391"/>
            <a:ext cx="2462240" cy="2585861"/>
          </a:xfrm>
          <a:prstGeom prst="rect">
            <a:avLst/>
          </a:prstGeom>
        </p:spPr>
      </p:pic>
      <p:sp>
        <p:nvSpPr>
          <p:cNvPr id="10" name="TextBox 9"/>
          <p:cNvSpPr txBox="1"/>
          <p:nvPr/>
        </p:nvSpPr>
        <p:spPr>
          <a:xfrm>
            <a:off x="629439" y="1727192"/>
            <a:ext cx="4536823" cy="830991"/>
          </a:xfrm>
          <a:prstGeom prst="rect">
            <a:avLst/>
          </a:prstGeom>
          <a:noFill/>
        </p:spPr>
        <p:txBody>
          <a:bodyPr wrap="square" lIns="91434" tIns="45717" rIns="91434" bIns="45717" rtlCol="0">
            <a:spAutoFit/>
          </a:bodyPr>
          <a:lstStyle/>
          <a:p>
            <a:r>
              <a:rPr lang="en-US" sz="2400" dirty="0" err="1" smtClean="0"/>
              <a:t>Goldluecke</a:t>
            </a:r>
            <a:r>
              <a:rPr lang="en-US" sz="2400" dirty="0" smtClean="0"/>
              <a:t> et al., IJCV 2014.</a:t>
            </a:r>
          </a:p>
          <a:p>
            <a:r>
              <a:rPr lang="en-US" sz="2400" dirty="0" err="1" smtClean="0"/>
              <a:t>Tsiminaki</a:t>
            </a:r>
            <a:r>
              <a:rPr lang="en-US" sz="2400" dirty="0" smtClean="0"/>
              <a:t> et al., CVPR 2014.</a:t>
            </a:r>
          </a:p>
        </p:txBody>
      </p:sp>
      <p:cxnSp>
        <p:nvCxnSpPr>
          <p:cNvPr id="11" name="Straight Connector 10"/>
          <p:cNvCxnSpPr/>
          <p:nvPr/>
        </p:nvCxnSpPr>
        <p:spPr>
          <a:xfrm>
            <a:off x="333418" y="2353740"/>
            <a:ext cx="27618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19108" y="2353740"/>
            <a:ext cx="14310" cy="206586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19108" y="4419606"/>
            <a:ext cx="27618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8" idx="1"/>
          </p:cNvCxnSpPr>
          <p:nvPr/>
        </p:nvCxnSpPr>
        <p:spPr>
          <a:xfrm>
            <a:off x="672088" y="6045201"/>
            <a:ext cx="2270560" cy="64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942648" y="5636119"/>
            <a:ext cx="3847622" cy="830991"/>
          </a:xfrm>
          <a:prstGeom prst="rect">
            <a:avLst/>
          </a:prstGeom>
          <a:noFill/>
        </p:spPr>
        <p:txBody>
          <a:bodyPr wrap="square" lIns="91434" tIns="45717" rIns="91434" bIns="45717" rtlCol="0">
            <a:spAutoFit/>
          </a:bodyPr>
          <a:lstStyle/>
          <a:p>
            <a:pPr algn="ctr"/>
            <a:r>
              <a:rPr lang="en-US" sz="2400" dirty="0"/>
              <a:t>d</a:t>
            </a:r>
            <a:r>
              <a:rPr lang="en-US" sz="2400" dirty="0" smtClean="0"/>
              <a:t>etail enhancement</a:t>
            </a:r>
          </a:p>
          <a:p>
            <a:pPr algn="ctr"/>
            <a:r>
              <a:rPr lang="en-US" sz="2400" dirty="0"/>
              <a:t>t</a:t>
            </a:r>
            <a:r>
              <a:rPr lang="en-US" sz="2400" dirty="0" smtClean="0"/>
              <a:t>hrough frame accumulation</a:t>
            </a:r>
          </a:p>
        </p:txBody>
      </p:sp>
      <p:cxnSp>
        <p:nvCxnSpPr>
          <p:cNvPr id="20" name="Straight Connector 19"/>
          <p:cNvCxnSpPr/>
          <p:nvPr/>
        </p:nvCxnSpPr>
        <p:spPr>
          <a:xfrm flipV="1">
            <a:off x="6654800" y="6004921"/>
            <a:ext cx="1811866" cy="40280"/>
          </a:xfrm>
          <a:prstGeom prst="line">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Albedo</a:t>
            </a:r>
            <a:r>
              <a:rPr kumimoji="0" lang="en-US" sz="4400" b="0" i="0" u="none" strike="noStrike" kern="1200" cap="none" spc="0" normalizeH="0" noProof="0" dirty="0" smtClean="0">
                <a:ln>
                  <a:noFill/>
                </a:ln>
                <a:solidFill>
                  <a:schemeClr val="tx1"/>
                </a:solidFill>
                <a:effectLst/>
                <a:uLnTx/>
                <a:uFillTx/>
                <a:latin typeface="+mj-lt"/>
                <a:ea typeface="+mj-ea"/>
                <a:cs typeface="+mj-cs"/>
              </a:rPr>
              <a:t> and shading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609601" y="1302603"/>
            <a:ext cx="8312931" cy="461659"/>
          </a:xfrm>
          <a:prstGeom prst="rect">
            <a:avLst/>
          </a:prstGeom>
          <a:noFill/>
        </p:spPr>
        <p:txBody>
          <a:bodyPr wrap="none" lIns="91434" tIns="45717" rIns="91434" bIns="45717" rtlCol="0">
            <a:spAutoFit/>
          </a:bodyPr>
          <a:lstStyle/>
          <a:p>
            <a:r>
              <a:rPr lang="en-US" sz="2400" dirty="0" err="1" smtClean="0"/>
              <a:t>Albedo</a:t>
            </a:r>
            <a:r>
              <a:rPr lang="en-US" sz="2400" dirty="0" smtClean="0"/>
              <a:t> is constant: depends on physical properties of the surface</a:t>
            </a:r>
            <a:endParaRPr lang="en-US" sz="2400" dirty="0"/>
          </a:p>
        </p:txBody>
      </p:sp>
      <p:sp>
        <p:nvSpPr>
          <p:cNvPr id="6" name="TextBox 5"/>
          <p:cNvSpPr txBox="1"/>
          <p:nvPr/>
        </p:nvSpPr>
        <p:spPr>
          <a:xfrm>
            <a:off x="609601" y="1694472"/>
            <a:ext cx="7619832" cy="830991"/>
          </a:xfrm>
          <a:prstGeom prst="rect">
            <a:avLst/>
          </a:prstGeom>
          <a:noFill/>
        </p:spPr>
        <p:txBody>
          <a:bodyPr wrap="none" lIns="91434" tIns="45717" rIns="91434" bIns="45717" rtlCol="0">
            <a:spAutoFit/>
          </a:bodyPr>
          <a:lstStyle/>
          <a:p>
            <a:r>
              <a:rPr lang="en-US" sz="2400" dirty="0" smtClean="0"/>
              <a:t>Shading is transient: given by the interplay between surface</a:t>
            </a:r>
          </a:p>
          <a:p>
            <a:r>
              <a:rPr lang="en-US" sz="2400" dirty="0" smtClean="0"/>
              <a:t>reflectance and lighting</a:t>
            </a:r>
            <a:endParaRPr lang="en-US" sz="2400" dirty="0"/>
          </a:p>
        </p:txBody>
      </p:sp>
      <p:pic>
        <p:nvPicPr>
          <p:cNvPr id="7" name="Picture 6" descr="albedo_00_Aim.png"/>
          <p:cNvPicPr>
            <a:picLocks noChangeAspect="1"/>
          </p:cNvPicPr>
          <p:nvPr/>
        </p:nvPicPr>
        <p:blipFill>
          <a:blip r:embed="rId3"/>
          <a:srcRect r="41837" b="4120"/>
          <a:stretch>
            <a:fillRect/>
          </a:stretch>
        </p:blipFill>
        <p:spPr>
          <a:xfrm>
            <a:off x="3570812" y="2590032"/>
            <a:ext cx="1882360" cy="3709169"/>
          </a:xfrm>
          <a:prstGeom prst="rect">
            <a:avLst/>
          </a:prstGeom>
        </p:spPr>
      </p:pic>
      <p:pic>
        <p:nvPicPr>
          <p:cNvPr id="8" name="Picture 7" descr="shadow_00_Aim.png"/>
          <p:cNvPicPr>
            <a:picLocks noChangeAspect="1"/>
          </p:cNvPicPr>
          <p:nvPr/>
        </p:nvPicPr>
        <p:blipFill>
          <a:blip r:embed="rId4"/>
          <a:srcRect r="44050" b="4120"/>
          <a:stretch>
            <a:fillRect/>
          </a:stretch>
        </p:blipFill>
        <p:spPr>
          <a:xfrm>
            <a:off x="6228043" y="2590032"/>
            <a:ext cx="1810720" cy="3709169"/>
          </a:xfrm>
          <a:prstGeom prst="rect">
            <a:avLst/>
          </a:prstGeom>
        </p:spPr>
      </p:pic>
      <p:pic>
        <p:nvPicPr>
          <p:cNvPr id="9" name="Picture 8" descr="1C.png"/>
          <p:cNvPicPr>
            <a:picLocks noChangeAspect="1"/>
          </p:cNvPicPr>
          <p:nvPr/>
        </p:nvPicPr>
        <p:blipFill>
          <a:blip r:embed="rId5"/>
          <a:srcRect r="39337" b="4336"/>
          <a:stretch>
            <a:fillRect/>
          </a:stretch>
        </p:blipFill>
        <p:spPr>
          <a:xfrm>
            <a:off x="730672" y="2573099"/>
            <a:ext cx="1976650" cy="3726102"/>
          </a:xfrm>
          <a:prstGeom prst="rect">
            <a:avLst/>
          </a:prstGeom>
        </p:spPr>
      </p:pic>
      <p:sp>
        <p:nvSpPr>
          <p:cNvPr id="10" name="TextBox 9"/>
          <p:cNvSpPr txBox="1"/>
          <p:nvPr/>
        </p:nvSpPr>
        <p:spPr>
          <a:xfrm>
            <a:off x="1003149" y="6282268"/>
            <a:ext cx="1494658" cy="461659"/>
          </a:xfrm>
          <a:prstGeom prst="rect">
            <a:avLst/>
          </a:prstGeom>
          <a:noFill/>
        </p:spPr>
        <p:txBody>
          <a:bodyPr wrap="none" lIns="91434" tIns="45717" rIns="91434" bIns="45717" rtlCol="0">
            <a:spAutoFit/>
          </a:bodyPr>
          <a:lstStyle/>
          <a:p>
            <a:r>
              <a:rPr lang="en-US" sz="2400" dirty="0" smtClean="0"/>
              <a:t>real image</a:t>
            </a:r>
            <a:endParaRPr lang="en-US" sz="2400" dirty="0"/>
          </a:p>
        </p:txBody>
      </p:sp>
      <p:sp>
        <p:nvSpPr>
          <p:cNvPr id="11" name="TextBox 10"/>
          <p:cNvSpPr txBox="1"/>
          <p:nvPr/>
        </p:nvSpPr>
        <p:spPr>
          <a:xfrm>
            <a:off x="4043179" y="6282268"/>
            <a:ext cx="1041559" cy="461659"/>
          </a:xfrm>
          <a:prstGeom prst="rect">
            <a:avLst/>
          </a:prstGeom>
          <a:noFill/>
        </p:spPr>
        <p:txBody>
          <a:bodyPr wrap="none" lIns="91434" tIns="45717" rIns="91434" bIns="45717" rtlCol="0">
            <a:spAutoFit/>
          </a:bodyPr>
          <a:lstStyle/>
          <a:p>
            <a:r>
              <a:rPr lang="en-US" sz="2400" dirty="0" smtClean="0"/>
              <a:t>albedo</a:t>
            </a:r>
            <a:endParaRPr lang="en-US" sz="2400" dirty="0"/>
          </a:p>
        </p:txBody>
      </p:sp>
      <p:sp>
        <p:nvSpPr>
          <p:cNvPr id="12" name="TextBox 11"/>
          <p:cNvSpPr txBox="1"/>
          <p:nvPr/>
        </p:nvSpPr>
        <p:spPr>
          <a:xfrm>
            <a:off x="6633981" y="6282268"/>
            <a:ext cx="1153068" cy="461659"/>
          </a:xfrm>
          <a:prstGeom prst="rect">
            <a:avLst/>
          </a:prstGeom>
          <a:noFill/>
        </p:spPr>
        <p:txBody>
          <a:bodyPr wrap="none" lIns="91434" tIns="45717" rIns="91434" bIns="45717" rtlCol="0">
            <a:spAutoFit/>
          </a:bodyPr>
          <a:lstStyle/>
          <a:p>
            <a:r>
              <a:rPr lang="en-US" sz="2400" dirty="0" smtClean="0"/>
              <a:t>shading</a:t>
            </a:r>
            <a:endParaRPr lang="en-US" sz="2400" dirty="0"/>
          </a:p>
        </p:txBody>
      </p:sp>
    </p:spTree>
    <p:extLst>
      <p:ext uri="{BB962C8B-B14F-4D97-AF65-F5344CB8AC3E}">
        <p14:creationId xmlns:p14="http://schemas.microsoft.com/office/powerpoint/2010/main" val="29307922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Reflectance</a:t>
            </a:r>
            <a:r>
              <a:rPr kumimoji="0" lang="en-US" sz="4400" b="0" i="0" u="none" strike="noStrike" kern="1200" cap="none" spc="0" normalizeH="0" noProof="0" dirty="0" smtClean="0">
                <a:ln>
                  <a:noFill/>
                </a:ln>
                <a:solidFill>
                  <a:schemeClr val="tx1"/>
                </a:solidFill>
                <a:effectLst/>
                <a:uLnTx/>
                <a:uFillTx/>
                <a:latin typeface="+mj-lt"/>
                <a:ea typeface="+mj-ea"/>
                <a:cs typeface="+mj-cs"/>
              </a:rPr>
              <a:t> models</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3071261" cy="461659"/>
          </a:xfrm>
          <a:prstGeom prst="rect">
            <a:avLst/>
          </a:prstGeom>
          <a:noFill/>
        </p:spPr>
        <p:txBody>
          <a:bodyPr wrap="none" lIns="91434" tIns="45717" rIns="91434" bIns="45717" rtlCol="0">
            <a:spAutoFit/>
          </a:bodyPr>
          <a:lstStyle/>
          <a:p>
            <a:r>
              <a:rPr lang="en-US" sz="2400" dirty="0" err="1" smtClean="0"/>
              <a:t>Lambertian</a:t>
            </a:r>
            <a:r>
              <a:rPr lang="en-US" sz="2400" dirty="0" smtClean="0"/>
              <a:t> reflectance</a:t>
            </a:r>
            <a:endParaRPr lang="en-US" sz="2400" dirty="0"/>
          </a:p>
        </p:txBody>
      </p:sp>
      <p:pic>
        <p:nvPicPr>
          <p:cNvPr id="6" name="Picture 5"/>
          <p:cNvPicPr>
            <a:picLocks noChangeAspect="1"/>
          </p:cNvPicPr>
          <p:nvPr/>
        </p:nvPicPr>
        <p:blipFill>
          <a:blip r:embed="rId3"/>
          <a:stretch>
            <a:fillRect/>
          </a:stretch>
        </p:blipFill>
        <p:spPr>
          <a:xfrm>
            <a:off x="7467596" y="1360132"/>
            <a:ext cx="1458702" cy="1422234"/>
          </a:xfrm>
          <a:prstGeom prst="rect">
            <a:avLst/>
          </a:prstGeom>
        </p:spPr>
      </p:pic>
      <p:pic>
        <p:nvPicPr>
          <p:cNvPr id="10" name="Picture 9" descr="formulas-crop.pdf"/>
          <p:cNvPicPr>
            <a:picLocks noChangeAspect="1"/>
          </p:cNvPicPr>
          <p:nvPr/>
        </p:nvPicPr>
        <p:blipFill>
          <a:blip r:embed="rId4"/>
          <a:stretch>
            <a:fillRect/>
          </a:stretch>
        </p:blipFill>
        <p:spPr>
          <a:xfrm>
            <a:off x="2681322" y="2041983"/>
            <a:ext cx="3050608" cy="472629"/>
          </a:xfrm>
          <a:prstGeom prst="rect">
            <a:avLst/>
          </a:prstGeom>
        </p:spPr>
      </p:pic>
      <p:sp>
        <p:nvSpPr>
          <p:cNvPr id="12" name="TextBox 11"/>
          <p:cNvSpPr txBox="1"/>
          <p:nvPr/>
        </p:nvSpPr>
        <p:spPr>
          <a:xfrm>
            <a:off x="1834651" y="2839872"/>
            <a:ext cx="872072" cy="646325"/>
          </a:xfrm>
          <a:prstGeom prst="rect">
            <a:avLst/>
          </a:prstGeom>
          <a:noFill/>
        </p:spPr>
        <p:txBody>
          <a:bodyPr wrap="square" lIns="91434" tIns="45717" rIns="91434" bIns="45717" rtlCol="0">
            <a:spAutoFit/>
          </a:bodyPr>
          <a:lstStyle/>
          <a:p>
            <a:pPr algn="ctr"/>
            <a:r>
              <a:rPr lang="en-US" dirty="0" smtClean="0"/>
              <a:t>surface</a:t>
            </a:r>
          </a:p>
          <a:p>
            <a:pPr algn="ctr"/>
            <a:r>
              <a:rPr lang="en-US" dirty="0" smtClean="0"/>
              <a:t>color</a:t>
            </a:r>
          </a:p>
        </p:txBody>
      </p:sp>
      <p:sp>
        <p:nvSpPr>
          <p:cNvPr id="13" name="TextBox 12"/>
          <p:cNvSpPr txBox="1"/>
          <p:nvPr/>
        </p:nvSpPr>
        <p:spPr>
          <a:xfrm>
            <a:off x="2882320" y="2839872"/>
            <a:ext cx="1024484" cy="646325"/>
          </a:xfrm>
          <a:prstGeom prst="rect">
            <a:avLst/>
          </a:prstGeom>
          <a:noFill/>
        </p:spPr>
        <p:txBody>
          <a:bodyPr wrap="square" lIns="91434" tIns="45717" rIns="91434" bIns="45717" rtlCol="0">
            <a:spAutoFit/>
          </a:bodyPr>
          <a:lstStyle/>
          <a:p>
            <a:pPr algn="ctr"/>
            <a:r>
              <a:rPr lang="en-US" dirty="0" smtClean="0"/>
              <a:t>surface normal</a:t>
            </a:r>
          </a:p>
        </p:txBody>
      </p:sp>
      <p:sp>
        <p:nvSpPr>
          <p:cNvPr id="14" name="TextBox 13"/>
          <p:cNvSpPr txBox="1"/>
          <p:nvPr/>
        </p:nvSpPr>
        <p:spPr>
          <a:xfrm>
            <a:off x="3903133" y="2839872"/>
            <a:ext cx="1346200" cy="923324"/>
          </a:xfrm>
          <a:prstGeom prst="rect">
            <a:avLst/>
          </a:prstGeom>
          <a:noFill/>
        </p:spPr>
        <p:txBody>
          <a:bodyPr wrap="square" lIns="91434" tIns="45717" rIns="91434" bIns="45717" rtlCol="0">
            <a:spAutoFit/>
          </a:bodyPr>
          <a:lstStyle/>
          <a:p>
            <a:pPr algn="ctr"/>
            <a:r>
              <a:rPr lang="en-US" dirty="0" smtClean="0"/>
              <a:t>direction from </a:t>
            </a:r>
            <a:r>
              <a:rPr lang="en-US" i="1" dirty="0" err="1" smtClean="0">
                <a:latin typeface="Times New Roman"/>
                <a:cs typeface="Times New Roman"/>
              </a:rPr>
              <a:t>x</a:t>
            </a:r>
            <a:r>
              <a:rPr lang="en-US" i="1" dirty="0" smtClean="0">
                <a:latin typeface="Times New Roman"/>
                <a:cs typeface="Times New Roman"/>
              </a:rPr>
              <a:t> </a:t>
            </a:r>
            <a:r>
              <a:rPr lang="en-US" dirty="0" smtClean="0"/>
              <a:t>to light source</a:t>
            </a:r>
            <a:endParaRPr lang="en-US" i="1" dirty="0" smtClean="0">
              <a:latin typeface="Times New Roman"/>
              <a:cs typeface="Times New Roman"/>
            </a:endParaRPr>
          </a:p>
        </p:txBody>
      </p:sp>
      <p:sp>
        <p:nvSpPr>
          <p:cNvPr id="15" name="TextBox 14"/>
          <p:cNvSpPr txBox="1"/>
          <p:nvPr/>
        </p:nvSpPr>
        <p:spPr>
          <a:xfrm>
            <a:off x="5249333" y="2839872"/>
            <a:ext cx="838200" cy="369326"/>
          </a:xfrm>
          <a:prstGeom prst="rect">
            <a:avLst/>
          </a:prstGeom>
          <a:noFill/>
        </p:spPr>
        <p:txBody>
          <a:bodyPr wrap="square" lIns="91434" tIns="45717" rIns="91434" bIns="45717" rtlCol="0">
            <a:spAutoFit/>
          </a:bodyPr>
          <a:lstStyle/>
          <a:p>
            <a:r>
              <a:rPr lang="en-US" dirty="0" err="1" smtClean="0"/>
              <a:t>albedo</a:t>
            </a:r>
            <a:endParaRPr lang="en-US" i="1" dirty="0" smtClean="0">
              <a:latin typeface="Times New Roman"/>
              <a:cs typeface="Times New Roman"/>
            </a:endParaRPr>
          </a:p>
        </p:txBody>
      </p:sp>
      <p:sp>
        <p:nvSpPr>
          <p:cNvPr id="16" name="TextBox 15"/>
          <p:cNvSpPr txBox="1"/>
          <p:nvPr/>
        </p:nvSpPr>
        <p:spPr>
          <a:xfrm>
            <a:off x="6087533" y="2839872"/>
            <a:ext cx="1143001" cy="646325"/>
          </a:xfrm>
          <a:prstGeom prst="rect">
            <a:avLst/>
          </a:prstGeom>
          <a:noFill/>
        </p:spPr>
        <p:txBody>
          <a:bodyPr wrap="square" lIns="91434" tIns="45717" rIns="91434" bIns="45717" rtlCol="0">
            <a:spAutoFit/>
          </a:bodyPr>
          <a:lstStyle/>
          <a:p>
            <a:pPr algn="ctr"/>
            <a:r>
              <a:rPr lang="en-US" dirty="0" smtClean="0"/>
              <a:t>light intensity</a:t>
            </a:r>
          </a:p>
        </p:txBody>
      </p:sp>
      <p:cxnSp>
        <p:nvCxnSpPr>
          <p:cNvPr id="21" name="Straight Connector 20"/>
          <p:cNvCxnSpPr>
            <a:endCxn id="12" idx="0"/>
          </p:cNvCxnSpPr>
          <p:nvPr/>
        </p:nvCxnSpPr>
        <p:spPr>
          <a:xfrm rot="10800000" flipV="1">
            <a:off x="2270687" y="2514612"/>
            <a:ext cx="436036" cy="3252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3" idx="0"/>
          </p:cNvCxnSpPr>
          <p:nvPr/>
        </p:nvCxnSpPr>
        <p:spPr>
          <a:xfrm rot="10800000" flipV="1">
            <a:off x="3394562" y="2504382"/>
            <a:ext cx="594788" cy="3354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14" idx="0"/>
          </p:cNvCxnSpPr>
          <p:nvPr/>
        </p:nvCxnSpPr>
        <p:spPr>
          <a:xfrm rot="5400000">
            <a:off x="4488642" y="2591975"/>
            <a:ext cx="335489" cy="16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15" idx="0"/>
          </p:cNvCxnSpPr>
          <p:nvPr/>
        </p:nvCxnSpPr>
        <p:spPr>
          <a:xfrm>
            <a:off x="5249334" y="2504382"/>
            <a:ext cx="419099" cy="3354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31930" y="2504382"/>
            <a:ext cx="855224" cy="3457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noProof="0" dirty="0" smtClean="0">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8"/>
          <p:cNvPicPr>
            <a:picLocks noChangeAspect="1"/>
          </p:cNvPicPr>
          <p:nvPr/>
        </p:nvPicPr>
        <p:blipFill rotWithShape="1">
          <a:blip r:embed="rId3"/>
          <a:srcRect l="11535" b="5073"/>
          <a:stretch/>
        </p:blipFill>
        <p:spPr>
          <a:xfrm>
            <a:off x="5651165" y="1595438"/>
            <a:ext cx="1741964" cy="2062583"/>
          </a:xfrm>
          <a:prstGeom prst="rect">
            <a:avLst/>
          </a:prstGeom>
        </p:spPr>
      </p:pic>
      <p:pic>
        <p:nvPicPr>
          <p:cNvPr id="10" name="Picture 9"/>
          <p:cNvPicPr>
            <a:picLocks noChangeAspect="1"/>
          </p:cNvPicPr>
          <p:nvPr/>
        </p:nvPicPr>
        <p:blipFill>
          <a:blip r:embed="rId4"/>
          <a:stretch>
            <a:fillRect/>
          </a:stretch>
        </p:blipFill>
        <p:spPr>
          <a:xfrm>
            <a:off x="1538330" y="1595438"/>
            <a:ext cx="1949566" cy="2062583"/>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1695670" y="4088460"/>
            <a:ext cx="1792226" cy="2139915"/>
          </a:xfrm>
          <a:prstGeom prst="rect">
            <a:avLst/>
          </a:prstGeom>
        </p:spPr>
      </p:pic>
      <p:sp>
        <p:nvSpPr>
          <p:cNvPr id="15" name="Title 1"/>
          <p:cNvSpPr txBox="1">
            <a:spLocks/>
          </p:cNvSpPr>
          <p:nvPr/>
        </p:nvSpPr>
        <p:spPr>
          <a:xfrm>
            <a:off x="1168400" y="3250260"/>
            <a:ext cx="2825678"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Federica</a:t>
            </a:r>
            <a:r>
              <a:rPr kumimoji="0" lang="en-US" sz="2800" b="0" i="0" u="none" strike="noStrike" kern="1200" cap="none" spc="0" normalizeH="0" noProof="0" dirty="0" smtClean="0">
                <a:ln>
                  <a:noFill/>
                </a:ln>
                <a:solidFill>
                  <a:schemeClr val="tx1"/>
                </a:solidFill>
                <a:effectLst/>
                <a:uLnTx/>
                <a:uFillTx/>
                <a:latin typeface="+mj-lt"/>
                <a:ea typeface="+mj-ea"/>
                <a:cs typeface="+mj-cs"/>
              </a:rPr>
              <a:t> Bogo</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6" name="Title 1"/>
          <p:cNvSpPr txBox="1">
            <a:spLocks/>
          </p:cNvSpPr>
          <p:nvPr/>
        </p:nvSpPr>
        <p:spPr>
          <a:xfrm>
            <a:off x="1176496" y="5816600"/>
            <a:ext cx="2825678"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Matt </a:t>
            </a:r>
            <a:r>
              <a:rPr kumimoji="0" lang="en-US" sz="2800" b="0" i="0" u="none" strike="noStrike" kern="1200" cap="none" spc="0" normalizeH="0" baseline="0" noProof="0" dirty="0" err="1" smtClean="0">
                <a:ln>
                  <a:noFill/>
                </a:ln>
                <a:solidFill>
                  <a:schemeClr val="tx1"/>
                </a:solidFill>
                <a:effectLst/>
                <a:uLnTx/>
                <a:uFillTx/>
                <a:latin typeface="+mj-lt"/>
                <a:ea typeface="+mj-ea"/>
                <a:cs typeface="+mj-cs"/>
              </a:rPr>
              <a:t>Loper</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Title 1"/>
          <p:cNvSpPr txBox="1">
            <a:spLocks/>
          </p:cNvSpPr>
          <p:nvPr/>
        </p:nvSpPr>
        <p:spPr>
          <a:xfrm>
            <a:off x="5140625" y="5872775"/>
            <a:ext cx="2825678"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Michael Black</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Title 1"/>
          <p:cNvSpPr txBox="1">
            <a:spLocks/>
          </p:cNvSpPr>
          <p:nvPr/>
        </p:nvSpPr>
        <p:spPr>
          <a:xfrm>
            <a:off x="5132158" y="3233327"/>
            <a:ext cx="2825678"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Javier Romero</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20" name="Title 1"/>
          <p:cNvSpPr txBox="1">
            <a:spLocks/>
          </p:cNvSpPr>
          <p:nvPr/>
        </p:nvSpPr>
        <p:spPr>
          <a:xfrm>
            <a:off x="575734"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Who</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p:cNvPicPr>
            <a:picLocks noChangeAspect="1"/>
          </p:cNvPicPr>
          <p:nvPr/>
        </p:nvPicPr>
        <p:blipFill>
          <a:blip r:embed="rId6"/>
          <a:stretch>
            <a:fillRect/>
          </a:stretch>
        </p:blipFill>
        <p:spPr>
          <a:xfrm>
            <a:off x="5651165" y="4191167"/>
            <a:ext cx="1778000" cy="2070100"/>
          </a:xfrm>
          <a:prstGeom prst="rect">
            <a:avLst/>
          </a:prstGeom>
        </p:spPr>
      </p:pic>
    </p:spTree>
    <p:extLst>
      <p:ext uri="{BB962C8B-B14F-4D97-AF65-F5344CB8AC3E}">
        <p14:creationId xmlns:p14="http://schemas.microsoft.com/office/powerpoint/2010/main" val="1615408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Reflectance</a:t>
            </a:r>
            <a:r>
              <a:rPr kumimoji="0" lang="en-US" sz="4400" b="0" i="0" u="none" strike="noStrike" kern="1200" cap="none" spc="0" normalizeH="0" noProof="0" dirty="0" smtClean="0">
                <a:ln>
                  <a:noFill/>
                </a:ln>
                <a:solidFill>
                  <a:schemeClr val="tx1"/>
                </a:solidFill>
                <a:effectLst/>
                <a:uLnTx/>
                <a:uFillTx/>
                <a:latin typeface="+mj-lt"/>
                <a:ea typeface="+mj-ea"/>
                <a:cs typeface="+mj-cs"/>
              </a:rPr>
              <a:t> models</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3071261" cy="461659"/>
          </a:xfrm>
          <a:prstGeom prst="rect">
            <a:avLst/>
          </a:prstGeom>
          <a:noFill/>
        </p:spPr>
        <p:txBody>
          <a:bodyPr wrap="none" lIns="91434" tIns="45717" rIns="91434" bIns="45717" rtlCol="0">
            <a:spAutoFit/>
          </a:bodyPr>
          <a:lstStyle/>
          <a:p>
            <a:r>
              <a:rPr lang="en-US" sz="2400" dirty="0" err="1" smtClean="0"/>
              <a:t>Lambertian</a:t>
            </a:r>
            <a:r>
              <a:rPr lang="en-US" sz="2400" dirty="0" smtClean="0"/>
              <a:t> reflectance</a:t>
            </a:r>
            <a:endParaRPr lang="en-US" sz="2400" dirty="0"/>
          </a:p>
        </p:txBody>
      </p:sp>
      <p:sp>
        <p:nvSpPr>
          <p:cNvPr id="5" name="TextBox 4"/>
          <p:cNvSpPr txBox="1"/>
          <p:nvPr/>
        </p:nvSpPr>
        <p:spPr>
          <a:xfrm>
            <a:off x="609601" y="3830941"/>
            <a:ext cx="3161731" cy="461659"/>
          </a:xfrm>
          <a:prstGeom prst="rect">
            <a:avLst/>
          </a:prstGeom>
          <a:noFill/>
        </p:spPr>
        <p:txBody>
          <a:bodyPr wrap="none" lIns="91434" tIns="45717" rIns="91434" bIns="45717" rtlCol="0">
            <a:spAutoFit/>
          </a:bodyPr>
          <a:lstStyle/>
          <a:p>
            <a:r>
              <a:rPr lang="en-US" sz="2400" dirty="0" err="1" smtClean="0"/>
              <a:t>Blinn-Phong</a:t>
            </a:r>
            <a:r>
              <a:rPr lang="en-US" sz="2400" dirty="0" smtClean="0"/>
              <a:t> reflectance</a:t>
            </a:r>
            <a:endParaRPr lang="en-US" sz="2400" dirty="0"/>
          </a:p>
        </p:txBody>
      </p:sp>
      <p:pic>
        <p:nvPicPr>
          <p:cNvPr id="6" name="Picture 5"/>
          <p:cNvPicPr>
            <a:picLocks noChangeAspect="1"/>
          </p:cNvPicPr>
          <p:nvPr/>
        </p:nvPicPr>
        <p:blipFill>
          <a:blip r:embed="rId3"/>
          <a:stretch>
            <a:fillRect/>
          </a:stretch>
        </p:blipFill>
        <p:spPr>
          <a:xfrm>
            <a:off x="7467596" y="1360132"/>
            <a:ext cx="1458702" cy="1422234"/>
          </a:xfrm>
          <a:prstGeom prst="rect">
            <a:avLst/>
          </a:prstGeom>
        </p:spPr>
      </p:pic>
      <p:pic>
        <p:nvPicPr>
          <p:cNvPr id="7" name="Picture 6"/>
          <p:cNvPicPr>
            <a:picLocks noChangeAspect="1"/>
          </p:cNvPicPr>
          <p:nvPr/>
        </p:nvPicPr>
        <p:blipFill>
          <a:blip r:embed="rId4"/>
          <a:stretch>
            <a:fillRect/>
          </a:stretch>
        </p:blipFill>
        <p:spPr>
          <a:xfrm>
            <a:off x="7467596" y="3687002"/>
            <a:ext cx="1583267" cy="1613521"/>
          </a:xfrm>
          <a:prstGeom prst="rect">
            <a:avLst/>
          </a:prstGeom>
        </p:spPr>
      </p:pic>
      <p:pic>
        <p:nvPicPr>
          <p:cNvPr id="9" name="Picture 8" descr="formulas-crop.pdf"/>
          <p:cNvPicPr>
            <a:picLocks noChangeAspect="1"/>
          </p:cNvPicPr>
          <p:nvPr/>
        </p:nvPicPr>
        <p:blipFill>
          <a:blip r:embed="rId5"/>
          <a:stretch>
            <a:fillRect/>
          </a:stretch>
        </p:blipFill>
        <p:spPr>
          <a:xfrm>
            <a:off x="592666" y="4676484"/>
            <a:ext cx="6346317" cy="488178"/>
          </a:xfrm>
          <a:prstGeom prst="rect">
            <a:avLst/>
          </a:prstGeom>
        </p:spPr>
      </p:pic>
      <p:sp>
        <p:nvSpPr>
          <p:cNvPr id="11" name="TextBox 10"/>
          <p:cNvSpPr txBox="1"/>
          <p:nvPr/>
        </p:nvSpPr>
        <p:spPr>
          <a:xfrm>
            <a:off x="6159412" y="6395938"/>
            <a:ext cx="2324374" cy="369332"/>
          </a:xfrm>
          <a:prstGeom prst="rect">
            <a:avLst/>
          </a:prstGeom>
          <a:noFill/>
        </p:spPr>
        <p:txBody>
          <a:bodyPr wrap="none" rtlCol="0">
            <a:spAutoFit/>
          </a:bodyPr>
          <a:lstStyle/>
          <a:p>
            <a:r>
              <a:rPr lang="en-US" dirty="0" err="1" smtClean="0"/>
              <a:t>Blinn</a:t>
            </a:r>
            <a:r>
              <a:rPr lang="en-US" dirty="0" smtClean="0"/>
              <a:t>, SIGGRAPH 1977.</a:t>
            </a:r>
            <a:endParaRPr lang="en-US" dirty="0"/>
          </a:p>
        </p:txBody>
      </p:sp>
      <p:sp>
        <p:nvSpPr>
          <p:cNvPr id="17" name="TextBox 16"/>
          <p:cNvSpPr txBox="1"/>
          <p:nvPr/>
        </p:nvSpPr>
        <p:spPr>
          <a:xfrm>
            <a:off x="6583369" y="5465258"/>
            <a:ext cx="1286933" cy="646325"/>
          </a:xfrm>
          <a:prstGeom prst="rect">
            <a:avLst/>
          </a:prstGeom>
          <a:noFill/>
        </p:spPr>
        <p:txBody>
          <a:bodyPr wrap="square" lIns="91434" tIns="45717" rIns="91434" bIns="45717" rtlCol="0">
            <a:spAutoFit/>
          </a:bodyPr>
          <a:lstStyle/>
          <a:p>
            <a:pPr algn="ctr"/>
            <a:r>
              <a:rPr lang="en-US" dirty="0" err="1" smtClean="0"/>
              <a:t>specular</a:t>
            </a:r>
            <a:endParaRPr lang="en-US" dirty="0" smtClean="0"/>
          </a:p>
          <a:p>
            <a:pPr algn="ctr"/>
            <a:r>
              <a:rPr lang="en-US" dirty="0" smtClean="0"/>
              <a:t>coefficient</a:t>
            </a:r>
          </a:p>
        </p:txBody>
      </p:sp>
      <p:sp>
        <p:nvSpPr>
          <p:cNvPr id="18" name="TextBox 17"/>
          <p:cNvSpPr txBox="1"/>
          <p:nvPr/>
        </p:nvSpPr>
        <p:spPr>
          <a:xfrm>
            <a:off x="5249333" y="5465258"/>
            <a:ext cx="1286933" cy="646325"/>
          </a:xfrm>
          <a:prstGeom prst="rect">
            <a:avLst/>
          </a:prstGeom>
          <a:noFill/>
        </p:spPr>
        <p:txBody>
          <a:bodyPr wrap="square" lIns="91434" tIns="45717" rIns="91434" bIns="45717" rtlCol="0">
            <a:spAutoFit/>
          </a:bodyPr>
          <a:lstStyle/>
          <a:p>
            <a:pPr algn="ctr"/>
            <a:r>
              <a:rPr lang="en-US" dirty="0" err="1" smtClean="0"/>
              <a:t>specular</a:t>
            </a:r>
            <a:endParaRPr lang="en-US" dirty="0" smtClean="0"/>
          </a:p>
          <a:p>
            <a:pPr algn="ctr"/>
            <a:r>
              <a:rPr lang="en-US" dirty="0" smtClean="0"/>
              <a:t>exponent</a:t>
            </a:r>
          </a:p>
        </p:txBody>
      </p:sp>
      <p:sp>
        <p:nvSpPr>
          <p:cNvPr id="19" name="TextBox 18"/>
          <p:cNvSpPr txBox="1"/>
          <p:nvPr/>
        </p:nvSpPr>
        <p:spPr>
          <a:xfrm>
            <a:off x="2540000" y="5480277"/>
            <a:ext cx="2904066" cy="1200323"/>
          </a:xfrm>
          <a:prstGeom prst="rect">
            <a:avLst/>
          </a:prstGeom>
          <a:noFill/>
        </p:spPr>
        <p:txBody>
          <a:bodyPr wrap="square" lIns="91434" tIns="45717" rIns="91434" bIns="45717" rtlCol="0">
            <a:spAutoFit/>
          </a:bodyPr>
          <a:lstStyle/>
          <a:p>
            <a:pPr algn="ctr"/>
            <a:r>
              <a:rPr lang="en-US" dirty="0" smtClean="0"/>
              <a:t>halfway vector between</a:t>
            </a:r>
          </a:p>
          <a:p>
            <a:pPr algn="ctr"/>
            <a:r>
              <a:rPr lang="en-US" dirty="0" smtClean="0"/>
              <a:t>      and the direction from</a:t>
            </a:r>
          </a:p>
          <a:p>
            <a:pPr algn="ctr"/>
            <a:r>
              <a:rPr lang="en-US" dirty="0" smtClean="0"/>
              <a:t>to </a:t>
            </a:r>
            <a:r>
              <a:rPr lang="en-US" i="1" dirty="0" err="1" smtClean="0">
                <a:latin typeface="Times New Roman"/>
                <a:cs typeface="Times New Roman"/>
              </a:rPr>
              <a:t>x</a:t>
            </a:r>
            <a:r>
              <a:rPr lang="en-US" dirty="0" smtClean="0"/>
              <a:t> observer</a:t>
            </a:r>
          </a:p>
          <a:p>
            <a:endParaRPr lang="en-US" dirty="0" smtClean="0"/>
          </a:p>
        </p:txBody>
      </p:sp>
      <p:pic>
        <p:nvPicPr>
          <p:cNvPr id="20" name="Picture 19" descr="formulas-crop.pdf"/>
          <p:cNvPicPr>
            <a:picLocks noChangeAspect="1"/>
          </p:cNvPicPr>
          <p:nvPr/>
        </p:nvPicPr>
        <p:blipFill>
          <a:blip r:embed="rId6"/>
          <a:stretch>
            <a:fillRect/>
          </a:stretch>
        </p:blipFill>
        <p:spPr>
          <a:xfrm>
            <a:off x="2823051" y="5779954"/>
            <a:ext cx="246062" cy="307578"/>
          </a:xfrm>
          <a:prstGeom prst="rect">
            <a:avLst/>
          </a:prstGeom>
        </p:spPr>
      </p:pic>
      <p:cxnSp>
        <p:nvCxnSpPr>
          <p:cNvPr id="35" name="Straight Connector 34"/>
          <p:cNvCxnSpPr/>
          <p:nvPr/>
        </p:nvCxnSpPr>
        <p:spPr>
          <a:xfrm rot="10800000" flipV="1">
            <a:off x="3981446" y="5164662"/>
            <a:ext cx="594788" cy="3354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5725849" y="5141673"/>
            <a:ext cx="503237" cy="1947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587154" y="5129768"/>
            <a:ext cx="643380" cy="35050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279900" y="4495800"/>
            <a:ext cx="2684483" cy="70312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formulas-crop.pdf"/>
          <p:cNvPicPr>
            <a:picLocks noChangeAspect="1"/>
          </p:cNvPicPr>
          <p:nvPr/>
        </p:nvPicPr>
        <p:blipFill>
          <a:blip r:embed="rId7"/>
          <a:stretch>
            <a:fillRect/>
          </a:stretch>
        </p:blipFill>
        <p:spPr>
          <a:xfrm>
            <a:off x="2681322" y="2041983"/>
            <a:ext cx="3050608" cy="472629"/>
          </a:xfrm>
          <a:prstGeom prst="rect">
            <a:avLst/>
          </a:prstGeom>
        </p:spPr>
      </p:pic>
      <p:sp>
        <p:nvSpPr>
          <p:cNvPr id="33" name="TextBox 32"/>
          <p:cNvSpPr txBox="1"/>
          <p:nvPr/>
        </p:nvSpPr>
        <p:spPr>
          <a:xfrm>
            <a:off x="1834651" y="2839872"/>
            <a:ext cx="872072" cy="646325"/>
          </a:xfrm>
          <a:prstGeom prst="rect">
            <a:avLst/>
          </a:prstGeom>
          <a:noFill/>
        </p:spPr>
        <p:txBody>
          <a:bodyPr wrap="square" lIns="91434" tIns="45717" rIns="91434" bIns="45717" rtlCol="0">
            <a:spAutoFit/>
          </a:bodyPr>
          <a:lstStyle/>
          <a:p>
            <a:pPr algn="ctr"/>
            <a:r>
              <a:rPr lang="en-US" dirty="0" smtClean="0"/>
              <a:t>surface</a:t>
            </a:r>
          </a:p>
          <a:p>
            <a:pPr algn="ctr"/>
            <a:r>
              <a:rPr lang="en-US" dirty="0" smtClean="0"/>
              <a:t>color</a:t>
            </a:r>
          </a:p>
        </p:txBody>
      </p:sp>
      <p:sp>
        <p:nvSpPr>
          <p:cNvPr id="34" name="TextBox 33"/>
          <p:cNvSpPr txBox="1"/>
          <p:nvPr/>
        </p:nvSpPr>
        <p:spPr>
          <a:xfrm>
            <a:off x="2882320" y="2839872"/>
            <a:ext cx="1024484" cy="646325"/>
          </a:xfrm>
          <a:prstGeom prst="rect">
            <a:avLst/>
          </a:prstGeom>
          <a:noFill/>
        </p:spPr>
        <p:txBody>
          <a:bodyPr wrap="square" lIns="91434" tIns="45717" rIns="91434" bIns="45717" rtlCol="0">
            <a:spAutoFit/>
          </a:bodyPr>
          <a:lstStyle/>
          <a:p>
            <a:pPr algn="ctr"/>
            <a:r>
              <a:rPr lang="en-US" dirty="0" smtClean="0"/>
              <a:t>surface normal</a:t>
            </a:r>
          </a:p>
        </p:txBody>
      </p:sp>
      <p:sp>
        <p:nvSpPr>
          <p:cNvPr id="37" name="TextBox 36"/>
          <p:cNvSpPr txBox="1"/>
          <p:nvPr/>
        </p:nvSpPr>
        <p:spPr>
          <a:xfrm>
            <a:off x="3903133" y="2839872"/>
            <a:ext cx="1346200" cy="923324"/>
          </a:xfrm>
          <a:prstGeom prst="rect">
            <a:avLst/>
          </a:prstGeom>
          <a:noFill/>
        </p:spPr>
        <p:txBody>
          <a:bodyPr wrap="square" lIns="91434" tIns="45717" rIns="91434" bIns="45717" rtlCol="0">
            <a:spAutoFit/>
          </a:bodyPr>
          <a:lstStyle/>
          <a:p>
            <a:pPr algn="ctr"/>
            <a:r>
              <a:rPr lang="en-US" dirty="0" smtClean="0"/>
              <a:t>direction from </a:t>
            </a:r>
            <a:r>
              <a:rPr lang="en-US" i="1" dirty="0" err="1" smtClean="0">
                <a:latin typeface="Times New Roman"/>
                <a:cs typeface="Times New Roman"/>
              </a:rPr>
              <a:t>x</a:t>
            </a:r>
            <a:r>
              <a:rPr lang="en-US" i="1" dirty="0" smtClean="0">
                <a:latin typeface="Times New Roman"/>
                <a:cs typeface="Times New Roman"/>
              </a:rPr>
              <a:t> </a:t>
            </a:r>
            <a:r>
              <a:rPr lang="en-US" dirty="0" smtClean="0"/>
              <a:t>to light source</a:t>
            </a:r>
            <a:endParaRPr lang="en-US" i="1" dirty="0" smtClean="0">
              <a:latin typeface="Times New Roman"/>
              <a:cs typeface="Times New Roman"/>
            </a:endParaRPr>
          </a:p>
        </p:txBody>
      </p:sp>
      <p:sp>
        <p:nvSpPr>
          <p:cNvPr id="39" name="TextBox 38"/>
          <p:cNvSpPr txBox="1"/>
          <p:nvPr/>
        </p:nvSpPr>
        <p:spPr>
          <a:xfrm>
            <a:off x="5249333" y="2839872"/>
            <a:ext cx="838200" cy="369326"/>
          </a:xfrm>
          <a:prstGeom prst="rect">
            <a:avLst/>
          </a:prstGeom>
          <a:noFill/>
        </p:spPr>
        <p:txBody>
          <a:bodyPr wrap="square" lIns="91434" tIns="45717" rIns="91434" bIns="45717" rtlCol="0">
            <a:spAutoFit/>
          </a:bodyPr>
          <a:lstStyle/>
          <a:p>
            <a:r>
              <a:rPr lang="en-US" dirty="0" err="1" smtClean="0"/>
              <a:t>albedo</a:t>
            </a:r>
            <a:endParaRPr lang="en-US" i="1" dirty="0" smtClean="0">
              <a:latin typeface="Times New Roman"/>
              <a:cs typeface="Times New Roman"/>
            </a:endParaRPr>
          </a:p>
        </p:txBody>
      </p:sp>
      <p:sp>
        <p:nvSpPr>
          <p:cNvPr id="40" name="TextBox 39"/>
          <p:cNvSpPr txBox="1"/>
          <p:nvPr/>
        </p:nvSpPr>
        <p:spPr>
          <a:xfrm>
            <a:off x="6087533" y="2839872"/>
            <a:ext cx="1143001" cy="646325"/>
          </a:xfrm>
          <a:prstGeom prst="rect">
            <a:avLst/>
          </a:prstGeom>
          <a:noFill/>
        </p:spPr>
        <p:txBody>
          <a:bodyPr wrap="square" lIns="91434" tIns="45717" rIns="91434" bIns="45717" rtlCol="0">
            <a:spAutoFit/>
          </a:bodyPr>
          <a:lstStyle/>
          <a:p>
            <a:pPr algn="ctr"/>
            <a:r>
              <a:rPr lang="en-US" dirty="0" smtClean="0"/>
              <a:t>light intensity</a:t>
            </a:r>
          </a:p>
        </p:txBody>
      </p:sp>
      <p:cxnSp>
        <p:nvCxnSpPr>
          <p:cNvPr id="41" name="Straight Connector 40"/>
          <p:cNvCxnSpPr>
            <a:endCxn id="33" idx="0"/>
          </p:cNvCxnSpPr>
          <p:nvPr/>
        </p:nvCxnSpPr>
        <p:spPr>
          <a:xfrm rot="10800000" flipV="1">
            <a:off x="2270687" y="2514612"/>
            <a:ext cx="436036" cy="3252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34" idx="0"/>
          </p:cNvCxnSpPr>
          <p:nvPr/>
        </p:nvCxnSpPr>
        <p:spPr>
          <a:xfrm rot="10800000" flipV="1">
            <a:off x="3394562" y="2504382"/>
            <a:ext cx="594788" cy="3354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rot="5400000">
            <a:off x="4488642" y="2591975"/>
            <a:ext cx="335489" cy="16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9" idx="0"/>
          </p:cNvCxnSpPr>
          <p:nvPr/>
        </p:nvCxnSpPr>
        <p:spPr>
          <a:xfrm>
            <a:off x="5249334" y="2504382"/>
            <a:ext cx="419099" cy="3354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731930" y="2504382"/>
            <a:ext cx="855224" cy="3457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31830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Lighting </a:t>
            </a:r>
            <a:r>
              <a:rPr lang="en-US" sz="4400" dirty="0" smtClean="0">
                <a:latin typeface="+mj-lt"/>
                <a:ea typeface="+mj-ea"/>
                <a:cs typeface="+mj-cs"/>
              </a:rPr>
              <a:t>models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2470436" cy="461659"/>
          </a:xfrm>
          <a:prstGeom prst="rect">
            <a:avLst/>
          </a:prstGeom>
          <a:noFill/>
        </p:spPr>
        <p:txBody>
          <a:bodyPr wrap="none" lIns="91434" tIns="45717" rIns="91434" bIns="45717" rtlCol="0">
            <a:spAutoFit/>
          </a:bodyPr>
          <a:lstStyle/>
          <a:p>
            <a:r>
              <a:rPr lang="en-US" sz="2400" dirty="0" smtClean="0"/>
              <a:t>Point light sources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Lighting </a:t>
            </a:r>
            <a:r>
              <a:rPr lang="en-US" sz="4400" dirty="0" smtClean="0">
                <a:latin typeface="+mj-lt"/>
                <a:ea typeface="+mj-ea"/>
                <a:cs typeface="+mj-cs"/>
              </a:rPr>
              <a:t>models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2470436" cy="461659"/>
          </a:xfrm>
          <a:prstGeom prst="rect">
            <a:avLst/>
          </a:prstGeom>
          <a:noFill/>
        </p:spPr>
        <p:txBody>
          <a:bodyPr wrap="none" lIns="91434" tIns="45717" rIns="91434" bIns="45717" rtlCol="0">
            <a:spAutoFit/>
          </a:bodyPr>
          <a:lstStyle/>
          <a:p>
            <a:r>
              <a:rPr lang="en-US" sz="2400" dirty="0" smtClean="0"/>
              <a:t>Point light sources</a:t>
            </a:r>
            <a:endParaRPr lang="en-US" sz="2400" dirty="0"/>
          </a:p>
        </p:txBody>
      </p:sp>
      <p:sp>
        <p:nvSpPr>
          <p:cNvPr id="5" name="TextBox 4"/>
          <p:cNvSpPr txBox="1"/>
          <p:nvPr/>
        </p:nvSpPr>
        <p:spPr>
          <a:xfrm>
            <a:off x="609601" y="2256141"/>
            <a:ext cx="3322682" cy="461659"/>
          </a:xfrm>
          <a:prstGeom prst="rect">
            <a:avLst/>
          </a:prstGeom>
          <a:noFill/>
        </p:spPr>
        <p:txBody>
          <a:bodyPr wrap="none" lIns="91434" tIns="45717" rIns="91434" bIns="45717" rtlCol="0">
            <a:spAutoFit/>
          </a:bodyPr>
          <a:lstStyle/>
          <a:p>
            <a:r>
              <a:rPr lang="en-US" sz="2400" dirty="0" smtClean="0"/>
              <a:t>Spherical Harmonics (SH)</a:t>
            </a:r>
            <a:endParaRPr lang="en-US" sz="2400" dirty="0"/>
          </a:p>
        </p:txBody>
      </p:sp>
      <p:sp>
        <p:nvSpPr>
          <p:cNvPr id="6" name="TextBox 5"/>
          <p:cNvSpPr txBox="1"/>
          <p:nvPr/>
        </p:nvSpPr>
        <p:spPr>
          <a:xfrm>
            <a:off x="6159412" y="6116538"/>
            <a:ext cx="2959727" cy="646331"/>
          </a:xfrm>
          <a:prstGeom prst="rect">
            <a:avLst/>
          </a:prstGeom>
          <a:noFill/>
        </p:spPr>
        <p:txBody>
          <a:bodyPr wrap="none" rtlCol="0">
            <a:spAutoFit/>
          </a:bodyPr>
          <a:lstStyle/>
          <a:p>
            <a:r>
              <a:rPr lang="en-US" dirty="0" smtClean="0"/>
              <a:t>Sloan et al., SIGGRAPH 2002.</a:t>
            </a:r>
          </a:p>
          <a:p>
            <a:r>
              <a:rPr lang="en-US" dirty="0" err="1" smtClean="0"/>
              <a:t>Basri</a:t>
            </a:r>
            <a:r>
              <a:rPr lang="en-US" dirty="0" smtClean="0"/>
              <a:t> et al., IEEE TPAMI, 2003.</a:t>
            </a:r>
            <a:endParaRPr lang="en-US" dirty="0"/>
          </a:p>
        </p:txBody>
      </p:sp>
      <p:sp>
        <p:nvSpPr>
          <p:cNvPr id="7" name="TextBox 6"/>
          <p:cNvSpPr txBox="1"/>
          <p:nvPr/>
        </p:nvSpPr>
        <p:spPr>
          <a:xfrm>
            <a:off x="609601" y="2937793"/>
            <a:ext cx="4128854" cy="1200328"/>
          </a:xfrm>
          <a:prstGeom prst="rect">
            <a:avLst/>
          </a:prstGeom>
          <a:noFill/>
        </p:spPr>
        <p:txBody>
          <a:bodyPr wrap="square" rtlCol="0">
            <a:spAutoFit/>
          </a:bodyPr>
          <a:lstStyle/>
          <a:p>
            <a:r>
              <a:rPr lang="en-US" sz="2400" dirty="0" smtClean="0"/>
              <a:t>Lighting as a function over the sphere, projected onto a low-order SH basis</a:t>
            </a:r>
            <a:endParaRPr lang="en-US" sz="2400" dirty="0"/>
          </a:p>
        </p:txBody>
      </p:sp>
      <p:sp>
        <p:nvSpPr>
          <p:cNvPr id="10" name="TextBox 9"/>
          <p:cNvSpPr txBox="1"/>
          <p:nvPr/>
        </p:nvSpPr>
        <p:spPr>
          <a:xfrm>
            <a:off x="609601" y="4277427"/>
            <a:ext cx="4128854" cy="830997"/>
          </a:xfrm>
          <a:prstGeom prst="rect">
            <a:avLst/>
          </a:prstGeom>
          <a:noFill/>
        </p:spPr>
        <p:txBody>
          <a:bodyPr wrap="square" rtlCol="0">
            <a:spAutoFit/>
          </a:bodyPr>
          <a:lstStyle/>
          <a:p>
            <a:r>
              <a:rPr lang="en-US" sz="2400" dirty="0" smtClean="0"/>
              <a:t>Simple and efficient</a:t>
            </a:r>
          </a:p>
          <a:p>
            <a:r>
              <a:rPr lang="en-US" sz="2400" dirty="0" smtClean="0"/>
              <a:t>for diffuse environments</a:t>
            </a:r>
          </a:p>
        </p:txBody>
      </p:sp>
    </p:spTree>
    <p:extLst>
      <p:ext uri="{BB962C8B-B14F-4D97-AF65-F5344CB8AC3E}">
        <p14:creationId xmlns:p14="http://schemas.microsoft.com/office/powerpoint/2010/main" val="4851969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Lighting </a:t>
            </a:r>
            <a:r>
              <a:rPr lang="en-US" sz="4400" dirty="0" smtClean="0">
                <a:latin typeface="+mj-lt"/>
                <a:ea typeface="+mj-ea"/>
                <a:cs typeface="+mj-cs"/>
              </a:rPr>
              <a:t>models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2470436" cy="461659"/>
          </a:xfrm>
          <a:prstGeom prst="rect">
            <a:avLst/>
          </a:prstGeom>
          <a:noFill/>
        </p:spPr>
        <p:txBody>
          <a:bodyPr wrap="none" lIns="91434" tIns="45717" rIns="91434" bIns="45717" rtlCol="0">
            <a:spAutoFit/>
          </a:bodyPr>
          <a:lstStyle/>
          <a:p>
            <a:r>
              <a:rPr lang="en-US" sz="2400" dirty="0" smtClean="0"/>
              <a:t>Point light sources</a:t>
            </a:r>
            <a:endParaRPr lang="en-US" sz="2400" dirty="0"/>
          </a:p>
        </p:txBody>
      </p:sp>
      <p:sp>
        <p:nvSpPr>
          <p:cNvPr id="5" name="TextBox 4"/>
          <p:cNvSpPr txBox="1"/>
          <p:nvPr/>
        </p:nvSpPr>
        <p:spPr>
          <a:xfrm>
            <a:off x="609601" y="2256141"/>
            <a:ext cx="3322682" cy="461659"/>
          </a:xfrm>
          <a:prstGeom prst="rect">
            <a:avLst/>
          </a:prstGeom>
          <a:noFill/>
        </p:spPr>
        <p:txBody>
          <a:bodyPr wrap="none" lIns="91434" tIns="45717" rIns="91434" bIns="45717" rtlCol="0">
            <a:spAutoFit/>
          </a:bodyPr>
          <a:lstStyle/>
          <a:p>
            <a:r>
              <a:rPr lang="en-US" sz="2400" dirty="0" smtClean="0"/>
              <a:t>Spherical Harmonics (SH)</a:t>
            </a:r>
            <a:endParaRPr lang="en-US" sz="2400" dirty="0"/>
          </a:p>
        </p:txBody>
      </p:sp>
      <p:sp>
        <p:nvSpPr>
          <p:cNvPr id="6" name="TextBox 5"/>
          <p:cNvSpPr txBox="1"/>
          <p:nvPr/>
        </p:nvSpPr>
        <p:spPr>
          <a:xfrm>
            <a:off x="6159412" y="6116538"/>
            <a:ext cx="2959727" cy="646331"/>
          </a:xfrm>
          <a:prstGeom prst="rect">
            <a:avLst/>
          </a:prstGeom>
          <a:noFill/>
        </p:spPr>
        <p:txBody>
          <a:bodyPr wrap="none" rtlCol="0">
            <a:spAutoFit/>
          </a:bodyPr>
          <a:lstStyle/>
          <a:p>
            <a:r>
              <a:rPr lang="en-US" dirty="0" smtClean="0"/>
              <a:t>Sloan et al., SIGGRAPH 2002.</a:t>
            </a:r>
          </a:p>
          <a:p>
            <a:r>
              <a:rPr lang="en-US" dirty="0" err="1" smtClean="0"/>
              <a:t>Basri</a:t>
            </a:r>
            <a:r>
              <a:rPr lang="en-US" dirty="0" smtClean="0"/>
              <a:t> et al., IEEE TPAMI, 2003.</a:t>
            </a:r>
            <a:endParaRPr lang="en-US" dirty="0"/>
          </a:p>
        </p:txBody>
      </p:sp>
      <p:sp>
        <p:nvSpPr>
          <p:cNvPr id="7" name="TextBox 6"/>
          <p:cNvSpPr txBox="1"/>
          <p:nvPr/>
        </p:nvSpPr>
        <p:spPr>
          <a:xfrm>
            <a:off x="609601" y="2937793"/>
            <a:ext cx="4128854" cy="1200328"/>
          </a:xfrm>
          <a:prstGeom prst="rect">
            <a:avLst/>
          </a:prstGeom>
          <a:noFill/>
        </p:spPr>
        <p:txBody>
          <a:bodyPr wrap="square" rtlCol="0">
            <a:spAutoFit/>
          </a:bodyPr>
          <a:lstStyle/>
          <a:p>
            <a:r>
              <a:rPr lang="en-US" sz="2400" dirty="0" smtClean="0"/>
              <a:t>Lighting as a function over the sphere, projected onto a low-order SH basis</a:t>
            </a:r>
            <a:endParaRPr lang="en-US" sz="2400" dirty="0"/>
          </a:p>
        </p:txBody>
      </p:sp>
      <p:sp>
        <p:nvSpPr>
          <p:cNvPr id="10" name="TextBox 9"/>
          <p:cNvSpPr txBox="1"/>
          <p:nvPr/>
        </p:nvSpPr>
        <p:spPr>
          <a:xfrm>
            <a:off x="609601" y="4277427"/>
            <a:ext cx="4128854" cy="830997"/>
          </a:xfrm>
          <a:prstGeom prst="rect">
            <a:avLst/>
          </a:prstGeom>
          <a:noFill/>
        </p:spPr>
        <p:txBody>
          <a:bodyPr wrap="square" rtlCol="0">
            <a:spAutoFit/>
          </a:bodyPr>
          <a:lstStyle/>
          <a:p>
            <a:r>
              <a:rPr lang="en-US" sz="2400" dirty="0" smtClean="0"/>
              <a:t>Simple and efficient</a:t>
            </a:r>
          </a:p>
          <a:p>
            <a:r>
              <a:rPr lang="en-US" sz="2400" dirty="0" smtClean="0"/>
              <a:t>for diffuse environments</a:t>
            </a:r>
          </a:p>
        </p:txBody>
      </p:sp>
      <p:pic>
        <p:nvPicPr>
          <p:cNvPr id="2" name="s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38455" y="2256141"/>
            <a:ext cx="3742756" cy="3099470"/>
          </a:xfrm>
          <a:prstGeom prst="rect">
            <a:avLst/>
          </a:prstGeom>
        </p:spPr>
      </p:pic>
    </p:spTree>
    <p:extLst>
      <p:ext uri="{BB962C8B-B14F-4D97-AF65-F5344CB8AC3E}">
        <p14:creationId xmlns:p14="http://schemas.microsoft.com/office/powerpoint/2010/main" val="371760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Modeling all together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latex-image-1.pdf"/>
          <p:cNvPicPr>
            <a:picLocks noChangeAspect="1"/>
          </p:cNvPicPr>
          <p:nvPr/>
        </p:nvPicPr>
        <p:blipFill>
          <a:blip r:embed="rId3"/>
          <a:stretch>
            <a:fillRect/>
          </a:stretch>
        </p:blipFill>
        <p:spPr>
          <a:xfrm>
            <a:off x="783444" y="2409083"/>
            <a:ext cx="389321" cy="611790"/>
          </a:xfrm>
          <a:prstGeom prst="rect">
            <a:avLst/>
          </a:prstGeom>
        </p:spPr>
      </p:pic>
      <p:pic>
        <p:nvPicPr>
          <p:cNvPr id="7" name="Picture 6" descr="latex-image-1.pdf"/>
          <p:cNvPicPr>
            <a:picLocks noChangeAspect="1"/>
          </p:cNvPicPr>
          <p:nvPr/>
        </p:nvPicPr>
        <p:blipFill>
          <a:blip r:embed="rId4"/>
          <a:stretch>
            <a:fillRect/>
          </a:stretch>
        </p:blipFill>
        <p:spPr>
          <a:xfrm>
            <a:off x="2561004" y="2409083"/>
            <a:ext cx="296626" cy="500556"/>
          </a:xfrm>
          <a:prstGeom prst="rect">
            <a:avLst/>
          </a:prstGeom>
        </p:spPr>
      </p:pic>
      <p:sp>
        <p:nvSpPr>
          <p:cNvPr id="8" name="TextBox 7"/>
          <p:cNvSpPr txBox="1"/>
          <p:nvPr/>
        </p:nvSpPr>
        <p:spPr>
          <a:xfrm>
            <a:off x="741109" y="3794210"/>
            <a:ext cx="639133" cy="769441"/>
          </a:xfrm>
          <a:prstGeom prst="rect">
            <a:avLst/>
          </a:prstGeom>
          <a:noFill/>
        </p:spPr>
        <p:txBody>
          <a:bodyPr wrap="square" rtlCol="0">
            <a:spAutoFit/>
          </a:bodyPr>
          <a:lstStyle/>
          <a:p>
            <a:r>
              <a:rPr lang="en-US" sz="4400" dirty="0" smtClean="0"/>
              <a:t>U</a:t>
            </a:r>
            <a:endParaRPr lang="en-US" sz="4400" dirty="0"/>
          </a:p>
        </p:txBody>
      </p:sp>
      <p:sp>
        <p:nvSpPr>
          <p:cNvPr id="9" name="TextBox 8"/>
          <p:cNvSpPr txBox="1"/>
          <p:nvPr/>
        </p:nvSpPr>
        <p:spPr>
          <a:xfrm>
            <a:off x="1639630" y="5172219"/>
            <a:ext cx="639133" cy="769441"/>
          </a:xfrm>
          <a:prstGeom prst="rect">
            <a:avLst/>
          </a:prstGeom>
          <a:noFill/>
        </p:spPr>
        <p:txBody>
          <a:bodyPr wrap="square" rtlCol="0">
            <a:spAutoFit/>
          </a:bodyPr>
          <a:lstStyle/>
          <a:p>
            <a:r>
              <a:rPr lang="en-US" sz="4400" dirty="0" smtClean="0"/>
              <a:t>K</a:t>
            </a:r>
            <a:endParaRPr lang="en-US" sz="4400" dirty="0"/>
          </a:p>
        </p:txBody>
      </p:sp>
      <p:sp>
        <p:nvSpPr>
          <p:cNvPr id="10" name="Oval 9"/>
          <p:cNvSpPr/>
          <p:nvPr/>
        </p:nvSpPr>
        <p:spPr>
          <a:xfrm>
            <a:off x="539301"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36428"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39301"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36428"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418960" y="513835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24300" y="3777276"/>
            <a:ext cx="639133" cy="769441"/>
          </a:xfrm>
          <a:prstGeom prst="rect">
            <a:avLst/>
          </a:prstGeom>
          <a:noFill/>
        </p:spPr>
        <p:txBody>
          <a:bodyPr wrap="square" rtlCol="0">
            <a:spAutoFit/>
          </a:bodyPr>
          <a:lstStyle/>
          <a:p>
            <a:r>
              <a:rPr lang="en-US" sz="4400" i="1" dirty="0" err="1" smtClean="0">
                <a:latin typeface="Times New Roman"/>
                <a:cs typeface="Times New Roman"/>
              </a:rPr>
              <a:t>l</a:t>
            </a:r>
            <a:endParaRPr lang="en-US" sz="4400" i="1" dirty="0">
              <a:latin typeface="Times New Roman"/>
              <a:cs typeface="Times New Roman"/>
            </a:endParaRPr>
          </a:p>
        </p:txBody>
      </p:sp>
      <p:pic>
        <p:nvPicPr>
          <p:cNvPr id="16" name="Picture 15"/>
          <p:cNvPicPr>
            <a:picLocks noChangeAspect="1"/>
          </p:cNvPicPr>
          <p:nvPr/>
        </p:nvPicPr>
        <p:blipFill>
          <a:blip r:embed="rId5"/>
          <a:srcRect l="37953" t="5408" r="22369"/>
          <a:stretch>
            <a:fillRect/>
          </a:stretch>
        </p:blipFill>
        <p:spPr>
          <a:xfrm>
            <a:off x="6877825" y="2430752"/>
            <a:ext cx="1944441" cy="2608378"/>
          </a:xfrm>
          <a:prstGeom prst="rect">
            <a:avLst/>
          </a:prstGeom>
        </p:spPr>
      </p:pic>
      <p:sp>
        <p:nvSpPr>
          <p:cNvPr id="17" name="TextBox 16"/>
          <p:cNvSpPr txBox="1"/>
          <p:nvPr/>
        </p:nvSpPr>
        <p:spPr>
          <a:xfrm>
            <a:off x="583014" y="1764262"/>
            <a:ext cx="928998" cy="461659"/>
          </a:xfrm>
          <a:prstGeom prst="rect">
            <a:avLst/>
          </a:prstGeom>
          <a:noFill/>
        </p:spPr>
        <p:txBody>
          <a:bodyPr wrap="none" lIns="91434" tIns="45717" rIns="91434" bIns="45717" rtlCol="0">
            <a:spAutoFit/>
          </a:bodyPr>
          <a:lstStyle/>
          <a:p>
            <a:r>
              <a:rPr lang="en-US" sz="2400" dirty="0" smtClean="0"/>
              <a:t>shape</a:t>
            </a:r>
            <a:endParaRPr lang="en-US" sz="2400" dirty="0"/>
          </a:p>
        </p:txBody>
      </p:sp>
      <p:sp>
        <p:nvSpPr>
          <p:cNvPr id="18" name="TextBox 17"/>
          <p:cNvSpPr txBox="1"/>
          <p:nvPr/>
        </p:nvSpPr>
        <p:spPr>
          <a:xfrm>
            <a:off x="2304164" y="1771129"/>
            <a:ext cx="782173" cy="461659"/>
          </a:xfrm>
          <a:prstGeom prst="rect">
            <a:avLst/>
          </a:prstGeom>
          <a:noFill/>
        </p:spPr>
        <p:txBody>
          <a:bodyPr wrap="none" lIns="91434" tIns="45717" rIns="91434" bIns="45717" rtlCol="0">
            <a:spAutoFit/>
          </a:bodyPr>
          <a:lstStyle/>
          <a:p>
            <a:r>
              <a:rPr lang="en-US" sz="2400" dirty="0" smtClean="0"/>
              <a:t>pose</a:t>
            </a:r>
            <a:endParaRPr lang="en-US" sz="2400" dirty="0"/>
          </a:p>
        </p:txBody>
      </p:sp>
      <p:sp>
        <p:nvSpPr>
          <p:cNvPr id="19" name="TextBox 18"/>
          <p:cNvSpPr txBox="1"/>
          <p:nvPr/>
        </p:nvSpPr>
        <p:spPr>
          <a:xfrm>
            <a:off x="479531" y="3273282"/>
            <a:ext cx="1181321" cy="461659"/>
          </a:xfrm>
          <a:prstGeom prst="rect">
            <a:avLst/>
          </a:prstGeom>
          <a:noFill/>
        </p:spPr>
        <p:txBody>
          <a:bodyPr wrap="none" lIns="91434" tIns="45717" rIns="91434" bIns="45717" rtlCol="0">
            <a:spAutoFit/>
          </a:bodyPr>
          <a:lstStyle/>
          <a:p>
            <a:r>
              <a:rPr lang="en-US" sz="2400" dirty="0" smtClean="0"/>
              <a:t>UV map</a:t>
            </a:r>
            <a:endParaRPr lang="en-US" sz="2400" dirty="0"/>
          </a:p>
        </p:txBody>
      </p:sp>
      <p:sp>
        <p:nvSpPr>
          <p:cNvPr id="20" name="TextBox 19"/>
          <p:cNvSpPr txBox="1"/>
          <p:nvPr/>
        </p:nvSpPr>
        <p:spPr>
          <a:xfrm>
            <a:off x="2160225" y="3281749"/>
            <a:ext cx="1110538" cy="461659"/>
          </a:xfrm>
          <a:prstGeom prst="rect">
            <a:avLst/>
          </a:prstGeom>
          <a:noFill/>
        </p:spPr>
        <p:txBody>
          <a:bodyPr wrap="none" lIns="91434" tIns="45717" rIns="91434" bIns="45717" rtlCol="0">
            <a:spAutoFit/>
          </a:bodyPr>
          <a:lstStyle/>
          <a:p>
            <a:r>
              <a:rPr lang="en-US" sz="2400" dirty="0" smtClean="0"/>
              <a:t>lighting</a:t>
            </a:r>
            <a:endParaRPr lang="en-US" sz="2400" dirty="0"/>
          </a:p>
        </p:txBody>
      </p:sp>
      <p:sp>
        <p:nvSpPr>
          <p:cNvPr id="21" name="TextBox 20"/>
          <p:cNvSpPr txBox="1"/>
          <p:nvPr/>
        </p:nvSpPr>
        <p:spPr>
          <a:xfrm>
            <a:off x="1371427" y="4670941"/>
            <a:ext cx="1107082" cy="461659"/>
          </a:xfrm>
          <a:prstGeom prst="rect">
            <a:avLst/>
          </a:prstGeom>
          <a:noFill/>
        </p:spPr>
        <p:txBody>
          <a:bodyPr wrap="none" lIns="91434" tIns="45717" rIns="91434" bIns="45717" rtlCol="0">
            <a:spAutoFit/>
          </a:bodyPr>
          <a:lstStyle/>
          <a:p>
            <a:r>
              <a:rPr lang="en-US" sz="2400" dirty="0" smtClean="0"/>
              <a:t>camera</a:t>
            </a:r>
            <a:endParaRPr lang="en-US" sz="2400" dirty="0"/>
          </a:p>
        </p:txBody>
      </p:sp>
      <p:sp>
        <p:nvSpPr>
          <p:cNvPr id="23" name="TextBox 22"/>
          <p:cNvSpPr txBox="1"/>
          <p:nvPr/>
        </p:nvSpPr>
        <p:spPr>
          <a:xfrm>
            <a:off x="7136786" y="1782274"/>
            <a:ext cx="1480164" cy="523220"/>
          </a:xfrm>
          <a:prstGeom prst="rect">
            <a:avLst/>
          </a:prstGeom>
          <a:noFill/>
        </p:spPr>
        <p:txBody>
          <a:bodyPr wrap="square" rtlCol="0">
            <a:spAutoFit/>
          </a:bodyPr>
          <a:lstStyle/>
          <a:p>
            <a:r>
              <a:rPr lang="en-US" sz="2800" dirty="0" smtClean="0"/>
              <a:t>images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Forward rendering</a:t>
            </a:r>
            <a:r>
              <a:rPr kumimoji="0" lang="en-US" sz="4400" b="0" i="0" u="none" strike="noStrike" kern="1200" cap="none" spc="0" normalizeH="0" noProof="0" dirty="0" smtClean="0">
                <a:ln>
                  <a:noFill/>
                </a:ln>
                <a:solidFill>
                  <a:schemeClr val="tx1"/>
                </a:solidFill>
                <a:effectLst/>
                <a:uLnTx/>
                <a:uFillTx/>
                <a:latin typeface="+mj-lt"/>
                <a:ea typeface="+mj-ea"/>
                <a:cs typeface="+mj-cs"/>
              </a:rPr>
              <a:t> process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latex-image-1.pdf"/>
          <p:cNvPicPr>
            <a:picLocks noChangeAspect="1"/>
          </p:cNvPicPr>
          <p:nvPr/>
        </p:nvPicPr>
        <p:blipFill>
          <a:blip r:embed="rId3"/>
          <a:stretch>
            <a:fillRect/>
          </a:stretch>
        </p:blipFill>
        <p:spPr>
          <a:xfrm>
            <a:off x="783444" y="2409083"/>
            <a:ext cx="389321" cy="611790"/>
          </a:xfrm>
          <a:prstGeom prst="rect">
            <a:avLst/>
          </a:prstGeom>
        </p:spPr>
      </p:pic>
      <p:pic>
        <p:nvPicPr>
          <p:cNvPr id="7" name="Picture 6" descr="latex-image-1.pdf"/>
          <p:cNvPicPr>
            <a:picLocks noChangeAspect="1"/>
          </p:cNvPicPr>
          <p:nvPr/>
        </p:nvPicPr>
        <p:blipFill>
          <a:blip r:embed="rId4"/>
          <a:stretch>
            <a:fillRect/>
          </a:stretch>
        </p:blipFill>
        <p:spPr>
          <a:xfrm>
            <a:off x="2561004" y="2409083"/>
            <a:ext cx="296626" cy="500556"/>
          </a:xfrm>
          <a:prstGeom prst="rect">
            <a:avLst/>
          </a:prstGeom>
        </p:spPr>
      </p:pic>
      <p:sp>
        <p:nvSpPr>
          <p:cNvPr id="8" name="TextBox 7"/>
          <p:cNvSpPr txBox="1"/>
          <p:nvPr/>
        </p:nvSpPr>
        <p:spPr>
          <a:xfrm>
            <a:off x="741109" y="3794210"/>
            <a:ext cx="639133" cy="769441"/>
          </a:xfrm>
          <a:prstGeom prst="rect">
            <a:avLst/>
          </a:prstGeom>
          <a:noFill/>
        </p:spPr>
        <p:txBody>
          <a:bodyPr wrap="square" rtlCol="0">
            <a:spAutoFit/>
          </a:bodyPr>
          <a:lstStyle/>
          <a:p>
            <a:r>
              <a:rPr lang="en-US" sz="4400" dirty="0" smtClean="0"/>
              <a:t>U</a:t>
            </a:r>
            <a:endParaRPr lang="en-US" sz="4400" dirty="0"/>
          </a:p>
        </p:txBody>
      </p:sp>
      <p:sp>
        <p:nvSpPr>
          <p:cNvPr id="9" name="TextBox 8"/>
          <p:cNvSpPr txBox="1"/>
          <p:nvPr/>
        </p:nvSpPr>
        <p:spPr>
          <a:xfrm>
            <a:off x="1639630" y="5172219"/>
            <a:ext cx="639133" cy="769441"/>
          </a:xfrm>
          <a:prstGeom prst="rect">
            <a:avLst/>
          </a:prstGeom>
          <a:noFill/>
        </p:spPr>
        <p:txBody>
          <a:bodyPr wrap="square" rtlCol="0">
            <a:spAutoFit/>
          </a:bodyPr>
          <a:lstStyle/>
          <a:p>
            <a:r>
              <a:rPr lang="en-US" sz="4400" dirty="0" smtClean="0"/>
              <a:t>K</a:t>
            </a:r>
            <a:endParaRPr lang="en-US" sz="4400" dirty="0"/>
          </a:p>
        </p:txBody>
      </p:sp>
      <p:sp>
        <p:nvSpPr>
          <p:cNvPr id="10" name="Oval 9"/>
          <p:cNvSpPr/>
          <p:nvPr/>
        </p:nvSpPr>
        <p:spPr>
          <a:xfrm>
            <a:off x="539301"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36428"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39301"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36428"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418960" y="513835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24300" y="3777276"/>
            <a:ext cx="639133" cy="769441"/>
          </a:xfrm>
          <a:prstGeom prst="rect">
            <a:avLst/>
          </a:prstGeom>
          <a:noFill/>
        </p:spPr>
        <p:txBody>
          <a:bodyPr wrap="square" rtlCol="0">
            <a:spAutoFit/>
          </a:bodyPr>
          <a:lstStyle/>
          <a:p>
            <a:r>
              <a:rPr lang="en-US" sz="4400" i="1" dirty="0" err="1" smtClean="0">
                <a:latin typeface="Times New Roman"/>
                <a:cs typeface="Times New Roman"/>
              </a:rPr>
              <a:t>l</a:t>
            </a:r>
            <a:endParaRPr lang="en-US" sz="4400" i="1" dirty="0">
              <a:latin typeface="Times New Roman"/>
              <a:cs typeface="Times New Roman"/>
            </a:endParaRPr>
          </a:p>
        </p:txBody>
      </p:sp>
      <p:pic>
        <p:nvPicPr>
          <p:cNvPr id="16" name="Picture 15"/>
          <p:cNvPicPr>
            <a:picLocks noChangeAspect="1"/>
          </p:cNvPicPr>
          <p:nvPr/>
        </p:nvPicPr>
        <p:blipFill>
          <a:blip r:embed="rId5"/>
          <a:srcRect l="37953" t="5408" r="22369"/>
          <a:stretch>
            <a:fillRect/>
          </a:stretch>
        </p:blipFill>
        <p:spPr>
          <a:xfrm>
            <a:off x="6877825" y="2430752"/>
            <a:ext cx="1944441" cy="2608378"/>
          </a:xfrm>
          <a:prstGeom prst="rect">
            <a:avLst/>
          </a:prstGeom>
        </p:spPr>
      </p:pic>
      <p:sp>
        <p:nvSpPr>
          <p:cNvPr id="17" name="TextBox 16"/>
          <p:cNvSpPr txBox="1"/>
          <p:nvPr/>
        </p:nvSpPr>
        <p:spPr>
          <a:xfrm>
            <a:off x="583014" y="1764262"/>
            <a:ext cx="928998" cy="461659"/>
          </a:xfrm>
          <a:prstGeom prst="rect">
            <a:avLst/>
          </a:prstGeom>
          <a:noFill/>
        </p:spPr>
        <p:txBody>
          <a:bodyPr wrap="none" lIns="91434" tIns="45717" rIns="91434" bIns="45717" rtlCol="0">
            <a:spAutoFit/>
          </a:bodyPr>
          <a:lstStyle/>
          <a:p>
            <a:r>
              <a:rPr lang="en-US" sz="2400" dirty="0" smtClean="0"/>
              <a:t>shape</a:t>
            </a:r>
            <a:endParaRPr lang="en-US" sz="2400" dirty="0"/>
          </a:p>
        </p:txBody>
      </p:sp>
      <p:sp>
        <p:nvSpPr>
          <p:cNvPr id="18" name="TextBox 17"/>
          <p:cNvSpPr txBox="1"/>
          <p:nvPr/>
        </p:nvSpPr>
        <p:spPr>
          <a:xfrm>
            <a:off x="2304164" y="1771129"/>
            <a:ext cx="782173" cy="461659"/>
          </a:xfrm>
          <a:prstGeom prst="rect">
            <a:avLst/>
          </a:prstGeom>
          <a:noFill/>
        </p:spPr>
        <p:txBody>
          <a:bodyPr wrap="none" lIns="91434" tIns="45717" rIns="91434" bIns="45717" rtlCol="0">
            <a:spAutoFit/>
          </a:bodyPr>
          <a:lstStyle/>
          <a:p>
            <a:r>
              <a:rPr lang="en-US" sz="2400" dirty="0" smtClean="0"/>
              <a:t>pose</a:t>
            </a:r>
            <a:endParaRPr lang="en-US" sz="2400" dirty="0"/>
          </a:p>
        </p:txBody>
      </p:sp>
      <p:sp>
        <p:nvSpPr>
          <p:cNvPr id="19" name="TextBox 18"/>
          <p:cNvSpPr txBox="1"/>
          <p:nvPr/>
        </p:nvSpPr>
        <p:spPr>
          <a:xfrm>
            <a:off x="479531" y="3273282"/>
            <a:ext cx="1181321" cy="461659"/>
          </a:xfrm>
          <a:prstGeom prst="rect">
            <a:avLst/>
          </a:prstGeom>
          <a:noFill/>
        </p:spPr>
        <p:txBody>
          <a:bodyPr wrap="none" lIns="91434" tIns="45717" rIns="91434" bIns="45717" rtlCol="0">
            <a:spAutoFit/>
          </a:bodyPr>
          <a:lstStyle/>
          <a:p>
            <a:r>
              <a:rPr lang="en-US" sz="2400" dirty="0" smtClean="0"/>
              <a:t>UV map</a:t>
            </a:r>
            <a:endParaRPr lang="en-US" sz="2400" dirty="0"/>
          </a:p>
        </p:txBody>
      </p:sp>
      <p:sp>
        <p:nvSpPr>
          <p:cNvPr id="20" name="TextBox 19"/>
          <p:cNvSpPr txBox="1"/>
          <p:nvPr/>
        </p:nvSpPr>
        <p:spPr>
          <a:xfrm>
            <a:off x="2160225" y="3281749"/>
            <a:ext cx="1110538" cy="461659"/>
          </a:xfrm>
          <a:prstGeom prst="rect">
            <a:avLst/>
          </a:prstGeom>
          <a:noFill/>
        </p:spPr>
        <p:txBody>
          <a:bodyPr wrap="none" lIns="91434" tIns="45717" rIns="91434" bIns="45717" rtlCol="0">
            <a:spAutoFit/>
          </a:bodyPr>
          <a:lstStyle/>
          <a:p>
            <a:r>
              <a:rPr lang="en-US" sz="2400" dirty="0" smtClean="0"/>
              <a:t>lighting</a:t>
            </a:r>
            <a:endParaRPr lang="en-US" sz="2400" dirty="0"/>
          </a:p>
        </p:txBody>
      </p:sp>
      <p:sp>
        <p:nvSpPr>
          <p:cNvPr id="21" name="TextBox 20"/>
          <p:cNvSpPr txBox="1"/>
          <p:nvPr/>
        </p:nvSpPr>
        <p:spPr>
          <a:xfrm>
            <a:off x="1371427" y="4670941"/>
            <a:ext cx="1107082" cy="461659"/>
          </a:xfrm>
          <a:prstGeom prst="rect">
            <a:avLst/>
          </a:prstGeom>
          <a:noFill/>
        </p:spPr>
        <p:txBody>
          <a:bodyPr wrap="none" lIns="91434" tIns="45717" rIns="91434" bIns="45717" rtlCol="0">
            <a:spAutoFit/>
          </a:bodyPr>
          <a:lstStyle/>
          <a:p>
            <a:r>
              <a:rPr lang="en-US" sz="2400" dirty="0" smtClean="0"/>
              <a:t>camera</a:t>
            </a:r>
            <a:endParaRPr lang="en-US" sz="2400" dirty="0"/>
          </a:p>
        </p:txBody>
      </p:sp>
      <p:sp>
        <p:nvSpPr>
          <p:cNvPr id="25" name="Right Arrow 24"/>
          <p:cNvSpPr/>
          <p:nvPr/>
        </p:nvSpPr>
        <p:spPr>
          <a:xfrm>
            <a:off x="3270763" y="3582021"/>
            <a:ext cx="3607062" cy="48197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587963" y="2834599"/>
            <a:ext cx="3744170" cy="769441"/>
          </a:xfrm>
          <a:prstGeom prst="rect">
            <a:avLst/>
          </a:prstGeom>
          <a:noFill/>
        </p:spPr>
        <p:txBody>
          <a:bodyPr wrap="square" rtlCol="0">
            <a:spAutoFit/>
          </a:bodyPr>
          <a:lstStyle/>
          <a:p>
            <a:r>
              <a:rPr lang="en-US" sz="4400" dirty="0" smtClean="0"/>
              <a:t>f(   ,   , U, </a:t>
            </a:r>
            <a:r>
              <a:rPr lang="en-US" sz="4400" i="1" dirty="0" err="1" smtClean="0">
                <a:latin typeface="Times New Roman"/>
                <a:cs typeface="Times New Roman"/>
              </a:rPr>
              <a:t>l</a:t>
            </a:r>
            <a:r>
              <a:rPr lang="en-US" sz="4400" dirty="0" smtClean="0"/>
              <a:t>, K)</a:t>
            </a:r>
            <a:endParaRPr lang="en-US" sz="4400" dirty="0"/>
          </a:p>
        </p:txBody>
      </p:sp>
      <p:pic>
        <p:nvPicPr>
          <p:cNvPr id="27" name="Picture 26" descr="latex-image-1.pdf"/>
          <p:cNvPicPr>
            <a:picLocks noChangeAspect="1"/>
          </p:cNvPicPr>
          <p:nvPr/>
        </p:nvPicPr>
        <p:blipFill>
          <a:blip r:embed="rId3"/>
          <a:stretch>
            <a:fillRect/>
          </a:stretch>
        </p:blipFill>
        <p:spPr>
          <a:xfrm>
            <a:off x="4013346" y="3003939"/>
            <a:ext cx="389321" cy="611790"/>
          </a:xfrm>
          <a:prstGeom prst="rect">
            <a:avLst/>
          </a:prstGeom>
        </p:spPr>
      </p:pic>
      <p:pic>
        <p:nvPicPr>
          <p:cNvPr id="28" name="Picture 27" descr="latex-image-1.pdf"/>
          <p:cNvPicPr>
            <a:picLocks noChangeAspect="1"/>
          </p:cNvPicPr>
          <p:nvPr/>
        </p:nvPicPr>
        <p:blipFill>
          <a:blip r:embed="rId4"/>
          <a:stretch>
            <a:fillRect/>
          </a:stretch>
        </p:blipFill>
        <p:spPr>
          <a:xfrm>
            <a:off x="4664841" y="2987005"/>
            <a:ext cx="296626" cy="500556"/>
          </a:xfrm>
          <a:prstGeom prst="rect">
            <a:avLst/>
          </a:prstGeom>
        </p:spPr>
      </p:pic>
      <p:sp>
        <p:nvSpPr>
          <p:cNvPr id="24" name="TextBox 23"/>
          <p:cNvSpPr txBox="1"/>
          <p:nvPr/>
        </p:nvSpPr>
        <p:spPr>
          <a:xfrm>
            <a:off x="3169527" y="4826000"/>
            <a:ext cx="3883195" cy="1384995"/>
          </a:xfrm>
          <a:prstGeom prst="rect">
            <a:avLst/>
          </a:prstGeom>
          <a:noFill/>
        </p:spPr>
        <p:txBody>
          <a:bodyPr wrap="square" rtlCol="0">
            <a:spAutoFit/>
          </a:bodyPr>
          <a:lstStyle/>
          <a:p>
            <a:r>
              <a:rPr lang="en-US" sz="2800" dirty="0" smtClean="0"/>
              <a:t>Rendering takes model parameters and produces images.</a:t>
            </a:r>
          </a:p>
        </p:txBody>
      </p:sp>
      <p:sp>
        <p:nvSpPr>
          <p:cNvPr id="29" name="TextBox 28"/>
          <p:cNvSpPr txBox="1"/>
          <p:nvPr/>
        </p:nvSpPr>
        <p:spPr>
          <a:xfrm>
            <a:off x="7136786" y="1782274"/>
            <a:ext cx="1480164" cy="523220"/>
          </a:xfrm>
          <a:prstGeom prst="rect">
            <a:avLst/>
          </a:prstGeom>
          <a:noFill/>
        </p:spPr>
        <p:txBody>
          <a:bodyPr wrap="square" rtlCol="0">
            <a:spAutoFit/>
          </a:bodyPr>
          <a:lstStyle/>
          <a:p>
            <a:r>
              <a:rPr lang="en-US" sz="2800" dirty="0" smtClean="0"/>
              <a:t>images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smtClean="0">
                <a:ln>
                  <a:noFill/>
                </a:ln>
                <a:solidFill>
                  <a:schemeClr val="tx1"/>
                </a:solidFill>
                <a:effectLst/>
                <a:uLnTx/>
                <a:uFillTx/>
                <a:latin typeface="+mj-lt"/>
                <a:ea typeface="+mj-ea"/>
                <a:cs typeface="+mj-cs"/>
              </a:rPr>
              <a:t>Inverse</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rendering</a:t>
            </a:r>
            <a:r>
              <a:rPr kumimoji="0" lang="en-US" sz="4400" b="0" i="0" u="none" strike="noStrike" kern="1200" cap="none" spc="0" normalizeH="0" noProof="0" dirty="0" smtClean="0">
                <a:ln>
                  <a:noFill/>
                </a:ln>
                <a:solidFill>
                  <a:schemeClr val="tx1"/>
                </a:solidFill>
                <a:effectLst/>
                <a:uLnTx/>
                <a:uFillTx/>
                <a:latin typeface="+mj-lt"/>
                <a:ea typeface="+mj-ea"/>
                <a:cs typeface="+mj-cs"/>
              </a:rPr>
              <a:t> process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latex-image-1.pdf"/>
          <p:cNvPicPr>
            <a:picLocks noChangeAspect="1"/>
          </p:cNvPicPr>
          <p:nvPr/>
        </p:nvPicPr>
        <p:blipFill>
          <a:blip r:embed="rId3"/>
          <a:stretch>
            <a:fillRect/>
          </a:stretch>
        </p:blipFill>
        <p:spPr>
          <a:xfrm>
            <a:off x="783444" y="2409083"/>
            <a:ext cx="389321" cy="611790"/>
          </a:xfrm>
          <a:prstGeom prst="rect">
            <a:avLst/>
          </a:prstGeom>
        </p:spPr>
      </p:pic>
      <p:pic>
        <p:nvPicPr>
          <p:cNvPr id="7" name="Picture 6" descr="latex-image-1.pdf"/>
          <p:cNvPicPr>
            <a:picLocks noChangeAspect="1"/>
          </p:cNvPicPr>
          <p:nvPr/>
        </p:nvPicPr>
        <p:blipFill>
          <a:blip r:embed="rId4"/>
          <a:stretch>
            <a:fillRect/>
          </a:stretch>
        </p:blipFill>
        <p:spPr>
          <a:xfrm>
            <a:off x="2561004" y="2409083"/>
            <a:ext cx="296626" cy="500556"/>
          </a:xfrm>
          <a:prstGeom prst="rect">
            <a:avLst/>
          </a:prstGeom>
        </p:spPr>
      </p:pic>
      <p:sp>
        <p:nvSpPr>
          <p:cNvPr id="8" name="TextBox 7"/>
          <p:cNvSpPr txBox="1"/>
          <p:nvPr/>
        </p:nvSpPr>
        <p:spPr>
          <a:xfrm>
            <a:off x="741109" y="3794210"/>
            <a:ext cx="639133" cy="769441"/>
          </a:xfrm>
          <a:prstGeom prst="rect">
            <a:avLst/>
          </a:prstGeom>
          <a:noFill/>
        </p:spPr>
        <p:txBody>
          <a:bodyPr wrap="square" rtlCol="0">
            <a:spAutoFit/>
          </a:bodyPr>
          <a:lstStyle/>
          <a:p>
            <a:r>
              <a:rPr lang="en-US" sz="4400" dirty="0" smtClean="0"/>
              <a:t>U</a:t>
            </a:r>
            <a:endParaRPr lang="en-US" sz="4400" dirty="0"/>
          </a:p>
        </p:txBody>
      </p:sp>
      <p:sp>
        <p:nvSpPr>
          <p:cNvPr id="9" name="TextBox 8"/>
          <p:cNvSpPr txBox="1"/>
          <p:nvPr/>
        </p:nvSpPr>
        <p:spPr>
          <a:xfrm>
            <a:off x="1639630" y="5172219"/>
            <a:ext cx="639133" cy="769441"/>
          </a:xfrm>
          <a:prstGeom prst="rect">
            <a:avLst/>
          </a:prstGeom>
          <a:noFill/>
        </p:spPr>
        <p:txBody>
          <a:bodyPr wrap="square" rtlCol="0">
            <a:spAutoFit/>
          </a:bodyPr>
          <a:lstStyle/>
          <a:p>
            <a:r>
              <a:rPr lang="en-US" sz="4400" dirty="0" smtClean="0"/>
              <a:t>K</a:t>
            </a:r>
            <a:endParaRPr lang="en-US" sz="4400" dirty="0"/>
          </a:p>
        </p:txBody>
      </p:sp>
      <p:sp>
        <p:nvSpPr>
          <p:cNvPr id="10" name="Oval 9"/>
          <p:cNvSpPr/>
          <p:nvPr/>
        </p:nvSpPr>
        <p:spPr>
          <a:xfrm>
            <a:off x="539301"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36428"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39301"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36428"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418960" y="513835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24300" y="3777276"/>
            <a:ext cx="639133" cy="769441"/>
          </a:xfrm>
          <a:prstGeom prst="rect">
            <a:avLst/>
          </a:prstGeom>
          <a:noFill/>
        </p:spPr>
        <p:txBody>
          <a:bodyPr wrap="square" rtlCol="0">
            <a:spAutoFit/>
          </a:bodyPr>
          <a:lstStyle/>
          <a:p>
            <a:r>
              <a:rPr lang="en-US" sz="4400" i="1" dirty="0" err="1" smtClean="0">
                <a:latin typeface="Times New Roman"/>
                <a:cs typeface="Times New Roman"/>
              </a:rPr>
              <a:t>l</a:t>
            </a:r>
            <a:endParaRPr lang="en-US" sz="4400" i="1" dirty="0">
              <a:latin typeface="Times New Roman"/>
              <a:cs typeface="Times New Roman"/>
            </a:endParaRPr>
          </a:p>
        </p:txBody>
      </p:sp>
      <p:pic>
        <p:nvPicPr>
          <p:cNvPr id="16" name="Picture 15"/>
          <p:cNvPicPr>
            <a:picLocks noChangeAspect="1"/>
          </p:cNvPicPr>
          <p:nvPr/>
        </p:nvPicPr>
        <p:blipFill>
          <a:blip r:embed="rId5"/>
          <a:srcRect l="37953" t="5408" r="22369"/>
          <a:stretch>
            <a:fillRect/>
          </a:stretch>
        </p:blipFill>
        <p:spPr>
          <a:xfrm>
            <a:off x="6877825" y="2430752"/>
            <a:ext cx="1944441" cy="2608378"/>
          </a:xfrm>
          <a:prstGeom prst="rect">
            <a:avLst/>
          </a:prstGeom>
        </p:spPr>
      </p:pic>
      <p:sp>
        <p:nvSpPr>
          <p:cNvPr id="17" name="TextBox 16"/>
          <p:cNvSpPr txBox="1"/>
          <p:nvPr/>
        </p:nvSpPr>
        <p:spPr>
          <a:xfrm>
            <a:off x="583014" y="1764262"/>
            <a:ext cx="928998" cy="461659"/>
          </a:xfrm>
          <a:prstGeom prst="rect">
            <a:avLst/>
          </a:prstGeom>
          <a:noFill/>
        </p:spPr>
        <p:txBody>
          <a:bodyPr wrap="none" lIns="91434" tIns="45717" rIns="91434" bIns="45717" rtlCol="0">
            <a:spAutoFit/>
          </a:bodyPr>
          <a:lstStyle/>
          <a:p>
            <a:r>
              <a:rPr lang="en-US" sz="2400" dirty="0" smtClean="0"/>
              <a:t>shape</a:t>
            </a:r>
            <a:endParaRPr lang="en-US" sz="2400" dirty="0"/>
          </a:p>
        </p:txBody>
      </p:sp>
      <p:sp>
        <p:nvSpPr>
          <p:cNvPr id="18" name="TextBox 17"/>
          <p:cNvSpPr txBox="1"/>
          <p:nvPr/>
        </p:nvSpPr>
        <p:spPr>
          <a:xfrm>
            <a:off x="2304164" y="1771129"/>
            <a:ext cx="782173" cy="461659"/>
          </a:xfrm>
          <a:prstGeom prst="rect">
            <a:avLst/>
          </a:prstGeom>
          <a:noFill/>
        </p:spPr>
        <p:txBody>
          <a:bodyPr wrap="none" lIns="91434" tIns="45717" rIns="91434" bIns="45717" rtlCol="0">
            <a:spAutoFit/>
          </a:bodyPr>
          <a:lstStyle/>
          <a:p>
            <a:r>
              <a:rPr lang="en-US" sz="2400" dirty="0" smtClean="0"/>
              <a:t>pose</a:t>
            </a:r>
            <a:endParaRPr lang="en-US" sz="2400" dirty="0"/>
          </a:p>
        </p:txBody>
      </p:sp>
      <p:sp>
        <p:nvSpPr>
          <p:cNvPr id="19" name="TextBox 18"/>
          <p:cNvSpPr txBox="1"/>
          <p:nvPr/>
        </p:nvSpPr>
        <p:spPr>
          <a:xfrm>
            <a:off x="479531" y="3273282"/>
            <a:ext cx="1181321" cy="461659"/>
          </a:xfrm>
          <a:prstGeom prst="rect">
            <a:avLst/>
          </a:prstGeom>
          <a:noFill/>
        </p:spPr>
        <p:txBody>
          <a:bodyPr wrap="none" lIns="91434" tIns="45717" rIns="91434" bIns="45717" rtlCol="0">
            <a:spAutoFit/>
          </a:bodyPr>
          <a:lstStyle/>
          <a:p>
            <a:r>
              <a:rPr lang="en-US" sz="2400" dirty="0" smtClean="0"/>
              <a:t>UV map</a:t>
            </a:r>
            <a:endParaRPr lang="en-US" sz="2400" dirty="0"/>
          </a:p>
        </p:txBody>
      </p:sp>
      <p:sp>
        <p:nvSpPr>
          <p:cNvPr id="20" name="TextBox 19"/>
          <p:cNvSpPr txBox="1"/>
          <p:nvPr/>
        </p:nvSpPr>
        <p:spPr>
          <a:xfrm>
            <a:off x="2160225" y="3281749"/>
            <a:ext cx="1110538" cy="461659"/>
          </a:xfrm>
          <a:prstGeom prst="rect">
            <a:avLst/>
          </a:prstGeom>
          <a:noFill/>
        </p:spPr>
        <p:txBody>
          <a:bodyPr wrap="none" lIns="91434" tIns="45717" rIns="91434" bIns="45717" rtlCol="0">
            <a:spAutoFit/>
          </a:bodyPr>
          <a:lstStyle/>
          <a:p>
            <a:r>
              <a:rPr lang="en-US" sz="2400" dirty="0" smtClean="0"/>
              <a:t>lighting</a:t>
            </a:r>
            <a:endParaRPr lang="en-US" sz="2400" dirty="0"/>
          </a:p>
        </p:txBody>
      </p:sp>
      <p:sp>
        <p:nvSpPr>
          <p:cNvPr id="21" name="TextBox 20"/>
          <p:cNvSpPr txBox="1"/>
          <p:nvPr/>
        </p:nvSpPr>
        <p:spPr>
          <a:xfrm>
            <a:off x="1371427" y="4670941"/>
            <a:ext cx="1107082" cy="461659"/>
          </a:xfrm>
          <a:prstGeom prst="rect">
            <a:avLst/>
          </a:prstGeom>
          <a:noFill/>
        </p:spPr>
        <p:txBody>
          <a:bodyPr wrap="none" lIns="91434" tIns="45717" rIns="91434" bIns="45717" rtlCol="0">
            <a:spAutoFit/>
          </a:bodyPr>
          <a:lstStyle/>
          <a:p>
            <a:r>
              <a:rPr lang="en-US" sz="2400" dirty="0" smtClean="0"/>
              <a:t>camera</a:t>
            </a:r>
            <a:endParaRPr lang="en-US" sz="2400" dirty="0"/>
          </a:p>
        </p:txBody>
      </p:sp>
      <p:sp>
        <p:nvSpPr>
          <p:cNvPr id="25" name="Right Arrow 24"/>
          <p:cNvSpPr/>
          <p:nvPr/>
        </p:nvSpPr>
        <p:spPr>
          <a:xfrm>
            <a:off x="3270763" y="3582021"/>
            <a:ext cx="3607062" cy="481979"/>
          </a:xfrm>
          <a:prstGeom prst="rightArrow">
            <a:avLst/>
          </a:prstGeom>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587963" y="2834599"/>
            <a:ext cx="3744170" cy="769441"/>
          </a:xfrm>
          <a:prstGeom prst="rect">
            <a:avLst/>
          </a:prstGeom>
          <a:noFill/>
        </p:spPr>
        <p:txBody>
          <a:bodyPr wrap="square" rtlCol="0">
            <a:spAutoFit/>
          </a:bodyPr>
          <a:lstStyle/>
          <a:p>
            <a:r>
              <a:rPr lang="en-US" sz="4400" dirty="0" smtClean="0"/>
              <a:t>f(   ,   , U, </a:t>
            </a:r>
            <a:r>
              <a:rPr lang="en-US" sz="4400" i="1" dirty="0" err="1" smtClean="0">
                <a:latin typeface="Times New Roman"/>
                <a:cs typeface="Times New Roman"/>
              </a:rPr>
              <a:t>l</a:t>
            </a:r>
            <a:r>
              <a:rPr lang="en-US" sz="4400" dirty="0" smtClean="0"/>
              <a:t>, K)</a:t>
            </a:r>
            <a:endParaRPr lang="en-US" sz="4400" dirty="0"/>
          </a:p>
        </p:txBody>
      </p:sp>
      <p:pic>
        <p:nvPicPr>
          <p:cNvPr id="27" name="Picture 26" descr="latex-image-1.pdf"/>
          <p:cNvPicPr>
            <a:picLocks noChangeAspect="1"/>
          </p:cNvPicPr>
          <p:nvPr/>
        </p:nvPicPr>
        <p:blipFill>
          <a:blip r:embed="rId3"/>
          <a:stretch>
            <a:fillRect/>
          </a:stretch>
        </p:blipFill>
        <p:spPr>
          <a:xfrm>
            <a:off x="4013346" y="3003939"/>
            <a:ext cx="389321" cy="611790"/>
          </a:xfrm>
          <a:prstGeom prst="rect">
            <a:avLst/>
          </a:prstGeom>
        </p:spPr>
      </p:pic>
      <p:pic>
        <p:nvPicPr>
          <p:cNvPr id="28" name="Picture 27" descr="latex-image-1.pdf"/>
          <p:cNvPicPr>
            <a:picLocks noChangeAspect="1"/>
          </p:cNvPicPr>
          <p:nvPr/>
        </p:nvPicPr>
        <p:blipFill>
          <a:blip r:embed="rId4"/>
          <a:stretch>
            <a:fillRect/>
          </a:stretch>
        </p:blipFill>
        <p:spPr>
          <a:xfrm>
            <a:off x="4664841" y="2987005"/>
            <a:ext cx="296626" cy="500556"/>
          </a:xfrm>
          <a:prstGeom prst="rect">
            <a:avLst/>
          </a:prstGeom>
        </p:spPr>
      </p:pic>
      <p:sp>
        <p:nvSpPr>
          <p:cNvPr id="29" name="TextBox 28"/>
          <p:cNvSpPr txBox="1"/>
          <p:nvPr/>
        </p:nvSpPr>
        <p:spPr>
          <a:xfrm>
            <a:off x="3160692" y="4814880"/>
            <a:ext cx="4408508" cy="1815882"/>
          </a:xfrm>
          <a:prstGeom prst="rect">
            <a:avLst/>
          </a:prstGeom>
          <a:noFill/>
        </p:spPr>
        <p:txBody>
          <a:bodyPr wrap="square" rtlCol="0">
            <a:spAutoFit/>
          </a:bodyPr>
          <a:lstStyle/>
          <a:p>
            <a:r>
              <a:rPr lang="en-US" sz="2800" dirty="0" smtClean="0"/>
              <a:t>Computer vision takes images and estimates model parameters</a:t>
            </a:r>
            <a:r>
              <a:rPr lang="en-US" sz="2800" dirty="0"/>
              <a:t> </a:t>
            </a:r>
            <a:r>
              <a:rPr lang="en-US" sz="2800" dirty="0" smtClean="0"/>
              <a:t>that produce them.</a:t>
            </a:r>
            <a:endParaRPr lang="en-US" sz="2800" dirty="0"/>
          </a:p>
        </p:txBody>
      </p:sp>
      <p:sp>
        <p:nvSpPr>
          <p:cNvPr id="30" name="TextBox 29"/>
          <p:cNvSpPr txBox="1"/>
          <p:nvPr/>
        </p:nvSpPr>
        <p:spPr>
          <a:xfrm>
            <a:off x="7136786" y="1782274"/>
            <a:ext cx="1480164" cy="523220"/>
          </a:xfrm>
          <a:prstGeom prst="rect">
            <a:avLst/>
          </a:prstGeom>
          <a:noFill/>
        </p:spPr>
        <p:txBody>
          <a:bodyPr wrap="square" rtlCol="0">
            <a:spAutoFit/>
          </a:bodyPr>
          <a:lstStyle/>
          <a:p>
            <a:r>
              <a:rPr lang="en-US" sz="2800" dirty="0" smtClean="0"/>
              <a:t>images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tex-image-1.pdf"/>
          <p:cNvPicPr>
            <a:picLocks noChangeAspect="1"/>
          </p:cNvPicPr>
          <p:nvPr/>
        </p:nvPicPr>
        <p:blipFill>
          <a:blip r:embed="rId3"/>
          <a:stretch>
            <a:fillRect/>
          </a:stretch>
        </p:blipFill>
        <p:spPr>
          <a:xfrm>
            <a:off x="783444" y="2409083"/>
            <a:ext cx="389321" cy="611790"/>
          </a:xfrm>
          <a:prstGeom prst="rect">
            <a:avLst/>
          </a:prstGeom>
        </p:spPr>
      </p:pic>
      <p:pic>
        <p:nvPicPr>
          <p:cNvPr id="7" name="Picture 6" descr="latex-image-1.pdf"/>
          <p:cNvPicPr>
            <a:picLocks noChangeAspect="1"/>
          </p:cNvPicPr>
          <p:nvPr/>
        </p:nvPicPr>
        <p:blipFill>
          <a:blip r:embed="rId4"/>
          <a:stretch>
            <a:fillRect/>
          </a:stretch>
        </p:blipFill>
        <p:spPr>
          <a:xfrm>
            <a:off x="2561004" y="2409083"/>
            <a:ext cx="296626" cy="500556"/>
          </a:xfrm>
          <a:prstGeom prst="rect">
            <a:avLst/>
          </a:prstGeom>
        </p:spPr>
      </p:pic>
      <p:sp>
        <p:nvSpPr>
          <p:cNvPr id="8" name="TextBox 7"/>
          <p:cNvSpPr txBox="1"/>
          <p:nvPr/>
        </p:nvSpPr>
        <p:spPr>
          <a:xfrm>
            <a:off x="741109" y="3794210"/>
            <a:ext cx="639133" cy="769441"/>
          </a:xfrm>
          <a:prstGeom prst="rect">
            <a:avLst/>
          </a:prstGeom>
          <a:noFill/>
        </p:spPr>
        <p:txBody>
          <a:bodyPr wrap="square" rtlCol="0">
            <a:spAutoFit/>
          </a:bodyPr>
          <a:lstStyle/>
          <a:p>
            <a:r>
              <a:rPr lang="en-US" sz="4400" dirty="0" smtClean="0"/>
              <a:t>U</a:t>
            </a:r>
            <a:endParaRPr lang="en-US" sz="4400" dirty="0"/>
          </a:p>
        </p:txBody>
      </p:sp>
      <p:sp>
        <p:nvSpPr>
          <p:cNvPr id="9" name="TextBox 8"/>
          <p:cNvSpPr txBox="1"/>
          <p:nvPr/>
        </p:nvSpPr>
        <p:spPr>
          <a:xfrm>
            <a:off x="1639630" y="5172219"/>
            <a:ext cx="639133" cy="769441"/>
          </a:xfrm>
          <a:prstGeom prst="rect">
            <a:avLst/>
          </a:prstGeom>
          <a:noFill/>
        </p:spPr>
        <p:txBody>
          <a:bodyPr wrap="square" rtlCol="0">
            <a:spAutoFit/>
          </a:bodyPr>
          <a:lstStyle/>
          <a:p>
            <a:r>
              <a:rPr lang="en-US" sz="4400" dirty="0" smtClean="0"/>
              <a:t>K</a:t>
            </a:r>
            <a:endParaRPr lang="en-US" sz="4400" dirty="0"/>
          </a:p>
        </p:txBody>
      </p:sp>
      <p:sp>
        <p:nvSpPr>
          <p:cNvPr id="10" name="Oval 9"/>
          <p:cNvSpPr/>
          <p:nvPr/>
        </p:nvSpPr>
        <p:spPr>
          <a:xfrm>
            <a:off x="539301"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36428" y="2232788"/>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39301"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36428" y="373494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418960" y="5138351"/>
            <a:ext cx="936000" cy="936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24300" y="3777276"/>
            <a:ext cx="639133" cy="769441"/>
          </a:xfrm>
          <a:prstGeom prst="rect">
            <a:avLst/>
          </a:prstGeom>
          <a:noFill/>
        </p:spPr>
        <p:txBody>
          <a:bodyPr wrap="square" rtlCol="0">
            <a:spAutoFit/>
          </a:bodyPr>
          <a:lstStyle/>
          <a:p>
            <a:r>
              <a:rPr lang="en-US" sz="4400" i="1" dirty="0" err="1" smtClean="0">
                <a:latin typeface="Times New Roman"/>
                <a:cs typeface="Times New Roman"/>
              </a:rPr>
              <a:t>l</a:t>
            </a:r>
            <a:endParaRPr lang="en-US" sz="4400" i="1" dirty="0">
              <a:latin typeface="Times New Roman"/>
              <a:cs typeface="Times New Roman"/>
            </a:endParaRPr>
          </a:p>
        </p:txBody>
      </p:sp>
      <p:pic>
        <p:nvPicPr>
          <p:cNvPr id="16" name="Picture 15"/>
          <p:cNvPicPr>
            <a:picLocks noChangeAspect="1"/>
          </p:cNvPicPr>
          <p:nvPr/>
        </p:nvPicPr>
        <p:blipFill>
          <a:blip r:embed="rId5"/>
          <a:srcRect l="37953" t="5408" r="22369"/>
          <a:stretch>
            <a:fillRect/>
          </a:stretch>
        </p:blipFill>
        <p:spPr>
          <a:xfrm>
            <a:off x="6877825" y="2430752"/>
            <a:ext cx="1944441" cy="2608378"/>
          </a:xfrm>
          <a:prstGeom prst="rect">
            <a:avLst/>
          </a:prstGeom>
        </p:spPr>
      </p:pic>
      <p:sp>
        <p:nvSpPr>
          <p:cNvPr id="17" name="TextBox 16"/>
          <p:cNvSpPr txBox="1"/>
          <p:nvPr/>
        </p:nvSpPr>
        <p:spPr>
          <a:xfrm>
            <a:off x="583014" y="1764262"/>
            <a:ext cx="928998" cy="461659"/>
          </a:xfrm>
          <a:prstGeom prst="rect">
            <a:avLst/>
          </a:prstGeom>
          <a:noFill/>
        </p:spPr>
        <p:txBody>
          <a:bodyPr wrap="none" lIns="91434" tIns="45717" rIns="91434" bIns="45717" rtlCol="0">
            <a:spAutoFit/>
          </a:bodyPr>
          <a:lstStyle/>
          <a:p>
            <a:r>
              <a:rPr lang="en-US" sz="2400" dirty="0" smtClean="0"/>
              <a:t>shape</a:t>
            </a:r>
            <a:endParaRPr lang="en-US" sz="2400" dirty="0"/>
          </a:p>
        </p:txBody>
      </p:sp>
      <p:sp>
        <p:nvSpPr>
          <p:cNvPr id="18" name="TextBox 17"/>
          <p:cNvSpPr txBox="1"/>
          <p:nvPr/>
        </p:nvSpPr>
        <p:spPr>
          <a:xfrm>
            <a:off x="2304164" y="1771129"/>
            <a:ext cx="782173" cy="461659"/>
          </a:xfrm>
          <a:prstGeom prst="rect">
            <a:avLst/>
          </a:prstGeom>
          <a:noFill/>
        </p:spPr>
        <p:txBody>
          <a:bodyPr wrap="none" lIns="91434" tIns="45717" rIns="91434" bIns="45717" rtlCol="0">
            <a:spAutoFit/>
          </a:bodyPr>
          <a:lstStyle/>
          <a:p>
            <a:r>
              <a:rPr lang="en-US" sz="2400" dirty="0" smtClean="0"/>
              <a:t>pose</a:t>
            </a:r>
            <a:endParaRPr lang="en-US" sz="2400" dirty="0"/>
          </a:p>
        </p:txBody>
      </p:sp>
      <p:sp>
        <p:nvSpPr>
          <p:cNvPr id="19" name="TextBox 18"/>
          <p:cNvSpPr txBox="1"/>
          <p:nvPr/>
        </p:nvSpPr>
        <p:spPr>
          <a:xfrm>
            <a:off x="479531" y="3273282"/>
            <a:ext cx="1181321" cy="461659"/>
          </a:xfrm>
          <a:prstGeom prst="rect">
            <a:avLst/>
          </a:prstGeom>
          <a:noFill/>
        </p:spPr>
        <p:txBody>
          <a:bodyPr wrap="none" lIns="91434" tIns="45717" rIns="91434" bIns="45717" rtlCol="0">
            <a:spAutoFit/>
          </a:bodyPr>
          <a:lstStyle/>
          <a:p>
            <a:r>
              <a:rPr lang="en-US" sz="2400" dirty="0" smtClean="0"/>
              <a:t>UV map</a:t>
            </a:r>
            <a:endParaRPr lang="en-US" sz="2400" dirty="0"/>
          </a:p>
        </p:txBody>
      </p:sp>
      <p:sp>
        <p:nvSpPr>
          <p:cNvPr id="20" name="TextBox 19"/>
          <p:cNvSpPr txBox="1"/>
          <p:nvPr/>
        </p:nvSpPr>
        <p:spPr>
          <a:xfrm>
            <a:off x="2160225" y="3281749"/>
            <a:ext cx="1110538" cy="461659"/>
          </a:xfrm>
          <a:prstGeom prst="rect">
            <a:avLst/>
          </a:prstGeom>
          <a:noFill/>
        </p:spPr>
        <p:txBody>
          <a:bodyPr wrap="none" lIns="91434" tIns="45717" rIns="91434" bIns="45717" rtlCol="0">
            <a:spAutoFit/>
          </a:bodyPr>
          <a:lstStyle/>
          <a:p>
            <a:r>
              <a:rPr lang="en-US" sz="2400" dirty="0" smtClean="0"/>
              <a:t>lighting</a:t>
            </a:r>
            <a:endParaRPr lang="en-US" sz="2400" dirty="0"/>
          </a:p>
        </p:txBody>
      </p:sp>
      <p:sp>
        <p:nvSpPr>
          <p:cNvPr id="21" name="TextBox 20"/>
          <p:cNvSpPr txBox="1"/>
          <p:nvPr/>
        </p:nvSpPr>
        <p:spPr>
          <a:xfrm>
            <a:off x="1371427" y="4670941"/>
            <a:ext cx="1107082" cy="461659"/>
          </a:xfrm>
          <a:prstGeom prst="rect">
            <a:avLst/>
          </a:prstGeom>
          <a:noFill/>
        </p:spPr>
        <p:txBody>
          <a:bodyPr wrap="none" lIns="91434" tIns="45717" rIns="91434" bIns="45717" rtlCol="0">
            <a:spAutoFit/>
          </a:bodyPr>
          <a:lstStyle/>
          <a:p>
            <a:r>
              <a:rPr lang="en-US" sz="2400" dirty="0" smtClean="0"/>
              <a:t>camera</a:t>
            </a:r>
            <a:endParaRPr lang="en-US" sz="2400" dirty="0"/>
          </a:p>
        </p:txBody>
      </p:sp>
      <p:sp>
        <p:nvSpPr>
          <p:cNvPr id="25" name="Right Arrow 24"/>
          <p:cNvSpPr/>
          <p:nvPr/>
        </p:nvSpPr>
        <p:spPr>
          <a:xfrm>
            <a:off x="3270763" y="3582021"/>
            <a:ext cx="3607062" cy="481979"/>
          </a:xfrm>
          <a:prstGeom prst="rightArrow">
            <a:avLst/>
          </a:prstGeom>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587963" y="2834599"/>
            <a:ext cx="3744170" cy="769441"/>
          </a:xfrm>
          <a:prstGeom prst="rect">
            <a:avLst/>
          </a:prstGeom>
          <a:noFill/>
        </p:spPr>
        <p:txBody>
          <a:bodyPr wrap="square" rtlCol="0">
            <a:spAutoFit/>
          </a:bodyPr>
          <a:lstStyle/>
          <a:p>
            <a:r>
              <a:rPr lang="en-US" sz="4400" dirty="0" smtClean="0"/>
              <a:t>f(   ,   , U, </a:t>
            </a:r>
            <a:r>
              <a:rPr lang="en-US" sz="4400" i="1" dirty="0" err="1" smtClean="0">
                <a:latin typeface="Times New Roman"/>
                <a:cs typeface="Times New Roman"/>
              </a:rPr>
              <a:t>l</a:t>
            </a:r>
            <a:r>
              <a:rPr lang="en-US" sz="4400" dirty="0" smtClean="0"/>
              <a:t>, K)</a:t>
            </a:r>
            <a:endParaRPr lang="en-US" sz="4400" dirty="0"/>
          </a:p>
        </p:txBody>
      </p:sp>
      <p:pic>
        <p:nvPicPr>
          <p:cNvPr id="27" name="Picture 26" descr="latex-image-1.pdf"/>
          <p:cNvPicPr>
            <a:picLocks noChangeAspect="1"/>
          </p:cNvPicPr>
          <p:nvPr/>
        </p:nvPicPr>
        <p:blipFill>
          <a:blip r:embed="rId3"/>
          <a:stretch>
            <a:fillRect/>
          </a:stretch>
        </p:blipFill>
        <p:spPr>
          <a:xfrm>
            <a:off x="4013346" y="3003939"/>
            <a:ext cx="389321" cy="611790"/>
          </a:xfrm>
          <a:prstGeom prst="rect">
            <a:avLst/>
          </a:prstGeom>
        </p:spPr>
      </p:pic>
      <p:pic>
        <p:nvPicPr>
          <p:cNvPr id="28" name="Picture 27" descr="latex-image-1.pdf"/>
          <p:cNvPicPr>
            <a:picLocks noChangeAspect="1"/>
          </p:cNvPicPr>
          <p:nvPr/>
        </p:nvPicPr>
        <p:blipFill>
          <a:blip r:embed="rId4"/>
          <a:stretch>
            <a:fillRect/>
          </a:stretch>
        </p:blipFill>
        <p:spPr>
          <a:xfrm>
            <a:off x="4664841" y="2987005"/>
            <a:ext cx="296626" cy="500556"/>
          </a:xfrm>
          <a:prstGeom prst="rect">
            <a:avLst/>
          </a:prstGeom>
        </p:spPr>
      </p:pic>
      <p:sp>
        <p:nvSpPr>
          <p:cNvPr id="29" name="TextBox 28"/>
          <p:cNvSpPr txBox="1"/>
          <p:nvPr/>
        </p:nvSpPr>
        <p:spPr>
          <a:xfrm>
            <a:off x="3160692" y="4814880"/>
            <a:ext cx="4408508" cy="1815882"/>
          </a:xfrm>
          <a:prstGeom prst="rect">
            <a:avLst/>
          </a:prstGeom>
          <a:noFill/>
        </p:spPr>
        <p:txBody>
          <a:bodyPr wrap="square" rtlCol="0">
            <a:spAutoFit/>
          </a:bodyPr>
          <a:lstStyle/>
          <a:p>
            <a:r>
              <a:rPr lang="en-US" sz="2800" dirty="0" smtClean="0"/>
              <a:t>Idea: Differentiate the rendering function with respect to the parameters and follow the gradient.</a:t>
            </a:r>
            <a:endParaRPr lang="en-US" sz="2800" dirty="0"/>
          </a:p>
        </p:txBody>
      </p:sp>
      <p:sp>
        <p:nvSpPr>
          <p:cNvPr id="30" name="TextBox 29"/>
          <p:cNvSpPr txBox="1"/>
          <p:nvPr/>
        </p:nvSpPr>
        <p:spPr>
          <a:xfrm>
            <a:off x="7136786" y="1782274"/>
            <a:ext cx="1480164" cy="523220"/>
          </a:xfrm>
          <a:prstGeom prst="rect">
            <a:avLst/>
          </a:prstGeom>
          <a:noFill/>
        </p:spPr>
        <p:txBody>
          <a:bodyPr wrap="square" rtlCol="0">
            <a:spAutoFit/>
          </a:bodyPr>
          <a:lstStyle/>
          <a:p>
            <a:r>
              <a:rPr lang="en-US" sz="2800" dirty="0" smtClean="0"/>
              <a:t>images</a:t>
            </a:r>
          </a:p>
        </p:txBody>
      </p:sp>
      <p:sp>
        <p:nvSpPr>
          <p:cNvPr id="3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smtClean="0">
                <a:ln>
                  <a:noFill/>
                </a:ln>
                <a:solidFill>
                  <a:schemeClr val="tx1"/>
                </a:solidFill>
                <a:effectLst/>
                <a:uLnTx/>
                <a:uFillTx/>
                <a:latin typeface="+mj-lt"/>
                <a:ea typeface="+mj-ea"/>
                <a:cs typeface="+mj-cs"/>
              </a:rPr>
              <a:t>Inverse</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rendering</a:t>
            </a:r>
            <a:r>
              <a:rPr kumimoji="0" lang="en-US" sz="4400" b="0" i="0" u="none" strike="noStrike" kern="1200" cap="none" spc="0" normalizeH="0" noProof="0" dirty="0" smtClean="0">
                <a:ln>
                  <a:noFill/>
                </a:ln>
                <a:solidFill>
                  <a:schemeClr val="tx1"/>
                </a:solidFill>
                <a:effectLst/>
                <a:uLnTx/>
                <a:uFillTx/>
                <a:latin typeface="+mj-lt"/>
                <a:ea typeface="+mj-ea"/>
                <a:cs typeface="+mj-cs"/>
              </a:rPr>
              <a:t> process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Differentiable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rendering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609601" y="1302603"/>
            <a:ext cx="5337507" cy="461659"/>
          </a:xfrm>
          <a:prstGeom prst="rect">
            <a:avLst/>
          </a:prstGeom>
          <a:noFill/>
        </p:spPr>
        <p:txBody>
          <a:bodyPr wrap="none" lIns="91434" tIns="45717" rIns="91434" bIns="45717" rtlCol="0">
            <a:spAutoFit/>
          </a:bodyPr>
          <a:lstStyle/>
          <a:p>
            <a:r>
              <a:rPr lang="en-US" sz="2400" dirty="0" smtClean="0"/>
              <a:t>Why differentiate the rendering process?</a:t>
            </a:r>
            <a:endParaRPr lang="en-US" sz="2400" dirty="0"/>
          </a:p>
        </p:txBody>
      </p:sp>
      <p:sp>
        <p:nvSpPr>
          <p:cNvPr id="32" name="TextBox 31"/>
          <p:cNvSpPr txBox="1"/>
          <p:nvPr/>
        </p:nvSpPr>
        <p:spPr>
          <a:xfrm>
            <a:off x="977901" y="2018262"/>
            <a:ext cx="5583568" cy="1200322"/>
          </a:xfrm>
          <a:prstGeom prst="rect">
            <a:avLst/>
          </a:prstGeom>
          <a:noFill/>
        </p:spPr>
        <p:txBody>
          <a:bodyPr wrap="none" lIns="91434" tIns="45717" rIns="91434" bIns="45717" rtlCol="0">
            <a:spAutoFit/>
          </a:bodyPr>
          <a:lstStyle/>
          <a:p>
            <a:pPr marL="342900" indent="-342900">
              <a:buFont typeface="Arial"/>
              <a:buChar char="•"/>
            </a:pPr>
            <a:r>
              <a:rPr lang="en-US" sz="2400" dirty="0" smtClean="0"/>
              <a:t>Great for local search</a:t>
            </a:r>
          </a:p>
          <a:p>
            <a:pPr marL="342900" indent="-342900">
              <a:buFont typeface="Arial"/>
              <a:buChar char="•"/>
            </a:pPr>
            <a:endParaRPr lang="en-US" sz="2400" dirty="0"/>
          </a:p>
          <a:p>
            <a:pPr marL="342900" indent="-342900">
              <a:buFont typeface="Arial"/>
              <a:buChar char="•"/>
            </a:pPr>
            <a:r>
              <a:rPr lang="en-US" sz="2400" dirty="0" smtClean="0"/>
              <a:t>Great where there are many parameters</a:t>
            </a:r>
          </a:p>
        </p:txBody>
      </p:sp>
      <p:sp>
        <p:nvSpPr>
          <p:cNvPr id="33" name="TextBox 32"/>
          <p:cNvSpPr txBox="1"/>
          <p:nvPr/>
        </p:nvSpPr>
        <p:spPr>
          <a:xfrm>
            <a:off x="609601" y="5245838"/>
            <a:ext cx="7384191" cy="461659"/>
          </a:xfrm>
          <a:prstGeom prst="rect">
            <a:avLst/>
          </a:prstGeom>
          <a:noFill/>
        </p:spPr>
        <p:txBody>
          <a:bodyPr wrap="none" lIns="91434" tIns="45717" rIns="91434" bIns="45717" rtlCol="0">
            <a:spAutoFit/>
          </a:bodyPr>
          <a:lstStyle/>
          <a:p>
            <a:r>
              <a:rPr lang="en-US" sz="2400" dirty="0" smtClean="0"/>
              <a:t>Already used when dealing with body parts (faces, hands)</a:t>
            </a:r>
            <a:endParaRPr lang="en-US" sz="2400" dirty="0"/>
          </a:p>
        </p:txBody>
      </p:sp>
      <p:sp>
        <p:nvSpPr>
          <p:cNvPr id="34" name="TextBox 33"/>
          <p:cNvSpPr txBox="1"/>
          <p:nvPr/>
        </p:nvSpPr>
        <p:spPr>
          <a:xfrm>
            <a:off x="609601" y="5804638"/>
            <a:ext cx="4077847" cy="461659"/>
          </a:xfrm>
          <a:prstGeom prst="rect">
            <a:avLst/>
          </a:prstGeom>
          <a:noFill/>
        </p:spPr>
        <p:txBody>
          <a:bodyPr wrap="none" lIns="91434" tIns="45717" rIns="91434" bIns="45717" rtlCol="0">
            <a:spAutoFit/>
          </a:bodyPr>
          <a:lstStyle/>
          <a:p>
            <a:r>
              <a:rPr lang="en-US" sz="2400" dirty="0" smtClean="0"/>
              <a:t>So far, mostly one-off solutions</a:t>
            </a:r>
            <a:endParaRPr lang="en-US" sz="2400" dirty="0"/>
          </a:p>
        </p:txBody>
      </p:sp>
      <p:sp>
        <p:nvSpPr>
          <p:cNvPr id="35" name="TextBox 34"/>
          <p:cNvSpPr txBox="1"/>
          <p:nvPr/>
        </p:nvSpPr>
        <p:spPr>
          <a:xfrm>
            <a:off x="609601" y="3825667"/>
            <a:ext cx="4184697" cy="830991"/>
          </a:xfrm>
          <a:prstGeom prst="rect">
            <a:avLst/>
          </a:prstGeom>
          <a:noFill/>
        </p:spPr>
        <p:txBody>
          <a:bodyPr wrap="none" lIns="91434" tIns="45717" rIns="91434" bIns="45717" rtlCol="0">
            <a:spAutoFit/>
          </a:bodyPr>
          <a:lstStyle/>
          <a:p>
            <a:r>
              <a:rPr lang="en-US" sz="2400" dirty="0" smtClean="0"/>
              <a:t>Challenging: occlusion handling,</a:t>
            </a:r>
          </a:p>
          <a:p>
            <a:r>
              <a:rPr lang="en-US" sz="2400" dirty="0" smtClean="0"/>
              <a:t>performance</a:t>
            </a:r>
            <a:endParaRPr lang="en-US" sz="2400" dirty="0"/>
          </a:p>
        </p:txBody>
      </p:sp>
      <p:pic>
        <p:nvPicPr>
          <p:cNvPr id="2" name="Picture 1"/>
          <p:cNvPicPr>
            <a:picLocks noChangeAspect="1"/>
          </p:cNvPicPr>
          <p:nvPr/>
        </p:nvPicPr>
        <p:blipFill>
          <a:blip r:embed="rId3"/>
          <a:stretch>
            <a:fillRect/>
          </a:stretch>
        </p:blipFill>
        <p:spPr>
          <a:xfrm>
            <a:off x="5166176" y="3354048"/>
            <a:ext cx="2970972" cy="1693332"/>
          </a:xfrm>
          <a:prstGeom prst="rect">
            <a:avLst/>
          </a:prstGeom>
        </p:spPr>
      </p:pic>
      <p:sp>
        <p:nvSpPr>
          <p:cNvPr id="19" name="TextBox 18"/>
          <p:cNvSpPr txBox="1"/>
          <p:nvPr/>
        </p:nvSpPr>
        <p:spPr>
          <a:xfrm>
            <a:off x="6976874" y="4597916"/>
            <a:ext cx="1261872" cy="461659"/>
          </a:xfrm>
          <a:prstGeom prst="rect">
            <a:avLst/>
          </a:prstGeom>
          <a:noFill/>
        </p:spPr>
        <p:txBody>
          <a:bodyPr wrap="none" lIns="91434" tIns="45717" rIns="91434" bIns="45717" rtlCol="0">
            <a:spAutoFit/>
          </a:bodyPr>
          <a:lstStyle/>
          <a:p>
            <a:r>
              <a:rPr lang="en-US" sz="2400" dirty="0" err="1" smtClean="0"/>
              <a:t>occluder</a:t>
            </a:r>
            <a:endParaRPr lang="en-US" sz="2400" dirty="0"/>
          </a:p>
        </p:txBody>
      </p:sp>
      <p:sp>
        <p:nvSpPr>
          <p:cNvPr id="20" name="TextBox 19"/>
          <p:cNvSpPr txBox="1"/>
          <p:nvPr/>
        </p:nvSpPr>
        <p:spPr>
          <a:xfrm>
            <a:off x="5141453" y="4577486"/>
            <a:ext cx="1316123" cy="461659"/>
          </a:xfrm>
          <a:prstGeom prst="rect">
            <a:avLst/>
          </a:prstGeom>
          <a:noFill/>
        </p:spPr>
        <p:txBody>
          <a:bodyPr wrap="none" lIns="91434" tIns="45717" rIns="91434" bIns="45717" rtlCol="0">
            <a:spAutoFit/>
          </a:bodyPr>
          <a:lstStyle/>
          <a:p>
            <a:r>
              <a:rPr lang="en-US" sz="2400" dirty="0" smtClean="0"/>
              <a:t>occluded</a:t>
            </a:r>
            <a:endParaRPr lang="en-US" sz="2400" dirty="0"/>
          </a:p>
        </p:txBody>
      </p:sp>
    </p:spTree>
    <p:extLst>
      <p:ext uri="{BB962C8B-B14F-4D97-AF65-F5344CB8AC3E}">
        <p14:creationId xmlns:p14="http://schemas.microsoft.com/office/powerpoint/2010/main" val="31799600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Differentiable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rendering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609601" y="1302603"/>
            <a:ext cx="6432158" cy="461659"/>
          </a:xfrm>
          <a:prstGeom prst="rect">
            <a:avLst/>
          </a:prstGeom>
          <a:noFill/>
        </p:spPr>
        <p:txBody>
          <a:bodyPr wrap="none" lIns="91434" tIns="45717" rIns="91434" bIns="45717" rtlCol="0">
            <a:spAutoFit/>
          </a:bodyPr>
          <a:lstStyle/>
          <a:p>
            <a:r>
              <a:rPr lang="en-US" sz="2400" dirty="0" smtClean="0"/>
              <a:t>Face modeling: </a:t>
            </a:r>
            <a:r>
              <a:rPr lang="en-US" sz="2400" dirty="0" err="1" smtClean="0"/>
              <a:t>Blanz</a:t>
            </a:r>
            <a:r>
              <a:rPr lang="en-US" sz="2400" dirty="0" smtClean="0"/>
              <a:t> and Vetter, SIGGRAPH 1999.</a:t>
            </a:r>
            <a:endParaRPr lang="en-US" sz="2400" dirty="0"/>
          </a:p>
        </p:txBody>
      </p:sp>
      <p:pic>
        <p:nvPicPr>
          <p:cNvPr id="6" name="Screen Shot 2014-02-22 at 3.08.19 PM.png"/>
          <p:cNvPicPr>
            <a:picLocks noChangeAspect="1"/>
          </p:cNvPicPr>
          <p:nvPr/>
        </p:nvPicPr>
        <p:blipFill>
          <a:blip r:embed="rId3">
            <a:extLst/>
          </a:blip>
          <a:stretch>
            <a:fillRect/>
          </a:stretch>
        </p:blipFill>
        <p:spPr>
          <a:xfrm>
            <a:off x="1973578" y="1865862"/>
            <a:ext cx="5204530" cy="3684038"/>
          </a:xfrm>
          <a:prstGeom prst="rect">
            <a:avLst/>
          </a:prstGeom>
          <a:ln w="12700">
            <a:miter lim="400000"/>
          </a:ln>
        </p:spPr>
      </p:pic>
      <p:sp>
        <p:nvSpPr>
          <p:cNvPr id="7" name="TextBox 6"/>
          <p:cNvSpPr txBox="1"/>
          <p:nvPr/>
        </p:nvSpPr>
        <p:spPr>
          <a:xfrm>
            <a:off x="609601" y="5754806"/>
            <a:ext cx="8000999" cy="830991"/>
          </a:xfrm>
          <a:prstGeom prst="rect">
            <a:avLst/>
          </a:prstGeom>
          <a:noFill/>
        </p:spPr>
        <p:txBody>
          <a:bodyPr wrap="square" lIns="91434" tIns="45717" rIns="91434" bIns="45717" rtlCol="0">
            <a:spAutoFit/>
          </a:bodyPr>
          <a:lstStyle/>
          <a:p>
            <a:r>
              <a:rPr lang="en-US" sz="2400" dirty="0" smtClean="0"/>
              <a:t>Estimated: shape parameters, ambient light,</a:t>
            </a:r>
          </a:p>
          <a:p>
            <a:r>
              <a:rPr lang="en-US" sz="2400" dirty="0" smtClean="0"/>
              <a:t>directed light intensity, position, camera position</a:t>
            </a:r>
            <a:endParaRPr lang="en-US" sz="2400" dirty="0"/>
          </a:p>
        </p:txBody>
      </p:sp>
    </p:spTree>
    <p:extLst>
      <p:ext uri="{BB962C8B-B14F-4D97-AF65-F5344CB8AC3E}">
        <p14:creationId xmlns:p14="http://schemas.microsoft.com/office/powerpoint/2010/main" val="32700646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Outline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2" name="Content Placeholder 4"/>
          <p:cNvSpPr txBox="1">
            <a:spLocks/>
          </p:cNvSpPr>
          <p:nvPr/>
        </p:nvSpPr>
        <p:spPr>
          <a:xfrm>
            <a:off x="457199" y="1600200"/>
            <a:ext cx="8513765"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noProof="0" dirty="0" smtClean="0"/>
              <a:t>Basics</a:t>
            </a:r>
          </a:p>
          <a:p>
            <a:pPr marL="342900" marR="0" lvl="0" indent="-342900" algn="l" defTabSz="457200" rtl="0" eaLnBrk="1" fontAlgn="auto" latinLnBrk="0" hangingPunct="1">
              <a:lnSpc>
                <a:spcPct val="100000"/>
              </a:lnSpc>
              <a:spcBef>
                <a:spcPct val="20000"/>
              </a:spcBef>
              <a:spcAft>
                <a:spcPts val="0"/>
              </a:spcAft>
              <a:buClrTx/>
              <a:buSzTx/>
              <a:tabLst/>
              <a:defRPr/>
            </a:pPr>
            <a:endParaRPr lang="en-US" sz="5000" noProof="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Appearance-based </a:t>
            </a:r>
            <a:r>
              <a:rPr lang="en-US" sz="3200" dirty="0" err="1" smtClean="0"/>
              <a:t>coregistration</a:t>
            </a:r>
            <a:endParaRPr lang="en-US" sz="3200" dirty="0" smtClean="0"/>
          </a:p>
          <a:p>
            <a:pPr marL="342900" marR="0" lvl="0" indent="-342900" algn="l" defTabSz="457200" rtl="0" eaLnBrk="1" fontAlgn="auto" latinLnBrk="0" hangingPunct="1">
              <a:lnSpc>
                <a:spcPct val="100000"/>
              </a:lnSpc>
              <a:spcBef>
                <a:spcPct val="20000"/>
              </a:spcBef>
              <a:spcAft>
                <a:spcPts val="0"/>
              </a:spcAft>
              <a:buClrTx/>
              <a:buSzTx/>
              <a:tabLst/>
              <a:defRPr/>
            </a:pPr>
            <a:endParaRPr lang="en-US" sz="500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The FAUST dataset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Differentiable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rendering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609601" y="1302603"/>
            <a:ext cx="5794212" cy="461659"/>
          </a:xfrm>
          <a:prstGeom prst="rect">
            <a:avLst/>
          </a:prstGeom>
          <a:noFill/>
        </p:spPr>
        <p:txBody>
          <a:bodyPr wrap="none" lIns="91434" tIns="45717" rIns="91434" bIns="45717" rtlCol="0">
            <a:spAutoFit/>
          </a:bodyPr>
          <a:lstStyle/>
          <a:p>
            <a:r>
              <a:rPr lang="en-US" sz="2400" dirty="0" smtClean="0"/>
              <a:t>Hand tracking: De la </a:t>
            </a:r>
            <a:r>
              <a:rPr lang="en-US" sz="2400" dirty="0" err="1" smtClean="0"/>
              <a:t>Gorce</a:t>
            </a:r>
            <a:r>
              <a:rPr lang="en-US" sz="2400" dirty="0" smtClean="0"/>
              <a:t> et al., CVPR 2008.</a:t>
            </a:r>
            <a:endParaRPr lang="en-US" sz="2400" dirty="0"/>
          </a:p>
        </p:txBody>
      </p:sp>
      <p:sp>
        <p:nvSpPr>
          <p:cNvPr id="7" name="TextBox 6"/>
          <p:cNvSpPr txBox="1"/>
          <p:nvPr/>
        </p:nvSpPr>
        <p:spPr>
          <a:xfrm>
            <a:off x="609601" y="5754806"/>
            <a:ext cx="8000999" cy="461659"/>
          </a:xfrm>
          <a:prstGeom prst="rect">
            <a:avLst/>
          </a:prstGeom>
          <a:noFill/>
        </p:spPr>
        <p:txBody>
          <a:bodyPr wrap="square" lIns="91434" tIns="45717" rIns="91434" bIns="45717" rtlCol="0">
            <a:spAutoFit/>
          </a:bodyPr>
          <a:lstStyle/>
          <a:p>
            <a:r>
              <a:rPr lang="en-US" sz="2400" dirty="0" smtClean="0"/>
              <a:t>Estimated: pose, shape, texture, lighting</a:t>
            </a:r>
            <a:endParaRPr lang="en-US" sz="2400" dirty="0"/>
          </a:p>
        </p:txBody>
      </p:sp>
      <p:pic>
        <p:nvPicPr>
          <p:cNvPr id="11" name="Screen Shot 2014-02-22 at 3.04.22 PM.png"/>
          <p:cNvPicPr>
            <a:picLocks noChangeAspect="1"/>
          </p:cNvPicPr>
          <p:nvPr/>
        </p:nvPicPr>
        <p:blipFill>
          <a:blip r:embed="rId3">
            <a:extLst/>
          </a:blip>
          <a:stretch>
            <a:fillRect/>
          </a:stretch>
        </p:blipFill>
        <p:spPr>
          <a:xfrm>
            <a:off x="1973578" y="1865862"/>
            <a:ext cx="5068181" cy="3821037"/>
          </a:xfrm>
          <a:prstGeom prst="rect">
            <a:avLst/>
          </a:prstGeom>
          <a:ln w="12700">
            <a:miter lim="400000"/>
          </a:ln>
        </p:spPr>
      </p:pic>
    </p:spTree>
    <p:extLst>
      <p:ext uri="{BB962C8B-B14F-4D97-AF65-F5344CB8AC3E}">
        <p14:creationId xmlns:p14="http://schemas.microsoft.com/office/powerpoint/2010/main" val="30893431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pendr-logo.pdf"/>
          <p:cNvPicPr>
            <a:picLocks noChangeAspect="1"/>
          </p:cNvPicPr>
          <p:nvPr/>
        </p:nvPicPr>
        <p:blipFill>
          <a:blip r:embed="rId3">
            <a:extLst/>
          </a:blip>
          <a:stretch>
            <a:fillRect/>
          </a:stretch>
        </p:blipFill>
        <p:spPr>
          <a:xfrm>
            <a:off x="4985314" y="2649538"/>
            <a:ext cx="4095186" cy="2252353"/>
          </a:xfrm>
          <a:prstGeom prst="rect">
            <a:avLst/>
          </a:prstGeom>
          <a:ln w="12700">
            <a:miter lim="400000"/>
          </a:ln>
        </p:spPr>
      </p:pic>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err="1" smtClean="0">
                <a:latin typeface="+mj-lt"/>
                <a:ea typeface="+mj-ea"/>
                <a:cs typeface="+mj-cs"/>
              </a:rPr>
              <a:t>OpenDR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609601" y="1302603"/>
            <a:ext cx="6661036" cy="461659"/>
          </a:xfrm>
          <a:prstGeom prst="rect">
            <a:avLst/>
          </a:prstGeom>
          <a:noFill/>
        </p:spPr>
        <p:txBody>
          <a:bodyPr wrap="none" lIns="91434" tIns="45717" rIns="91434" bIns="45717" rtlCol="0">
            <a:spAutoFit/>
          </a:bodyPr>
          <a:lstStyle/>
          <a:p>
            <a:r>
              <a:rPr lang="en-US" sz="2400" dirty="0" smtClean="0"/>
              <a:t>We will use differentiable rendering with full bodies</a:t>
            </a:r>
            <a:endParaRPr lang="en-US" sz="2400" dirty="0"/>
          </a:p>
        </p:txBody>
      </p:sp>
      <p:sp>
        <p:nvSpPr>
          <p:cNvPr id="7" name="TextBox 6"/>
          <p:cNvSpPr txBox="1"/>
          <p:nvPr/>
        </p:nvSpPr>
        <p:spPr>
          <a:xfrm>
            <a:off x="5613401" y="4293997"/>
            <a:ext cx="3428999" cy="461659"/>
          </a:xfrm>
          <a:prstGeom prst="rect">
            <a:avLst/>
          </a:prstGeom>
          <a:noFill/>
        </p:spPr>
        <p:txBody>
          <a:bodyPr wrap="square" lIns="91434" tIns="45717" rIns="91434" bIns="45717" rtlCol="0">
            <a:spAutoFit/>
          </a:bodyPr>
          <a:lstStyle/>
          <a:p>
            <a:r>
              <a:rPr lang="en-US" sz="2400" i="1" dirty="0" smtClean="0"/>
              <a:t>http://open-</a:t>
            </a:r>
            <a:r>
              <a:rPr lang="en-US" sz="2400" i="1" dirty="0" err="1" smtClean="0"/>
              <a:t>dr.org</a:t>
            </a:r>
            <a:endParaRPr lang="en-US" sz="2400" i="1" dirty="0"/>
          </a:p>
        </p:txBody>
      </p:sp>
      <p:sp>
        <p:nvSpPr>
          <p:cNvPr id="12" name="TextBox 11"/>
          <p:cNvSpPr txBox="1"/>
          <p:nvPr/>
        </p:nvSpPr>
        <p:spPr>
          <a:xfrm>
            <a:off x="609601" y="2141538"/>
            <a:ext cx="5189630" cy="830991"/>
          </a:xfrm>
          <a:prstGeom prst="rect">
            <a:avLst/>
          </a:prstGeom>
          <a:noFill/>
        </p:spPr>
        <p:txBody>
          <a:bodyPr wrap="none" lIns="91434" tIns="45717" rIns="91434" bIns="45717" rtlCol="0">
            <a:spAutoFit/>
          </a:bodyPr>
          <a:lstStyle/>
          <a:p>
            <a:r>
              <a:rPr lang="en-US" sz="2400" dirty="0" smtClean="0"/>
              <a:t>An open source differentiable rendering</a:t>
            </a:r>
          </a:p>
          <a:p>
            <a:r>
              <a:rPr lang="en-US" sz="2400" dirty="0" smtClean="0"/>
              <a:t>framework for:</a:t>
            </a:r>
            <a:endParaRPr lang="en-US" sz="2400" dirty="0"/>
          </a:p>
        </p:txBody>
      </p:sp>
      <p:sp>
        <p:nvSpPr>
          <p:cNvPr id="13" name="TextBox 12"/>
          <p:cNvSpPr txBox="1"/>
          <p:nvPr/>
        </p:nvSpPr>
        <p:spPr>
          <a:xfrm>
            <a:off x="609601" y="3143800"/>
            <a:ext cx="4865422" cy="1569654"/>
          </a:xfrm>
          <a:prstGeom prst="rect">
            <a:avLst/>
          </a:prstGeom>
          <a:noFill/>
        </p:spPr>
        <p:txBody>
          <a:bodyPr wrap="none" lIns="91434" tIns="45717" rIns="91434" bIns="45717" rtlCol="0">
            <a:spAutoFit/>
          </a:bodyPr>
          <a:lstStyle/>
          <a:p>
            <a:pPr marL="342900" indent="-342900">
              <a:buFont typeface="Arial"/>
              <a:buChar char="•"/>
            </a:pPr>
            <a:r>
              <a:rPr lang="en-US" sz="2400" dirty="0"/>
              <a:t>a</a:t>
            </a:r>
            <a:r>
              <a:rPr lang="en-US" sz="2400" dirty="0" smtClean="0"/>
              <a:t>pproximating a rendering process</a:t>
            </a:r>
          </a:p>
          <a:p>
            <a:pPr marL="342900" indent="-342900">
              <a:buFont typeface="Arial"/>
              <a:buChar char="•"/>
            </a:pPr>
            <a:endParaRPr lang="en-US" sz="1200" dirty="0" smtClean="0"/>
          </a:p>
          <a:p>
            <a:pPr marL="342900" indent="-342900">
              <a:buFont typeface="Arial"/>
              <a:buChar char="•"/>
            </a:pPr>
            <a:r>
              <a:rPr lang="en-US" sz="2400" dirty="0"/>
              <a:t>d</a:t>
            </a:r>
            <a:r>
              <a:rPr lang="en-US" sz="2400" dirty="0" smtClean="0"/>
              <a:t>ifferentiating this approximation</a:t>
            </a:r>
          </a:p>
          <a:p>
            <a:pPr marL="342900" indent="-342900">
              <a:buFont typeface="Arial"/>
              <a:buChar char="•"/>
            </a:pPr>
            <a:endParaRPr lang="en-US" sz="1200" dirty="0" smtClean="0"/>
          </a:p>
          <a:p>
            <a:pPr marL="342900" indent="-342900">
              <a:buFont typeface="Arial"/>
              <a:buChar char="•"/>
            </a:pPr>
            <a:r>
              <a:rPr lang="en-US" sz="2400" dirty="0"/>
              <a:t>f</a:t>
            </a:r>
            <a:r>
              <a:rPr lang="en-US" sz="2400" dirty="0" smtClean="0"/>
              <a:t>inding parameter estimates</a:t>
            </a:r>
            <a:endParaRPr lang="en-US" sz="2400" dirty="0"/>
          </a:p>
        </p:txBody>
      </p:sp>
      <p:sp>
        <p:nvSpPr>
          <p:cNvPr id="8" name="TextBox 7"/>
          <p:cNvSpPr txBox="1"/>
          <p:nvPr/>
        </p:nvSpPr>
        <p:spPr>
          <a:xfrm>
            <a:off x="5613401" y="4791527"/>
            <a:ext cx="2847241" cy="369332"/>
          </a:xfrm>
          <a:prstGeom prst="rect">
            <a:avLst/>
          </a:prstGeom>
          <a:noFill/>
        </p:spPr>
        <p:txBody>
          <a:bodyPr wrap="none" rtlCol="0">
            <a:spAutoFit/>
          </a:bodyPr>
          <a:lstStyle/>
          <a:p>
            <a:r>
              <a:rPr lang="en-US" dirty="0" err="1" smtClean="0"/>
              <a:t>Loper</a:t>
            </a:r>
            <a:r>
              <a:rPr lang="en-US" dirty="0" smtClean="0"/>
              <a:t> and Black, ECCV 2014.</a:t>
            </a:r>
          </a:p>
        </p:txBody>
      </p:sp>
    </p:spTree>
    <p:extLst>
      <p:ext uri="{BB962C8B-B14F-4D97-AF65-F5344CB8AC3E}">
        <p14:creationId xmlns:p14="http://schemas.microsoft.com/office/powerpoint/2010/main" val="18575597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pendr-logo.pdf"/>
          <p:cNvPicPr>
            <a:picLocks noChangeAspect="1"/>
          </p:cNvPicPr>
          <p:nvPr/>
        </p:nvPicPr>
        <p:blipFill>
          <a:blip r:embed="rId3">
            <a:extLst/>
          </a:blip>
          <a:stretch>
            <a:fillRect/>
          </a:stretch>
        </p:blipFill>
        <p:spPr>
          <a:xfrm>
            <a:off x="4985314" y="2649538"/>
            <a:ext cx="4095186" cy="2252353"/>
          </a:xfrm>
          <a:prstGeom prst="rect">
            <a:avLst/>
          </a:prstGeom>
          <a:ln w="12700">
            <a:miter lim="400000"/>
          </a:ln>
        </p:spPr>
      </p:pic>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err="1" smtClean="0">
                <a:latin typeface="+mj-lt"/>
                <a:ea typeface="+mj-ea"/>
                <a:cs typeface="+mj-cs"/>
              </a:rPr>
              <a:t>OpenDR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609601" y="1302603"/>
            <a:ext cx="6661036" cy="461659"/>
          </a:xfrm>
          <a:prstGeom prst="rect">
            <a:avLst/>
          </a:prstGeom>
          <a:noFill/>
        </p:spPr>
        <p:txBody>
          <a:bodyPr wrap="none" lIns="91434" tIns="45717" rIns="91434" bIns="45717" rtlCol="0">
            <a:spAutoFit/>
          </a:bodyPr>
          <a:lstStyle/>
          <a:p>
            <a:r>
              <a:rPr lang="en-US" sz="2400" dirty="0" smtClean="0"/>
              <a:t>We will use differentiable rendering with full bodies</a:t>
            </a:r>
            <a:endParaRPr lang="en-US" sz="2400" dirty="0"/>
          </a:p>
        </p:txBody>
      </p:sp>
      <p:sp>
        <p:nvSpPr>
          <p:cNvPr id="7" name="TextBox 6"/>
          <p:cNvSpPr txBox="1"/>
          <p:nvPr/>
        </p:nvSpPr>
        <p:spPr>
          <a:xfrm>
            <a:off x="5613401" y="4293997"/>
            <a:ext cx="3428999" cy="461659"/>
          </a:xfrm>
          <a:prstGeom prst="rect">
            <a:avLst/>
          </a:prstGeom>
          <a:noFill/>
        </p:spPr>
        <p:txBody>
          <a:bodyPr wrap="square" lIns="91434" tIns="45717" rIns="91434" bIns="45717" rtlCol="0">
            <a:spAutoFit/>
          </a:bodyPr>
          <a:lstStyle/>
          <a:p>
            <a:r>
              <a:rPr lang="en-US" sz="2400" i="1" dirty="0" smtClean="0"/>
              <a:t>http://open-</a:t>
            </a:r>
            <a:r>
              <a:rPr lang="en-US" sz="2400" i="1" dirty="0" err="1" smtClean="0"/>
              <a:t>dr.org</a:t>
            </a:r>
            <a:endParaRPr lang="en-US" sz="2400" i="1" dirty="0"/>
          </a:p>
        </p:txBody>
      </p:sp>
      <p:sp>
        <p:nvSpPr>
          <p:cNvPr id="12" name="TextBox 11"/>
          <p:cNvSpPr txBox="1"/>
          <p:nvPr/>
        </p:nvSpPr>
        <p:spPr>
          <a:xfrm>
            <a:off x="609601" y="2141538"/>
            <a:ext cx="5189630" cy="830991"/>
          </a:xfrm>
          <a:prstGeom prst="rect">
            <a:avLst/>
          </a:prstGeom>
          <a:noFill/>
        </p:spPr>
        <p:txBody>
          <a:bodyPr wrap="none" lIns="91434" tIns="45717" rIns="91434" bIns="45717" rtlCol="0">
            <a:spAutoFit/>
          </a:bodyPr>
          <a:lstStyle/>
          <a:p>
            <a:r>
              <a:rPr lang="en-US" sz="2400" dirty="0" smtClean="0"/>
              <a:t>An open source differentiable rendering</a:t>
            </a:r>
          </a:p>
          <a:p>
            <a:r>
              <a:rPr lang="en-US" sz="2400" dirty="0"/>
              <a:t>f</a:t>
            </a:r>
            <a:r>
              <a:rPr lang="en-US" sz="2400" dirty="0" smtClean="0"/>
              <a:t>ramework for:</a:t>
            </a:r>
            <a:endParaRPr lang="en-US" sz="2400" dirty="0"/>
          </a:p>
        </p:txBody>
      </p:sp>
      <p:sp>
        <p:nvSpPr>
          <p:cNvPr id="13" name="TextBox 12"/>
          <p:cNvSpPr txBox="1"/>
          <p:nvPr/>
        </p:nvSpPr>
        <p:spPr>
          <a:xfrm>
            <a:off x="609601" y="3143800"/>
            <a:ext cx="4865422" cy="1569654"/>
          </a:xfrm>
          <a:prstGeom prst="rect">
            <a:avLst/>
          </a:prstGeom>
          <a:noFill/>
        </p:spPr>
        <p:txBody>
          <a:bodyPr wrap="none" lIns="91434" tIns="45717" rIns="91434" bIns="45717" rtlCol="0">
            <a:spAutoFit/>
          </a:bodyPr>
          <a:lstStyle/>
          <a:p>
            <a:pPr marL="342900" indent="-342900">
              <a:buFont typeface="Arial"/>
              <a:buChar char="•"/>
            </a:pPr>
            <a:r>
              <a:rPr lang="en-US" sz="2400" dirty="0"/>
              <a:t>a</a:t>
            </a:r>
            <a:r>
              <a:rPr lang="en-US" sz="2400" dirty="0" smtClean="0"/>
              <a:t>pproximating a rendering process</a:t>
            </a:r>
          </a:p>
          <a:p>
            <a:pPr marL="342900" indent="-342900">
              <a:buFont typeface="Arial"/>
              <a:buChar char="•"/>
            </a:pPr>
            <a:endParaRPr lang="en-US" sz="1200" dirty="0" smtClean="0"/>
          </a:p>
          <a:p>
            <a:pPr marL="342900" indent="-342900">
              <a:buFont typeface="Arial"/>
              <a:buChar char="•"/>
            </a:pPr>
            <a:r>
              <a:rPr lang="en-US" sz="2400" dirty="0"/>
              <a:t>d</a:t>
            </a:r>
            <a:r>
              <a:rPr lang="en-US" sz="2400" dirty="0" smtClean="0"/>
              <a:t>ifferentiating this approximation</a:t>
            </a:r>
          </a:p>
          <a:p>
            <a:pPr marL="342900" indent="-342900">
              <a:buFont typeface="Arial"/>
              <a:buChar char="•"/>
            </a:pPr>
            <a:endParaRPr lang="en-US" sz="1200" dirty="0" smtClean="0"/>
          </a:p>
          <a:p>
            <a:pPr marL="342900" indent="-342900">
              <a:buFont typeface="Arial"/>
              <a:buChar char="•"/>
            </a:pPr>
            <a:r>
              <a:rPr lang="en-US" sz="2400" dirty="0"/>
              <a:t>f</a:t>
            </a:r>
            <a:r>
              <a:rPr lang="en-US" sz="2400" dirty="0" smtClean="0"/>
              <a:t>inding parameter estimates</a:t>
            </a:r>
            <a:endParaRPr lang="en-US" sz="2400" dirty="0"/>
          </a:p>
        </p:txBody>
      </p:sp>
      <p:sp>
        <p:nvSpPr>
          <p:cNvPr id="10" name="TextBox 9"/>
          <p:cNvSpPr txBox="1"/>
          <p:nvPr/>
        </p:nvSpPr>
        <p:spPr>
          <a:xfrm>
            <a:off x="609601" y="5063486"/>
            <a:ext cx="8341184" cy="1200322"/>
          </a:xfrm>
          <a:prstGeom prst="rect">
            <a:avLst/>
          </a:prstGeom>
          <a:noFill/>
        </p:spPr>
        <p:txBody>
          <a:bodyPr wrap="none" lIns="91434" tIns="45717" rIns="91434" bIns="45717" rtlCol="0">
            <a:spAutoFit/>
          </a:bodyPr>
          <a:lstStyle/>
          <a:p>
            <a:r>
              <a:rPr lang="en-US" sz="2400" dirty="0" smtClean="0"/>
              <a:t>At ICCV:</a:t>
            </a:r>
          </a:p>
          <a:p>
            <a:r>
              <a:rPr lang="en-US" sz="2400" dirty="0" err="1" smtClean="0"/>
              <a:t>Rhodin</a:t>
            </a:r>
            <a:r>
              <a:rPr lang="en-US" sz="2400" dirty="0" smtClean="0"/>
              <a:t> et al., A versatile scene model with differentiable visibility</a:t>
            </a:r>
          </a:p>
          <a:p>
            <a:r>
              <a:rPr lang="en-US" sz="2400" dirty="0"/>
              <a:t>a</a:t>
            </a:r>
            <a:r>
              <a:rPr lang="en-US" sz="2400" dirty="0" smtClean="0"/>
              <a:t>pplied to generative pose estimation.</a:t>
            </a:r>
            <a:endParaRPr lang="en-US" sz="2400" dirty="0"/>
          </a:p>
        </p:txBody>
      </p:sp>
      <p:pic>
        <p:nvPicPr>
          <p:cNvPr id="9" name="Picture 8" descr="Screen Shot 2015-12-03 at 18.14.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512" y="5855478"/>
            <a:ext cx="2212844" cy="989051"/>
          </a:xfrm>
          <a:prstGeom prst="rect">
            <a:avLst/>
          </a:prstGeom>
        </p:spPr>
      </p:pic>
      <p:sp>
        <p:nvSpPr>
          <p:cNvPr id="14" name="TextBox 13"/>
          <p:cNvSpPr txBox="1"/>
          <p:nvPr/>
        </p:nvSpPr>
        <p:spPr>
          <a:xfrm>
            <a:off x="5613401" y="4791527"/>
            <a:ext cx="2847241" cy="369332"/>
          </a:xfrm>
          <a:prstGeom prst="rect">
            <a:avLst/>
          </a:prstGeom>
          <a:noFill/>
        </p:spPr>
        <p:txBody>
          <a:bodyPr wrap="none" rtlCol="0">
            <a:spAutoFit/>
          </a:bodyPr>
          <a:lstStyle/>
          <a:p>
            <a:r>
              <a:rPr lang="en-US" dirty="0" err="1" smtClean="0"/>
              <a:t>Loper</a:t>
            </a:r>
            <a:r>
              <a:rPr lang="en-US" dirty="0" smtClean="0"/>
              <a:t> and Black, ECCV 2014.</a:t>
            </a:r>
          </a:p>
        </p:txBody>
      </p:sp>
    </p:spTree>
    <p:extLst>
      <p:ext uri="{BB962C8B-B14F-4D97-AF65-F5344CB8AC3E}">
        <p14:creationId xmlns:p14="http://schemas.microsoft.com/office/powerpoint/2010/main" val="41913884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8441" y="2452412"/>
            <a:ext cx="8510886"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7200" dirty="0" smtClean="0">
                <a:latin typeface="+mj-lt"/>
                <a:ea typeface="+mj-ea"/>
                <a:cs typeface="+mj-cs"/>
              </a:rPr>
              <a:t>A</a:t>
            </a:r>
            <a:r>
              <a:rPr kumimoji="0" lang="en-US" sz="7200" b="0" i="0" u="none" strike="noStrike" kern="1200" cap="none" spc="0" normalizeH="0" baseline="0" noProof="0" dirty="0" err="1" smtClean="0">
                <a:ln>
                  <a:noFill/>
                </a:ln>
                <a:solidFill>
                  <a:schemeClr val="tx1"/>
                </a:solidFill>
                <a:effectLst/>
                <a:uLnTx/>
                <a:uFillTx/>
                <a:latin typeface="+mj-lt"/>
                <a:ea typeface="+mj-ea"/>
                <a:cs typeface="+mj-cs"/>
              </a:rPr>
              <a:t>ppearance</a:t>
            </a:r>
            <a:r>
              <a:rPr lang="en-US" sz="7200" dirty="0" smtClean="0">
                <a:latin typeface="+mj-lt"/>
                <a:ea typeface="+mj-ea"/>
                <a:cs typeface="+mj-cs"/>
              </a:rPr>
              <a:t>-based</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smtClean="0">
                <a:ln>
                  <a:noFill/>
                </a:ln>
                <a:solidFill>
                  <a:schemeClr val="tx1"/>
                </a:solidFill>
                <a:effectLst/>
                <a:uLnTx/>
                <a:uFillTx/>
                <a:latin typeface="+mj-lt"/>
                <a:ea typeface="+mj-ea"/>
                <a:cs typeface="+mj-cs"/>
              </a:rPr>
              <a:t>coregistration</a:t>
            </a:r>
            <a:endParaRPr kumimoji="0" lang="en-US" sz="7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245771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Quantifying registration accuracy</a:t>
            </a:r>
            <a:endParaRPr lang="en-US" dirty="0"/>
          </a:p>
        </p:txBody>
      </p:sp>
      <p:grpSp>
        <p:nvGrpSpPr>
          <p:cNvPr id="3" name="Group 2"/>
          <p:cNvGrpSpPr/>
          <p:nvPr/>
        </p:nvGrpSpPr>
        <p:grpSpPr>
          <a:xfrm>
            <a:off x="2796184" y="1565602"/>
            <a:ext cx="2614016" cy="4714858"/>
            <a:chOff x="3278784" y="2332874"/>
            <a:chExt cx="1693309" cy="3087282"/>
          </a:xfrm>
        </p:grpSpPr>
        <p:pic>
          <p:nvPicPr>
            <p:cNvPr id="8" name="Picture 7"/>
            <p:cNvPicPr>
              <a:picLocks noChangeAspect="1"/>
            </p:cNvPicPr>
            <p:nvPr/>
          </p:nvPicPr>
          <p:blipFill>
            <a:blip r:embed="rId3"/>
            <a:stretch>
              <a:fillRect/>
            </a:stretch>
          </p:blipFill>
          <p:spPr>
            <a:xfrm>
              <a:off x="3278784" y="2332874"/>
              <a:ext cx="1693309" cy="3087282"/>
            </a:xfrm>
            <a:prstGeom prst="rect">
              <a:avLst/>
            </a:prstGeom>
          </p:spPr>
        </p:pic>
        <p:sp>
          <p:nvSpPr>
            <p:cNvPr id="11" name="Oval 10"/>
            <p:cNvSpPr/>
            <p:nvPr/>
          </p:nvSpPr>
          <p:spPr>
            <a:xfrm>
              <a:off x="4164020" y="3213336"/>
              <a:ext cx="90000" cy="90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3"/>
          <p:cNvGrpSpPr/>
          <p:nvPr/>
        </p:nvGrpSpPr>
        <p:grpSpPr>
          <a:xfrm>
            <a:off x="5287938" y="1968500"/>
            <a:ext cx="2408261" cy="4286866"/>
            <a:chOff x="5643402" y="2483453"/>
            <a:chExt cx="1527201" cy="2907383"/>
          </a:xfrm>
        </p:grpSpPr>
        <p:pic>
          <p:nvPicPr>
            <p:cNvPr id="6" name="Picture 5"/>
            <p:cNvPicPr>
              <a:picLocks noChangeAspect="1"/>
            </p:cNvPicPr>
            <p:nvPr/>
          </p:nvPicPr>
          <p:blipFill>
            <a:blip r:embed="rId4"/>
            <a:stretch>
              <a:fillRect/>
            </a:stretch>
          </p:blipFill>
          <p:spPr>
            <a:xfrm>
              <a:off x="5643402" y="2483453"/>
              <a:ext cx="1527201" cy="2907383"/>
            </a:xfrm>
            <a:prstGeom prst="rect">
              <a:avLst/>
            </a:prstGeom>
          </p:spPr>
        </p:pic>
        <p:sp>
          <p:nvSpPr>
            <p:cNvPr id="12" name="Oval 11"/>
            <p:cNvSpPr/>
            <p:nvPr/>
          </p:nvSpPr>
          <p:spPr>
            <a:xfrm>
              <a:off x="6058938" y="3317680"/>
              <a:ext cx="90000" cy="90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675200" y="1565602"/>
            <a:ext cx="2131500" cy="4714858"/>
            <a:chOff x="675200" y="1565602"/>
            <a:chExt cx="2131500" cy="4714858"/>
          </a:xfrm>
        </p:grpSpPr>
        <p:pic>
          <p:nvPicPr>
            <p:cNvPr id="7" name="Picture 6"/>
            <p:cNvPicPr>
              <a:picLocks noChangeAspect="1"/>
            </p:cNvPicPr>
            <p:nvPr/>
          </p:nvPicPr>
          <p:blipFill>
            <a:blip r:embed="rId5"/>
            <a:stretch>
              <a:fillRect/>
            </a:stretch>
          </p:blipFill>
          <p:spPr>
            <a:xfrm>
              <a:off x="675200" y="1565602"/>
              <a:ext cx="2131500" cy="4714858"/>
            </a:xfrm>
            <a:prstGeom prst="rect">
              <a:avLst/>
            </a:prstGeom>
          </p:spPr>
        </p:pic>
        <p:sp>
          <p:nvSpPr>
            <p:cNvPr id="19" name="Oval 18"/>
            <p:cNvSpPr/>
            <p:nvPr/>
          </p:nvSpPr>
          <p:spPr>
            <a:xfrm>
              <a:off x="1940252" y="2834032"/>
              <a:ext cx="138936" cy="13744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Rectangle 23"/>
          <p:cNvSpPr/>
          <p:nvPr/>
        </p:nvSpPr>
        <p:spPr>
          <a:xfrm>
            <a:off x="7468056" y="4744252"/>
            <a:ext cx="456286" cy="303574"/>
          </a:xfrm>
          <a:prstGeom prst="rect">
            <a:avLst/>
          </a:prstGeom>
          <a:solidFill>
            <a:srgbClr val="81D1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468056" y="5544197"/>
            <a:ext cx="456286" cy="303574"/>
          </a:xfrm>
          <a:prstGeom prst="rect">
            <a:avLst/>
          </a:prstGeom>
          <a:solidFill>
            <a:srgbClr val="FFC8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372132" y="4979013"/>
            <a:ext cx="993225" cy="400110"/>
          </a:xfrm>
          <a:prstGeom prst="rect">
            <a:avLst/>
          </a:prstGeom>
          <a:noFill/>
        </p:spPr>
        <p:txBody>
          <a:bodyPr wrap="square" rtlCol="0">
            <a:spAutoFit/>
          </a:bodyPr>
          <a:lstStyle/>
          <a:p>
            <a:r>
              <a:rPr lang="en-US" sz="2000" dirty="0" smtClean="0"/>
              <a:t>scan</a:t>
            </a:r>
          </a:p>
        </p:txBody>
      </p:sp>
      <p:sp>
        <p:nvSpPr>
          <p:cNvPr id="27" name="TextBox 26"/>
          <p:cNvSpPr txBox="1"/>
          <p:nvPr/>
        </p:nvSpPr>
        <p:spPr>
          <a:xfrm>
            <a:off x="7380600" y="5740613"/>
            <a:ext cx="1517868" cy="400110"/>
          </a:xfrm>
          <a:prstGeom prst="rect">
            <a:avLst/>
          </a:prstGeom>
          <a:noFill/>
        </p:spPr>
        <p:txBody>
          <a:bodyPr wrap="square" rtlCol="0">
            <a:spAutoFit/>
          </a:bodyPr>
          <a:lstStyle/>
          <a:p>
            <a:r>
              <a:rPr lang="en-US" sz="2000" dirty="0" smtClean="0"/>
              <a:t>registration</a:t>
            </a:r>
          </a:p>
        </p:txBody>
      </p:sp>
    </p:spTree>
    <p:extLst>
      <p:ext uri="{BB962C8B-B14F-4D97-AF65-F5344CB8AC3E}">
        <p14:creationId xmlns:p14="http://schemas.microsoft.com/office/powerpoint/2010/main" val="19245771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5287938" y="1968500"/>
            <a:ext cx="2408261" cy="4286866"/>
            <a:chOff x="5643402" y="2483453"/>
            <a:chExt cx="1527201" cy="2907383"/>
          </a:xfrm>
        </p:grpSpPr>
        <p:pic>
          <p:nvPicPr>
            <p:cNvPr id="43" name="Picture 42"/>
            <p:cNvPicPr>
              <a:picLocks noChangeAspect="1"/>
            </p:cNvPicPr>
            <p:nvPr/>
          </p:nvPicPr>
          <p:blipFill>
            <a:blip r:embed="rId3"/>
            <a:stretch>
              <a:fillRect/>
            </a:stretch>
          </p:blipFill>
          <p:spPr>
            <a:xfrm>
              <a:off x="5643402" y="2483453"/>
              <a:ext cx="1527201" cy="2907383"/>
            </a:xfrm>
            <a:prstGeom prst="rect">
              <a:avLst/>
            </a:prstGeom>
          </p:spPr>
        </p:pic>
        <p:sp>
          <p:nvSpPr>
            <p:cNvPr id="44" name="Oval 43"/>
            <p:cNvSpPr/>
            <p:nvPr/>
          </p:nvSpPr>
          <p:spPr>
            <a:xfrm>
              <a:off x="6058938" y="3317680"/>
              <a:ext cx="90000" cy="90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2796184" y="1565602"/>
            <a:ext cx="2614016" cy="4714858"/>
            <a:chOff x="3278784" y="2332874"/>
            <a:chExt cx="1693309" cy="3087282"/>
          </a:xfrm>
        </p:grpSpPr>
        <p:pic>
          <p:nvPicPr>
            <p:cNvPr id="40" name="Picture 39"/>
            <p:cNvPicPr>
              <a:picLocks noChangeAspect="1"/>
            </p:cNvPicPr>
            <p:nvPr/>
          </p:nvPicPr>
          <p:blipFill>
            <a:blip r:embed="rId4"/>
            <a:stretch>
              <a:fillRect/>
            </a:stretch>
          </p:blipFill>
          <p:spPr>
            <a:xfrm>
              <a:off x="3278784" y="2332874"/>
              <a:ext cx="1693309" cy="3087282"/>
            </a:xfrm>
            <a:prstGeom prst="rect">
              <a:avLst/>
            </a:prstGeom>
          </p:spPr>
        </p:pic>
        <p:sp>
          <p:nvSpPr>
            <p:cNvPr id="41" name="Oval 40"/>
            <p:cNvSpPr/>
            <p:nvPr/>
          </p:nvSpPr>
          <p:spPr>
            <a:xfrm>
              <a:off x="4164020" y="3213336"/>
              <a:ext cx="90000" cy="90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675200" y="1565602"/>
            <a:ext cx="2131500" cy="4714858"/>
            <a:chOff x="675200" y="1565602"/>
            <a:chExt cx="2131500" cy="4714858"/>
          </a:xfrm>
        </p:grpSpPr>
        <p:pic>
          <p:nvPicPr>
            <p:cNvPr id="46" name="Picture 45"/>
            <p:cNvPicPr>
              <a:picLocks noChangeAspect="1"/>
            </p:cNvPicPr>
            <p:nvPr/>
          </p:nvPicPr>
          <p:blipFill>
            <a:blip r:embed="rId5"/>
            <a:stretch>
              <a:fillRect/>
            </a:stretch>
          </p:blipFill>
          <p:spPr>
            <a:xfrm>
              <a:off x="675200" y="1565602"/>
              <a:ext cx="2131500" cy="4714858"/>
            </a:xfrm>
            <a:prstGeom prst="rect">
              <a:avLst/>
            </a:prstGeom>
          </p:spPr>
        </p:pic>
        <p:sp>
          <p:nvSpPr>
            <p:cNvPr id="47" name="Oval 46"/>
            <p:cNvSpPr/>
            <p:nvPr/>
          </p:nvSpPr>
          <p:spPr>
            <a:xfrm>
              <a:off x="1940252" y="2834032"/>
              <a:ext cx="138936" cy="13744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4752321" y="4919835"/>
            <a:ext cx="1008965" cy="338554"/>
          </a:xfrm>
          <a:prstGeom prst="rect">
            <a:avLst/>
          </a:prstGeom>
          <a:noFill/>
        </p:spPr>
        <p:txBody>
          <a:bodyPr wrap="square" rtlCol="0">
            <a:spAutoFit/>
          </a:bodyPr>
          <a:lstStyle/>
          <a:p>
            <a:pPr marL="180975" indent="-180975"/>
            <a:r>
              <a:rPr lang="en-US" sz="1600" dirty="0" smtClean="0">
                <a:latin typeface="Helvetica Neue Light"/>
                <a:cs typeface="Helvetica Neue Light"/>
              </a:rPr>
              <a:t>scan</a:t>
            </a:r>
            <a:endParaRPr lang="en-US" sz="1600" b="1" i="1" dirty="0" smtClean="0">
              <a:latin typeface="Helvetica Neue Light"/>
              <a:cs typeface="Helvetica Neue Light"/>
            </a:endParaRPr>
          </a:p>
        </p:txBody>
      </p:sp>
      <p:sp>
        <p:nvSpPr>
          <p:cNvPr id="16" name="Rectangle 15"/>
          <p:cNvSpPr/>
          <p:nvPr/>
        </p:nvSpPr>
        <p:spPr>
          <a:xfrm>
            <a:off x="4847571" y="4691187"/>
            <a:ext cx="456286" cy="303574"/>
          </a:xfrm>
          <a:prstGeom prst="rect">
            <a:avLst/>
          </a:prstGeom>
          <a:solidFill>
            <a:srgbClr val="81D1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47571" y="5240623"/>
            <a:ext cx="456286" cy="303574"/>
          </a:xfrm>
          <a:prstGeom prst="rect">
            <a:avLst/>
          </a:prstGeom>
          <a:solidFill>
            <a:srgbClr val="FFC8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a:stretch>
            <a:fillRect/>
          </a:stretch>
        </p:blipFill>
        <p:spPr>
          <a:xfrm>
            <a:off x="4000329" y="4668306"/>
            <a:ext cx="1464687" cy="1418336"/>
          </a:xfrm>
          <a:prstGeom prst="rect">
            <a:avLst/>
          </a:prstGeom>
          <a:solidFill>
            <a:schemeClr val="bg1"/>
          </a:solidFill>
        </p:spPr>
      </p:pic>
      <p:sp>
        <p:nvSpPr>
          <p:cNvPr id="19" name="Oval 18"/>
          <p:cNvSpPr/>
          <p:nvPr/>
        </p:nvSpPr>
        <p:spPr>
          <a:xfrm>
            <a:off x="4338208" y="4913572"/>
            <a:ext cx="140400" cy="1404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3994714" y="4668306"/>
            <a:ext cx="1481030" cy="1418336"/>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1" name="Rectangle 20"/>
          <p:cNvSpPr/>
          <p:nvPr/>
        </p:nvSpPr>
        <p:spPr>
          <a:xfrm>
            <a:off x="5710194" y="4681865"/>
            <a:ext cx="1481030" cy="1418336"/>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22" name="Picture 21"/>
          <p:cNvPicPr>
            <a:picLocks noChangeAspect="1"/>
          </p:cNvPicPr>
          <p:nvPr/>
        </p:nvPicPr>
        <p:blipFill>
          <a:blip r:embed="rId7"/>
          <a:stretch>
            <a:fillRect/>
          </a:stretch>
        </p:blipFill>
        <p:spPr>
          <a:xfrm>
            <a:off x="5710486" y="4686562"/>
            <a:ext cx="1472271" cy="1408547"/>
          </a:xfrm>
          <a:prstGeom prst="rect">
            <a:avLst/>
          </a:prstGeom>
        </p:spPr>
      </p:pic>
      <p:sp>
        <p:nvSpPr>
          <p:cNvPr id="23" name="Oval 22"/>
          <p:cNvSpPr/>
          <p:nvPr/>
        </p:nvSpPr>
        <p:spPr>
          <a:xfrm>
            <a:off x="6537658" y="5155634"/>
            <a:ext cx="140400" cy="1404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2251605" y="4681006"/>
            <a:ext cx="1481030" cy="1418336"/>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25" name="Picture 24"/>
          <p:cNvPicPr>
            <a:picLocks noChangeAspect="1"/>
          </p:cNvPicPr>
          <p:nvPr/>
        </p:nvPicPr>
        <p:blipFill>
          <a:blip r:embed="rId8"/>
          <a:stretch>
            <a:fillRect/>
          </a:stretch>
        </p:blipFill>
        <p:spPr>
          <a:xfrm>
            <a:off x="2257621" y="4684269"/>
            <a:ext cx="1470781" cy="1402373"/>
          </a:xfrm>
          <a:prstGeom prst="rect">
            <a:avLst/>
          </a:prstGeom>
        </p:spPr>
      </p:pic>
      <p:sp>
        <p:nvSpPr>
          <p:cNvPr id="26" name="Oval 25"/>
          <p:cNvSpPr/>
          <p:nvPr/>
        </p:nvSpPr>
        <p:spPr>
          <a:xfrm>
            <a:off x="2765549" y="4907426"/>
            <a:ext cx="140400" cy="1404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Connector 26"/>
          <p:cNvCxnSpPr>
            <a:stCxn id="22" idx="0"/>
          </p:cNvCxnSpPr>
          <p:nvPr/>
        </p:nvCxnSpPr>
        <p:spPr>
          <a:xfrm flipH="1" flipV="1">
            <a:off x="6085124" y="3331251"/>
            <a:ext cx="361498" cy="135531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4254020" y="3047679"/>
            <a:ext cx="471872" cy="163332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2079186" y="2971479"/>
            <a:ext cx="849399" cy="169518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itle 1"/>
          <p:cNvSpPr>
            <a:spLocks noGrp="1"/>
          </p:cNvSpPr>
          <p:nvPr>
            <p:ph type="title"/>
          </p:nvPr>
        </p:nvSpPr>
        <p:spPr>
          <a:xfrm>
            <a:off x="457200" y="274638"/>
            <a:ext cx="8229600" cy="1143000"/>
          </a:xfrm>
        </p:spPr>
        <p:txBody>
          <a:bodyPr>
            <a:normAutofit/>
          </a:bodyPr>
          <a:lstStyle/>
          <a:p>
            <a:r>
              <a:rPr lang="en-US" dirty="0" smtClean="0"/>
              <a:t>Quantifying registration accuracy</a:t>
            </a:r>
            <a:endParaRPr lang="en-US" dirty="0"/>
          </a:p>
        </p:txBody>
      </p:sp>
      <p:sp>
        <p:nvSpPr>
          <p:cNvPr id="52" name="Rectangle 51"/>
          <p:cNvSpPr/>
          <p:nvPr/>
        </p:nvSpPr>
        <p:spPr>
          <a:xfrm>
            <a:off x="7468056" y="4744252"/>
            <a:ext cx="456286" cy="303574"/>
          </a:xfrm>
          <a:prstGeom prst="rect">
            <a:avLst/>
          </a:prstGeom>
          <a:solidFill>
            <a:srgbClr val="81D1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468056" y="5544197"/>
            <a:ext cx="456286" cy="303574"/>
          </a:xfrm>
          <a:prstGeom prst="rect">
            <a:avLst/>
          </a:prstGeom>
          <a:solidFill>
            <a:srgbClr val="FFC8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7372132" y="4979013"/>
            <a:ext cx="993225" cy="400110"/>
          </a:xfrm>
          <a:prstGeom prst="rect">
            <a:avLst/>
          </a:prstGeom>
          <a:noFill/>
        </p:spPr>
        <p:txBody>
          <a:bodyPr wrap="square" rtlCol="0">
            <a:spAutoFit/>
          </a:bodyPr>
          <a:lstStyle/>
          <a:p>
            <a:r>
              <a:rPr lang="en-US" sz="2000" dirty="0" smtClean="0"/>
              <a:t>scan</a:t>
            </a:r>
          </a:p>
        </p:txBody>
      </p:sp>
      <p:sp>
        <p:nvSpPr>
          <p:cNvPr id="55" name="TextBox 54"/>
          <p:cNvSpPr txBox="1"/>
          <p:nvPr/>
        </p:nvSpPr>
        <p:spPr>
          <a:xfrm>
            <a:off x="7380600" y="5740613"/>
            <a:ext cx="1517868" cy="400110"/>
          </a:xfrm>
          <a:prstGeom prst="rect">
            <a:avLst/>
          </a:prstGeom>
          <a:noFill/>
        </p:spPr>
        <p:txBody>
          <a:bodyPr wrap="square" rtlCol="0">
            <a:spAutoFit/>
          </a:bodyPr>
          <a:lstStyle/>
          <a:p>
            <a:r>
              <a:rPr lang="en-US" sz="2000" dirty="0" smtClean="0"/>
              <a:t>registration</a:t>
            </a:r>
          </a:p>
        </p:txBody>
      </p:sp>
    </p:spTree>
    <p:extLst>
      <p:ext uri="{BB962C8B-B14F-4D97-AF65-F5344CB8AC3E}">
        <p14:creationId xmlns:p14="http://schemas.microsoft.com/office/powerpoint/2010/main" val="19245771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lum bright="15000" contrast="30000"/>
          </a:blip>
          <a:stretch>
            <a:fillRect/>
          </a:stretch>
        </p:blipFill>
        <p:spPr>
          <a:xfrm>
            <a:off x="975676" y="1340833"/>
            <a:ext cx="1786856" cy="3239671"/>
          </a:xfrm>
          <a:prstGeom prst="rect">
            <a:avLst/>
          </a:prstGeom>
        </p:spPr>
      </p:pic>
      <p:pic>
        <p:nvPicPr>
          <p:cNvPr id="18" name="Picture 17"/>
          <p:cNvPicPr>
            <a:picLocks noChangeAspect="1"/>
          </p:cNvPicPr>
          <p:nvPr/>
        </p:nvPicPr>
        <p:blipFill>
          <a:blip r:embed="rId4">
            <a:lum bright="10000" contrast="25000"/>
            <a:alphaModFix/>
          </a:blip>
          <a:stretch>
            <a:fillRect/>
          </a:stretch>
        </p:blipFill>
        <p:spPr>
          <a:xfrm>
            <a:off x="2196580" y="1340832"/>
            <a:ext cx="1535594" cy="3239672"/>
          </a:xfrm>
          <a:prstGeom prst="rect">
            <a:avLst/>
          </a:prstGeom>
        </p:spPr>
      </p:pic>
      <p:pic>
        <p:nvPicPr>
          <p:cNvPr id="19" name="Picture 18"/>
          <p:cNvPicPr>
            <a:picLocks noChangeAspect="1"/>
          </p:cNvPicPr>
          <p:nvPr/>
        </p:nvPicPr>
        <p:blipFill>
          <a:blip r:embed="rId5">
            <a:lum bright="10000" contrast="25000"/>
            <a:alphaModFix/>
          </a:blip>
          <a:stretch>
            <a:fillRect/>
          </a:stretch>
        </p:blipFill>
        <p:spPr>
          <a:xfrm>
            <a:off x="3470566" y="1289434"/>
            <a:ext cx="1640419" cy="3117309"/>
          </a:xfrm>
          <a:prstGeom prst="rect">
            <a:avLst/>
          </a:prstGeom>
        </p:spPr>
      </p:pic>
      <p:pic>
        <p:nvPicPr>
          <p:cNvPr id="20" name="Picture 19"/>
          <p:cNvPicPr>
            <a:picLocks noChangeAspect="1"/>
          </p:cNvPicPr>
          <p:nvPr/>
        </p:nvPicPr>
        <p:blipFill>
          <a:blip r:embed="rId6">
            <a:lum bright="15000" contrast="30000"/>
          </a:blip>
          <a:stretch>
            <a:fillRect/>
          </a:stretch>
        </p:blipFill>
        <p:spPr>
          <a:xfrm>
            <a:off x="5134191" y="1325251"/>
            <a:ext cx="1441720" cy="3308273"/>
          </a:xfrm>
          <a:prstGeom prst="rect">
            <a:avLst/>
          </a:prstGeom>
        </p:spPr>
      </p:pic>
      <p:pic>
        <p:nvPicPr>
          <p:cNvPr id="21" name="Picture 20"/>
          <p:cNvPicPr>
            <a:picLocks noChangeAspect="1"/>
          </p:cNvPicPr>
          <p:nvPr/>
        </p:nvPicPr>
        <p:blipFill>
          <a:blip r:embed="rId7">
            <a:lum bright="15000" contrast="30000"/>
          </a:blip>
          <a:stretch>
            <a:fillRect/>
          </a:stretch>
        </p:blipFill>
        <p:spPr>
          <a:xfrm>
            <a:off x="6691831" y="2014377"/>
            <a:ext cx="1172913" cy="1759371"/>
          </a:xfrm>
          <a:prstGeom prst="rect">
            <a:avLst/>
          </a:prstGeom>
        </p:spPr>
      </p:pic>
      <p:pic>
        <p:nvPicPr>
          <p:cNvPr id="22" name="Picture 21"/>
          <p:cNvPicPr>
            <a:picLocks noChangeAspect="1"/>
          </p:cNvPicPr>
          <p:nvPr/>
        </p:nvPicPr>
        <p:blipFill>
          <a:blip r:embed="rId8">
            <a:lum bright="15000" contrast="30000"/>
          </a:blip>
          <a:stretch>
            <a:fillRect/>
          </a:stretch>
        </p:blipFill>
        <p:spPr>
          <a:xfrm>
            <a:off x="3491792" y="3401173"/>
            <a:ext cx="1320871" cy="3404570"/>
          </a:xfrm>
          <a:prstGeom prst="rect">
            <a:avLst/>
          </a:prstGeom>
        </p:spPr>
      </p:pic>
      <p:pic>
        <p:nvPicPr>
          <p:cNvPr id="23" name="Picture 22"/>
          <p:cNvPicPr>
            <a:picLocks noChangeAspect="1"/>
          </p:cNvPicPr>
          <p:nvPr/>
        </p:nvPicPr>
        <p:blipFill>
          <a:blip r:embed="rId9">
            <a:lum bright="15000" contrast="30000"/>
            <a:alphaModFix/>
          </a:blip>
          <a:stretch>
            <a:fillRect/>
          </a:stretch>
        </p:blipFill>
        <p:spPr>
          <a:xfrm>
            <a:off x="972374" y="3248071"/>
            <a:ext cx="1224206" cy="3557672"/>
          </a:xfrm>
          <a:prstGeom prst="rect">
            <a:avLst/>
          </a:prstGeom>
        </p:spPr>
      </p:pic>
      <p:pic>
        <p:nvPicPr>
          <p:cNvPr id="24" name="Picture 23"/>
          <p:cNvPicPr>
            <a:picLocks noChangeAspect="1"/>
          </p:cNvPicPr>
          <p:nvPr/>
        </p:nvPicPr>
        <p:blipFill>
          <a:blip r:embed="rId10">
            <a:alphaModFix/>
            <a:lum bright="15000" contrast="30000"/>
          </a:blip>
          <a:stretch>
            <a:fillRect/>
          </a:stretch>
        </p:blipFill>
        <p:spPr>
          <a:xfrm>
            <a:off x="1934972" y="4801813"/>
            <a:ext cx="1388351" cy="2011068"/>
          </a:xfrm>
          <a:prstGeom prst="rect">
            <a:avLst/>
          </a:prstGeom>
        </p:spPr>
      </p:pic>
      <p:pic>
        <p:nvPicPr>
          <p:cNvPr id="25" name="Picture 24"/>
          <p:cNvPicPr>
            <a:picLocks noChangeAspect="1"/>
          </p:cNvPicPr>
          <p:nvPr/>
        </p:nvPicPr>
        <p:blipFill>
          <a:blip r:embed="rId11">
            <a:lum bright="15000" contrast="30000"/>
            <a:alphaModFix/>
          </a:blip>
          <a:stretch>
            <a:fillRect/>
          </a:stretch>
        </p:blipFill>
        <p:spPr>
          <a:xfrm>
            <a:off x="6691831" y="3098044"/>
            <a:ext cx="1526318" cy="3759956"/>
          </a:xfrm>
          <a:prstGeom prst="rect">
            <a:avLst/>
          </a:prstGeom>
        </p:spPr>
      </p:pic>
      <p:pic>
        <p:nvPicPr>
          <p:cNvPr id="26" name="Picture 25"/>
          <p:cNvPicPr>
            <a:picLocks noChangeAspect="1"/>
          </p:cNvPicPr>
          <p:nvPr/>
        </p:nvPicPr>
        <p:blipFill>
          <a:blip r:embed="rId12">
            <a:lum bright="15000" contrast="30000"/>
          </a:blip>
          <a:stretch>
            <a:fillRect/>
          </a:stretch>
        </p:blipFill>
        <p:spPr>
          <a:xfrm>
            <a:off x="4831822" y="3472120"/>
            <a:ext cx="1911384" cy="3385880"/>
          </a:xfrm>
          <a:prstGeom prst="rect">
            <a:avLst/>
          </a:prstGeom>
        </p:spPr>
      </p:pic>
      <p:sp>
        <p:nvSpPr>
          <p:cNvPr id="30" name="Title 1"/>
          <p:cNvSpPr>
            <a:spLocks noGrp="1"/>
          </p:cNvSpPr>
          <p:nvPr>
            <p:ph type="title"/>
          </p:nvPr>
        </p:nvSpPr>
        <p:spPr>
          <a:xfrm>
            <a:off x="457200" y="274638"/>
            <a:ext cx="8229600" cy="1143000"/>
          </a:xfrm>
        </p:spPr>
        <p:txBody>
          <a:bodyPr>
            <a:normAutofit/>
          </a:bodyPr>
          <a:lstStyle/>
          <a:p>
            <a:r>
              <a:rPr lang="en-US" dirty="0" smtClean="0"/>
              <a:t>High-frequency body paint</a:t>
            </a:r>
            <a:endParaRPr lang="en-US" dirty="0"/>
          </a:p>
        </p:txBody>
      </p:sp>
    </p:spTree>
    <p:extLst>
      <p:ext uri="{BB962C8B-B14F-4D97-AF65-F5344CB8AC3E}">
        <p14:creationId xmlns:p14="http://schemas.microsoft.com/office/powerpoint/2010/main" val="19245771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20000" contrast="40000"/>
            <a:alphaModFix/>
          </a:blip>
          <a:stretch>
            <a:fillRect/>
          </a:stretch>
        </p:blipFill>
        <p:spPr>
          <a:xfrm>
            <a:off x="2284928" y="2472265"/>
            <a:ext cx="6859072" cy="4334933"/>
          </a:xfrm>
          <a:prstGeom prst="rect">
            <a:avLst/>
          </a:prstGeom>
        </p:spPr>
      </p:pic>
      <p:sp>
        <p:nvSpPr>
          <p:cNvPr id="6" name="TextBox 5"/>
          <p:cNvSpPr txBox="1"/>
          <p:nvPr/>
        </p:nvSpPr>
        <p:spPr>
          <a:xfrm>
            <a:off x="609601" y="1302603"/>
            <a:ext cx="5382291" cy="461659"/>
          </a:xfrm>
          <a:prstGeom prst="rect">
            <a:avLst/>
          </a:prstGeom>
          <a:noFill/>
        </p:spPr>
        <p:txBody>
          <a:bodyPr wrap="none" lIns="91434" tIns="45717" rIns="91434" bIns="45717" rtlCol="0">
            <a:spAutoFit/>
          </a:bodyPr>
          <a:lstStyle/>
          <a:p>
            <a:r>
              <a:rPr lang="en-US" sz="2400" dirty="0" smtClean="0"/>
              <a:t>Scan texture captured by 22 RGB cameras</a:t>
            </a:r>
            <a:endParaRPr lang="en-US" sz="2400" dirty="0"/>
          </a:p>
        </p:txBody>
      </p:sp>
      <p:sp>
        <p:nvSpPr>
          <p:cNvPr id="7" name="Title 1"/>
          <p:cNvSpPr>
            <a:spLocks noGrp="1"/>
          </p:cNvSpPr>
          <p:nvPr>
            <p:ph type="title"/>
          </p:nvPr>
        </p:nvSpPr>
        <p:spPr>
          <a:xfrm>
            <a:off x="457200" y="274638"/>
            <a:ext cx="8229600" cy="1143000"/>
          </a:xfrm>
        </p:spPr>
        <p:txBody>
          <a:bodyPr>
            <a:normAutofit/>
          </a:bodyPr>
          <a:lstStyle/>
          <a:p>
            <a:r>
              <a:rPr lang="en-US" dirty="0" smtClean="0"/>
              <a:t>High-frequency body paint</a:t>
            </a:r>
            <a:endParaRPr lang="en-US" dirty="0"/>
          </a:p>
        </p:txBody>
      </p:sp>
      <p:pic>
        <p:nvPicPr>
          <p:cNvPr id="8" name="Picture 7" descr="Untitled.png"/>
          <p:cNvPicPr>
            <a:picLocks noChangeAspect="1"/>
          </p:cNvPicPr>
          <p:nvPr/>
        </p:nvPicPr>
        <p:blipFill>
          <a:blip r:embed="rId4"/>
          <a:stretch>
            <a:fillRect/>
          </a:stretch>
        </p:blipFill>
        <p:spPr>
          <a:xfrm>
            <a:off x="337106" y="1764262"/>
            <a:ext cx="2897161" cy="1933790"/>
          </a:xfrm>
          <a:prstGeom prst="rect">
            <a:avLst/>
          </a:prstGeom>
        </p:spPr>
      </p:pic>
    </p:spTree>
    <p:extLst>
      <p:ext uri="{BB962C8B-B14F-4D97-AF65-F5344CB8AC3E}">
        <p14:creationId xmlns:p14="http://schemas.microsoft.com/office/powerpoint/2010/main" val="19245771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57200" y="274638"/>
            <a:ext cx="8229600" cy="1143000"/>
          </a:xfrm>
        </p:spPr>
        <p:txBody>
          <a:bodyPr>
            <a:normAutofit/>
          </a:bodyPr>
          <a:lstStyle/>
          <a:p>
            <a:r>
              <a:rPr lang="en-US" dirty="0" smtClean="0"/>
              <a:t>Identifying sliding</a:t>
            </a:r>
            <a:endParaRPr lang="en-US" dirty="0"/>
          </a:p>
        </p:txBody>
      </p:sp>
      <p:pic>
        <p:nvPicPr>
          <p:cNvPr id="21" name="Picture 20"/>
          <p:cNvPicPr>
            <a:picLocks noChangeAspect="1"/>
          </p:cNvPicPr>
          <p:nvPr/>
        </p:nvPicPr>
        <p:blipFill>
          <a:blip r:embed="rId3"/>
          <a:stretch>
            <a:fillRect/>
          </a:stretch>
        </p:blipFill>
        <p:spPr>
          <a:xfrm>
            <a:off x="96828" y="1523519"/>
            <a:ext cx="2131060" cy="4714858"/>
          </a:xfrm>
          <a:prstGeom prst="rect">
            <a:avLst/>
          </a:prstGeom>
        </p:spPr>
      </p:pic>
      <p:sp>
        <p:nvSpPr>
          <p:cNvPr id="22" name="Oval 21"/>
          <p:cNvSpPr/>
          <p:nvPr/>
        </p:nvSpPr>
        <p:spPr>
          <a:xfrm>
            <a:off x="1313737" y="2822916"/>
            <a:ext cx="140400" cy="140400"/>
          </a:xfrm>
          <a:prstGeom prst="ellipse">
            <a:avLst/>
          </a:prstGeom>
          <a:solidFill>
            <a:srgbClr val="09F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2845945" y="1417638"/>
            <a:ext cx="2481582" cy="4752751"/>
            <a:chOff x="3368896" y="2565400"/>
            <a:chExt cx="1449532" cy="2642820"/>
          </a:xfrm>
        </p:grpSpPr>
        <p:pic>
          <p:nvPicPr>
            <p:cNvPr id="24" name="Picture 23"/>
            <p:cNvPicPr>
              <a:picLocks noChangeAspect="1"/>
            </p:cNvPicPr>
            <p:nvPr/>
          </p:nvPicPr>
          <p:blipFill>
            <a:blip r:embed="rId4"/>
            <a:stretch>
              <a:fillRect/>
            </a:stretch>
          </p:blipFill>
          <p:spPr>
            <a:xfrm>
              <a:off x="3368896" y="2565400"/>
              <a:ext cx="1449532" cy="2642820"/>
            </a:xfrm>
            <a:prstGeom prst="rect">
              <a:avLst/>
            </a:prstGeom>
          </p:spPr>
        </p:pic>
        <p:sp>
          <p:nvSpPr>
            <p:cNvPr id="25" name="Oval 24"/>
            <p:cNvSpPr/>
            <p:nvPr/>
          </p:nvSpPr>
          <p:spPr>
            <a:xfrm>
              <a:off x="4138723" y="3298235"/>
              <a:ext cx="90000" cy="90000"/>
            </a:xfrm>
            <a:prstGeom prst="ellipse">
              <a:avLst/>
            </a:prstGeom>
            <a:solidFill>
              <a:srgbClr val="09F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5846103" y="1862611"/>
            <a:ext cx="2222868" cy="4375766"/>
            <a:chOff x="6235342" y="2565400"/>
            <a:chExt cx="1380049" cy="2642820"/>
          </a:xfrm>
        </p:grpSpPr>
        <p:pic>
          <p:nvPicPr>
            <p:cNvPr id="27" name="Picture 26"/>
            <p:cNvPicPr>
              <a:picLocks noChangeAspect="1"/>
            </p:cNvPicPr>
            <p:nvPr/>
          </p:nvPicPr>
          <p:blipFill>
            <a:blip r:embed="rId5"/>
            <a:stretch>
              <a:fillRect/>
            </a:stretch>
          </p:blipFill>
          <p:spPr>
            <a:xfrm>
              <a:off x="6235342" y="2565400"/>
              <a:ext cx="1380049" cy="2642820"/>
            </a:xfrm>
            <a:prstGeom prst="rect">
              <a:avLst/>
            </a:prstGeom>
          </p:spPr>
        </p:pic>
        <p:sp>
          <p:nvSpPr>
            <p:cNvPr id="28" name="Oval 27"/>
            <p:cNvSpPr/>
            <p:nvPr/>
          </p:nvSpPr>
          <p:spPr>
            <a:xfrm>
              <a:off x="6603605" y="3332650"/>
              <a:ext cx="90000" cy="90000"/>
            </a:xfrm>
            <a:prstGeom prst="ellipse">
              <a:avLst/>
            </a:prstGeom>
            <a:solidFill>
              <a:srgbClr val="09F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45771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lum bright="55000" contrast="75000"/>
            <a:alphaModFix/>
          </a:blip>
          <a:stretch>
            <a:fillRect/>
          </a:stretch>
        </p:blipFill>
        <p:spPr>
          <a:xfrm>
            <a:off x="7269877" y="2882185"/>
            <a:ext cx="1670924" cy="1717532"/>
          </a:xfrm>
          <a:prstGeom prst="rect">
            <a:avLst/>
          </a:prstGeom>
        </p:spPr>
      </p:pic>
      <p:pic>
        <p:nvPicPr>
          <p:cNvPr id="12" name="Picture 11"/>
          <p:cNvPicPr>
            <a:picLocks noChangeAspect="1"/>
          </p:cNvPicPr>
          <p:nvPr/>
        </p:nvPicPr>
        <p:blipFill>
          <a:blip r:embed="rId4">
            <a:lum bright="35000" contrast="60000"/>
          </a:blip>
          <a:stretch>
            <a:fillRect/>
          </a:stretch>
        </p:blipFill>
        <p:spPr>
          <a:xfrm>
            <a:off x="4190954" y="2882185"/>
            <a:ext cx="1714418" cy="1758433"/>
          </a:xfrm>
          <a:prstGeom prst="rect">
            <a:avLst/>
          </a:prstGeom>
        </p:spPr>
      </p:pic>
      <p:pic>
        <p:nvPicPr>
          <p:cNvPr id="13" name="Picture 12"/>
          <p:cNvPicPr>
            <a:picLocks noChangeAspect="1"/>
          </p:cNvPicPr>
          <p:nvPr/>
        </p:nvPicPr>
        <p:blipFill>
          <a:blip r:embed="rId5">
            <a:lum bright="35000" contrast="60000"/>
            <a:alphaModFix/>
          </a:blip>
          <a:stretch>
            <a:fillRect/>
          </a:stretch>
        </p:blipFill>
        <p:spPr>
          <a:xfrm>
            <a:off x="1636484" y="2882185"/>
            <a:ext cx="1800975" cy="1758433"/>
          </a:xfrm>
          <a:prstGeom prst="rect">
            <a:avLst/>
          </a:prstGeom>
        </p:spPr>
      </p:pic>
      <p:sp>
        <p:nvSpPr>
          <p:cNvPr id="20" name="Title 1"/>
          <p:cNvSpPr>
            <a:spLocks noGrp="1"/>
          </p:cNvSpPr>
          <p:nvPr>
            <p:ph type="title"/>
          </p:nvPr>
        </p:nvSpPr>
        <p:spPr>
          <a:xfrm>
            <a:off x="457200" y="274638"/>
            <a:ext cx="8229600" cy="1143000"/>
          </a:xfrm>
        </p:spPr>
        <p:txBody>
          <a:bodyPr>
            <a:normAutofit/>
          </a:bodyPr>
          <a:lstStyle/>
          <a:p>
            <a:r>
              <a:rPr lang="en-US" dirty="0" smtClean="0"/>
              <a:t>Identifying sliding</a:t>
            </a:r>
            <a:endParaRPr lang="en-US" dirty="0"/>
          </a:p>
        </p:txBody>
      </p:sp>
      <p:pic>
        <p:nvPicPr>
          <p:cNvPr id="21" name="Picture 20"/>
          <p:cNvPicPr>
            <a:picLocks noChangeAspect="1"/>
          </p:cNvPicPr>
          <p:nvPr/>
        </p:nvPicPr>
        <p:blipFill>
          <a:blip r:embed="rId6"/>
          <a:stretch>
            <a:fillRect/>
          </a:stretch>
        </p:blipFill>
        <p:spPr>
          <a:xfrm>
            <a:off x="96828" y="1523519"/>
            <a:ext cx="2131060" cy="4714858"/>
          </a:xfrm>
          <a:prstGeom prst="rect">
            <a:avLst/>
          </a:prstGeom>
        </p:spPr>
      </p:pic>
      <p:sp>
        <p:nvSpPr>
          <p:cNvPr id="22" name="Oval 21"/>
          <p:cNvSpPr/>
          <p:nvPr/>
        </p:nvSpPr>
        <p:spPr>
          <a:xfrm>
            <a:off x="1313737" y="2822916"/>
            <a:ext cx="140400" cy="140400"/>
          </a:xfrm>
          <a:prstGeom prst="ellipse">
            <a:avLst/>
          </a:prstGeom>
          <a:solidFill>
            <a:srgbClr val="09F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2845945" y="1417638"/>
            <a:ext cx="2481582" cy="4752751"/>
            <a:chOff x="3368896" y="2565400"/>
            <a:chExt cx="1449532" cy="2642820"/>
          </a:xfrm>
        </p:grpSpPr>
        <p:pic>
          <p:nvPicPr>
            <p:cNvPr id="24" name="Picture 23"/>
            <p:cNvPicPr>
              <a:picLocks noChangeAspect="1"/>
            </p:cNvPicPr>
            <p:nvPr/>
          </p:nvPicPr>
          <p:blipFill>
            <a:blip r:embed="rId7"/>
            <a:stretch>
              <a:fillRect/>
            </a:stretch>
          </p:blipFill>
          <p:spPr>
            <a:xfrm>
              <a:off x="3368896" y="2565400"/>
              <a:ext cx="1449532" cy="2642820"/>
            </a:xfrm>
            <a:prstGeom prst="rect">
              <a:avLst/>
            </a:prstGeom>
          </p:spPr>
        </p:pic>
        <p:sp>
          <p:nvSpPr>
            <p:cNvPr id="25" name="Oval 24"/>
            <p:cNvSpPr/>
            <p:nvPr/>
          </p:nvSpPr>
          <p:spPr>
            <a:xfrm>
              <a:off x="4138723" y="3298235"/>
              <a:ext cx="90000" cy="90000"/>
            </a:xfrm>
            <a:prstGeom prst="ellipse">
              <a:avLst/>
            </a:prstGeom>
            <a:solidFill>
              <a:srgbClr val="09F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5846103" y="1862611"/>
            <a:ext cx="2222868" cy="4375766"/>
            <a:chOff x="6235342" y="2565400"/>
            <a:chExt cx="1380049" cy="2642820"/>
          </a:xfrm>
        </p:grpSpPr>
        <p:pic>
          <p:nvPicPr>
            <p:cNvPr id="27" name="Picture 26"/>
            <p:cNvPicPr>
              <a:picLocks noChangeAspect="1"/>
            </p:cNvPicPr>
            <p:nvPr/>
          </p:nvPicPr>
          <p:blipFill>
            <a:blip r:embed="rId8"/>
            <a:stretch>
              <a:fillRect/>
            </a:stretch>
          </p:blipFill>
          <p:spPr>
            <a:xfrm>
              <a:off x="6235342" y="2565400"/>
              <a:ext cx="1380049" cy="2642820"/>
            </a:xfrm>
            <a:prstGeom prst="rect">
              <a:avLst/>
            </a:prstGeom>
          </p:spPr>
        </p:pic>
        <p:sp>
          <p:nvSpPr>
            <p:cNvPr id="28" name="Oval 27"/>
            <p:cNvSpPr/>
            <p:nvPr/>
          </p:nvSpPr>
          <p:spPr>
            <a:xfrm>
              <a:off x="6603605" y="3332650"/>
              <a:ext cx="90000" cy="90000"/>
            </a:xfrm>
            <a:prstGeom prst="ellipse">
              <a:avLst/>
            </a:prstGeom>
            <a:solidFill>
              <a:srgbClr val="09F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150948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 descriptive model of appearance</a:t>
            </a:r>
            <a:endParaRPr lang="en-US" dirty="0"/>
          </a:p>
        </p:txBody>
      </p:sp>
      <p:pic>
        <p:nvPicPr>
          <p:cNvPr id="16" name="Picture 15"/>
          <p:cNvPicPr>
            <a:picLocks noChangeAspect="1"/>
          </p:cNvPicPr>
          <p:nvPr/>
        </p:nvPicPr>
        <p:blipFill>
          <a:blip r:embed="rId3"/>
          <a:stretch>
            <a:fillRect/>
          </a:stretch>
        </p:blipFill>
        <p:spPr>
          <a:xfrm>
            <a:off x="5261196" y="2438400"/>
            <a:ext cx="3882803" cy="1905000"/>
          </a:xfrm>
          <a:prstGeom prst="rect">
            <a:avLst/>
          </a:prstGeom>
        </p:spPr>
      </p:pic>
      <p:pic>
        <p:nvPicPr>
          <p:cNvPr id="19" name="Picture 4" descr="marrNishihara"/>
          <p:cNvPicPr>
            <a:picLocks noChangeAspect="1" noChangeArrowheads="1"/>
          </p:cNvPicPr>
          <p:nvPr/>
        </p:nvPicPr>
        <p:blipFill>
          <a:blip r:embed="rId4">
            <a:clrChange>
              <a:clrFrom>
                <a:srgbClr val="FEFEFE"/>
              </a:clrFrom>
              <a:clrTo>
                <a:srgbClr val="FEFEFE">
                  <a:alpha val="0"/>
                </a:srgbClr>
              </a:clrTo>
            </a:clrChange>
          </a:blip>
          <a:srcRect l="49104" t="8513" r="28209" b="58722"/>
          <a:stretch>
            <a:fillRect/>
          </a:stretch>
        </p:blipFill>
        <p:spPr bwMode="auto">
          <a:xfrm>
            <a:off x="228600" y="2133600"/>
            <a:ext cx="2601564" cy="2767502"/>
          </a:xfrm>
          <a:prstGeom prst="rect">
            <a:avLst/>
          </a:prstGeom>
          <a:noFill/>
          <a:ln w="9525">
            <a:noFill/>
            <a:miter lim="800000"/>
            <a:headEnd/>
            <a:tailEnd/>
          </a:ln>
        </p:spPr>
      </p:pic>
      <p:sp>
        <p:nvSpPr>
          <p:cNvPr id="20" name="Rectangle 19"/>
          <p:cNvSpPr/>
          <p:nvPr/>
        </p:nvSpPr>
        <p:spPr bwMode="auto">
          <a:xfrm>
            <a:off x="5181600" y="2286000"/>
            <a:ext cx="3962400" cy="2057400"/>
          </a:xfrm>
          <a:prstGeom prst="rect">
            <a:avLst/>
          </a:prstGeom>
          <a:solidFill>
            <a:schemeClr val="bg1">
              <a:alpha val="49000"/>
            </a:schemeClr>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algn="ctr" defTabSz="914341" eaLnBrk="0" fontAlgn="base" hangingPunct="0">
              <a:spcBef>
                <a:spcPct val="0"/>
              </a:spcBef>
              <a:spcAft>
                <a:spcPct val="0"/>
              </a:spcAft>
            </a:pPr>
            <a:endParaRPr lang="en-US" dirty="0" smtClean="0">
              <a:latin typeface="Arial" charset="0"/>
            </a:endParaRPr>
          </a:p>
        </p:txBody>
      </p:sp>
      <p:sp>
        <p:nvSpPr>
          <p:cNvPr id="21" name="Rectangle 20"/>
          <p:cNvSpPr/>
          <p:nvPr/>
        </p:nvSpPr>
        <p:spPr bwMode="auto">
          <a:xfrm>
            <a:off x="228600" y="2057400"/>
            <a:ext cx="2819400" cy="3048000"/>
          </a:xfrm>
          <a:prstGeom prst="rect">
            <a:avLst/>
          </a:prstGeom>
          <a:solidFill>
            <a:schemeClr val="bg1">
              <a:alpha val="49000"/>
            </a:schemeClr>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algn="ctr" defTabSz="914341" eaLnBrk="0" fontAlgn="base" hangingPunct="0">
              <a:spcBef>
                <a:spcPct val="0"/>
              </a:spcBef>
              <a:spcAft>
                <a:spcPct val="0"/>
              </a:spcAft>
            </a:pPr>
            <a:endParaRPr lang="en-US" dirty="0" smtClean="0">
              <a:latin typeface="Arial" charset="0"/>
            </a:endParaRPr>
          </a:p>
        </p:txBody>
      </p:sp>
      <p:sp>
        <p:nvSpPr>
          <p:cNvPr id="22" name="TextBox 21"/>
          <p:cNvSpPr txBox="1"/>
          <p:nvPr/>
        </p:nvSpPr>
        <p:spPr>
          <a:xfrm>
            <a:off x="533401" y="1214735"/>
            <a:ext cx="8510551" cy="461659"/>
          </a:xfrm>
          <a:prstGeom prst="rect">
            <a:avLst/>
          </a:prstGeom>
          <a:noFill/>
        </p:spPr>
        <p:txBody>
          <a:bodyPr wrap="none" lIns="91434" tIns="45717" rIns="91434" bIns="45717" rtlCol="0">
            <a:spAutoFit/>
          </a:bodyPr>
          <a:lstStyle/>
          <a:p>
            <a:r>
              <a:rPr lang="en-US" sz="2400" dirty="0" smtClean="0"/>
              <a:t>Approach: Model the </a:t>
            </a:r>
            <a:r>
              <a:rPr lang="en-US" sz="2400" dirty="0" smtClean="0">
                <a:solidFill>
                  <a:srgbClr val="800000"/>
                </a:solidFill>
              </a:rPr>
              <a:t>visible detail </a:t>
            </a:r>
            <a:r>
              <a:rPr lang="en-US" sz="2400" dirty="0" smtClean="0"/>
              <a:t>of the body (shape and texture)</a:t>
            </a:r>
            <a:endParaRPr lang="en-US" sz="2400" dirty="0"/>
          </a:p>
        </p:txBody>
      </p:sp>
      <p:pic>
        <p:nvPicPr>
          <p:cNvPr id="23" name="Picture 22"/>
          <p:cNvPicPr>
            <a:picLocks noChangeAspect="1"/>
          </p:cNvPicPr>
          <p:nvPr/>
        </p:nvPicPr>
        <p:blipFill>
          <a:blip r:embed="rId5">
            <a:lum bright="15000" contrast="20000"/>
            <a:alphaModFix/>
          </a:blip>
          <a:stretch>
            <a:fillRect/>
          </a:stretch>
        </p:blipFill>
        <p:spPr>
          <a:xfrm>
            <a:off x="2679544" y="1676394"/>
            <a:ext cx="2329403" cy="4378417"/>
          </a:xfrm>
          <a:prstGeom prst="rect">
            <a:avLst/>
          </a:prstGeom>
        </p:spPr>
      </p:pic>
      <p:sp>
        <p:nvSpPr>
          <p:cNvPr id="24" name="TextBox 23"/>
          <p:cNvSpPr txBox="1"/>
          <p:nvPr/>
        </p:nvSpPr>
        <p:spPr>
          <a:xfrm>
            <a:off x="2083083" y="6120849"/>
            <a:ext cx="4122342" cy="461665"/>
          </a:xfrm>
          <a:prstGeom prst="rect">
            <a:avLst/>
          </a:prstGeom>
          <a:noFill/>
        </p:spPr>
        <p:txBody>
          <a:bodyPr wrap="none" rtlCol="0">
            <a:spAutoFit/>
          </a:bodyPr>
          <a:lstStyle/>
          <a:p>
            <a:r>
              <a:rPr lang="en-US" sz="2400" dirty="0" smtClean="0"/>
              <a:t>Our learned </a:t>
            </a:r>
            <a:r>
              <a:rPr lang="en-US" sz="2400" dirty="0" err="1" smtClean="0"/>
              <a:t>BlendSCAPE</a:t>
            </a:r>
            <a:r>
              <a:rPr lang="en-US" sz="2400" dirty="0" smtClean="0"/>
              <a:t> model</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Building an appearance model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0" name="Picture 19"/>
          <p:cNvPicPr>
            <a:picLocks noChangeAspect="1"/>
          </p:cNvPicPr>
          <p:nvPr/>
        </p:nvPicPr>
        <p:blipFill>
          <a:blip r:embed="rId3">
            <a:lum bright="20000" contrast="26000"/>
            <a:alphaModFix/>
          </a:blip>
          <a:stretch>
            <a:fillRect/>
          </a:stretch>
        </p:blipFill>
        <p:spPr>
          <a:xfrm>
            <a:off x="395152" y="2497180"/>
            <a:ext cx="442115" cy="518500"/>
          </a:xfrm>
          <a:prstGeom prst="rect">
            <a:avLst/>
          </a:prstGeom>
        </p:spPr>
      </p:pic>
      <p:pic>
        <p:nvPicPr>
          <p:cNvPr id="21" name="Picture 20" descr="camera_caesar1.png"/>
          <p:cNvPicPr>
            <a:picLocks noChangeAspect="1"/>
          </p:cNvPicPr>
          <p:nvPr/>
        </p:nvPicPr>
        <p:blipFill>
          <a:blip r:embed="rId4">
            <a:lum bright="20000" contrast="26000"/>
          </a:blip>
          <a:stretch>
            <a:fillRect/>
          </a:stretch>
        </p:blipFill>
        <p:spPr>
          <a:xfrm>
            <a:off x="393313" y="3019913"/>
            <a:ext cx="443954" cy="518500"/>
          </a:xfrm>
          <a:prstGeom prst="rect">
            <a:avLst/>
          </a:prstGeom>
        </p:spPr>
      </p:pic>
      <p:pic>
        <p:nvPicPr>
          <p:cNvPr id="22" name="Picture 21" descr="camera_caesar2.png"/>
          <p:cNvPicPr>
            <a:picLocks noChangeAspect="1"/>
          </p:cNvPicPr>
          <p:nvPr/>
        </p:nvPicPr>
        <p:blipFill>
          <a:blip r:embed="rId5">
            <a:lum bright="20000" contrast="26000"/>
          </a:blip>
          <a:stretch>
            <a:fillRect/>
          </a:stretch>
        </p:blipFill>
        <p:spPr>
          <a:xfrm>
            <a:off x="393313" y="3538413"/>
            <a:ext cx="442115" cy="528465"/>
          </a:xfrm>
          <a:prstGeom prst="rect">
            <a:avLst/>
          </a:prstGeom>
        </p:spPr>
      </p:pic>
      <p:pic>
        <p:nvPicPr>
          <p:cNvPr id="23" name="Picture 22" descr="camera_bend0.png"/>
          <p:cNvPicPr>
            <a:picLocks noChangeAspect="1"/>
          </p:cNvPicPr>
          <p:nvPr/>
        </p:nvPicPr>
        <p:blipFill>
          <a:blip r:embed="rId6">
            <a:lum bright="20000" contrast="26000"/>
          </a:blip>
          <a:stretch>
            <a:fillRect/>
          </a:stretch>
        </p:blipFill>
        <p:spPr>
          <a:xfrm>
            <a:off x="395022" y="4102967"/>
            <a:ext cx="442115" cy="528465"/>
          </a:xfrm>
          <a:prstGeom prst="rect">
            <a:avLst/>
          </a:prstGeom>
        </p:spPr>
      </p:pic>
      <p:pic>
        <p:nvPicPr>
          <p:cNvPr id="24" name="Picture 23" descr="camera_bend2.png"/>
          <p:cNvPicPr>
            <a:picLocks noChangeAspect="1"/>
          </p:cNvPicPr>
          <p:nvPr/>
        </p:nvPicPr>
        <p:blipFill>
          <a:blip r:embed="rId7">
            <a:lum bright="20000" contrast="26000"/>
          </a:blip>
          <a:stretch>
            <a:fillRect/>
          </a:stretch>
        </p:blipFill>
        <p:spPr>
          <a:xfrm>
            <a:off x="395022" y="4631432"/>
            <a:ext cx="442115" cy="528465"/>
          </a:xfrm>
          <a:prstGeom prst="rect">
            <a:avLst/>
          </a:prstGeom>
        </p:spPr>
      </p:pic>
      <p:pic>
        <p:nvPicPr>
          <p:cNvPr id="25" name="Picture 24" descr="camera_wings0.png"/>
          <p:cNvPicPr>
            <a:picLocks noChangeAspect="1"/>
          </p:cNvPicPr>
          <p:nvPr/>
        </p:nvPicPr>
        <p:blipFill>
          <a:blip r:embed="rId8">
            <a:lum bright="20000" contrast="26000"/>
          </a:blip>
          <a:stretch>
            <a:fillRect/>
          </a:stretch>
        </p:blipFill>
        <p:spPr>
          <a:xfrm>
            <a:off x="393313" y="5199427"/>
            <a:ext cx="442115" cy="528465"/>
          </a:xfrm>
          <a:prstGeom prst="rect">
            <a:avLst/>
          </a:prstGeom>
        </p:spPr>
      </p:pic>
      <p:pic>
        <p:nvPicPr>
          <p:cNvPr id="26" name="Picture 25" descr="camera_wings1.png"/>
          <p:cNvPicPr>
            <a:picLocks noChangeAspect="1"/>
          </p:cNvPicPr>
          <p:nvPr/>
        </p:nvPicPr>
        <p:blipFill>
          <a:blip r:embed="rId9">
            <a:lum bright="20000" contrast="26000"/>
          </a:blip>
          <a:stretch>
            <a:fillRect/>
          </a:stretch>
        </p:blipFill>
        <p:spPr>
          <a:xfrm>
            <a:off x="395151" y="5721542"/>
            <a:ext cx="444103" cy="528465"/>
          </a:xfrm>
          <a:prstGeom prst="rect">
            <a:avLst/>
          </a:prstGeom>
        </p:spPr>
      </p:pic>
      <p:sp>
        <p:nvSpPr>
          <p:cNvPr id="31" name="TextBox 30"/>
          <p:cNvSpPr txBox="1"/>
          <p:nvPr/>
        </p:nvSpPr>
        <p:spPr>
          <a:xfrm>
            <a:off x="1653943" y="2715226"/>
            <a:ext cx="2033179" cy="707886"/>
          </a:xfrm>
          <a:prstGeom prst="rect">
            <a:avLst/>
          </a:prstGeom>
          <a:noFill/>
        </p:spPr>
        <p:txBody>
          <a:bodyPr wrap="square" rtlCol="0">
            <a:spAutoFit/>
          </a:bodyPr>
          <a:lstStyle/>
          <a:p>
            <a:pPr marL="180975" indent="-180975" algn="ctr"/>
            <a:r>
              <a:rPr lang="en-US" sz="2000" dirty="0" smtClean="0">
                <a:cs typeface="Helvetica Neue Light"/>
              </a:rPr>
              <a:t>geometry</a:t>
            </a:r>
            <a:r>
              <a:rPr lang="en-US" sz="2000" dirty="0" smtClean="0">
                <a:latin typeface="Helvetica Neue Light"/>
                <a:cs typeface="Helvetica Neue Light"/>
              </a:rPr>
              <a:t>-</a:t>
            </a:r>
            <a:r>
              <a:rPr lang="en-US" sz="2000" dirty="0" smtClean="0">
                <a:cs typeface="Helvetica Neue Light"/>
              </a:rPr>
              <a:t>based</a:t>
            </a:r>
          </a:p>
          <a:p>
            <a:pPr marL="180975" indent="-180975" algn="ctr"/>
            <a:r>
              <a:rPr lang="en-US" sz="2000" dirty="0" smtClean="0">
                <a:cs typeface="Helvetica Neue Light"/>
              </a:rPr>
              <a:t>registration</a:t>
            </a:r>
          </a:p>
        </p:txBody>
      </p:sp>
      <p:pic>
        <p:nvPicPr>
          <p:cNvPr id="37" name="Picture 36"/>
          <p:cNvPicPr>
            <a:picLocks noChangeAspect="1"/>
          </p:cNvPicPr>
          <p:nvPr/>
        </p:nvPicPr>
        <p:blipFill>
          <a:blip r:embed="rId10"/>
          <a:stretch>
            <a:fillRect/>
          </a:stretch>
        </p:blipFill>
        <p:spPr>
          <a:xfrm>
            <a:off x="871886" y="2472579"/>
            <a:ext cx="941127" cy="2086233"/>
          </a:xfrm>
          <a:prstGeom prst="rect">
            <a:avLst/>
          </a:prstGeom>
        </p:spPr>
      </p:pic>
      <p:pic>
        <p:nvPicPr>
          <p:cNvPr id="38" name="Picture 37"/>
          <p:cNvPicPr>
            <a:picLocks noChangeAspect="1"/>
          </p:cNvPicPr>
          <p:nvPr/>
        </p:nvPicPr>
        <p:blipFill>
          <a:blip r:embed="rId11"/>
          <a:stretch>
            <a:fillRect/>
          </a:stretch>
        </p:blipFill>
        <p:spPr>
          <a:xfrm>
            <a:off x="900840" y="3891293"/>
            <a:ext cx="605728" cy="1233284"/>
          </a:xfrm>
          <a:prstGeom prst="rect">
            <a:avLst/>
          </a:prstGeom>
        </p:spPr>
      </p:pic>
      <p:pic>
        <p:nvPicPr>
          <p:cNvPr id="39" name="Picture 38"/>
          <p:cNvPicPr>
            <a:picLocks noChangeAspect="1"/>
          </p:cNvPicPr>
          <p:nvPr/>
        </p:nvPicPr>
        <p:blipFill>
          <a:blip r:embed="rId12"/>
          <a:stretch>
            <a:fillRect/>
          </a:stretch>
        </p:blipFill>
        <p:spPr>
          <a:xfrm>
            <a:off x="884827" y="4171027"/>
            <a:ext cx="1141874" cy="2054975"/>
          </a:xfrm>
          <a:prstGeom prst="rect">
            <a:avLst/>
          </a:prstGeom>
        </p:spPr>
      </p:pic>
      <p:pic>
        <p:nvPicPr>
          <p:cNvPr id="40" name="Picture 39"/>
          <p:cNvPicPr>
            <a:picLocks noChangeAspect="1"/>
          </p:cNvPicPr>
          <p:nvPr/>
        </p:nvPicPr>
        <p:blipFill>
          <a:blip r:embed="rId13"/>
          <a:stretch>
            <a:fillRect/>
          </a:stretch>
        </p:blipFill>
        <p:spPr>
          <a:xfrm>
            <a:off x="4694856" y="2334608"/>
            <a:ext cx="782966" cy="1732270"/>
          </a:xfrm>
          <a:prstGeom prst="rect">
            <a:avLst/>
          </a:prstGeom>
        </p:spPr>
      </p:pic>
      <p:pic>
        <p:nvPicPr>
          <p:cNvPr id="41" name="Picture 40"/>
          <p:cNvPicPr>
            <a:picLocks noChangeAspect="1"/>
          </p:cNvPicPr>
          <p:nvPr/>
        </p:nvPicPr>
        <p:blipFill>
          <a:blip r:embed="rId14"/>
          <a:stretch>
            <a:fillRect/>
          </a:stretch>
        </p:blipFill>
        <p:spPr>
          <a:xfrm>
            <a:off x="5491047" y="2334608"/>
            <a:ext cx="976531" cy="1768359"/>
          </a:xfrm>
          <a:prstGeom prst="rect">
            <a:avLst/>
          </a:prstGeom>
        </p:spPr>
      </p:pic>
      <p:pic>
        <p:nvPicPr>
          <p:cNvPr id="42" name="Picture 41"/>
          <p:cNvPicPr>
            <a:picLocks noChangeAspect="1"/>
          </p:cNvPicPr>
          <p:nvPr/>
        </p:nvPicPr>
        <p:blipFill>
          <a:blip r:embed="rId15"/>
          <a:stretch>
            <a:fillRect/>
          </a:stretch>
        </p:blipFill>
        <p:spPr>
          <a:xfrm>
            <a:off x="4043158" y="2951340"/>
            <a:ext cx="551207" cy="1115538"/>
          </a:xfrm>
          <a:prstGeom prst="rect">
            <a:avLst/>
          </a:prstGeom>
        </p:spPr>
      </p:pic>
      <p:cxnSp>
        <p:nvCxnSpPr>
          <p:cNvPr id="44" name="Straight Connector 43"/>
          <p:cNvCxnSpPr/>
          <p:nvPr/>
        </p:nvCxnSpPr>
        <p:spPr>
          <a:xfrm rot="10800000">
            <a:off x="1813013" y="3393137"/>
            <a:ext cx="1802258" cy="15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602297" y="1991631"/>
            <a:ext cx="1578641" cy="707886"/>
          </a:xfrm>
          <a:prstGeom prst="rect">
            <a:avLst/>
          </a:prstGeom>
          <a:noFill/>
        </p:spPr>
        <p:txBody>
          <a:bodyPr wrap="square" rtlCol="0">
            <a:spAutoFit/>
          </a:bodyPr>
          <a:lstStyle/>
          <a:p>
            <a:pPr marL="180975" indent="-180975"/>
            <a:r>
              <a:rPr lang="en-US" sz="2000" dirty="0">
                <a:cs typeface="Helvetica Neue Light"/>
              </a:rPr>
              <a:t>i</a:t>
            </a:r>
            <a:r>
              <a:rPr lang="en-US" sz="2000" dirty="0" smtClean="0">
                <a:cs typeface="Helvetica Neue Light"/>
              </a:rPr>
              <a:t>nitial</a:t>
            </a:r>
          </a:p>
          <a:p>
            <a:pPr marL="180975" indent="-180975"/>
            <a:r>
              <a:rPr lang="en-US" sz="2000" dirty="0" smtClean="0">
                <a:cs typeface="Helvetica Neue Light"/>
              </a:rPr>
              <a:t>registrations</a:t>
            </a:r>
          </a:p>
        </p:txBody>
      </p:sp>
    </p:spTree>
    <p:extLst>
      <p:ext uri="{BB962C8B-B14F-4D97-AF65-F5344CB8AC3E}">
        <p14:creationId xmlns:p14="http://schemas.microsoft.com/office/powerpoint/2010/main" val="287289862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Building an appearance model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0" name="Picture 19"/>
          <p:cNvPicPr>
            <a:picLocks noChangeAspect="1"/>
          </p:cNvPicPr>
          <p:nvPr/>
        </p:nvPicPr>
        <p:blipFill>
          <a:blip r:embed="rId3">
            <a:lum bright="20000" contrast="26000"/>
            <a:alphaModFix/>
          </a:blip>
          <a:stretch>
            <a:fillRect/>
          </a:stretch>
        </p:blipFill>
        <p:spPr>
          <a:xfrm>
            <a:off x="395152" y="2497180"/>
            <a:ext cx="442115" cy="518500"/>
          </a:xfrm>
          <a:prstGeom prst="rect">
            <a:avLst/>
          </a:prstGeom>
        </p:spPr>
      </p:pic>
      <p:pic>
        <p:nvPicPr>
          <p:cNvPr id="21" name="Picture 20" descr="camera_caesar1.png"/>
          <p:cNvPicPr>
            <a:picLocks noChangeAspect="1"/>
          </p:cNvPicPr>
          <p:nvPr/>
        </p:nvPicPr>
        <p:blipFill>
          <a:blip r:embed="rId4">
            <a:lum bright="20000" contrast="26000"/>
          </a:blip>
          <a:stretch>
            <a:fillRect/>
          </a:stretch>
        </p:blipFill>
        <p:spPr>
          <a:xfrm>
            <a:off x="393313" y="3019913"/>
            <a:ext cx="443954" cy="518500"/>
          </a:xfrm>
          <a:prstGeom prst="rect">
            <a:avLst/>
          </a:prstGeom>
        </p:spPr>
      </p:pic>
      <p:pic>
        <p:nvPicPr>
          <p:cNvPr id="22" name="Picture 21" descr="camera_caesar2.png"/>
          <p:cNvPicPr>
            <a:picLocks noChangeAspect="1"/>
          </p:cNvPicPr>
          <p:nvPr/>
        </p:nvPicPr>
        <p:blipFill>
          <a:blip r:embed="rId5">
            <a:lum bright="20000" contrast="26000"/>
          </a:blip>
          <a:stretch>
            <a:fillRect/>
          </a:stretch>
        </p:blipFill>
        <p:spPr>
          <a:xfrm>
            <a:off x="393313" y="3538413"/>
            <a:ext cx="442115" cy="528465"/>
          </a:xfrm>
          <a:prstGeom prst="rect">
            <a:avLst/>
          </a:prstGeom>
        </p:spPr>
      </p:pic>
      <p:pic>
        <p:nvPicPr>
          <p:cNvPr id="23" name="Picture 22" descr="camera_bend0.png"/>
          <p:cNvPicPr>
            <a:picLocks noChangeAspect="1"/>
          </p:cNvPicPr>
          <p:nvPr/>
        </p:nvPicPr>
        <p:blipFill>
          <a:blip r:embed="rId6">
            <a:lum bright="20000" contrast="26000"/>
          </a:blip>
          <a:stretch>
            <a:fillRect/>
          </a:stretch>
        </p:blipFill>
        <p:spPr>
          <a:xfrm>
            <a:off x="395022" y="4102967"/>
            <a:ext cx="442115" cy="528465"/>
          </a:xfrm>
          <a:prstGeom prst="rect">
            <a:avLst/>
          </a:prstGeom>
        </p:spPr>
      </p:pic>
      <p:pic>
        <p:nvPicPr>
          <p:cNvPr id="24" name="Picture 23" descr="camera_bend2.png"/>
          <p:cNvPicPr>
            <a:picLocks noChangeAspect="1"/>
          </p:cNvPicPr>
          <p:nvPr/>
        </p:nvPicPr>
        <p:blipFill>
          <a:blip r:embed="rId7">
            <a:lum bright="20000" contrast="26000"/>
          </a:blip>
          <a:stretch>
            <a:fillRect/>
          </a:stretch>
        </p:blipFill>
        <p:spPr>
          <a:xfrm>
            <a:off x="395022" y="4631432"/>
            <a:ext cx="442115" cy="528465"/>
          </a:xfrm>
          <a:prstGeom prst="rect">
            <a:avLst/>
          </a:prstGeom>
        </p:spPr>
      </p:pic>
      <p:pic>
        <p:nvPicPr>
          <p:cNvPr id="25" name="Picture 24" descr="camera_wings0.png"/>
          <p:cNvPicPr>
            <a:picLocks noChangeAspect="1"/>
          </p:cNvPicPr>
          <p:nvPr/>
        </p:nvPicPr>
        <p:blipFill>
          <a:blip r:embed="rId8">
            <a:lum bright="20000" contrast="26000"/>
          </a:blip>
          <a:stretch>
            <a:fillRect/>
          </a:stretch>
        </p:blipFill>
        <p:spPr>
          <a:xfrm>
            <a:off x="393313" y="5199427"/>
            <a:ext cx="442115" cy="528465"/>
          </a:xfrm>
          <a:prstGeom prst="rect">
            <a:avLst/>
          </a:prstGeom>
        </p:spPr>
      </p:pic>
      <p:pic>
        <p:nvPicPr>
          <p:cNvPr id="26" name="Picture 25" descr="camera_wings1.png"/>
          <p:cNvPicPr>
            <a:picLocks noChangeAspect="1"/>
          </p:cNvPicPr>
          <p:nvPr/>
        </p:nvPicPr>
        <p:blipFill>
          <a:blip r:embed="rId9">
            <a:lum bright="20000" contrast="26000"/>
          </a:blip>
          <a:stretch>
            <a:fillRect/>
          </a:stretch>
        </p:blipFill>
        <p:spPr>
          <a:xfrm>
            <a:off x="395151" y="5721542"/>
            <a:ext cx="444103" cy="528465"/>
          </a:xfrm>
          <a:prstGeom prst="rect">
            <a:avLst/>
          </a:prstGeom>
        </p:spPr>
      </p:pic>
      <p:pic>
        <p:nvPicPr>
          <p:cNvPr id="27" name="Picture 26"/>
          <p:cNvPicPr>
            <a:picLocks noChangeAspect="1"/>
          </p:cNvPicPr>
          <p:nvPr/>
        </p:nvPicPr>
        <p:blipFill>
          <a:blip r:embed="rId10">
            <a:lum bright="10000" contrast="20000"/>
          </a:blip>
          <a:stretch>
            <a:fillRect/>
          </a:stretch>
        </p:blipFill>
        <p:spPr>
          <a:xfrm>
            <a:off x="3660015" y="4671943"/>
            <a:ext cx="945195" cy="1459949"/>
          </a:xfrm>
          <a:prstGeom prst="rect">
            <a:avLst/>
          </a:prstGeom>
        </p:spPr>
      </p:pic>
      <p:pic>
        <p:nvPicPr>
          <p:cNvPr id="28" name="Picture 27"/>
          <p:cNvPicPr>
            <a:picLocks noChangeAspect="1"/>
          </p:cNvPicPr>
          <p:nvPr/>
        </p:nvPicPr>
        <p:blipFill>
          <a:blip r:embed="rId11">
            <a:lum bright="10000" contrast="20000"/>
          </a:blip>
          <a:stretch>
            <a:fillRect/>
          </a:stretch>
        </p:blipFill>
        <p:spPr>
          <a:xfrm>
            <a:off x="5610907" y="4671943"/>
            <a:ext cx="944377" cy="1469884"/>
          </a:xfrm>
          <a:prstGeom prst="rect">
            <a:avLst/>
          </a:prstGeom>
        </p:spPr>
      </p:pic>
      <p:pic>
        <p:nvPicPr>
          <p:cNvPr id="29" name="Picture 28"/>
          <p:cNvPicPr>
            <a:picLocks noChangeAspect="1"/>
          </p:cNvPicPr>
          <p:nvPr/>
        </p:nvPicPr>
        <p:blipFill>
          <a:blip r:embed="rId12">
            <a:lum bright="10000" contrast="20000"/>
          </a:blip>
          <a:stretch>
            <a:fillRect/>
          </a:stretch>
        </p:blipFill>
        <p:spPr>
          <a:xfrm>
            <a:off x="4627627" y="4671943"/>
            <a:ext cx="945195" cy="1472943"/>
          </a:xfrm>
          <a:prstGeom prst="rect">
            <a:avLst/>
          </a:prstGeom>
        </p:spPr>
      </p:pic>
      <p:cxnSp>
        <p:nvCxnSpPr>
          <p:cNvPr id="30" name="Straight Connector 29"/>
          <p:cNvCxnSpPr/>
          <p:nvPr/>
        </p:nvCxnSpPr>
        <p:spPr>
          <a:xfrm rot="10800000">
            <a:off x="1565039" y="5349079"/>
            <a:ext cx="2094978" cy="15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653943" y="2715226"/>
            <a:ext cx="2033179" cy="707886"/>
          </a:xfrm>
          <a:prstGeom prst="rect">
            <a:avLst/>
          </a:prstGeom>
          <a:noFill/>
        </p:spPr>
        <p:txBody>
          <a:bodyPr wrap="square" rtlCol="0">
            <a:spAutoFit/>
          </a:bodyPr>
          <a:lstStyle/>
          <a:p>
            <a:pPr marL="180975" indent="-180975" algn="ctr"/>
            <a:r>
              <a:rPr lang="en-US" sz="2000" dirty="0" smtClean="0">
                <a:cs typeface="Helvetica Neue Light"/>
              </a:rPr>
              <a:t>geometry</a:t>
            </a:r>
            <a:r>
              <a:rPr lang="en-US" sz="2000" dirty="0" smtClean="0">
                <a:latin typeface="Helvetica Neue Light"/>
                <a:cs typeface="Helvetica Neue Light"/>
              </a:rPr>
              <a:t>-</a:t>
            </a:r>
            <a:r>
              <a:rPr lang="en-US" sz="2000" dirty="0" smtClean="0">
                <a:cs typeface="Helvetica Neue Light"/>
              </a:rPr>
              <a:t>based</a:t>
            </a:r>
          </a:p>
          <a:p>
            <a:pPr marL="180975" indent="-180975" algn="ctr"/>
            <a:r>
              <a:rPr lang="en-US" sz="2000" dirty="0" smtClean="0">
                <a:cs typeface="Helvetica Neue Light"/>
              </a:rPr>
              <a:t>registration</a:t>
            </a:r>
          </a:p>
        </p:txBody>
      </p:sp>
      <p:pic>
        <p:nvPicPr>
          <p:cNvPr id="37" name="Picture 36"/>
          <p:cNvPicPr>
            <a:picLocks noChangeAspect="1"/>
          </p:cNvPicPr>
          <p:nvPr/>
        </p:nvPicPr>
        <p:blipFill>
          <a:blip r:embed="rId13"/>
          <a:stretch>
            <a:fillRect/>
          </a:stretch>
        </p:blipFill>
        <p:spPr>
          <a:xfrm>
            <a:off x="871886" y="2472579"/>
            <a:ext cx="941127" cy="2086233"/>
          </a:xfrm>
          <a:prstGeom prst="rect">
            <a:avLst/>
          </a:prstGeom>
        </p:spPr>
      </p:pic>
      <p:pic>
        <p:nvPicPr>
          <p:cNvPr id="38" name="Picture 37"/>
          <p:cNvPicPr>
            <a:picLocks noChangeAspect="1"/>
          </p:cNvPicPr>
          <p:nvPr/>
        </p:nvPicPr>
        <p:blipFill>
          <a:blip r:embed="rId14"/>
          <a:stretch>
            <a:fillRect/>
          </a:stretch>
        </p:blipFill>
        <p:spPr>
          <a:xfrm>
            <a:off x="900840" y="3891293"/>
            <a:ext cx="605728" cy="1233284"/>
          </a:xfrm>
          <a:prstGeom prst="rect">
            <a:avLst/>
          </a:prstGeom>
        </p:spPr>
      </p:pic>
      <p:pic>
        <p:nvPicPr>
          <p:cNvPr id="39" name="Picture 38"/>
          <p:cNvPicPr>
            <a:picLocks noChangeAspect="1"/>
          </p:cNvPicPr>
          <p:nvPr/>
        </p:nvPicPr>
        <p:blipFill>
          <a:blip r:embed="rId15"/>
          <a:stretch>
            <a:fillRect/>
          </a:stretch>
        </p:blipFill>
        <p:spPr>
          <a:xfrm>
            <a:off x="884827" y="4171027"/>
            <a:ext cx="1141874" cy="2054975"/>
          </a:xfrm>
          <a:prstGeom prst="rect">
            <a:avLst/>
          </a:prstGeom>
        </p:spPr>
      </p:pic>
      <p:pic>
        <p:nvPicPr>
          <p:cNvPr id="40" name="Picture 39"/>
          <p:cNvPicPr>
            <a:picLocks noChangeAspect="1"/>
          </p:cNvPicPr>
          <p:nvPr/>
        </p:nvPicPr>
        <p:blipFill>
          <a:blip r:embed="rId16"/>
          <a:stretch>
            <a:fillRect/>
          </a:stretch>
        </p:blipFill>
        <p:spPr>
          <a:xfrm>
            <a:off x="4694856" y="2334608"/>
            <a:ext cx="782966" cy="1732270"/>
          </a:xfrm>
          <a:prstGeom prst="rect">
            <a:avLst/>
          </a:prstGeom>
        </p:spPr>
      </p:pic>
      <p:pic>
        <p:nvPicPr>
          <p:cNvPr id="41" name="Picture 40"/>
          <p:cNvPicPr>
            <a:picLocks noChangeAspect="1"/>
          </p:cNvPicPr>
          <p:nvPr/>
        </p:nvPicPr>
        <p:blipFill>
          <a:blip r:embed="rId17"/>
          <a:stretch>
            <a:fillRect/>
          </a:stretch>
        </p:blipFill>
        <p:spPr>
          <a:xfrm>
            <a:off x="5491047" y="2334608"/>
            <a:ext cx="976531" cy="1768359"/>
          </a:xfrm>
          <a:prstGeom prst="rect">
            <a:avLst/>
          </a:prstGeom>
        </p:spPr>
      </p:pic>
      <p:pic>
        <p:nvPicPr>
          <p:cNvPr id="42" name="Picture 41"/>
          <p:cNvPicPr>
            <a:picLocks noChangeAspect="1"/>
          </p:cNvPicPr>
          <p:nvPr/>
        </p:nvPicPr>
        <p:blipFill>
          <a:blip r:embed="rId18"/>
          <a:stretch>
            <a:fillRect/>
          </a:stretch>
        </p:blipFill>
        <p:spPr>
          <a:xfrm>
            <a:off x="4043158" y="2951340"/>
            <a:ext cx="551207" cy="1115538"/>
          </a:xfrm>
          <a:prstGeom prst="rect">
            <a:avLst/>
          </a:prstGeom>
        </p:spPr>
      </p:pic>
      <p:cxnSp>
        <p:nvCxnSpPr>
          <p:cNvPr id="44" name="Straight Connector 43"/>
          <p:cNvCxnSpPr/>
          <p:nvPr/>
        </p:nvCxnSpPr>
        <p:spPr>
          <a:xfrm rot="10800000">
            <a:off x="1813013" y="3393137"/>
            <a:ext cx="1802258" cy="15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586318" y="4673767"/>
            <a:ext cx="2033179" cy="707886"/>
          </a:xfrm>
          <a:prstGeom prst="rect">
            <a:avLst/>
          </a:prstGeom>
          <a:noFill/>
        </p:spPr>
        <p:txBody>
          <a:bodyPr wrap="square" rtlCol="0">
            <a:spAutoFit/>
          </a:bodyPr>
          <a:lstStyle/>
          <a:p>
            <a:pPr marL="180975" indent="-180975" algn="ctr"/>
            <a:r>
              <a:rPr lang="en-US" sz="2000" dirty="0">
                <a:cs typeface="Helvetica Neue Light"/>
              </a:rPr>
              <a:t>l</a:t>
            </a:r>
            <a:r>
              <a:rPr lang="en-US" sz="2000" dirty="0" smtClean="0">
                <a:cs typeface="Helvetica Neue Light"/>
              </a:rPr>
              <a:t>ighting</a:t>
            </a:r>
          </a:p>
          <a:p>
            <a:pPr marL="180975" indent="-180975" algn="ctr"/>
            <a:r>
              <a:rPr lang="en-US" sz="2000" dirty="0" smtClean="0">
                <a:cs typeface="Helvetica Neue Light"/>
              </a:rPr>
              <a:t>estimation</a:t>
            </a:r>
          </a:p>
        </p:txBody>
      </p:sp>
      <p:sp>
        <p:nvSpPr>
          <p:cNvPr id="51" name="TextBox 50"/>
          <p:cNvSpPr txBox="1"/>
          <p:nvPr/>
        </p:nvSpPr>
        <p:spPr>
          <a:xfrm>
            <a:off x="3568702" y="4309980"/>
            <a:ext cx="2033179" cy="400110"/>
          </a:xfrm>
          <a:prstGeom prst="rect">
            <a:avLst/>
          </a:prstGeom>
          <a:noFill/>
        </p:spPr>
        <p:txBody>
          <a:bodyPr wrap="square" rtlCol="0">
            <a:spAutoFit/>
          </a:bodyPr>
          <a:lstStyle/>
          <a:p>
            <a:pPr marL="180975" indent="-180975"/>
            <a:r>
              <a:rPr lang="en-US" sz="2000" dirty="0">
                <a:cs typeface="Helvetica Neue Light"/>
              </a:rPr>
              <a:t>a</a:t>
            </a:r>
            <a:r>
              <a:rPr lang="en-US" sz="2000" dirty="0" smtClean="0">
                <a:cs typeface="Helvetica Neue Light"/>
              </a:rPr>
              <a:t>lbedo images</a:t>
            </a:r>
          </a:p>
        </p:txBody>
      </p:sp>
      <p:sp>
        <p:nvSpPr>
          <p:cNvPr id="52" name="TextBox 51"/>
          <p:cNvSpPr txBox="1"/>
          <p:nvPr/>
        </p:nvSpPr>
        <p:spPr>
          <a:xfrm>
            <a:off x="3602297" y="1991631"/>
            <a:ext cx="1578641" cy="707886"/>
          </a:xfrm>
          <a:prstGeom prst="rect">
            <a:avLst/>
          </a:prstGeom>
          <a:noFill/>
        </p:spPr>
        <p:txBody>
          <a:bodyPr wrap="square" rtlCol="0">
            <a:spAutoFit/>
          </a:bodyPr>
          <a:lstStyle/>
          <a:p>
            <a:pPr marL="180975" indent="-180975"/>
            <a:r>
              <a:rPr lang="en-US" sz="2000" dirty="0">
                <a:cs typeface="Helvetica Neue Light"/>
              </a:rPr>
              <a:t>i</a:t>
            </a:r>
            <a:r>
              <a:rPr lang="en-US" sz="2000" dirty="0" smtClean="0">
                <a:cs typeface="Helvetica Neue Light"/>
              </a:rPr>
              <a:t>nitial</a:t>
            </a:r>
          </a:p>
          <a:p>
            <a:pPr marL="180975" indent="-180975"/>
            <a:r>
              <a:rPr lang="en-US" sz="2000" dirty="0" smtClean="0">
                <a:cs typeface="Helvetica Neue Light"/>
              </a:rPr>
              <a:t>registrations</a:t>
            </a:r>
          </a:p>
        </p:txBody>
      </p:sp>
      <p:sp>
        <p:nvSpPr>
          <p:cNvPr id="32" name="TextBox 31"/>
          <p:cNvSpPr txBox="1"/>
          <p:nvPr/>
        </p:nvSpPr>
        <p:spPr>
          <a:xfrm>
            <a:off x="1897679" y="5638967"/>
            <a:ext cx="2293320" cy="707886"/>
          </a:xfrm>
          <a:prstGeom prst="rect">
            <a:avLst/>
          </a:prstGeom>
          <a:solidFill>
            <a:schemeClr val="bg1"/>
          </a:solidFill>
          <a:ln>
            <a:solidFill>
              <a:schemeClr val="tx1"/>
            </a:solidFill>
          </a:ln>
        </p:spPr>
        <p:txBody>
          <a:bodyPr wrap="square" rtlCol="0">
            <a:spAutoFit/>
          </a:bodyPr>
          <a:lstStyle/>
          <a:p>
            <a:pPr marL="180975" indent="-180975" algn="ctr"/>
            <a:r>
              <a:rPr lang="en-US" sz="2000" dirty="0" smtClean="0">
                <a:cs typeface="Helvetica Neue Light"/>
              </a:rPr>
              <a:t>SH model</a:t>
            </a:r>
          </a:p>
          <a:p>
            <a:pPr marL="180975" indent="-180975" algn="ctr"/>
            <a:r>
              <a:rPr lang="en-US" sz="2000" dirty="0" smtClean="0">
                <a:cs typeface="Helvetica Neue Light"/>
              </a:rPr>
              <a:t>(9 basis functions)</a:t>
            </a:r>
          </a:p>
        </p:txBody>
      </p:sp>
    </p:spTree>
    <p:extLst>
      <p:ext uri="{BB962C8B-B14F-4D97-AF65-F5344CB8AC3E}">
        <p14:creationId xmlns:p14="http://schemas.microsoft.com/office/powerpoint/2010/main" val="353501574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Building an appearance model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0" name="Picture 19"/>
          <p:cNvPicPr>
            <a:picLocks noChangeAspect="1"/>
          </p:cNvPicPr>
          <p:nvPr/>
        </p:nvPicPr>
        <p:blipFill>
          <a:blip r:embed="rId3">
            <a:lum bright="20000" contrast="26000"/>
            <a:alphaModFix/>
          </a:blip>
          <a:stretch>
            <a:fillRect/>
          </a:stretch>
        </p:blipFill>
        <p:spPr>
          <a:xfrm>
            <a:off x="395152" y="2497180"/>
            <a:ext cx="442115" cy="518500"/>
          </a:xfrm>
          <a:prstGeom prst="rect">
            <a:avLst/>
          </a:prstGeom>
        </p:spPr>
      </p:pic>
      <p:pic>
        <p:nvPicPr>
          <p:cNvPr id="21" name="Picture 20" descr="camera_caesar1.png"/>
          <p:cNvPicPr>
            <a:picLocks noChangeAspect="1"/>
          </p:cNvPicPr>
          <p:nvPr/>
        </p:nvPicPr>
        <p:blipFill>
          <a:blip r:embed="rId4">
            <a:lum bright="20000" contrast="26000"/>
          </a:blip>
          <a:stretch>
            <a:fillRect/>
          </a:stretch>
        </p:blipFill>
        <p:spPr>
          <a:xfrm>
            <a:off x="393313" y="3019913"/>
            <a:ext cx="443954" cy="518500"/>
          </a:xfrm>
          <a:prstGeom prst="rect">
            <a:avLst/>
          </a:prstGeom>
        </p:spPr>
      </p:pic>
      <p:pic>
        <p:nvPicPr>
          <p:cNvPr id="22" name="Picture 21" descr="camera_caesar2.png"/>
          <p:cNvPicPr>
            <a:picLocks noChangeAspect="1"/>
          </p:cNvPicPr>
          <p:nvPr/>
        </p:nvPicPr>
        <p:blipFill>
          <a:blip r:embed="rId5">
            <a:lum bright="20000" contrast="26000"/>
          </a:blip>
          <a:stretch>
            <a:fillRect/>
          </a:stretch>
        </p:blipFill>
        <p:spPr>
          <a:xfrm>
            <a:off x="393313" y="3538413"/>
            <a:ext cx="442115" cy="528465"/>
          </a:xfrm>
          <a:prstGeom prst="rect">
            <a:avLst/>
          </a:prstGeom>
        </p:spPr>
      </p:pic>
      <p:pic>
        <p:nvPicPr>
          <p:cNvPr id="23" name="Picture 22" descr="camera_bend0.png"/>
          <p:cNvPicPr>
            <a:picLocks noChangeAspect="1"/>
          </p:cNvPicPr>
          <p:nvPr/>
        </p:nvPicPr>
        <p:blipFill>
          <a:blip r:embed="rId6">
            <a:lum bright="20000" contrast="26000"/>
          </a:blip>
          <a:stretch>
            <a:fillRect/>
          </a:stretch>
        </p:blipFill>
        <p:spPr>
          <a:xfrm>
            <a:off x="395022" y="4102967"/>
            <a:ext cx="442115" cy="528465"/>
          </a:xfrm>
          <a:prstGeom prst="rect">
            <a:avLst/>
          </a:prstGeom>
        </p:spPr>
      </p:pic>
      <p:pic>
        <p:nvPicPr>
          <p:cNvPr id="24" name="Picture 23" descr="camera_bend2.png"/>
          <p:cNvPicPr>
            <a:picLocks noChangeAspect="1"/>
          </p:cNvPicPr>
          <p:nvPr/>
        </p:nvPicPr>
        <p:blipFill>
          <a:blip r:embed="rId7">
            <a:lum bright="20000" contrast="26000"/>
          </a:blip>
          <a:stretch>
            <a:fillRect/>
          </a:stretch>
        </p:blipFill>
        <p:spPr>
          <a:xfrm>
            <a:off x="395022" y="4631432"/>
            <a:ext cx="442115" cy="528465"/>
          </a:xfrm>
          <a:prstGeom prst="rect">
            <a:avLst/>
          </a:prstGeom>
        </p:spPr>
      </p:pic>
      <p:pic>
        <p:nvPicPr>
          <p:cNvPr id="25" name="Picture 24" descr="camera_wings0.png"/>
          <p:cNvPicPr>
            <a:picLocks noChangeAspect="1"/>
          </p:cNvPicPr>
          <p:nvPr/>
        </p:nvPicPr>
        <p:blipFill>
          <a:blip r:embed="rId8">
            <a:lum bright="20000" contrast="26000"/>
          </a:blip>
          <a:stretch>
            <a:fillRect/>
          </a:stretch>
        </p:blipFill>
        <p:spPr>
          <a:xfrm>
            <a:off x="393313" y="5199427"/>
            <a:ext cx="442115" cy="528465"/>
          </a:xfrm>
          <a:prstGeom prst="rect">
            <a:avLst/>
          </a:prstGeom>
        </p:spPr>
      </p:pic>
      <p:pic>
        <p:nvPicPr>
          <p:cNvPr id="26" name="Picture 25" descr="camera_wings1.png"/>
          <p:cNvPicPr>
            <a:picLocks noChangeAspect="1"/>
          </p:cNvPicPr>
          <p:nvPr/>
        </p:nvPicPr>
        <p:blipFill>
          <a:blip r:embed="rId9">
            <a:lum bright="20000" contrast="26000"/>
          </a:blip>
          <a:stretch>
            <a:fillRect/>
          </a:stretch>
        </p:blipFill>
        <p:spPr>
          <a:xfrm>
            <a:off x="395151" y="5721542"/>
            <a:ext cx="444103" cy="528465"/>
          </a:xfrm>
          <a:prstGeom prst="rect">
            <a:avLst/>
          </a:prstGeom>
        </p:spPr>
      </p:pic>
      <p:pic>
        <p:nvPicPr>
          <p:cNvPr id="27" name="Picture 26"/>
          <p:cNvPicPr>
            <a:picLocks noChangeAspect="1"/>
          </p:cNvPicPr>
          <p:nvPr/>
        </p:nvPicPr>
        <p:blipFill>
          <a:blip r:embed="rId10">
            <a:lum bright="10000" contrast="20000"/>
          </a:blip>
          <a:stretch>
            <a:fillRect/>
          </a:stretch>
        </p:blipFill>
        <p:spPr>
          <a:xfrm>
            <a:off x="3660015" y="4671943"/>
            <a:ext cx="945195" cy="1459949"/>
          </a:xfrm>
          <a:prstGeom prst="rect">
            <a:avLst/>
          </a:prstGeom>
        </p:spPr>
      </p:pic>
      <p:pic>
        <p:nvPicPr>
          <p:cNvPr id="28" name="Picture 27"/>
          <p:cNvPicPr>
            <a:picLocks noChangeAspect="1"/>
          </p:cNvPicPr>
          <p:nvPr/>
        </p:nvPicPr>
        <p:blipFill>
          <a:blip r:embed="rId11">
            <a:lum bright="10000" contrast="20000"/>
          </a:blip>
          <a:stretch>
            <a:fillRect/>
          </a:stretch>
        </p:blipFill>
        <p:spPr>
          <a:xfrm>
            <a:off x="5610907" y="4671943"/>
            <a:ext cx="944377" cy="1469884"/>
          </a:xfrm>
          <a:prstGeom prst="rect">
            <a:avLst/>
          </a:prstGeom>
        </p:spPr>
      </p:pic>
      <p:pic>
        <p:nvPicPr>
          <p:cNvPr id="29" name="Picture 28"/>
          <p:cNvPicPr>
            <a:picLocks noChangeAspect="1"/>
          </p:cNvPicPr>
          <p:nvPr/>
        </p:nvPicPr>
        <p:blipFill>
          <a:blip r:embed="rId12">
            <a:lum bright="10000" contrast="20000"/>
          </a:blip>
          <a:stretch>
            <a:fillRect/>
          </a:stretch>
        </p:blipFill>
        <p:spPr>
          <a:xfrm>
            <a:off x="4627627" y="4671943"/>
            <a:ext cx="945195" cy="1472943"/>
          </a:xfrm>
          <a:prstGeom prst="rect">
            <a:avLst/>
          </a:prstGeom>
        </p:spPr>
      </p:pic>
      <p:cxnSp>
        <p:nvCxnSpPr>
          <p:cNvPr id="30" name="Straight Connector 29"/>
          <p:cNvCxnSpPr/>
          <p:nvPr/>
        </p:nvCxnSpPr>
        <p:spPr>
          <a:xfrm rot="10800000">
            <a:off x="1565039" y="5349079"/>
            <a:ext cx="2094978" cy="15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653943" y="2715226"/>
            <a:ext cx="2033179" cy="707886"/>
          </a:xfrm>
          <a:prstGeom prst="rect">
            <a:avLst/>
          </a:prstGeom>
          <a:noFill/>
        </p:spPr>
        <p:txBody>
          <a:bodyPr wrap="square" rtlCol="0">
            <a:spAutoFit/>
          </a:bodyPr>
          <a:lstStyle/>
          <a:p>
            <a:pPr marL="180975" indent="-180975" algn="ctr"/>
            <a:r>
              <a:rPr lang="en-US" sz="2000" dirty="0" smtClean="0">
                <a:cs typeface="Helvetica Neue Light"/>
              </a:rPr>
              <a:t>geometry</a:t>
            </a:r>
            <a:r>
              <a:rPr lang="en-US" sz="2000" dirty="0" smtClean="0">
                <a:latin typeface="Helvetica Neue Light"/>
                <a:cs typeface="Helvetica Neue Light"/>
              </a:rPr>
              <a:t>-</a:t>
            </a:r>
            <a:r>
              <a:rPr lang="en-US" sz="2000" dirty="0" smtClean="0">
                <a:cs typeface="Helvetica Neue Light"/>
              </a:rPr>
              <a:t>based</a:t>
            </a:r>
          </a:p>
          <a:p>
            <a:pPr marL="180975" indent="-180975" algn="ctr"/>
            <a:r>
              <a:rPr lang="en-US" sz="2000" dirty="0" smtClean="0">
                <a:cs typeface="Helvetica Neue Light"/>
              </a:rPr>
              <a:t>registration</a:t>
            </a:r>
          </a:p>
        </p:txBody>
      </p:sp>
      <p:cxnSp>
        <p:nvCxnSpPr>
          <p:cNvPr id="33" name="Straight Connector 32"/>
          <p:cNvCxnSpPr/>
          <p:nvPr/>
        </p:nvCxnSpPr>
        <p:spPr>
          <a:xfrm rot="16200000" flipH="1">
            <a:off x="7702713" y="5181081"/>
            <a:ext cx="342356" cy="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6200000" flipH="1">
            <a:off x="7702711" y="2951338"/>
            <a:ext cx="342356" cy="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flipV="1">
            <a:off x="6555288" y="2780160"/>
            <a:ext cx="1318605"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6824025" y="5110523"/>
            <a:ext cx="2116664" cy="707886"/>
          </a:xfrm>
          <a:prstGeom prst="rect">
            <a:avLst/>
          </a:prstGeom>
          <a:solidFill>
            <a:schemeClr val="bg1"/>
          </a:solidFill>
        </p:spPr>
        <p:txBody>
          <a:bodyPr wrap="square" rtlCol="0">
            <a:spAutoFit/>
          </a:bodyPr>
          <a:lstStyle/>
          <a:p>
            <a:pPr marL="180975" indent="-180975" algn="ctr"/>
            <a:r>
              <a:rPr lang="en-US" sz="2000" dirty="0" smtClean="0">
                <a:cs typeface="Helvetica Neue Light"/>
              </a:rPr>
              <a:t>appearance model</a:t>
            </a:r>
          </a:p>
          <a:p>
            <a:pPr marL="180975" indent="-180975" algn="ctr"/>
            <a:r>
              <a:rPr lang="en-US" sz="2000" dirty="0" smtClean="0">
                <a:cs typeface="Helvetica Neue Light"/>
              </a:rPr>
              <a:t>(texture map)</a:t>
            </a:r>
          </a:p>
        </p:txBody>
      </p:sp>
      <p:pic>
        <p:nvPicPr>
          <p:cNvPr id="37" name="Picture 36"/>
          <p:cNvPicPr>
            <a:picLocks noChangeAspect="1"/>
          </p:cNvPicPr>
          <p:nvPr/>
        </p:nvPicPr>
        <p:blipFill>
          <a:blip r:embed="rId13"/>
          <a:stretch>
            <a:fillRect/>
          </a:stretch>
        </p:blipFill>
        <p:spPr>
          <a:xfrm>
            <a:off x="871886" y="2472579"/>
            <a:ext cx="941127" cy="2086233"/>
          </a:xfrm>
          <a:prstGeom prst="rect">
            <a:avLst/>
          </a:prstGeom>
        </p:spPr>
      </p:pic>
      <p:pic>
        <p:nvPicPr>
          <p:cNvPr id="38" name="Picture 37"/>
          <p:cNvPicPr>
            <a:picLocks noChangeAspect="1"/>
          </p:cNvPicPr>
          <p:nvPr/>
        </p:nvPicPr>
        <p:blipFill>
          <a:blip r:embed="rId14"/>
          <a:stretch>
            <a:fillRect/>
          </a:stretch>
        </p:blipFill>
        <p:spPr>
          <a:xfrm>
            <a:off x="900840" y="3891293"/>
            <a:ext cx="605728" cy="1233284"/>
          </a:xfrm>
          <a:prstGeom prst="rect">
            <a:avLst/>
          </a:prstGeom>
        </p:spPr>
      </p:pic>
      <p:pic>
        <p:nvPicPr>
          <p:cNvPr id="39" name="Picture 38"/>
          <p:cNvPicPr>
            <a:picLocks noChangeAspect="1"/>
          </p:cNvPicPr>
          <p:nvPr/>
        </p:nvPicPr>
        <p:blipFill>
          <a:blip r:embed="rId15"/>
          <a:stretch>
            <a:fillRect/>
          </a:stretch>
        </p:blipFill>
        <p:spPr>
          <a:xfrm>
            <a:off x="884827" y="4171027"/>
            <a:ext cx="1141874" cy="2054975"/>
          </a:xfrm>
          <a:prstGeom prst="rect">
            <a:avLst/>
          </a:prstGeom>
        </p:spPr>
      </p:pic>
      <p:pic>
        <p:nvPicPr>
          <p:cNvPr id="40" name="Picture 39"/>
          <p:cNvPicPr>
            <a:picLocks noChangeAspect="1"/>
          </p:cNvPicPr>
          <p:nvPr/>
        </p:nvPicPr>
        <p:blipFill>
          <a:blip r:embed="rId16"/>
          <a:stretch>
            <a:fillRect/>
          </a:stretch>
        </p:blipFill>
        <p:spPr>
          <a:xfrm>
            <a:off x="4694856" y="2334608"/>
            <a:ext cx="782966" cy="1732270"/>
          </a:xfrm>
          <a:prstGeom prst="rect">
            <a:avLst/>
          </a:prstGeom>
        </p:spPr>
      </p:pic>
      <p:pic>
        <p:nvPicPr>
          <p:cNvPr id="41" name="Picture 40"/>
          <p:cNvPicPr>
            <a:picLocks noChangeAspect="1"/>
          </p:cNvPicPr>
          <p:nvPr/>
        </p:nvPicPr>
        <p:blipFill>
          <a:blip r:embed="rId17"/>
          <a:stretch>
            <a:fillRect/>
          </a:stretch>
        </p:blipFill>
        <p:spPr>
          <a:xfrm>
            <a:off x="5491047" y="2334608"/>
            <a:ext cx="976531" cy="1768359"/>
          </a:xfrm>
          <a:prstGeom prst="rect">
            <a:avLst/>
          </a:prstGeom>
        </p:spPr>
      </p:pic>
      <p:pic>
        <p:nvPicPr>
          <p:cNvPr id="42" name="Picture 41"/>
          <p:cNvPicPr>
            <a:picLocks noChangeAspect="1"/>
          </p:cNvPicPr>
          <p:nvPr/>
        </p:nvPicPr>
        <p:blipFill>
          <a:blip r:embed="rId18"/>
          <a:stretch>
            <a:fillRect/>
          </a:stretch>
        </p:blipFill>
        <p:spPr>
          <a:xfrm>
            <a:off x="4043158" y="2951340"/>
            <a:ext cx="551207" cy="1115538"/>
          </a:xfrm>
          <a:prstGeom prst="rect">
            <a:avLst/>
          </a:prstGeom>
        </p:spPr>
      </p:pic>
      <p:pic>
        <p:nvPicPr>
          <p:cNvPr id="43" name="Picture 42"/>
          <p:cNvPicPr>
            <a:picLocks noChangeAspect="1"/>
          </p:cNvPicPr>
          <p:nvPr/>
        </p:nvPicPr>
        <p:blipFill>
          <a:blip r:embed="rId19">
            <a:lum bright="10000" contrast="20000"/>
            <a:alphaModFix/>
          </a:blip>
          <a:stretch>
            <a:fillRect/>
          </a:stretch>
        </p:blipFill>
        <p:spPr>
          <a:xfrm>
            <a:off x="6906479" y="3136552"/>
            <a:ext cx="1886051" cy="1886051"/>
          </a:xfrm>
          <a:prstGeom prst="rect">
            <a:avLst/>
          </a:prstGeom>
        </p:spPr>
      </p:pic>
      <p:cxnSp>
        <p:nvCxnSpPr>
          <p:cNvPr id="44" name="Straight Connector 43"/>
          <p:cNvCxnSpPr/>
          <p:nvPr/>
        </p:nvCxnSpPr>
        <p:spPr>
          <a:xfrm rot="10800000">
            <a:off x="1813013" y="3393137"/>
            <a:ext cx="1802258" cy="15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0800000" flipV="1">
            <a:off x="6555291" y="5349077"/>
            <a:ext cx="351188" cy="158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586318" y="4673767"/>
            <a:ext cx="2033179" cy="707886"/>
          </a:xfrm>
          <a:prstGeom prst="rect">
            <a:avLst/>
          </a:prstGeom>
          <a:noFill/>
        </p:spPr>
        <p:txBody>
          <a:bodyPr wrap="square" rtlCol="0">
            <a:spAutoFit/>
          </a:bodyPr>
          <a:lstStyle/>
          <a:p>
            <a:pPr marL="180975" indent="-180975" algn="ctr"/>
            <a:r>
              <a:rPr lang="en-US" sz="2000" dirty="0">
                <a:cs typeface="Helvetica Neue Light"/>
              </a:rPr>
              <a:t>l</a:t>
            </a:r>
            <a:r>
              <a:rPr lang="en-US" sz="2000" dirty="0" smtClean="0">
                <a:cs typeface="Helvetica Neue Light"/>
              </a:rPr>
              <a:t>ighting</a:t>
            </a:r>
          </a:p>
          <a:p>
            <a:pPr marL="180975" indent="-180975" algn="ctr"/>
            <a:r>
              <a:rPr lang="en-US" sz="2000" dirty="0" smtClean="0">
                <a:cs typeface="Helvetica Neue Light"/>
              </a:rPr>
              <a:t>estimation</a:t>
            </a:r>
          </a:p>
        </p:txBody>
      </p:sp>
      <p:sp>
        <p:nvSpPr>
          <p:cNvPr id="51" name="TextBox 50"/>
          <p:cNvSpPr txBox="1"/>
          <p:nvPr/>
        </p:nvSpPr>
        <p:spPr>
          <a:xfrm>
            <a:off x="3568702" y="4309980"/>
            <a:ext cx="2033179" cy="400110"/>
          </a:xfrm>
          <a:prstGeom prst="rect">
            <a:avLst/>
          </a:prstGeom>
          <a:noFill/>
        </p:spPr>
        <p:txBody>
          <a:bodyPr wrap="square" rtlCol="0">
            <a:spAutoFit/>
          </a:bodyPr>
          <a:lstStyle/>
          <a:p>
            <a:pPr marL="180975" indent="-180975"/>
            <a:r>
              <a:rPr lang="en-US" sz="2000" dirty="0">
                <a:cs typeface="Helvetica Neue Light"/>
              </a:rPr>
              <a:t>a</a:t>
            </a:r>
            <a:r>
              <a:rPr lang="en-US" sz="2000" dirty="0" smtClean="0">
                <a:cs typeface="Helvetica Neue Light"/>
              </a:rPr>
              <a:t>lbedo images</a:t>
            </a:r>
          </a:p>
        </p:txBody>
      </p:sp>
      <p:sp>
        <p:nvSpPr>
          <p:cNvPr id="52" name="TextBox 51"/>
          <p:cNvSpPr txBox="1"/>
          <p:nvPr/>
        </p:nvSpPr>
        <p:spPr>
          <a:xfrm>
            <a:off x="3602297" y="1991631"/>
            <a:ext cx="1578641" cy="707886"/>
          </a:xfrm>
          <a:prstGeom prst="rect">
            <a:avLst/>
          </a:prstGeom>
          <a:noFill/>
        </p:spPr>
        <p:txBody>
          <a:bodyPr wrap="square" rtlCol="0">
            <a:spAutoFit/>
          </a:bodyPr>
          <a:lstStyle/>
          <a:p>
            <a:pPr marL="180975" indent="-180975"/>
            <a:r>
              <a:rPr lang="en-US" sz="2000" dirty="0">
                <a:cs typeface="Helvetica Neue Light"/>
              </a:rPr>
              <a:t>i</a:t>
            </a:r>
            <a:r>
              <a:rPr lang="en-US" sz="2000" dirty="0" smtClean="0">
                <a:cs typeface="Helvetica Neue Light"/>
              </a:rPr>
              <a:t>nitial</a:t>
            </a:r>
          </a:p>
          <a:p>
            <a:pPr marL="180975" indent="-180975"/>
            <a:r>
              <a:rPr lang="en-US" sz="2000" dirty="0" smtClean="0">
                <a:cs typeface="Helvetica Neue Light"/>
              </a:rPr>
              <a:t>registrations</a:t>
            </a:r>
          </a:p>
        </p:txBody>
      </p:sp>
      <p:sp>
        <p:nvSpPr>
          <p:cNvPr id="32" name="TextBox 31"/>
          <p:cNvSpPr txBox="1"/>
          <p:nvPr/>
        </p:nvSpPr>
        <p:spPr>
          <a:xfrm>
            <a:off x="1897679" y="5638967"/>
            <a:ext cx="2293320" cy="707886"/>
          </a:xfrm>
          <a:prstGeom prst="rect">
            <a:avLst/>
          </a:prstGeom>
          <a:solidFill>
            <a:schemeClr val="bg1"/>
          </a:solidFill>
          <a:ln>
            <a:solidFill>
              <a:schemeClr val="tx1"/>
            </a:solidFill>
          </a:ln>
        </p:spPr>
        <p:txBody>
          <a:bodyPr wrap="square" rtlCol="0">
            <a:spAutoFit/>
          </a:bodyPr>
          <a:lstStyle/>
          <a:p>
            <a:pPr marL="180975" indent="-180975" algn="ctr"/>
            <a:r>
              <a:rPr lang="en-US" sz="2000" dirty="0" smtClean="0">
                <a:cs typeface="Helvetica Neue Light"/>
              </a:rPr>
              <a:t>SH model</a:t>
            </a:r>
          </a:p>
          <a:p>
            <a:pPr marL="180975" indent="-180975" algn="ctr"/>
            <a:r>
              <a:rPr lang="en-US" sz="2000" dirty="0" smtClean="0">
                <a:cs typeface="Helvetica Neue Light"/>
              </a:rPr>
              <a:t>(9 basis functions)</a:t>
            </a:r>
          </a:p>
        </p:txBody>
      </p:sp>
      <p:sp>
        <p:nvSpPr>
          <p:cNvPr id="46" name="TextBox 45"/>
          <p:cNvSpPr txBox="1"/>
          <p:nvPr/>
        </p:nvSpPr>
        <p:spPr>
          <a:xfrm>
            <a:off x="5759819" y="5803819"/>
            <a:ext cx="2293320" cy="400110"/>
          </a:xfrm>
          <a:prstGeom prst="rect">
            <a:avLst/>
          </a:prstGeom>
          <a:solidFill>
            <a:schemeClr val="bg1"/>
          </a:solidFill>
          <a:ln>
            <a:solidFill>
              <a:schemeClr val="tx1"/>
            </a:solidFill>
          </a:ln>
        </p:spPr>
        <p:txBody>
          <a:bodyPr wrap="square" rtlCol="0">
            <a:spAutoFit/>
          </a:bodyPr>
          <a:lstStyle/>
          <a:p>
            <a:pPr marL="180975" indent="-180975" algn="ctr"/>
            <a:r>
              <a:rPr lang="en-US" sz="2000" dirty="0" smtClean="0">
                <a:cs typeface="Helvetica Neue Light"/>
              </a:rPr>
              <a:t>Blending</a:t>
            </a:r>
          </a:p>
        </p:txBody>
      </p:sp>
    </p:spTree>
    <p:extLst>
      <p:ext uri="{BB962C8B-B14F-4D97-AF65-F5344CB8AC3E}">
        <p14:creationId xmlns:p14="http://schemas.microsoft.com/office/powerpoint/2010/main" val="145884291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00349" y="6339296"/>
            <a:ext cx="2204186" cy="400110"/>
          </a:xfrm>
          <a:prstGeom prst="rect">
            <a:avLst/>
          </a:prstGeom>
          <a:noFill/>
        </p:spPr>
        <p:txBody>
          <a:bodyPr wrap="square" rtlCol="0">
            <a:spAutoFit/>
          </a:bodyPr>
          <a:lstStyle/>
          <a:p>
            <a:pPr marL="180975" indent="-180975"/>
            <a:r>
              <a:rPr lang="en-US" sz="2000" dirty="0" smtClean="0">
                <a:cs typeface="Helvetica Neue Light"/>
              </a:rPr>
              <a:t>texture map </a:t>
            </a:r>
            <a:r>
              <a:rPr lang="en-US" sz="2000" dirty="0" smtClean="0">
                <a:latin typeface="Times New Roman"/>
                <a:cs typeface="Times New Roman"/>
              </a:rPr>
              <a:t>U</a:t>
            </a:r>
            <a:endParaRPr lang="en-US" sz="2000" b="1" i="1" dirty="0" smtClean="0">
              <a:latin typeface="Times New Roman"/>
              <a:cs typeface="Times New Roman"/>
            </a:endParaRPr>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Appearance-based error term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52" name="Straight Connector 51"/>
          <p:cNvCxnSpPr/>
          <p:nvPr/>
        </p:nvCxnSpPr>
        <p:spPr>
          <a:xfrm rot="10800000" flipV="1">
            <a:off x="1186547" y="2211352"/>
            <a:ext cx="1760025"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a:blip r:embed="rId3"/>
          <a:stretch>
            <a:fillRect/>
          </a:stretch>
        </p:blipFill>
        <p:spPr>
          <a:xfrm>
            <a:off x="687615" y="3418814"/>
            <a:ext cx="498931" cy="1103859"/>
          </a:xfrm>
          <a:prstGeom prst="rect">
            <a:avLst/>
          </a:prstGeom>
        </p:spPr>
      </p:pic>
      <p:pic>
        <p:nvPicPr>
          <p:cNvPr id="57" name="Picture 56"/>
          <p:cNvPicPr>
            <a:picLocks noChangeAspect="1"/>
          </p:cNvPicPr>
          <p:nvPr/>
        </p:nvPicPr>
        <p:blipFill>
          <a:blip r:embed="rId4">
            <a:lum bright="10000" contrast="20000"/>
          </a:blip>
          <a:stretch>
            <a:fillRect/>
          </a:stretch>
        </p:blipFill>
        <p:spPr>
          <a:xfrm>
            <a:off x="301954" y="4959582"/>
            <a:ext cx="1438983" cy="1438983"/>
          </a:xfrm>
          <a:prstGeom prst="rect">
            <a:avLst/>
          </a:prstGeom>
        </p:spPr>
      </p:pic>
      <p:pic>
        <p:nvPicPr>
          <p:cNvPr id="60" name="Picture 59"/>
          <p:cNvPicPr>
            <a:picLocks noChangeAspect="1"/>
          </p:cNvPicPr>
          <p:nvPr/>
        </p:nvPicPr>
        <p:blipFill>
          <a:blip r:embed="rId5">
            <a:lum bright="10000" contrast="20000"/>
          </a:blip>
          <a:stretch>
            <a:fillRect/>
          </a:stretch>
        </p:blipFill>
        <p:spPr>
          <a:xfrm>
            <a:off x="2946570" y="1420655"/>
            <a:ext cx="1030822" cy="1500139"/>
          </a:xfrm>
          <a:prstGeom prst="rect">
            <a:avLst/>
          </a:prstGeom>
        </p:spPr>
      </p:pic>
      <p:pic>
        <p:nvPicPr>
          <p:cNvPr id="65" name="Picture 64"/>
          <p:cNvPicPr>
            <a:picLocks noChangeAspect="1"/>
          </p:cNvPicPr>
          <p:nvPr/>
        </p:nvPicPr>
        <p:blipFill>
          <a:blip r:embed="rId6">
            <a:lum bright="10000" contrast="20000"/>
          </a:blip>
          <a:stretch>
            <a:fillRect/>
          </a:stretch>
        </p:blipFill>
        <p:spPr>
          <a:xfrm>
            <a:off x="3434049" y="1681395"/>
            <a:ext cx="1086686" cy="1489748"/>
          </a:xfrm>
          <a:prstGeom prst="rect">
            <a:avLst/>
          </a:prstGeom>
        </p:spPr>
      </p:pic>
      <p:pic>
        <p:nvPicPr>
          <p:cNvPr id="66" name="Picture 65"/>
          <p:cNvPicPr>
            <a:picLocks noChangeAspect="1"/>
          </p:cNvPicPr>
          <p:nvPr/>
        </p:nvPicPr>
        <p:blipFill>
          <a:blip r:embed="rId7">
            <a:lum bright="10000" contrast="20000"/>
          </a:blip>
          <a:stretch>
            <a:fillRect/>
          </a:stretch>
        </p:blipFill>
        <p:spPr>
          <a:xfrm>
            <a:off x="3977392" y="2067636"/>
            <a:ext cx="1119234" cy="1467980"/>
          </a:xfrm>
          <a:prstGeom prst="rect">
            <a:avLst/>
          </a:prstGeom>
        </p:spPr>
      </p:pic>
      <p:pic>
        <p:nvPicPr>
          <p:cNvPr id="68" name="Picture 67"/>
          <p:cNvPicPr>
            <a:picLocks noChangeAspect="1"/>
          </p:cNvPicPr>
          <p:nvPr/>
        </p:nvPicPr>
        <p:blipFill>
          <a:blip r:embed="rId8"/>
          <a:stretch>
            <a:fillRect/>
          </a:stretch>
        </p:blipFill>
        <p:spPr>
          <a:xfrm>
            <a:off x="738415" y="2078711"/>
            <a:ext cx="307106" cy="291557"/>
          </a:xfrm>
          <a:prstGeom prst="rect">
            <a:avLst/>
          </a:prstGeom>
        </p:spPr>
      </p:pic>
      <p:sp>
        <p:nvSpPr>
          <p:cNvPr id="28" name="TextBox 27"/>
          <p:cNvSpPr txBox="1"/>
          <p:nvPr/>
        </p:nvSpPr>
        <p:spPr>
          <a:xfrm>
            <a:off x="234217" y="4442637"/>
            <a:ext cx="2170318" cy="400110"/>
          </a:xfrm>
          <a:prstGeom prst="rect">
            <a:avLst/>
          </a:prstGeom>
          <a:noFill/>
        </p:spPr>
        <p:txBody>
          <a:bodyPr wrap="square" rtlCol="0">
            <a:spAutoFit/>
          </a:bodyPr>
          <a:lstStyle/>
          <a:p>
            <a:pPr marL="180975" indent="-180975"/>
            <a:r>
              <a:rPr lang="en-US" sz="2000" dirty="0">
                <a:cs typeface="Helvetica Neue Light"/>
              </a:rPr>
              <a:t>r</a:t>
            </a:r>
            <a:r>
              <a:rPr lang="en-US" sz="2000" dirty="0" smtClean="0">
                <a:cs typeface="Helvetica Neue Light"/>
              </a:rPr>
              <a:t>egistration </a:t>
            </a:r>
            <a:r>
              <a:rPr lang="en-US" sz="2000" dirty="0" err="1" smtClean="0">
                <a:latin typeface="Times New Roman"/>
                <a:cs typeface="Times New Roman"/>
              </a:rPr>
              <a:t>V</a:t>
            </a:r>
            <a:r>
              <a:rPr lang="en-US" sz="2000" i="1" baseline="-25000" dirty="0" err="1" smtClean="0">
                <a:latin typeface="Times New Roman"/>
                <a:cs typeface="Times New Roman"/>
              </a:rPr>
              <a:t>j</a:t>
            </a:r>
            <a:endParaRPr lang="en-US" sz="2000" b="1" i="1" dirty="0" smtClean="0">
              <a:latin typeface="Times New Roman"/>
              <a:cs typeface="Times New Roman"/>
            </a:endParaRPr>
          </a:p>
        </p:txBody>
      </p:sp>
      <p:sp>
        <p:nvSpPr>
          <p:cNvPr id="30" name="TextBox 29"/>
          <p:cNvSpPr txBox="1"/>
          <p:nvPr/>
        </p:nvSpPr>
        <p:spPr>
          <a:xfrm>
            <a:off x="2149095" y="2845165"/>
            <a:ext cx="1483092" cy="707886"/>
          </a:xfrm>
          <a:prstGeom prst="rect">
            <a:avLst/>
          </a:prstGeom>
          <a:noFill/>
        </p:spPr>
        <p:txBody>
          <a:bodyPr wrap="square" rtlCol="0">
            <a:spAutoFit/>
          </a:bodyPr>
          <a:lstStyle/>
          <a:p>
            <a:pPr marL="180975" indent="-180975"/>
            <a:r>
              <a:rPr lang="en-US" sz="2000" dirty="0" smtClean="0">
                <a:cs typeface="Helvetica Neue Light"/>
              </a:rPr>
              <a:t>real </a:t>
            </a:r>
            <a:r>
              <a:rPr lang="en-US" sz="2000" dirty="0" err="1" smtClean="0">
                <a:cs typeface="Helvetica Neue Light"/>
              </a:rPr>
              <a:t>albedo</a:t>
            </a:r>
            <a:endParaRPr lang="en-US" sz="2000" dirty="0" smtClean="0">
              <a:cs typeface="Helvetica Neue Light"/>
            </a:endParaRPr>
          </a:p>
          <a:p>
            <a:pPr marL="180975" indent="-180975"/>
            <a:r>
              <a:rPr lang="en-US" sz="2000" dirty="0" smtClean="0">
                <a:cs typeface="Helvetica Neue Light"/>
              </a:rPr>
              <a:t>images</a:t>
            </a:r>
          </a:p>
        </p:txBody>
      </p:sp>
      <p:sp>
        <p:nvSpPr>
          <p:cNvPr id="32" name="TextBox 31"/>
          <p:cNvSpPr txBox="1"/>
          <p:nvPr/>
        </p:nvSpPr>
        <p:spPr>
          <a:xfrm>
            <a:off x="-36356" y="2406202"/>
            <a:ext cx="1858593" cy="707886"/>
          </a:xfrm>
          <a:prstGeom prst="rect">
            <a:avLst/>
          </a:prstGeom>
          <a:noFill/>
        </p:spPr>
        <p:txBody>
          <a:bodyPr wrap="square" rtlCol="0">
            <a:spAutoFit/>
          </a:bodyPr>
          <a:lstStyle/>
          <a:p>
            <a:pPr marL="180975" indent="-180975" algn="ctr"/>
            <a:r>
              <a:rPr lang="en-US" sz="2000" dirty="0" smtClean="0">
                <a:cs typeface="Helvetica Neue Light"/>
              </a:rPr>
              <a:t>light</a:t>
            </a:r>
          </a:p>
          <a:p>
            <a:pPr marL="180975" indent="-180975" algn="ctr"/>
            <a:r>
              <a:rPr lang="en-US" sz="2000" dirty="0" smtClean="0">
                <a:cs typeface="Helvetica Neue Light"/>
              </a:rPr>
              <a:t>modeling</a:t>
            </a:r>
          </a:p>
        </p:txBody>
      </p:sp>
    </p:spTree>
    <p:extLst>
      <p:ext uri="{BB962C8B-B14F-4D97-AF65-F5344CB8AC3E}">
        <p14:creationId xmlns:p14="http://schemas.microsoft.com/office/powerpoint/2010/main" val="19245771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Appearance-based error term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52" name="Straight Connector 51"/>
          <p:cNvCxnSpPr/>
          <p:nvPr/>
        </p:nvCxnSpPr>
        <p:spPr>
          <a:xfrm rot="10800000" flipV="1">
            <a:off x="1186547" y="2211352"/>
            <a:ext cx="1760025"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a:blip r:embed="rId3"/>
          <a:stretch>
            <a:fillRect/>
          </a:stretch>
        </p:blipFill>
        <p:spPr>
          <a:xfrm>
            <a:off x="687615" y="3418814"/>
            <a:ext cx="498931" cy="1103859"/>
          </a:xfrm>
          <a:prstGeom prst="rect">
            <a:avLst/>
          </a:prstGeom>
        </p:spPr>
      </p:pic>
      <p:pic>
        <p:nvPicPr>
          <p:cNvPr id="57" name="Picture 56"/>
          <p:cNvPicPr>
            <a:picLocks noChangeAspect="1"/>
          </p:cNvPicPr>
          <p:nvPr/>
        </p:nvPicPr>
        <p:blipFill>
          <a:blip r:embed="rId4">
            <a:lum bright="10000" contrast="20000"/>
          </a:blip>
          <a:stretch>
            <a:fillRect/>
          </a:stretch>
        </p:blipFill>
        <p:spPr>
          <a:xfrm>
            <a:off x="301954" y="4959582"/>
            <a:ext cx="1438983" cy="1438983"/>
          </a:xfrm>
          <a:prstGeom prst="rect">
            <a:avLst/>
          </a:prstGeom>
        </p:spPr>
      </p:pic>
      <p:pic>
        <p:nvPicPr>
          <p:cNvPr id="59" name="Picture 58"/>
          <p:cNvPicPr>
            <a:picLocks noChangeAspect="1"/>
          </p:cNvPicPr>
          <p:nvPr/>
        </p:nvPicPr>
        <p:blipFill>
          <a:blip r:embed="rId5">
            <a:lum bright="10000" contrast="20000"/>
          </a:blip>
          <a:stretch>
            <a:fillRect/>
          </a:stretch>
        </p:blipFill>
        <p:spPr>
          <a:xfrm>
            <a:off x="2946570" y="3992548"/>
            <a:ext cx="1081750" cy="1500139"/>
          </a:xfrm>
          <a:prstGeom prst="rect">
            <a:avLst/>
          </a:prstGeom>
        </p:spPr>
      </p:pic>
      <p:pic>
        <p:nvPicPr>
          <p:cNvPr id="60" name="Picture 59"/>
          <p:cNvPicPr>
            <a:picLocks noChangeAspect="1"/>
          </p:cNvPicPr>
          <p:nvPr/>
        </p:nvPicPr>
        <p:blipFill>
          <a:blip r:embed="rId6">
            <a:lum bright="10000" contrast="20000"/>
          </a:blip>
          <a:stretch>
            <a:fillRect/>
          </a:stretch>
        </p:blipFill>
        <p:spPr>
          <a:xfrm>
            <a:off x="2946570" y="1420655"/>
            <a:ext cx="1030822" cy="1500139"/>
          </a:xfrm>
          <a:prstGeom prst="rect">
            <a:avLst/>
          </a:prstGeom>
        </p:spPr>
      </p:pic>
      <p:pic>
        <p:nvPicPr>
          <p:cNvPr id="61" name="Picture 60"/>
          <p:cNvPicPr>
            <a:picLocks noChangeAspect="1"/>
          </p:cNvPicPr>
          <p:nvPr/>
        </p:nvPicPr>
        <p:blipFill>
          <a:blip r:embed="rId7">
            <a:lum bright="10000" contrast="20000"/>
          </a:blip>
          <a:stretch>
            <a:fillRect/>
          </a:stretch>
        </p:blipFill>
        <p:spPr>
          <a:xfrm>
            <a:off x="3473627" y="4275775"/>
            <a:ext cx="1075743" cy="1467981"/>
          </a:xfrm>
          <a:prstGeom prst="rect">
            <a:avLst/>
          </a:prstGeom>
        </p:spPr>
      </p:pic>
      <p:pic>
        <p:nvPicPr>
          <p:cNvPr id="64" name="Picture 63"/>
          <p:cNvPicPr>
            <a:picLocks noChangeAspect="1"/>
          </p:cNvPicPr>
          <p:nvPr/>
        </p:nvPicPr>
        <p:blipFill>
          <a:blip r:embed="rId8">
            <a:lum bright="10000" contrast="20000"/>
          </a:blip>
          <a:stretch>
            <a:fillRect/>
          </a:stretch>
        </p:blipFill>
        <p:spPr>
          <a:xfrm>
            <a:off x="4042447" y="4642468"/>
            <a:ext cx="1090045" cy="1467980"/>
          </a:xfrm>
          <a:prstGeom prst="rect">
            <a:avLst/>
          </a:prstGeom>
        </p:spPr>
      </p:pic>
      <p:pic>
        <p:nvPicPr>
          <p:cNvPr id="65" name="Picture 64"/>
          <p:cNvPicPr>
            <a:picLocks noChangeAspect="1"/>
          </p:cNvPicPr>
          <p:nvPr/>
        </p:nvPicPr>
        <p:blipFill>
          <a:blip r:embed="rId9">
            <a:lum bright="10000" contrast="20000"/>
          </a:blip>
          <a:stretch>
            <a:fillRect/>
          </a:stretch>
        </p:blipFill>
        <p:spPr>
          <a:xfrm>
            <a:off x="3434049" y="1681395"/>
            <a:ext cx="1086686" cy="1489748"/>
          </a:xfrm>
          <a:prstGeom prst="rect">
            <a:avLst/>
          </a:prstGeom>
        </p:spPr>
      </p:pic>
      <p:pic>
        <p:nvPicPr>
          <p:cNvPr id="66" name="Picture 65"/>
          <p:cNvPicPr>
            <a:picLocks noChangeAspect="1"/>
          </p:cNvPicPr>
          <p:nvPr/>
        </p:nvPicPr>
        <p:blipFill>
          <a:blip r:embed="rId10">
            <a:lum bright="10000" contrast="20000"/>
          </a:blip>
          <a:stretch>
            <a:fillRect/>
          </a:stretch>
        </p:blipFill>
        <p:spPr>
          <a:xfrm>
            <a:off x="3977392" y="2067636"/>
            <a:ext cx="1119234" cy="1467980"/>
          </a:xfrm>
          <a:prstGeom prst="rect">
            <a:avLst/>
          </a:prstGeom>
        </p:spPr>
      </p:pic>
      <p:pic>
        <p:nvPicPr>
          <p:cNvPr id="68" name="Picture 67"/>
          <p:cNvPicPr>
            <a:picLocks noChangeAspect="1"/>
          </p:cNvPicPr>
          <p:nvPr/>
        </p:nvPicPr>
        <p:blipFill>
          <a:blip r:embed="rId11"/>
          <a:stretch>
            <a:fillRect/>
          </a:stretch>
        </p:blipFill>
        <p:spPr>
          <a:xfrm>
            <a:off x="738415" y="2078711"/>
            <a:ext cx="307106" cy="291557"/>
          </a:xfrm>
          <a:prstGeom prst="rect">
            <a:avLst/>
          </a:prstGeom>
        </p:spPr>
      </p:pic>
      <p:cxnSp>
        <p:nvCxnSpPr>
          <p:cNvPr id="71" name="Straight Connector 70"/>
          <p:cNvCxnSpPr/>
          <p:nvPr/>
        </p:nvCxnSpPr>
        <p:spPr>
          <a:xfrm rot="10800000">
            <a:off x="1186547" y="3992548"/>
            <a:ext cx="1760025" cy="7561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endCxn id="57" idx="3"/>
          </p:cNvCxnSpPr>
          <p:nvPr/>
        </p:nvCxnSpPr>
        <p:spPr>
          <a:xfrm rot="10800000" flipV="1">
            <a:off x="1740937" y="4803410"/>
            <a:ext cx="1205636" cy="8756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149095" y="2845165"/>
            <a:ext cx="1483092" cy="707886"/>
          </a:xfrm>
          <a:prstGeom prst="rect">
            <a:avLst/>
          </a:prstGeom>
          <a:noFill/>
        </p:spPr>
        <p:txBody>
          <a:bodyPr wrap="square" rtlCol="0">
            <a:spAutoFit/>
          </a:bodyPr>
          <a:lstStyle/>
          <a:p>
            <a:pPr marL="180975" indent="-180975"/>
            <a:r>
              <a:rPr lang="en-US" sz="2000" dirty="0" smtClean="0">
                <a:cs typeface="Helvetica Neue Light"/>
              </a:rPr>
              <a:t>real </a:t>
            </a:r>
            <a:r>
              <a:rPr lang="en-US" sz="2000" dirty="0" err="1" smtClean="0">
                <a:cs typeface="Helvetica Neue Light"/>
              </a:rPr>
              <a:t>albedo</a:t>
            </a:r>
            <a:endParaRPr lang="en-US" sz="2000" dirty="0" smtClean="0">
              <a:cs typeface="Helvetica Neue Light"/>
            </a:endParaRPr>
          </a:p>
          <a:p>
            <a:pPr marL="180975" indent="-180975"/>
            <a:r>
              <a:rPr lang="en-US" sz="2000" dirty="0" smtClean="0">
                <a:cs typeface="Helvetica Neue Light"/>
              </a:rPr>
              <a:t>images</a:t>
            </a:r>
          </a:p>
        </p:txBody>
      </p:sp>
      <p:sp>
        <p:nvSpPr>
          <p:cNvPr id="32" name="TextBox 31"/>
          <p:cNvSpPr txBox="1"/>
          <p:nvPr/>
        </p:nvSpPr>
        <p:spPr>
          <a:xfrm>
            <a:off x="-36356" y="2406202"/>
            <a:ext cx="1858593" cy="707886"/>
          </a:xfrm>
          <a:prstGeom prst="rect">
            <a:avLst/>
          </a:prstGeom>
          <a:noFill/>
        </p:spPr>
        <p:txBody>
          <a:bodyPr wrap="square" rtlCol="0">
            <a:spAutoFit/>
          </a:bodyPr>
          <a:lstStyle/>
          <a:p>
            <a:pPr marL="180975" indent="-180975" algn="ctr"/>
            <a:r>
              <a:rPr lang="en-US" sz="2000" dirty="0" smtClean="0">
                <a:cs typeface="Helvetica Neue Light"/>
              </a:rPr>
              <a:t>light</a:t>
            </a:r>
          </a:p>
          <a:p>
            <a:pPr marL="180975" indent="-180975" algn="ctr"/>
            <a:r>
              <a:rPr lang="en-US" sz="2000" dirty="0" smtClean="0">
                <a:cs typeface="Helvetica Neue Light"/>
              </a:rPr>
              <a:t>modeling</a:t>
            </a:r>
          </a:p>
        </p:txBody>
      </p:sp>
      <p:sp>
        <p:nvSpPr>
          <p:cNvPr id="34" name="TextBox 33"/>
          <p:cNvSpPr txBox="1"/>
          <p:nvPr/>
        </p:nvSpPr>
        <p:spPr>
          <a:xfrm>
            <a:off x="2301495" y="5408849"/>
            <a:ext cx="1483092" cy="707886"/>
          </a:xfrm>
          <a:prstGeom prst="rect">
            <a:avLst/>
          </a:prstGeom>
          <a:noFill/>
        </p:spPr>
        <p:txBody>
          <a:bodyPr wrap="square" rtlCol="0">
            <a:spAutoFit/>
          </a:bodyPr>
          <a:lstStyle/>
          <a:p>
            <a:pPr marL="180975" indent="-180975"/>
            <a:r>
              <a:rPr lang="en-US" sz="2000" dirty="0" smtClean="0">
                <a:cs typeface="Helvetica Neue Light"/>
              </a:rPr>
              <a:t>rendered</a:t>
            </a:r>
          </a:p>
          <a:p>
            <a:pPr marL="180975" indent="-180975"/>
            <a:r>
              <a:rPr lang="en-US" sz="2000" dirty="0">
                <a:cs typeface="Helvetica Neue Light"/>
              </a:rPr>
              <a:t>i</a:t>
            </a:r>
            <a:r>
              <a:rPr lang="en-US" sz="2000" dirty="0" smtClean="0">
                <a:cs typeface="Helvetica Neue Light"/>
              </a:rPr>
              <a:t>mages </a:t>
            </a:r>
          </a:p>
        </p:txBody>
      </p:sp>
      <p:sp>
        <p:nvSpPr>
          <p:cNvPr id="24" name="TextBox 23"/>
          <p:cNvSpPr txBox="1"/>
          <p:nvPr/>
        </p:nvSpPr>
        <p:spPr>
          <a:xfrm>
            <a:off x="234217" y="4442637"/>
            <a:ext cx="2170318" cy="400110"/>
          </a:xfrm>
          <a:prstGeom prst="rect">
            <a:avLst/>
          </a:prstGeom>
          <a:noFill/>
        </p:spPr>
        <p:txBody>
          <a:bodyPr wrap="square" rtlCol="0">
            <a:spAutoFit/>
          </a:bodyPr>
          <a:lstStyle/>
          <a:p>
            <a:pPr marL="180975" indent="-180975"/>
            <a:r>
              <a:rPr lang="en-US" sz="2000" dirty="0">
                <a:cs typeface="Helvetica Neue Light"/>
              </a:rPr>
              <a:t>r</a:t>
            </a:r>
            <a:r>
              <a:rPr lang="en-US" sz="2000" dirty="0" smtClean="0">
                <a:cs typeface="Helvetica Neue Light"/>
              </a:rPr>
              <a:t>egistration </a:t>
            </a:r>
            <a:r>
              <a:rPr lang="en-US" sz="2000" dirty="0" err="1" smtClean="0">
                <a:latin typeface="Times New Roman"/>
                <a:cs typeface="Times New Roman"/>
              </a:rPr>
              <a:t>V</a:t>
            </a:r>
            <a:r>
              <a:rPr lang="en-US" sz="2000" i="1" baseline="-25000" dirty="0" err="1" smtClean="0">
                <a:latin typeface="Times New Roman"/>
                <a:cs typeface="Times New Roman"/>
              </a:rPr>
              <a:t>j</a:t>
            </a:r>
            <a:endParaRPr lang="en-US" sz="2000" b="1" i="1" dirty="0" smtClean="0">
              <a:latin typeface="Times New Roman"/>
              <a:cs typeface="Times New Roman"/>
            </a:endParaRPr>
          </a:p>
        </p:txBody>
      </p:sp>
      <p:sp>
        <p:nvSpPr>
          <p:cNvPr id="25" name="TextBox 24"/>
          <p:cNvSpPr txBox="1"/>
          <p:nvPr/>
        </p:nvSpPr>
        <p:spPr>
          <a:xfrm>
            <a:off x="200349" y="6339296"/>
            <a:ext cx="2204186" cy="400110"/>
          </a:xfrm>
          <a:prstGeom prst="rect">
            <a:avLst/>
          </a:prstGeom>
          <a:noFill/>
        </p:spPr>
        <p:txBody>
          <a:bodyPr wrap="square" rtlCol="0">
            <a:spAutoFit/>
          </a:bodyPr>
          <a:lstStyle/>
          <a:p>
            <a:pPr marL="180975" indent="-180975"/>
            <a:r>
              <a:rPr lang="en-US" sz="2000" dirty="0" smtClean="0">
                <a:cs typeface="Helvetica Neue Light"/>
              </a:rPr>
              <a:t>texture map </a:t>
            </a:r>
            <a:r>
              <a:rPr lang="en-US" sz="2000" dirty="0" smtClean="0">
                <a:latin typeface="Times New Roman"/>
                <a:cs typeface="Times New Roman"/>
              </a:rPr>
              <a:t>U</a:t>
            </a:r>
            <a:endParaRPr lang="en-US" sz="2000" b="1" i="1" dirty="0" smtClean="0">
              <a:latin typeface="Times New Roman"/>
              <a:cs typeface="Times New Roman"/>
            </a:endParaRPr>
          </a:p>
        </p:txBody>
      </p:sp>
    </p:spTree>
    <p:extLst>
      <p:ext uri="{BB962C8B-B14F-4D97-AF65-F5344CB8AC3E}">
        <p14:creationId xmlns:p14="http://schemas.microsoft.com/office/powerpoint/2010/main" val="81585924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Appearance-based error term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52" name="Straight Connector 51"/>
          <p:cNvCxnSpPr/>
          <p:nvPr/>
        </p:nvCxnSpPr>
        <p:spPr>
          <a:xfrm rot="10800000" flipV="1">
            <a:off x="1186547" y="2211352"/>
            <a:ext cx="1760025"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5096628" y="2876445"/>
            <a:ext cx="1632259" cy="4893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a:blip r:embed="rId3"/>
          <a:stretch>
            <a:fillRect/>
          </a:stretch>
        </p:blipFill>
        <p:spPr>
          <a:xfrm>
            <a:off x="687615" y="3418814"/>
            <a:ext cx="498931" cy="1103859"/>
          </a:xfrm>
          <a:prstGeom prst="rect">
            <a:avLst/>
          </a:prstGeom>
        </p:spPr>
      </p:pic>
      <p:pic>
        <p:nvPicPr>
          <p:cNvPr id="57" name="Picture 56"/>
          <p:cNvPicPr>
            <a:picLocks noChangeAspect="1"/>
          </p:cNvPicPr>
          <p:nvPr/>
        </p:nvPicPr>
        <p:blipFill>
          <a:blip r:embed="rId4">
            <a:lum bright="10000" contrast="20000"/>
          </a:blip>
          <a:stretch>
            <a:fillRect/>
          </a:stretch>
        </p:blipFill>
        <p:spPr>
          <a:xfrm>
            <a:off x="301954" y="4959582"/>
            <a:ext cx="1438983" cy="1438983"/>
          </a:xfrm>
          <a:prstGeom prst="rect">
            <a:avLst/>
          </a:prstGeom>
        </p:spPr>
      </p:pic>
      <p:pic>
        <p:nvPicPr>
          <p:cNvPr id="59" name="Picture 58"/>
          <p:cNvPicPr>
            <a:picLocks noChangeAspect="1"/>
          </p:cNvPicPr>
          <p:nvPr/>
        </p:nvPicPr>
        <p:blipFill>
          <a:blip r:embed="rId5">
            <a:lum bright="10000" contrast="20000"/>
          </a:blip>
          <a:stretch>
            <a:fillRect/>
          </a:stretch>
        </p:blipFill>
        <p:spPr>
          <a:xfrm>
            <a:off x="2946570" y="3992548"/>
            <a:ext cx="1081750" cy="1500139"/>
          </a:xfrm>
          <a:prstGeom prst="rect">
            <a:avLst/>
          </a:prstGeom>
        </p:spPr>
      </p:pic>
      <p:pic>
        <p:nvPicPr>
          <p:cNvPr id="60" name="Picture 59"/>
          <p:cNvPicPr>
            <a:picLocks noChangeAspect="1"/>
          </p:cNvPicPr>
          <p:nvPr/>
        </p:nvPicPr>
        <p:blipFill>
          <a:blip r:embed="rId6">
            <a:lum bright="10000" contrast="20000"/>
          </a:blip>
          <a:stretch>
            <a:fillRect/>
          </a:stretch>
        </p:blipFill>
        <p:spPr>
          <a:xfrm>
            <a:off x="2946570" y="1420655"/>
            <a:ext cx="1030822" cy="1500139"/>
          </a:xfrm>
          <a:prstGeom prst="rect">
            <a:avLst/>
          </a:prstGeom>
        </p:spPr>
      </p:pic>
      <p:pic>
        <p:nvPicPr>
          <p:cNvPr id="61" name="Picture 60"/>
          <p:cNvPicPr>
            <a:picLocks noChangeAspect="1"/>
          </p:cNvPicPr>
          <p:nvPr/>
        </p:nvPicPr>
        <p:blipFill>
          <a:blip r:embed="rId7">
            <a:lum bright="10000" contrast="20000"/>
          </a:blip>
          <a:stretch>
            <a:fillRect/>
          </a:stretch>
        </p:blipFill>
        <p:spPr>
          <a:xfrm>
            <a:off x="3473627" y="4275775"/>
            <a:ext cx="1075743" cy="1467981"/>
          </a:xfrm>
          <a:prstGeom prst="rect">
            <a:avLst/>
          </a:prstGeom>
        </p:spPr>
      </p:pic>
      <p:pic>
        <p:nvPicPr>
          <p:cNvPr id="62" name="Picture 61"/>
          <p:cNvPicPr>
            <a:picLocks noChangeAspect="1"/>
          </p:cNvPicPr>
          <p:nvPr/>
        </p:nvPicPr>
        <p:blipFill>
          <a:blip r:embed="rId8"/>
          <a:stretch>
            <a:fillRect/>
          </a:stretch>
        </p:blipFill>
        <p:spPr>
          <a:xfrm>
            <a:off x="6474886" y="2372339"/>
            <a:ext cx="1055941" cy="1500138"/>
          </a:xfrm>
          <a:prstGeom prst="rect">
            <a:avLst/>
          </a:prstGeom>
        </p:spPr>
      </p:pic>
      <p:pic>
        <p:nvPicPr>
          <p:cNvPr id="63" name="Picture 62"/>
          <p:cNvPicPr>
            <a:picLocks noChangeAspect="1"/>
          </p:cNvPicPr>
          <p:nvPr/>
        </p:nvPicPr>
        <p:blipFill>
          <a:blip r:embed="rId9"/>
          <a:stretch>
            <a:fillRect/>
          </a:stretch>
        </p:blipFill>
        <p:spPr>
          <a:xfrm>
            <a:off x="6990647" y="2647845"/>
            <a:ext cx="1071978" cy="1467124"/>
          </a:xfrm>
          <a:prstGeom prst="rect">
            <a:avLst/>
          </a:prstGeom>
        </p:spPr>
      </p:pic>
      <p:pic>
        <p:nvPicPr>
          <p:cNvPr id="64" name="Picture 63"/>
          <p:cNvPicPr>
            <a:picLocks noChangeAspect="1"/>
          </p:cNvPicPr>
          <p:nvPr/>
        </p:nvPicPr>
        <p:blipFill>
          <a:blip r:embed="rId10">
            <a:lum bright="10000" contrast="20000"/>
          </a:blip>
          <a:stretch>
            <a:fillRect/>
          </a:stretch>
        </p:blipFill>
        <p:spPr>
          <a:xfrm>
            <a:off x="4042447" y="4642468"/>
            <a:ext cx="1090045" cy="1467980"/>
          </a:xfrm>
          <a:prstGeom prst="rect">
            <a:avLst/>
          </a:prstGeom>
        </p:spPr>
      </p:pic>
      <p:pic>
        <p:nvPicPr>
          <p:cNvPr id="65" name="Picture 64"/>
          <p:cNvPicPr>
            <a:picLocks noChangeAspect="1"/>
          </p:cNvPicPr>
          <p:nvPr/>
        </p:nvPicPr>
        <p:blipFill>
          <a:blip r:embed="rId11">
            <a:lum bright="10000" contrast="20000"/>
          </a:blip>
          <a:stretch>
            <a:fillRect/>
          </a:stretch>
        </p:blipFill>
        <p:spPr>
          <a:xfrm>
            <a:off x="3434049" y="1681395"/>
            <a:ext cx="1086686" cy="1489748"/>
          </a:xfrm>
          <a:prstGeom prst="rect">
            <a:avLst/>
          </a:prstGeom>
        </p:spPr>
      </p:pic>
      <p:pic>
        <p:nvPicPr>
          <p:cNvPr id="66" name="Picture 65"/>
          <p:cNvPicPr>
            <a:picLocks noChangeAspect="1"/>
          </p:cNvPicPr>
          <p:nvPr/>
        </p:nvPicPr>
        <p:blipFill>
          <a:blip r:embed="rId12">
            <a:lum bright="10000" contrast="20000"/>
          </a:blip>
          <a:stretch>
            <a:fillRect/>
          </a:stretch>
        </p:blipFill>
        <p:spPr>
          <a:xfrm>
            <a:off x="3977392" y="2067636"/>
            <a:ext cx="1119234" cy="1467980"/>
          </a:xfrm>
          <a:prstGeom prst="rect">
            <a:avLst/>
          </a:prstGeom>
        </p:spPr>
      </p:pic>
      <p:pic>
        <p:nvPicPr>
          <p:cNvPr id="67" name="Picture 66"/>
          <p:cNvPicPr>
            <a:picLocks noChangeAspect="1"/>
          </p:cNvPicPr>
          <p:nvPr/>
        </p:nvPicPr>
        <p:blipFill>
          <a:blip r:embed="rId13"/>
          <a:stretch>
            <a:fillRect/>
          </a:stretch>
        </p:blipFill>
        <p:spPr>
          <a:xfrm>
            <a:off x="7582681" y="2971913"/>
            <a:ext cx="1072262" cy="1438983"/>
          </a:xfrm>
          <a:prstGeom prst="rect">
            <a:avLst/>
          </a:prstGeom>
        </p:spPr>
      </p:pic>
      <p:pic>
        <p:nvPicPr>
          <p:cNvPr id="68" name="Picture 67"/>
          <p:cNvPicPr>
            <a:picLocks noChangeAspect="1"/>
          </p:cNvPicPr>
          <p:nvPr/>
        </p:nvPicPr>
        <p:blipFill>
          <a:blip r:embed="rId14"/>
          <a:stretch>
            <a:fillRect/>
          </a:stretch>
        </p:blipFill>
        <p:spPr>
          <a:xfrm>
            <a:off x="738415" y="2078711"/>
            <a:ext cx="307106" cy="291557"/>
          </a:xfrm>
          <a:prstGeom prst="rect">
            <a:avLst/>
          </a:prstGeom>
        </p:spPr>
      </p:pic>
      <p:cxnSp>
        <p:nvCxnSpPr>
          <p:cNvPr id="71" name="Straight Connector 70"/>
          <p:cNvCxnSpPr/>
          <p:nvPr/>
        </p:nvCxnSpPr>
        <p:spPr>
          <a:xfrm rot="10800000">
            <a:off x="1186547" y="3992548"/>
            <a:ext cx="1760025" cy="7561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endCxn id="57" idx="3"/>
          </p:cNvCxnSpPr>
          <p:nvPr/>
        </p:nvCxnSpPr>
        <p:spPr>
          <a:xfrm rot="10800000" flipV="1">
            <a:off x="1740937" y="4803410"/>
            <a:ext cx="1205636" cy="8756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endCxn id="64" idx="3"/>
          </p:cNvCxnSpPr>
          <p:nvPr/>
        </p:nvCxnSpPr>
        <p:spPr>
          <a:xfrm rot="10800000" flipV="1">
            <a:off x="5132493" y="4114970"/>
            <a:ext cx="1858155" cy="126148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149095" y="2845165"/>
            <a:ext cx="1483092" cy="707886"/>
          </a:xfrm>
          <a:prstGeom prst="rect">
            <a:avLst/>
          </a:prstGeom>
          <a:noFill/>
        </p:spPr>
        <p:txBody>
          <a:bodyPr wrap="square" rtlCol="0">
            <a:spAutoFit/>
          </a:bodyPr>
          <a:lstStyle/>
          <a:p>
            <a:pPr marL="180975" indent="-180975"/>
            <a:r>
              <a:rPr lang="en-US" sz="2000" dirty="0" smtClean="0">
                <a:cs typeface="Helvetica Neue Light"/>
              </a:rPr>
              <a:t>real </a:t>
            </a:r>
            <a:r>
              <a:rPr lang="en-US" sz="2000" dirty="0" err="1" smtClean="0">
                <a:cs typeface="Helvetica Neue Light"/>
              </a:rPr>
              <a:t>albedo</a:t>
            </a:r>
            <a:endParaRPr lang="en-US" sz="2000" dirty="0" smtClean="0">
              <a:cs typeface="Helvetica Neue Light"/>
            </a:endParaRPr>
          </a:p>
          <a:p>
            <a:pPr marL="180975" indent="-180975"/>
            <a:r>
              <a:rPr lang="en-US" sz="2000" dirty="0" smtClean="0">
                <a:cs typeface="Helvetica Neue Light"/>
              </a:rPr>
              <a:t>images</a:t>
            </a:r>
          </a:p>
        </p:txBody>
      </p:sp>
      <p:sp>
        <p:nvSpPr>
          <p:cNvPr id="32" name="TextBox 31"/>
          <p:cNvSpPr txBox="1"/>
          <p:nvPr/>
        </p:nvSpPr>
        <p:spPr>
          <a:xfrm>
            <a:off x="-36356" y="2406202"/>
            <a:ext cx="1858593" cy="707886"/>
          </a:xfrm>
          <a:prstGeom prst="rect">
            <a:avLst/>
          </a:prstGeom>
          <a:noFill/>
        </p:spPr>
        <p:txBody>
          <a:bodyPr wrap="square" rtlCol="0">
            <a:spAutoFit/>
          </a:bodyPr>
          <a:lstStyle/>
          <a:p>
            <a:pPr marL="180975" indent="-180975" algn="ctr"/>
            <a:r>
              <a:rPr lang="en-US" sz="2000" dirty="0" smtClean="0">
                <a:cs typeface="Helvetica Neue Light"/>
              </a:rPr>
              <a:t>light</a:t>
            </a:r>
          </a:p>
          <a:p>
            <a:pPr marL="180975" indent="-180975" algn="ctr"/>
            <a:r>
              <a:rPr lang="en-US" sz="2000" dirty="0" smtClean="0">
                <a:cs typeface="Helvetica Neue Light"/>
              </a:rPr>
              <a:t>modeling</a:t>
            </a:r>
          </a:p>
        </p:txBody>
      </p:sp>
      <p:sp>
        <p:nvSpPr>
          <p:cNvPr id="35" name="TextBox 34"/>
          <p:cNvSpPr txBox="1"/>
          <p:nvPr/>
        </p:nvSpPr>
        <p:spPr>
          <a:xfrm>
            <a:off x="6799302" y="4438003"/>
            <a:ext cx="2090683" cy="707886"/>
          </a:xfrm>
          <a:prstGeom prst="rect">
            <a:avLst/>
          </a:prstGeom>
          <a:noFill/>
        </p:spPr>
        <p:txBody>
          <a:bodyPr wrap="square" rtlCol="0">
            <a:spAutoFit/>
          </a:bodyPr>
          <a:lstStyle/>
          <a:p>
            <a:pPr marL="180975" indent="-180975"/>
            <a:r>
              <a:rPr lang="en-US" sz="2000" dirty="0">
                <a:cs typeface="Helvetica Neue Light"/>
              </a:rPr>
              <a:t>p</a:t>
            </a:r>
            <a:r>
              <a:rPr lang="en-US" sz="2000" dirty="0" smtClean="0">
                <a:cs typeface="Helvetica Neue Light"/>
              </a:rPr>
              <a:t>er-pixel squared</a:t>
            </a:r>
          </a:p>
          <a:p>
            <a:pPr marL="180975" indent="-180975"/>
            <a:r>
              <a:rPr lang="en-US" sz="2000" dirty="0" smtClean="0">
                <a:cs typeface="Helvetica Neue Light"/>
              </a:rPr>
              <a:t>difference</a:t>
            </a:r>
          </a:p>
        </p:txBody>
      </p:sp>
      <p:sp>
        <p:nvSpPr>
          <p:cNvPr id="36" name="TextBox 35"/>
          <p:cNvSpPr txBox="1"/>
          <p:nvPr/>
        </p:nvSpPr>
        <p:spPr>
          <a:xfrm>
            <a:off x="4848111" y="3728055"/>
            <a:ext cx="2682716" cy="707886"/>
          </a:xfrm>
          <a:prstGeom prst="rect">
            <a:avLst/>
          </a:prstGeom>
          <a:solidFill>
            <a:schemeClr val="bg1"/>
          </a:solidFill>
          <a:ln>
            <a:solidFill>
              <a:schemeClr val="tx1"/>
            </a:solidFill>
          </a:ln>
        </p:spPr>
        <p:txBody>
          <a:bodyPr wrap="square" rtlCol="0">
            <a:spAutoFit/>
          </a:bodyPr>
          <a:lstStyle/>
          <a:p>
            <a:pPr marL="180975" indent="-180975"/>
            <a:r>
              <a:rPr lang="en-US" sz="2000" dirty="0" smtClean="0">
                <a:cs typeface="Helvetica Neue Light"/>
              </a:rPr>
              <a:t>Contrast normalization</a:t>
            </a:r>
          </a:p>
          <a:p>
            <a:pPr marL="180975" indent="-180975"/>
            <a:r>
              <a:rPr lang="en-US" sz="2000" dirty="0" smtClean="0">
                <a:cs typeface="Helvetica Neue Light"/>
              </a:rPr>
              <a:t>(Ratio of Gaussians)</a:t>
            </a:r>
          </a:p>
        </p:txBody>
      </p:sp>
      <p:sp>
        <p:nvSpPr>
          <p:cNvPr id="31" name="TextBox 30"/>
          <p:cNvSpPr txBox="1"/>
          <p:nvPr/>
        </p:nvSpPr>
        <p:spPr>
          <a:xfrm>
            <a:off x="2301495" y="5408849"/>
            <a:ext cx="1483092" cy="707886"/>
          </a:xfrm>
          <a:prstGeom prst="rect">
            <a:avLst/>
          </a:prstGeom>
          <a:noFill/>
        </p:spPr>
        <p:txBody>
          <a:bodyPr wrap="square" rtlCol="0">
            <a:spAutoFit/>
          </a:bodyPr>
          <a:lstStyle/>
          <a:p>
            <a:pPr marL="180975" indent="-180975"/>
            <a:r>
              <a:rPr lang="en-US" sz="2000" dirty="0" smtClean="0">
                <a:cs typeface="Helvetica Neue Light"/>
              </a:rPr>
              <a:t>rendered</a:t>
            </a:r>
          </a:p>
          <a:p>
            <a:pPr marL="180975" indent="-180975"/>
            <a:r>
              <a:rPr lang="en-US" sz="2000" dirty="0">
                <a:cs typeface="Helvetica Neue Light"/>
              </a:rPr>
              <a:t>i</a:t>
            </a:r>
            <a:r>
              <a:rPr lang="en-US" sz="2000" dirty="0" smtClean="0">
                <a:cs typeface="Helvetica Neue Light"/>
              </a:rPr>
              <a:t>mages </a:t>
            </a:r>
          </a:p>
        </p:txBody>
      </p:sp>
      <p:sp>
        <p:nvSpPr>
          <p:cNvPr id="29" name="TextBox 28"/>
          <p:cNvSpPr txBox="1"/>
          <p:nvPr/>
        </p:nvSpPr>
        <p:spPr>
          <a:xfrm>
            <a:off x="200349" y="6339296"/>
            <a:ext cx="2204186" cy="400110"/>
          </a:xfrm>
          <a:prstGeom prst="rect">
            <a:avLst/>
          </a:prstGeom>
          <a:noFill/>
        </p:spPr>
        <p:txBody>
          <a:bodyPr wrap="square" rtlCol="0">
            <a:spAutoFit/>
          </a:bodyPr>
          <a:lstStyle/>
          <a:p>
            <a:pPr marL="180975" indent="-180975"/>
            <a:r>
              <a:rPr lang="en-US" sz="2000" dirty="0" smtClean="0">
                <a:cs typeface="Helvetica Neue Light"/>
              </a:rPr>
              <a:t>texture map </a:t>
            </a:r>
            <a:r>
              <a:rPr lang="en-US" sz="2000" dirty="0" smtClean="0">
                <a:latin typeface="Times New Roman"/>
                <a:cs typeface="Times New Roman"/>
              </a:rPr>
              <a:t>U</a:t>
            </a:r>
            <a:endParaRPr lang="en-US" sz="2000" b="1" i="1" dirty="0" smtClean="0">
              <a:latin typeface="Times New Roman"/>
              <a:cs typeface="Times New Roman"/>
            </a:endParaRPr>
          </a:p>
        </p:txBody>
      </p:sp>
      <p:sp>
        <p:nvSpPr>
          <p:cNvPr id="33" name="TextBox 32"/>
          <p:cNvSpPr txBox="1"/>
          <p:nvPr/>
        </p:nvSpPr>
        <p:spPr>
          <a:xfrm>
            <a:off x="234217" y="4442637"/>
            <a:ext cx="2170318" cy="400110"/>
          </a:xfrm>
          <a:prstGeom prst="rect">
            <a:avLst/>
          </a:prstGeom>
          <a:noFill/>
        </p:spPr>
        <p:txBody>
          <a:bodyPr wrap="square" rtlCol="0">
            <a:spAutoFit/>
          </a:bodyPr>
          <a:lstStyle/>
          <a:p>
            <a:pPr marL="180975" indent="-180975"/>
            <a:r>
              <a:rPr lang="en-US" sz="2000" dirty="0">
                <a:cs typeface="Helvetica Neue Light"/>
              </a:rPr>
              <a:t>r</a:t>
            </a:r>
            <a:r>
              <a:rPr lang="en-US" sz="2000" dirty="0" smtClean="0">
                <a:cs typeface="Helvetica Neue Light"/>
              </a:rPr>
              <a:t>egistration </a:t>
            </a:r>
            <a:r>
              <a:rPr lang="en-US" sz="2000" dirty="0" err="1" smtClean="0">
                <a:latin typeface="Times New Roman"/>
                <a:cs typeface="Times New Roman"/>
              </a:rPr>
              <a:t>V</a:t>
            </a:r>
            <a:r>
              <a:rPr lang="en-US" sz="2000" i="1" baseline="-25000" dirty="0" err="1" smtClean="0">
                <a:latin typeface="Times New Roman"/>
                <a:cs typeface="Times New Roman"/>
              </a:rPr>
              <a:t>j</a:t>
            </a:r>
            <a:endParaRPr lang="en-US" sz="2000" b="1" i="1" dirty="0" smtClean="0">
              <a:latin typeface="Times New Roman"/>
              <a:cs typeface="Times New Roman"/>
            </a:endParaRPr>
          </a:p>
        </p:txBody>
      </p:sp>
    </p:spTree>
    <p:extLst>
      <p:ext uri="{BB962C8B-B14F-4D97-AF65-F5344CB8AC3E}">
        <p14:creationId xmlns:p14="http://schemas.microsoft.com/office/powerpoint/2010/main" val="178089291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ormulas-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 y="2559428"/>
            <a:ext cx="7205268" cy="3675562"/>
          </a:xfrm>
          <a:prstGeom prst="rect">
            <a:avLst/>
          </a:prstGeom>
        </p:spPr>
      </p:pic>
      <p:sp>
        <p:nvSpPr>
          <p:cNvPr id="20" name="TextBox 19"/>
          <p:cNvSpPr txBox="1"/>
          <p:nvPr/>
        </p:nvSpPr>
        <p:spPr>
          <a:xfrm>
            <a:off x="6159412" y="6395938"/>
            <a:ext cx="2364750" cy="369332"/>
          </a:xfrm>
          <a:prstGeom prst="rect">
            <a:avLst/>
          </a:prstGeom>
          <a:noFill/>
        </p:spPr>
        <p:txBody>
          <a:bodyPr wrap="none" rtlCol="0">
            <a:spAutoFit/>
          </a:bodyPr>
          <a:lstStyle/>
          <a:p>
            <a:r>
              <a:rPr lang="en-US" dirty="0" smtClean="0"/>
              <a:t>Bogo et al., CVPR 2014.</a:t>
            </a:r>
            <a:endParaRPr lang="en-US" dirty="0"/>
          </a:p>
        </p:txBody>
      </p:sp>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New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coregistration</a:t>
            </a:r>
            <a:r>
              <a:rPr kumimoji="0" lang="en-US" sz="4400" b="0" i="0" u="none" strike="noStrike" kern="1200" cap="none" spc="0" normalizeH="0" noProof="0" dirty="0" smtClean="0">
                <a:ln>
                  <a:noFill/>
                </a:ln>
                <a:solidFill>
                  <a:schemeClr val="tx1"/>
                </a:solidFill>
                <a:effectLst/>
                <a:uLnTx/>
                <a:uFillTx/>
                <a:latin typeface="+mj-lt"/>
                <a:ea typeface="+mj-ea"/>
                <a:cs typeface="+mj-cs"/>
              </a:rPr>
              <a:t> objective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205561" y="1302603"/>
            <a:ext cx="8949323" cy="830991"/>
          </a:xfrm>
          <a:prstGeom prst="rect">
            <a:avLst/>
          </a:prstGeom>
          <a:noFill/>
        </p:spPr>
        <p:txBody>
          <a:bodyPr wrap="none" lIns="91434" tIns="45717" rIns="91434" bIns="45717" rtlCol="0">
            <a:spAutoFit/>
          </a:bodyPr>
          <a:lstStyle/>
          <a:p>
            <a:r>
              <a:rPr lang="en-US" sz="2400" dirty="0" smtClean="0"/>
              <a:t>Given a set of scan </a:t>
            </a:r>
            <a:r>
              <a:rPr lang="en-US" sz="2400" dirty="0" smtClean="0">
                <a:latin typeface="Times New Roman"/>
                <a:cs typeface="Times New Roman"/>
              </a:rPr>
              <a:t>{</a:t>
            </a:r>
            <a:r>
              <a:rPr lang="en-US" sz="2400" i="1" dirty="0" err="1" smtClean="0">
                <a:latin typeface="Times New Roman"/>
                <a:cs typeface="Times New Roman"/>
              </a:rPr>
              <a:t>S</a:t>
            </a:r>
            <a:r>
              <a:rPr lang="en-US" sz="2400" i="1" baseline="-25000" dirty="0" err="1" smtClean="0">
                <a:latin typeface="Times New Roman"/>
                <a:cs typeface="Times New Roman"/>
              </a:rPr>
              <a:t>j</a:t>
            </a:r>
            <a:r>
              <a:rPr lang="en-US" sz="2400" dirty="0" smtClean="0">
                <a:latin typeface="Times New Roman"/>
                <a:cs typeface="Times New Roman"/>
              </a:rPr>
              <a:t>}</a:t>
            </a:r>
            <a:r>
              <a:rPr lang="en-US" sz="2400" dirty="0" smtClean="0"/>
              <a:t>, optimize for a set of registrations </a:t>
            </a:r>
            <a:r>
              <a:rPr lang="en-US" sz="2400" dirty="0" smtClean="0">
                <a:latin typeface="Times New Roman"/>
                <a:cs typeface="Times New Roman"/>
              </a:rPr>
              <a:t>{</a:t>
            </a:r>
            <a:r>
              <a:rPr lang="en-US" sz="2400" dirty="0" err="1" smtClean="0">
                <a:latin typeface="Times New Roman"/>
                <a:cs typeface="Times New Roman"/>
              </a:rPr>
              <a:t>V</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a:t>
            </a:r>
          </a:p>
          <a:p>
            <a:r>
              <a:rPr lang="en-US" sz="2400" dirty="0" smtClean="0"/>
              <a:t>pose vectors </a:t>
            </a:r>
            <a:r>
              <a:rPr lang="en-US" sz="2400" dirty="0" smtClean="0">
                <a:latin typeface="Times New Roman"/>
                <a:cs typeface="Times New Roman"/>
              </a:rPr>
              <a:t>{</a:t>
            </a:r>
            <a:r>
              <a:rPr lang="en-US" sz="2400" dirty="0" err="1" smtClean="0">
                <a:latin typeface="Times New Roman"/>
                <a:cs typeface="Times New Roman"/>
              </a:rPr>
              <a:t>θ</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 model parameters  </a:t>
            </a:r>
            <a:r>
              <a:rPr lang="en-US" sz="2400" dirty="0" err="1" smtClean="0">
                <a:latin typeface="Times New Roman"/>
                <a:cs typeface="Times New Roman"/>
              </a:rPr>
              <a:t>Φ</a:t>
            </a:r>
            <a:r>
              <a:rPr lang="en-US" sz="2400" dirty="0" smtClean="0"/>
              <a:t>, and appearance models {U</a:t>
            </a:r>
            <a:r>
              <a:rPr lang="en-US" sz="2400" baseline="-25000" dirty="0" smtClean="0"/>
              <a:t>p</a:t>
            </a:r>
            <a:r>
              <a:rPr lang="en-US" sz="2400" dirty="0" smtClean="0"/>
              <a:t>}:</a:t>
            </a:r>
            <a:endParaRPr lang="en-US" sz="2400" dirty="0"/>
          </a:p>
        </p:txBody>
      </p:sp>
      <p:sp>
        <p:nvSpPr>
          <p:cNvPr id="2" name="Rectangle 1"/>
          <p:cNvSpPr/>
          <p:nvPr/>
        </p:nvSpPr>
        <p:spPr>
          <a:xfrm>
            <a:off x="4078966" y="2309253"/>
            <a:ext cx="4078964" cy="4086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591370" y="2520153"/>
            <a:ext cx="794940" cy="597339"/>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312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ormulas-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 y="2559428"/>
            <a:ext cx="7205268" cy="3675562"/>
          </a:xfrm>
          <a:prstGeom prst="rect">
            <a:avLst/>
          </a:prstGeom>
        </p:spPr>
      </p:pic>
      <p:sp>
        <p:nvSpPr>
          <p:cNvPr id="20" name="TextBox 19"/>
          <p:cNvSpPr txBox="1"/>
          <p:nvPr/>
        </p:nvSpPr>
        <p:spPr>
          <a:xfrm>
            <a:off x="6159412" y="6395938"/>
            <a:ext cx="2364750" cy="369332"/>
          </a:xfrm>
          <a:prstGeom prst="rect">
            <a:avLst/>
          </a:prstGeom>
          <a:noFill/>
        </p:spPr>
        <p:txBody>
          <a:bodyPr wrap="none" rtlCol="0">
            <a:spAutoFit/>
          </a:bodyPr>
          <a:lstStyle/>
          <a:p>
            <a:r>
              <a:rPr lang="en-US" dirty="0" smtClean="0"/>
              <a:t>Bogo et al., CVPR 2014.</a:t>
            </a:r>
            <a:endParaRPr lang="en-US" dirty="0"/>
          </a:p>
        </p:txBody>
      </p:sp>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New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coregistration</a:t>
            </a:r>
            <a:r>
              <a:rPr kumimoji="0" lang="en-US" sz="4400" b="0" i="0" u="none" strike="noStrike" kern="1200" cap="none" spc="0" normalizeH="0" noProof="0" dirty="0" smtClean="0">
                <a:ln>
                  <a:noFill/>
                </a:ln>
                <a:solidFill>
                  <a:schemeClr val="tx1"/>
                </a:solidFill>
                <a:effectLst/>
                <a:uLnTx/>
                <a:uFillTx/>
                <a:latin typeface="+mj-lt"/>
                <a:ea typeface="+mj-ea"/>
                <a:cs typeface="+mj-cs"/>
              </a:rPr>
              <a:t> objective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205561" y="1302603"/>
            <a:ext cx="8949323" cy="830991"/>
          </a:xfrm>
          <a:prstGeom prst="rect">
            <a:avLst/>
          </a:prstGeom>
          <a:noFill/>
        </p:spPr>
        <p:txBody>
          <a:bodyPr wrap="none" lIns="91434" tIns="45717" rIns="91434" bIns="45717" rtlCol="0">
            <a:spAutoFit/>
          </a:bodyPr>
          <a:lstStyle/>
          <a:p>
            <a:r>
              <a:rPr lang="en-US" sz="2400" dirty="0" smtClean="0"/>
              <a:t>Given a set of scan </a:t>
            </a:r>
            <a:r>
              <a:rPr lang="en-US" sz="2400" dirty="0" smtClean="0">
                <a:latin typeface="Times New Roman"/>
                <a:cs typeface="Times New Roman"/>
              </a:rPr>
              <a:t>{</a:t>
            </a:r>
            <a:r>
              <a:rPr lang="en-US" sz="2400" i="1" dirty="0" err="1" smtClean="0">
                <a:latin typeface="Times New Roman"/>
                <a:cs typeface="Times New Roman"/>
              </a:rPr>
              <a:t>S</a:t>
            </a:r>
            <a:r>
              <a:rPr lang="en-US" sz="2400" i="1" baseline="-25000" dirty="0" err="1" smtClean="0">
                <a:latin typeface="Times New Roman"/>
                <a:cs typeface="Times New Roman"/>
              </a:rPr>
              <a:t>j</a:t>
            </a:r>
            <a:r>
              <a:rPr lang="en-US" sz="2400" dirty="0" smtClean="0">
                <a:latin typeface="Times New Roman"/>
                <a:cs typeface="Times New Roman"/>
              </a:rPr>
              <a:t>}</a:t>
            </a:r>
            <a:r>
              <a:rPr lang="en-US" sz="2400" dirty="0" smtClean="0"/>
              <a:t>, optimize for a set of registrations </a:t>
            </a:r>
            <a:r>
              <a:rPr lang="en-US" sz="2400" dirty="0" smtClean="0">
                <a:latin typeface="Times New Roman"/>
                <a:cs typeface="Times New Roman"/>
              </a:rPr>
              <a:t>{</a:t>
            </a:r>
            <a:r>
              <a:rPr lang="en-US" sz="2400" dirty="0" err="1" smtClean="0">
                <a:latin typeface="Times New Roman"/>
                <a:cs typeface="Times New Roman"/>
              </a:rPr>
              <a:t>V</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a:t>
            </a:r>
          </a:p>
          <a:p>
            <a:r>
              <a:rPr lang="en-US" sz="2400" dirty="0" smtClean="0"/>
              <a:t>pose vectors </a:t>
            </a:r>
            <a:r>
              <a:rPr lang="en-US" sz="2400" dirty="0" smtClean="0">
                <a:latin typeface="Times New Roman"/>
                <a:cs typeface="Times New Roman"/>
              </a:rPr>
              <a:t>{</a:t>
            </a:r>
            <a:r>
              <a:rPr lang="en-US" sz="2400" dirty="0" err="1" smtClean="0">
                <a:latin typeface="Times New Roman"/>
                <a:cs typeface="Times New Roman"/>
              </a:rPr>
              <a:t>θ</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 model parameters  </a:t>
            </a:r>
            <a:r>
              <a:rPr lang="en-US" sz="2400" dirty="0" err="1" smtClean="0">
                <a:latin typeface="Times New Roman"/>
                <a:cs typeface="Times New Roman"/>
              </a:rPr>
              <a:t>Φ</a:t>
            </a:r>
            <a:r>
              <a:rPr lang="en-US" sz="2400" dirty="0" smtClean="0"/>
              <a:t>, and appearance models {U</a:t>
            </a:r>
            <a:r>
              <a:rPr lang="en-US" sz="2400" baseline="-25000" dirty="0" smtClean="0"/>
              <a:t>p</a:t>
            </a:r>
            <a:r>
              <a:rPr lang="en-US" sz="2400" dirty="0" smtClean="0"/>
              <a:t>}:</a:t>
            </a:r>
            <a:endParaRPr lang="en-US" sz="2400" dirty="0"/>
          </a:p>
        </p:txBody>
      </p:sp>
      <p:sp>
        <p:nvSpPr>
          <p:cNvPr id="10" name="Rectangle 9"/>
          <p:cNvSpPr/>
          <p:nvPr/>
        </p:nvSpPr>
        <p:spPr>
          <a:xfrm>
            <a:off x="2591370" y="2520153"/>
            <a:ext cx="794940" cy="597339"/>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78966" y="3425392"/>
            <a:ext cx="4078964" cy="2970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403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ormulas-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 y="2559428"/>
            <a:ext cx="7205268" cy="3675562"/>
          </a:xfrm>
          <a:prstGeom prst="rect">
            <a:avLst/>
          </a:prstGeom>
        </p:spPr>
      </p:pic>
      <p:sp>
        <p:nvSpPr>
          <p:cNvPr id="20" name="TextBox 19"/>
          <p:cNvSpPr txBox="1"/>
          <p:nvPr/>
        </p:nvSpPr>
        <p:spPr>
          <a:xfrm>
            <a:off x="6159412" y="6395938"/>
            <a:ext cx="2364750" cy="369332"/>
          </a:xfrm>
          <a:prstGeom prst="rect">
            <a:avLst/>
          </a:prstGeom>
          <a:noFill/>
        </p:spPr>
        <p:txBody>
          <a:bodyPr wrap="none" rtlCol="0">
            <a:spAutoFit/>
          </a:bodyPr>
          <a:lstStyle/>
          <a:p>
            <a:r>
              <a:rPr lang="en-US" dirty="0" smtClean="0"/>
              <a:t>Bogo et al., CVPR 2014.</a:t>
            </a:r>
            <a:endParaRPr lang="en-US" dirty="0"/>
          </a:p>
        </p:txBody>
      </p:sp>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New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coregistration</a:t>
            </a:r>
            <a:r>
              <a:rPr kumimoji="0" lang="en-US" sz="4400" b="0" i="0" u="none" strike="noStrike" kern="1200" cap="none" spc="0" normalizeH="0" noProof="0" dirty="0" smtClean="0">
                <a:ln>
                  <a:noFill/>
                </a:ln>
                <a:solidFill>
                  <a:schemeClr val="tx1"/>
                </a:solidFill>
                <a:effectLst/>
                <a:uLnTx/>
                <a:uFillTx/>
                <a:latin typeface="+mj-lt"/>
                <a:ea typeface="+mj-ea"/>
                <a:cs typeface="+mj-cs"/>
              </a:rPr>
              <a:t> objective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205561" y="1302603"/>
            <a:ext cx="8949323" cy="830991"/>
          </a:xfrm>
          <a:prstGeom prst="rect">
            <a:avLst/>
          </a:prstGeom>
          <a:noFill/>
        </p:spPr>
        <p:txBody>
          <a:bodyPr wrap="none" lIns="91434" tIns="45717" rIns="91434" bIns="45717" rtlCol="0">
            <a:spAutoFit/>
          </a:bodyPr>
          <a:lstStyle/>
          <a:p>
            <a:r>
              <a:rPr lang="en-US" sz="2400" dirty="0" smtClean="0"/>
              <a:t>Given a set of scan </a:t>
            </a:r>
            <a:r>
              <a:rPr lang="en-US" sz="2400" dirty="0" smtClean="0">
                <a:latin typeface="Times New Roman"/>
                <a:cs typeface="Times New Roman"/>
              </a:rPr>
              <a:t>{</a:t>
            </a:r>
            <a:r>
              <a:rPr lang="en-US" sz="2400" i="1" dirty="0" err="1" smtClean="0">
                <a:latin typeface="Times New Roman"/>
                <a:cs typeface="Times New Roman"/>
              </a:rPr>
              <a:t>S</a:t>
            </a:r>
            <a:r>
              <a:rPr lang="en-US" sz="2400" i="1" baseline="-25000" dirty="0" err="1" smtClean="0">
                <a:latin typeface="Times New Roman"/>
                <a:cs typeface="Times New Roman"/>
              </a:rPr>
              <a:t>j</a:t>
            </a:r>
            <a:r>
              <a:rPr lang="en-US" sz="2400" dirty="0" smtClean="0">
                <a:latin typeface="Times New Roman"/>
                <a:cs typeface="Times New Roman"/>
              </a:rPr>
              <a:t>}</a:t>
            </a:r>
            <a:r>
              <a:rPr lang="en-US" sz="2400" dirty="0" smtClean="0"/>
              <a:t>, optimize for a set of registrations </a:t>
            </a:r>
            <a:r>
              <a:rPr lang="en-US" sz="2400" dirty="0" smtClean="0">
                <a:latin typeface="Times New Roman"/>
                <a:cs typeface="Times New Roman"/>
              </a:rPr>
              <a:t>{</a:t>
            </a:r>
            <a:r>
              <a:rPr lang="en-US" sz="2400" dirty="0" err="1" smtClean="0">
                <a:latin typeface="Times New Roman"/>
                <a:cs typeface="Times New Roman"/>
              </a:rPr>
              <a:t>V</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a:t>
            </a:r>
          </a:p>
          <a:p>
            <a:r>
              <a:rPr lang="en-US" sz="2400" dirty="0" smtClean="0"/>
              <a:t>pose vectors </a:t>
            </a:r>
            <a:r>
              <a:rPr lang="en-US" sz="2400" dirty="0" smtClean="0">
                <a:latin typeface="Times New Roman"/>
                <a:cs typeface="Times New Roman"/>
              </a:rPr>
              <a:t>{</a:t>
            </a:r>
            <a:r>
              <a:rPr lang="en-US" sz="2400" dirty="0" err="1" smtClean="0">
                <a:latin typeface="Times New Roman"/>
                <a:cs typeface="Times New Roman"/>
              </a:rPr>
              <a:t>θ</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 model parameters  </a:t>
            </a:r>
            <a:r>
              <a:rPr lang="en-US" sz="2400" dirty="0" err="1" smtClean="0">
                <a:latin typeface="Times New Roman"/>
                <a:cs typeface="Times New Roman"/>
              </a:rPr>
              <a:t>Φ</a:t>
            </a:r>
            <a:r>
              <a:rPr lang="en-US" sz="2400" dirty="0" smtClean="0"/>
              <a:t>, and appearance models {U</a:t>
            </a:r>
            <a:r>
              <a:rPr lang="en-US" sz="2400" baseline="-25000" dirty="0" smtClean="0"/>
              <a:t>p</a:t>
            </a:r>
            <a:r>
              <a:rPr lang="en-US" sz="2400" dirty="0" smtClean="0"/>
              <a:t>}:</a:t>
            </a:r>
            <a:endParaRPr lang="en-US" sz="2400" dirty="0"/>
          </a:p>
        </p:txBody>
      </p:sp>
      <p:sp>
        <p:nvSpPr>
          <p:cNvPr id="10" name="Rectangle 9"/>
          <p:cNvSpPr/>
          <p:nvPr/>
        </p:nvSpPr>
        <p:spPr>
          <a:xfrm>
            <a:off x="2591370" y="2520153"/>
            <a:ext cx="794940" cy="597339"/>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78966" y="5080356"/>
            <a:ext cx="4078964" cy="13155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82766" y="3308379"/>
            <a:ext cx="4078964" cy="886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3811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ormulas-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 y="2559428"/>
            <a:ext cx="7205268" cy="3675562"/>
          </a:xfrm>
          <a:prstGeom prst="rect">
            <a:avLst/>
          </a:prstGeom>
        </p:spPr>
      </p:pic>
      <p:sp>
        <p:nvSpPr>
          <p:cNvPr id="20" name="TextBox 19"/>
          <p:cNvSpPr txBox="1"/>
          <p:nvPr/>
        </p:nvSpPr>
        <p:spPr>
          <a:xfrm>
            <a:off x="6159412" y="6395938"/>
            <a:ext cx="2364750" cy="369332"/>
          </a:xfrm>
          <a:prstGeom prst="rect">
            <a:avLst/>
          </a:prstGeom>
          <a:noFill/>
        </p:spPr>
        <p:txBody>
          <a:bodyPr wrap="none" rtlCol="0">
            <a:spAutoFit/>
          </a:bodyPr>
          <a:lstStyle/>
          <a:p>
            <a:r>
              <a:rPr lang="en-US" dirty="0" smtClean="0"/>
              <a:t>Bogo et al., CVPR 2014.</a:t>
            </a:r>
            <a:endParaRPr lang="en-US" dirty="0"/>
          </a:p>
        </p:txBody>
      </p:sp>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New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coregistration</a:t>
            </a:r>
            <a:r>
              <a:rPr kumimoji="0" lang="en-US" sz="4400" b="0" i="0" u="none" strike="noStrike" kern="1200" cap="none" spc="0" normalizeH="0" noProof="0" dirty="0" smtClean="0">
                <a:ln>
                  <a:noFill/>
                </a:ln>
                <a:solidFill>
                  <a:schemeClr val="tx1"/>
                </a:solidFill>
                <a:effectLst/>
                <a:uLnTx/>
                <a:uFillTx/>
                <a:latin typeface="+mj-lt"/>
                <a:ea typeface="+mj-ea"/>
                <a:cs typeface="+mj-cs"/>
              </a:rPr>
              <a:t> objective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205561" y="1302603"/>
            <a:ext cx="8949323" cy="830991"/>
          </a:xfrm>
          <a:prstGeom prst="rect">
            <a:avLst/>
          </a:prstGeom>
          <a:noFill/>
        </p:spPr>
        <p:txBody>
          <a:bodyPr wrap="none" lIns="91434" tIns="45717" rIns="91434" bIns="45717" rtlCol="0">
            <a:spAutoFit/>
          </a:bodyPr>
          <a:lstStyle/>
          <a:p>
            <a:r>
              <a:rPr lang="en-US" sz="2400" dirty="0" smtClean="0"/>
              <a:t>Given a set of scan </a:t>
            </a:r>
            <a:r>
              <a:rPr lang="en-US" sz="2400" dirty="0" smtClean="0">
                <a:latin typeface="Times New Roman"/>
                <a:cs typeface="Times New Roman"/>
              </a:rPr>
              <a:t>{</a:t>
            </a:r>
            <a:r>
              <a:rPr lang="en-US" sz="2400" i="1" dirty="0" err="1" smtClean="0">
                <a:latin typeface="Times New Roman"/>
                <a:cs typeface="Times New Roman"/>
              </a:rPr>
              <a:t>S</a:t>
            </a:r>
            <a:r>
              <a:rPr lang="en-US" sz="2400" i="1" baseline="-25000" dirty="0" err="1" smtClean="0">
                <a:latin typeface="Times New Roman"/>
                <a:cs typeface="Times New Roman"/>
              </a:rPr>
              <a:t>j</a:t>
            </a:r>
            <a:r>
              <a:rPr lang="en-US" sz="2400" dirty="0" smtClean="0">
                <a:latin typeface="Times New Roman"/>
                <a:cs typeface="Times New Roman"/>
              </a:rPr>
              <a:t>}</a:t>
            </a:r>
            <a:r>
              <a:rPr lang="en-US" sz="2400" dirty="0" smtClean="0"/>
              <a:t>, optimize for a set of registrations </a:t>
            </a:r>
            <a:r>
              <a:rPr lang="en-US" sz="2400" dirty="0" smtClean="0">
                <a:latin typeface="Times New Roman"/>
                <a:cs typeface="Times New Roman"/>
              </a:rPr>
              <a:t>{</a:t>
            </a:r>
            <a:r>
              <a:rPr lang="en-US" sz="2400" dirty="0" err="1" smtClean="0">
                <a:latin typeface="Times New Roman"/>
                <a:cs typeface="Times New Roman"/>
              </a:rPr>
              <a:t>V</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a:t>
            </a:r>
          </a:p>
          <a:p>
            <a:r>
              <a:rPr lang="en-US" sz="2400" dirty="0" smtClean="0"/>
              <a:t>pose vectors </a:t>
            </a:r>
            <a:r>
              <a:rPr lang="en-US" sz="2400" dirty="0" smtClean="0">
                <a:latin typeface="Times New Roman"/>
                <a:cs typeface="Times New Roman"/>
              </a:rPr>
              <a:t>{</a:t>
            </a:r>
            <a:r>
              <a:rPr lang="en-US" sz="2400" dirty="0" err="1" smtClean="0">
                <a:latin typeface="Times New Roman"/>
                <a:cs typeface="Times New Roman"/>
              </a:rPr>
              <a:t>θ</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 model parameters  </a:t>
            </a:r>
            <a:r>
              <a:rPr lang="en-US" sz="2400" dirty="0" err="1" smtClean="0">
                <a:latin typeface="Times New Roman"/>
                <a:cs typeface="Times New Roman"/>
              </a:rPr>
              <a:t>Φ</a:t>
            </a:r>
            <a:r>
              <a:rPr lang="en-US" sz="2400" dirty="0" smtClean="0"/>
              <a:t>, and appearance models {U</a:t>
            </a:r>
            <a:r>
              <a:rPr lang="en-US" sz="2400" baseline="-25000" dirty="0" smtClean="0"/>
              <a:t>p</a:t>
            </a:r>
            <a:r>
              <a:rPr lang="en-US" sz="2400" dirty="0" smtClean="0"/>
              <a:t>}:</a:t>
            </a:r>
            <a:endParaRPr lang="en-US" sz="2400" dirty="0"/>
          </a:p>
        </p:txBody>
      </p:sp>
      <p:sp>
        <p:nvSpPr>
          <p:cNvPr id="10" name="Rectangle 9"/>
          <p:cNvSpPr/>
          <p:nvPr/>
        </p:nvSpPr>
        <p:spPr>
          <a:xfrm>
            <a:off x="2591370" y="2520153"/>
            <a:ext cx="794940" cy="597339"/>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78966" y="5907838"/>
            <a:ext cx="4078964" cy="488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65798" y="3423842"/>
            <a:ext cx="4078964" cy="7135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053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Why appearance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1855484" cy="461659"/>
          </a:xfrm>
          <a:prstGeom prst="rect">
            <a:avLst/>
          </a:prstGeom>
          <a:noFill/>
        </p:spPr>
        <p:txBody>
          <a:bodyPr wrap="none" lIns="91434" tIns="45717" rIns="91434" bIns="45717" rtlCol="0">
            <a:spAutoFit/>
          </a:bodyPr>
          <a:lstStyle/>
          <a:p>
            <a:r>
              <a:rPr lang="en-US" sz="2400" dirty="0" smtClean="0"/>
              <a:t>More realism</a:t>
            </a:r>
            <a:endParaRPr lang="en-US" sz="2400" dirty="0"/>
          </a:p>
        </p:txBody>
      </p:sp>
      <p:pic>
        <p:nvPicPr>
          <p:cNvPr id="24" name="Picture 23"/>
          <p:cNvPicPr>
            <a:picLocks noChangeAspect="1"/>
          </p:cNvPicPr>
          <p:nvPr/>
        </p:nvPicPr>
        <p:blipFill>
          <a:blip r:embed="rId3"/>
          <a:stretch>
            <a:fillRect/>
          </a:stretch>
        </p:blipFill>
        <p:spPr>
          <a:xfrm>
            <a:off x="168049" y="1989459"/>
            <a:ext cx="2424041" cy="4113660"/>
          </a:xfrm>
          <a:prstGeom prst="rect">
            <a:avLst/>
          </a:prstGeom>
        </p:spPr>
      </p:pic>
      <p:pic>
        <p:nvPicPr>
          <p:cNvPr id="26" name="Picture 25"/>
          <p:cNvPicPr>
            <a:picLocks noChangeAspect="1"/>
          </p:cNvPicPr>
          <p:nvPr/>
        </p:nvPicPr>
        <p:blipFill>
          <a:blip r:embed="rId4"/>
          <a:stretch>
            <a:fillRect/>
          </a:stretch>
        </p:blipFill>
        <p:spPr>
          <a:xfrm>
            <a:off x="1462771" y="1990476"/>
            <a:ext cx="2423441" cy="4112643"/>
          </a:xfrm>
          <a:prstGeom prst="rect">
            <a:avLst/>
          </a:prstGeom>
        </p:spPr>
      </p:pic>
    </p:spTree>
    <p:extLst>
      <p:ext uri="{BB962C8B-B14F-4D97-AF65-F5344CB8AC3E}">
        <p14:creationId xmlns:p14="http://schemas.microsoft.com/office/powerpoint/2010/main" val="73573045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ormulas-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 y="2559428"/>
            <a:ext cx="7205268" cy="3675562"/>
          </a:xfrm>
          <a:prstGeom prst="rect">
            <a:avLst/>
          </a:prstGeom>
        </p:spPr>
      </p:pic>
      <p:sp>
        <p:nvSpPr>
          <p:cNvPr id="20" name="TextBox 19"/>
          <p:cNvSpPr txBox="1"/>
          <p:nvPr/>
        </p:nvSpPr>
        <p:spPr>
          <a:xfrm>
            <a:off x="6159412" y="6395938"/>
            <a:ext cx="2364750" cy="369332"/>
          </a:xfrm>
          <a:prstGeom prst="rect">
            <a:avLst/>
          </a:prstGeom>
          <a:noFill/>
        </p:spPr>
        <p:txBody>
          <a:bodyPr wrap="none" rtlCol="0">
            <a:spAutoFit/>
          </a:bodyPr>
          <a:lstStyle/>
          <a:p>
            <a:r>
              <a:rPr lang="en-US" dirty="0" smtClean="0"/>
              <a:t>Bogo et al., CVPR 2014.</a:t>
            </a:r>
            <a:endParaRPr lang="en-US" dirty="0"/>
          </a:p>
        </p:txBody>
      </p:sp>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New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coregistration</a:t>
            </a:r>
            <a:r>
              <a:rPr kumimoji="0" lang="en-US" sz="4400" b="0" i="0" u="none" strike="noStrike" kern="1200" cap="none" spc="0" normalizeH="0" noProof="0" dirty="0" smtClean="0">
                <a:ln>
                  <a:noFill/>
                </a:ln>
                <a:solidFill>
                  <a:schemeClr val="tx1"/>
                </a:solidFill>
                <a:effectLst/>
                <a:uLnTx/>
                <a:uFillTx/>
                <a:latin typeface="+mj-lt"/>
                <a:ea typeface="+mj-ea"/>
                <a:cs typeface="+mj-cs"/>
              </a:rPr>
              <a:t> objective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205561" y="1302603"/>
            <a:ext cx="8949323" cy="830991"/>
          </a:xfrm>
          <a:prstGeom prst="rect">
            <a:avLst/>
          </a:prstGeom>
          <a:noFill/>
        </p:spPr>
        <p:txBody>
          <a:bodyPr wrap="none" lIns="91434" tIns="45717" rIns="91434" bIns="45717" rtlCol="0">
            <a:spAutoFit/>
          </a:bodyPr>
          <a:lstStyle/>
          <a:p>
            <a:r>
              <a:rPr lang="en-US" sz="2400" dirty="0" smtClean="0"/>
              <a:t>Given a set of scan </a:t>
            </a:r>
            <a:r>
              <a:rPr lang="en-US" sz="2400" dirty="0" smtClean="0">
                <a:latin typeface="Times New Roman"/>
                <a:cs typeface="Times New Roman"/>
              </a:rPr>
              <a:t>{</a:t>
            </a:r>
            <a:r>
              <a:rPr lang="en-US" sz="2400" i="1" dirty="0" err="1" smtClean="0">
                <a:latin typeface="Times New Roman"/>
                <a:cs typeface="Times New Roman"/>
              </a:rPr>
              <a:t>S</a:t>
            </a:r>
            <a:r>
              <a:rPr lang="en-US" sz="2400" i="1" baseline="-25000" dirty="0" err="1" smtClean="0">
                <a:latin typeface="Times New Roman"/>
                <a:cs typeface="Times New Roman"/>
              </a:rPr>
              <a:t>j</a:t>
            </a:r>
            <a:r>
              <a:rPr lang="en-US" sz="2400" dirty="0" smtClean="0">
                <a:latin typeface="Times New Roman"/>
                <a:cs typeface="Times New Roman"/>
              </a:rPr>
              <a:t>}</a:t>
            </a:r>
            <a:r>
              <a:rPr lang="en-US" sz="2400" dirty="0" smtClean="0"/>
              <a:t>, optimize for a set of registrations </a:t>
            </a:r>
            <a:r>
              <a:rPr lang="en-US" sz="2400" dirty="0" smtClean="0">
                <a:latin typeface="Times New Roman"/>
                <a:cs typeface="Times New Roman"/>
              </a:rPr>
              <a:t>{</a:t>
            </a:r>
            <a:r>
              <a:rPr lang="en-US" sz="2400" dirty="0" err="1" smtClean="0">
                <a:latin typeface="Times New Roman"/>
                <a:cs typeface="Times New Roman"/>
              </a:rPr>
              <a:t>V</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a:t>
            </a:r>
          </a:p>
          <a:p>
            <a:r>
              <a:rPr lang="en-US" sz="2400" dirty="0" smtClean="0"/>
              <a:t>pose vectors </a:t>
            </a:r>
            <a:r>
              <a:rPr lang="en-US" sz="2400" dirty="0" smtClean="0">
                <a:latin typeface="Times New Roman"/>
                <a:cs typeface="Times New Roman"/>
              </a:rPr>
              <a:t>{</a:t>
            </a:r>
            <a:r>
              <a:rPr lang="en-US" sz="2400" dirty="0" err="1" smtClean="0">
                <a:latin typeface="Times New Roman"/>
                <a:cs typeface="Times New Roman"/>
              </a:rPr>
              <a:t>θ</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 model parameters  </a:t>
            </a:r>
            <a:r>
              <a:rPr lang="en-US" sz="2400" dirty="0" err="1" smtClean="0">
                <a:latin typeface="Times New Roman"/>
                <a:cs typeface="Times New Roman"/>
              </a:rPr>
              <a:t>Φ</a:t>
            </a:r>
            <a:r>
              <a:rPr lang="en-US" sz="2400" dirty="0" smtClean="0"/>
              <a:t>, and appearance models {U</a:t>
            </a:r>
            <a:r>
              <a:rPr lang="en-US" sz="2400" baseline="-25000" dirty="0" smtClean="0"/>
              <a:t>p</a:t>
            </a:r>
            <a:r>
              <a:rPr lang="en-US" sz="2400" dirty="0" smtClean="0"/>
              <a:t>}:</a:t>
            </a:r>
            <a:endParaRPr lang="en-US" sz="2400" dirty="0"/>
          </a:p>
        </p:txBody>
      </p:sp>
      <p:sp>
        <p:nvSpPr>
          <p:cNvPr id="12" name="Rectangle 11"/>
          <p:cNvSpPr/>
          <p:nvPr/>
        </p:nvSpPr>
        <p:spPr>
          <a:xfrm>
            <a:off x="2591370" y="2520153"/>
            <a:ext cx="794940" cy="597339"/>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21235" y="3406146"/>
            <a:ext cx="4078964" cy="712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8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ormulas-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 y="2559428"/>
            <a:ext cx="7205268" cy="3675562"/>
          </a:xfrm>
          <a:prstGeom prst="rect">
            <a:avLst/>
          </a:prstGeom>
        </p:spPr>
      </p:pic>
      <p:sp>
        <p:nvSpPr>
          <p:cNvPr id="38" name="Rectangle 37"/>
          <p:cNvSpPr/>
          <p:nvPr/>
        </p:nvSpPr>
        <p:spPr>
          <a:xfrm>
            <a:off x="3982780" y="3262979"/>
            <a:ext cx="3550608" cy="890858"/>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159412" y="6395938"/>
            <a:ext cx="2364750" cy="369332"/>
          </a:xfrm>
          <a:prstGeom prst="rect">
            <a:avLst/>
          </a:prstGeom>
          <a:noFill/>
        </p:spPr>
        <p:txBody>
          <a:bodyPr wrap="none" rtlCol="0">
            <a:spAutoFit/>
          </a:bodyPr>
          <a:lstStyle/>
          <a:p>
            <a:r>
              <a:rPr lang="en-US" dirty="0" smtClean="0"/>
              <a:t>Bogo et al., CVPR 2014.</a:t>
            </a:r>
            <a:endParaRPr lang="en-US" dirty="0"/>
          </a:p>
        </p:txBody>
      </p:sp>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New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coregistration</a:t>
            </a:r>
            <a:r>
              <a:rPr kumimoji="0" lang="en-US" sz="4400" b="0" i="0" u="none" strike="noStrike" kern="1200" cap="none" spc="0" normalizeH="0" noProof="0" dirty="0" smtClean="0">
                <a:ln>
                  <a:noFill/>
                </a:ln>
                <a:solidFill>
                  <a:schemeClr val="tx1"/>
                </a:solidFill>
                <a:effectLst/>
                <a:uLnTx/>
                <a:uFillTx/>
                <a:latin typeface="+mj-lt"/>
                <a:ea typeface="+mj-ea"/>
                <a:cs typeface="+mj-cs"/>
              </a:rPr>
              <a:t> objective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0" name="TextBox 29"/>
          <p:cNvSpPr txBox="1"/>
          <p:nvPr/>
        </p:nvSpPr>
        <p:spPr>
          <a:xfrm>
            <a:off x="6278330" y="4765327"/>
            <a:ext cx="3082122" cy="830997"/>
          </a:xfrm>
          <a:prstGeom prst="rect">
            <a:avLst/>
          </a:prstGeom>
          <a:noFill/>
        </p:spPr>
        <p:txBody>
          <a:bodyPr wrap="square" rtlCol="0">
            <a:spAutoFit/>
          </a:bodyPr>
          <a:lstStyle/>
          <a:p>
            <a:pPr marL="180975" indent="-180975" algn="ctr"/>
            <a:r>
              <a:rPr lang="en-US" sz="2400" dirty="0">
                <a:cs typeface="Helvetica Neue Light"/>
              </a:rPr>
              <a:t>a</a:t>
            </a:r>
            <a:r>
              <a:rPr lang="en-US" sz="2400" dirty="0" smtClean="0">
                <a:cs typeface="Helvetica Neue Light"/>
              </a:rPr>
              <a:t>ppearance-based</a:t>
            </a:r>
          </a:p>
          <a:p>
            <a:pPr marL="180975" indent="-180975" algn="ctr"/>
            <a:r>
              <a:rPr lang="en-US" sz="2400" dirty="0" smtClean="0">
                <a:cs typeface="Helvetica Neue Light"/>
              </a:rPr>
              <a:t>error term</a:t>
            </a:r>
          </a:p>
        </p:txBody>
      </p:sp>
      <p:cxnSp>
        <p:nvCxnSpPr>
          <p:cNvPr id="11" name="Straight Connector 10"/>
          <p:cNvCxnSpPr/>
          <p:nvPr/>
        </p:nvCxnSpPr>
        <p:spPr>
          <a:xfrm>
            <a:off x="7176669" y="4153837"/>
            <a:ext cx="557972" cy="611490"/>
          </a:xfrm>
          <a:prstGeom prst="line">
            <a:avLst/>
          </a:prstGeom>
          <a:ln w="15875"/>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05561" y="1302603"/>
            <a:ext cx="8949323" cy="830991"/>
          </a:xfrm>
          <a:prstGeom prst="rect">
            <a:avLst/>
          </a:prstGeom>
          <a:noFill/>
        </p:spPr>
        <p:txBody>
          <a:bodyPr wrap="none" lIns="91434" tIns="45717" rIns="91434" bIns="45717" rtlCol="0">
            <a:spAutoFit/>
          </a:bodyPr>
          <a:lstStyle/>
          <a:p>
            <a:r>
              <a:rPr lang="en-US" sz="2400" dirty="0" smtClean="0"/>
              <a:t>Given a set of scan </a:t>
            </a:r>
            <a:r>
              <a:rPr lang="en-US" sz="2400" dirty="0" smtClean="0">
                <a:latin typeface="Times New Roman"/>
                <a:cs typeface="Times New Roman"/>
              </a:rPr>
              <a:t>{</a:t>
            </a:r>
            <a:r>
              <a:rPr lang="en-US" sz="2400" i="1" dirty="0" err="1" smtClean="0">
                <a:latin typeface="Times New Roman"/>
                <a:cs typeface="Times New Roman"/>
              </a:rPr>
              <a:t>S</a:t>
            </a:r>
            <a:r>
              <a:rPr lang="en-US" sz="2400" i="1" baseline="-25000" dirty="0" err="1" smtClean="0">
                <a:latin typeface="Times New Roman"/>
                <a:cs typeface="Times New Roman"/>
              </a:rPr>
              <a:t>j</a:t>
            </a:r>
            <a:r>
              <a:rPr lang="en-US" sz="2400" dirty="0" smtClean="0">
                <a:latin typeface="Times New Roman"/>
                <a:cs typeface="Times New Roman"/>
              </a:rPr>
              <a:t>}</a:t>
            </a:r>
            <a:r>
              <a:rPr lang="en-US" sz="2400" dirty="0" smtClean="0"/>
              <a:t>, optimize for a set of registrations </a:t>
            </a:r>
            <a:r>
              <a:rPr lang="en-US" sz="2400" dirty="0" smtClean="0">
                <a:latin typeface="Times New Roman"/>
                <a:cs typeface="Times New Roman"/>
              </a:rPr>
              <a:t>{</a:t>
            </a:r>
            <a:r>
              <a:rPr lang="en-US" sz="2400" dirty="0" err="1" smtClean="0">
                <a:latin typeface="Times New Roman"/>
                <a:cs typeface="Times New Roman"/>
              </a:rPr>
              <a:t>V</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a:t>
            </a:r>
          </a:p>
          <a:p>
            <a:r>
              <a:rPr lang="en-US" sz="2400" dirty="0" smtClean="0"/>
              <a:t>pose vectors </a:t>
            </a:r>
            <a:r>
              <a:rPr lang="en-US" sz="2400" dirty="0" smtClean="0">
                <a:latin typeface="Times New Roman"/>
                <a:cs typeface="Times New Roman"/>
              </a:rPr>
              <a:t>{</a:t>
            </a:r>
            <a:r>
              <a:rPr lang="en-US" sz="2400" dirty="0" err="1" smtClean="0">
                <a:latin typeface="Times New Roman"/>
                <a:cs typeface="Times New Roman"/>
              </a:rPr>
              <a:t>θ</a:t>
            </a:r>
            <a:r>
              <a:rPr lang="en-US" sz="2400" baseline="-25000" dirty="0" err="1" smtClean="0">
                <a:latin typeface="Times New Roman"/>
                <a:cs typeface="Times New Roman"/>
              </a:rPr>
              <a:t>j</a:t>
            </a:r>
            <a:r>
              <a:rPr lang="en-US" sz="2400" dirty="0" smtClean="0">
                <a:latin typeface="Times New Roman"/>
                <a:cs typeface="Times New Roman"/>
              </a:rPr>
              <a:t>}</a:t>
            </a:r>
            <a:r>
              <a:rPr lang="en-US" sz="2400" dirty="0" smtClean="0"/>
              <a:t>, model parameters  </a:t>
            </a:r>
            <a:r>
              <a:rPr lang="en-US" sz="2400" dirty="0" err="1" smtClean="0">
                <a:latin typeface="Times New Roman"/>
                <a:cs typeface="Times New Roman"/>
              </a:rPr>
              <a:t>Φ</a:t>
            </a:r>
            <a:r>
              <a:rPr lang="en-US" sz="2400" dirty="0" smtClean="0"/>
              <a:t>, and appearance models {U</a:t>
            </a:r>
            <a:r>
              <a:rPr lang="en-US" sz="2400" baseline="-25000" dirty="0" smtClean="0"/>
              <a:t>p</a:t>
            </a:r>
            <a:r>
              <a:rPr lang="en-US" sz="2400" dirty="0" smtClean="0"/>
              <a:t>}:</a:t>
            </a:r>
            <a:endParaRPr lang="en-US" sz="2400" dirty="0"/>
          </a:p>
        </p:txBody>
      </p:sp>
      <p:sp>
        <p:nvSpPr>
          <p:cNvPr id="10" name="Rectangle 9"/>
          <p:cNvSpPr/>
          <p:nvPr/>
        </p:nvSpPr>
        <p:spPr>
          <a:xfrm>
            <a:off x="2591370" y="2520153"/>
            <a:ext cx="794940" cy="597339"/>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0279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With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OpenDR</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Shape 212"/>
          <p:cNvSpPr/>
          <p:nvPr/>
        </p:nvSpPr>
        <p:spPr>
          <a:xfrm>
            <a:off x="203197" y="2285619"/>
            <a:ext cx="9381068" cy="464229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2000">
                <a:latin typeface="Courier"/>
                <a:ea typeface="Courier"/>
                <a:cs typeface="Courier"/>
                <a:sym typeface="Courier"/>
              </a:defRPr>
            </a:pPr>
            <a:r>
              <a:rPr sz="1400" b="1" dirty="0">
                <a:solidFill>
                  <a:srgbClr val="800D00"/>
                </a:solidFill>
              </a:rPr>
              <a:t>import</a:t>
            </a:r>
            <a:r>
              <a:rPr sz="1400" dirty="0"/>
              <a:t> chumpy as ch</a:t>
            </a:r>
          </a:p>
          <a:p>
            <a:pPr>
              <a:defRPr sz="2000">
                <a:latin typeface="Courier"/>
                <a:ea typeface="Courier"/>
                <a:cs typeface="Courier"/>
                <a:sym typeface="Courier"/>
              </a:defRPr>
            </a:pPr>
            <a:r>
              <a:rPr lang="en-US" sz="1400" b="1" dirty="0">
                <a:solidFill>
                  <a:srgbClr val="800D00"/>
                </a:solidFill>
              </a:rPr>
              <a:t>i</a:t>
            </a:r>
            <a:r>
              <a:rPr lang="en-US" sz="1400" b="1" dirty="0" smtClean="0">
                <a:solidFill>
                  <a:srgbClr val="800D00"/>
                </a:solidFill>
              </a:rPr>
              <a:t>mport </a:t>
            </a:r>
            <a:r>
              <a:rPr lang="en-US" sz="1400" dirty="0" smtClean="0"/>
              <a:t>cv2</a:t>
            </a:r>
            <a:endParaRPr lang="en-US" sz="1400" b="1" dirty="0" smtClean="0">
              <a:solidFill>
                <a:srgbClr val="800D00"/>
              </a:solidFill>
            </a:endParaRPr>
          </a:p>
          <a:p>
            <a:pPr>
              <a:defRPr sz="2000">
                <a:latin typeface="Courier"/>
                <a:ea typeface="Courier"/>
                <a:cs typeface="Courier"/>
                <a:sym typeface="Courier"/>
              </a:defRPr>
            </a:pPr>
            <a:r>
              <a:rPr lang="en-US" sz="1400" b="1" dirty="0" smtClean="0">
                <a:solidFill>
                  <a:srgbClr val="800D00"/>
                </a:solidFill>
              </a:rPr>
              <a:t>from </a:t>
            </a:r>
            <a:r>
              <a:rPr lang="en-US" sz="1400" dirty="0" err="1" smtClean="0"/>
              <a:t>opendr</a:t>
            </a:r>
            <a:r>
              <a:rPr lang="en-US" sz="1400" dirty="0" err="1" smtClean="0">
                <a:solidFill>
                  <a:srgbClr val="80802F"/>
                </a:solidFill>
              </a:rPr>
              <a:t>.</a:t>
            </a:r>
            <a:r>
              <a:rPr lang="en-US" sz="1400" dirty="0" err="1" smtClean="0"/>
              <a:t>camera</a:t>
            </a:r>
            <a:r>
              <a:rPr lang="en-US" sz="1400" dirty="0" smtClean="0"/>
              <a:t> </a:t>
            </a:r>
            <a:r>
              <a:rPr lang="en-US" sz="1400" b="1" dirty="0" smtClean="0">
                <a:solidFill>
                  <a:srgbClr val="800D00"/>
                </a:solidFill>
              </a:rPr>
              <a:t>import </a:t>
            </a:r>
            <a:r>
              <a:rPr lang="en-US" sz="1400" dirty="0" err="1" smtClean="0"/>
              <a:t>ProjectPoints</a:t>
            </a:r>
            <a:endParaRPr lang="en-US" sz="1400" b="1" dirty="0">
              <a:solidFill>
                <a:srgbClr val="800D00"/>
              </a:solidFill>
            </a:endParaRPr>
          </a:p>
          <a:p>
            <a:pPr>
              <a:defRPr sz="2000">
                <a:latin typeface="Courier"/>
                <a:ea typeface="Courier"/>
                <a:cs typeface="Courier"/>
                <a:sym typeface="Courier"/>
              </a:defRPr>
            </a:pPr>
            <a:r>
              <a:rPr sz="1400" b="1" dirty="0" smtClean="0">
                <a:solidFill>
                  <a:srgbClr val="800D00"/>
                </a:solidFill>
              </a:rPr>
              <a:t>from</a:t>
            </a:r>
            <a:r>
              <a:rPr sz="1400" dirty="0" smtClean="0"/>
              <a:t> opendr</a:t>
            </a:r>
            <a:r>
              <a:rPr sz="1400" dirty="0" smtClean="0">
                <a:solidFill>
                  <a:srgbClr val="80802F"/>
                </a:solidFill>
              </a:rPr>
              <a:t>.</a:t>
            </a:r>
            <a:r>
              <a:rPr lang="en-US" sz="1400" dirty="0" smtClean="0"/>
              <a:t>renderers</a:t>
            </a:r>
            <a:r>
              <a:rPr sz="1400" dirty="0" smtClean="0"/>
              <a:t> </a:t>
            </a:r>
            <a:r>
              <a:rPr sz="1400" b="1" dirty="0" smtClean="0">
                <a:solidFill>
                  <a:srgbClr val="800D00"/>
                </a:solidFill>
              </a:rPr>
              <a:t>import</a:t>
            </a:r>
            <a:r>
              <a:rPr lang="en-US" sz="1400" b="1" dirty="0" smtClean="0">
                <a:solidFill>
                  <a:srgbClr val="800D00"/>
                </a:solidFill>
              </a:rPr>
              <a:t> </a:t>
            </a:r>
            <a:r>
              <a:rPr lang="en-US" sz="1400" dirty="0" smtClean="0"/>
              <a:t>TexturedRenderer</a:t>
            </a:r>
            <a:endParaRPr sz="1400" dirty="0">
              <a:solidFill>
                <a:srgbClr val="80802F"/>
              </a:solidFill>
            </a:endParaRPr>
          </a:p>
          <a:p>
            <a:pPr algn="l" defTabSz="457200">
              <a:defRPr sz="2000">
                <a:latin typeface="Courier"/>
                <a:ea typeface="Courier"/>
                <a:cs typeface="Courier"/>
                <a:sym typeface="Courier"/>
              </a:defRPr>
            </a:pPr>
            <a:endParaRPr lang="en-US" sz="1400" dirty="0" smtClean="0">
              <a:solidFill>
                <a:schemeClr val="bg1">
                  <a:lumMod val="50000"/>
                </a:schemeClr>
              </a:solidFill>
            </a:endParaRPr>
          </a:p>
          <a:p>
            <a:pPr algn="l" defTabSz="457200">
              <a:defRPr sz="2000">
                <a:latin typeface="Courier"/>
                <a:ea typeface="Courier"/>
                <a:cs typeface="Courier"/>
                <a:sym typeface="Courier"/>
              </a:defRPr>
            </a:pPr>
            <a:r>
              <a:rPr lang="en-US" sz="1400" dirty="0" smtClean="0">
                <a:solidFill>
                  <a:schemeClr val="bg1">
                    <a:lumMod val="50000"/>
                  </a:schemeClr>
                </a:solidFill>
              </a:rPr>
              <a:t># Load meshes, create other objectives…</a:t>
            </a:r>
          </a:p>
          <a:p>
            <a:pPr algn="l" defTabSz="457200">
              <a:defRPr sz="2000">
                <a:latin typeface="Courier"/>
                <a:ea typeface="Courier"/>
                <a:cs typeface="Courier"/>
                <a:sym typeface="Courier"/>
              </a:defRPr>
            </a:pPr>
            <a:r>
              <a:rPr lang="en-US" sz="1400" dirty="0" smtClean="0">
                <a:solidFill>
                  <a:schemeClr val="bg1">
                    <a:lumMod val="50000"/>
                  </a:schemeClr>
                </a:solidFill>
              </a:rPr>
              <a:t># …</a:t>
            </a:r>
          </a:p>
          <a:p>
            <a:pPr algn="l" defTabSz="457200">
              <a:defRPr sz="2000">
                <a:latin typeface="Courier"/>
                <a:ea typeface="Courier"/>
                <a:cs typeface="Courier"/>
                <a:sym typeface="Courier"/>
              </a:defRPr>
            </a:pPr>
            <a:endParaRPr sz="1400" dirty="0">
              <a:solidFill>
                <a:srgbClr val="80802F"/>
              </a:solidFill>
            </a:endParaRPr>
          </a:p>
          <a:p>
            <a:pPr algn="l" defTabSz="457200">
              <a:defRPr sz="2000">
                <a:solidFill>
                  <a:srgbClr val="696969"/>
                </a:solidFill>
                <a:latin typeface="Courier"/>
                <a:ea typeface="Courier"/>
                <a:cs typeface="Courier"/>
                <a:sym typeface="Courier"/>
              </a:defRPr>
            </a:pPr>
            <a:r>
              <a:rPr sz="1400" dirty="0" smtClean="0"/>
              <a:t># </a:t>
            </a:r>
            <a:r>
              <a:rPr sz="1400" dirty="0"/>
              <a:t>Construct </a:t>
            </a:r>
            <a:r>
              <a:rPr sz="1400" dirty="0" smtClean="0"/>
              <a:t>renderer</a:t>
            </a:r>
            <a:endParaRPr lang="en-US" sz="1400" dirty="0"/>
          </a:p>
          <a:p>
            <a:pPr algn="l" defTabSz="457200">
              <a:defRPr sz="2000">
                <a:solidFill>
                  <a:srgbClr val="696969"/>
                </a:solidFill>
                <a:latin typeface="Courier"/>
                <a:ea typeface="Courier"/>
                <a:cs typeface="Courier"/>
                <a:sym typeface="Courier"/>
              </a:defRPr>
            </a:pPr>
            <a:r>
              <a:rPr sz="1400" dirty="0" smtClean="0">
                <a:solidFill>
                  <a:srgbClr val="000000"/>
                </a:solidFill>
              </a:rPr>
              <a:t>rn </a:t>
            </a:r>
            <a:r>
              <a:rPr sz="1400" dirty="0">
                <a:solidFill>
                  <a:srgbClr val="000000"/>
                </a:solidFill>
              </a:rPr>
              <a:t>= TexturedRenderer()</a:t>
            </a:r>
          </a:p>
          <a:p>
            <a:pPr>
              <a:defRPr sz="2000">
                <a:latin typeface="Courier"/>
                <a:ea typeface="Courier"/>
                <a:cs typeface="Courier"/>
                <a:sym typeface="Courier"/>
              </a:defRPr>
            </a:pPr>
            <a:r>
              <a:rPr sz="1400" dirty="0"/>
              <a:t>rn</a:t>
            </a:r>
            <a:r>
              <a:rPr sz="1400" dirty="0">
                <a:solidFill>
                  <a:srgbClr val="80802F"/>
                </a:solidFill>
              </a:rPr>
              <a:t>.</a:t>
            </a:r>
            <a:r>
              <a:rPr sz="1400" dirty="0"/>
              <a:t>camera </a:t>
            </a:r>
            <a:r>
              <a:rPr sz="1400" dirty="0">
                <a:solidFill>
                  <a:srgbClr val="80802F"/>
                </a:solidFill>
              </a:rPr>
              <a:t>=</a:t>
            </a:r>
            <a:r>
              <a:rPr sz="1400" dirty="0"/>
              <a:t> ProjectPoints</a:t>
            </a:r>
            <a:r>
              <a:rPr sz="1400" dirty="0">
                <a:solidFill>
                  <a:srgbClr val="80802F"/>
                </a:solidFill>
              </a:rPr>
              <a:t>(</a:t>
            </a:r>
            <a:r>
              <a:rPr sz="1400" dirty="0"/>
              <a:t>v</a:t>
            </a:r>
            <a:r>
              <a:rPr sz="1400" dirty="0">
                <a:solidFill>
                  <a:srgbClr val="80802F"/>
                </a:solidFill>
              </a:rPr>
              <a:t>=</a:t>
            </a:r>
            <a:r>
              <a:rPr sz="1400" dirty="0"/>
              <a:t>m</a:t>
            </a:r>
            <a:r>
              <a:rPr sz="1400" dirty="0">
                <a:solidFill>
                  <a:srgbClr val="80802F"/>
                </a:solidFill>
              </a:rPr>
              <a:t>.</a:t>
            </a:r>
            <a:r>
              <a:rPr sz="1400" dirty="0"/>
              <a:t>v</a:t>
            </a:r>
            <a:r>
              <a:rPr sz="1400" dirty="0" smtClean="0">
                <a:solidFill>
                  <a:srgbClr val="80802F"/>
                </a:solidFill>
              </a:rPr>
              <a:t>,</a:t>
            </a:r>
            <a:r>
              <a:rPr lang="en-US" sz="1400" dirty="0"/>
              <a:t> </a:t>
            </a:r>
            <a:r>
              <a:rPr lang="en-US" sz="1400" dirty="0" smtClean="0"/>
              <a:t>vc</a:t>
            </a:r>
            <a:r>
              <a:rPr lang="en-US" sz="1400" dirty="0" smtClean="0">
                <a:solidFill>
                  <a:srgbClr val="80802F"/>
                </a:solidFill>
              </a:rPr>
              <a:t>=</a:t>
            </a:r>
            <a:r>
              <a:rPr lang="en-US" sz="1400" dirty="0" smtClean="0"/>
              <a:t>m</a:t>
            </a:r>
            <a:r>
              <a:rPr lang="en-US" sz="1400" dirty="0" smtClean="0">
                <a:solidFill>
                  <a:srgbClr val="80802F"/>
                </a:solidFill>
              </a:rPr>
              <a:t>.</a:t>
            </a:r>
            <a:r>
              <a:rPr lang="en-US" sz="1400" dirty="0" smtClean="0"/>
              <a:t>vc</a:t>
            </a:r>
            <a:r>
              <a:rPr lang="en-US" sz="1400" dirty="0" smtClean="0">
                <a:solidFill>
                  <a:srgbClr val="80802F"/>
                </a:solidFill>
              </a:rPr>
              <a:t>,</a:t>
            </a:r>
            <a:r>
              <a:rPr sz="1400" dirty="0" smtClean="0"/>
              <a:t> </a:t>
            </a:r>
            <a:r>
              <a:rPr sz="1400" dirty="0"/>
              <a:t>rt</a:t>
            </a:r>
            <a:r>
              <a:rPr sz="1400" dirty="0">
                <a:solidFill>
                  <a:srgbClr val="80802F"/>
                </a:solidFill>
              </a:rPr>
              <a:t>=</a:t>
            </a:r>
            <a:r>
              <a:rPr sz="1400" dirty="0"/>
              <a:t>ch</a:t>
            </a:r>
            <a:r>
              <a:rPr sz="1400" dirty="0">
                <a:solidFill>
                  <a:srgbClr val="80802F"/>
                </a:solidFill>
              </a:rPr>
              <a:t>.</a:t>
            </a:r>
            <a:r>
              <a:rPr sz="1400" dirty="0"/>
              <a:t>zeros</a:t>
            </a:r>
            <a:r>
              <a:rPr sz="1400" dirty="0">
                <a:solidFill>
                  <a:srgbClr val="80802F"/>
                </a:solidFill>
              </a:rPr>
              <a:t>(</a:t>
            </a:r>
            <a:r>
              <a:rPr sz="1400" dirty="0">
                <a:solidFill>
                  <a:srgbClr val="008C00"/>
                </a:solidFill>
              </a:rPr>
              <a:t>3</a:t>
            </a:r>
            <a:r>
              <a:rPr sz="1400" dirty="0">
                <a:solidFill>
                  <a:srgbClr val="80802F"/>
                </a:solidFill>
              </a:rPr>
              <a:t>),</a:t>
            </a:r>
            <a:r>
              <a:rPr sz="1400" dirty="0"/>
              <a:t> t</a:t>
            </a:r>
            <a:r>
              <a:rPr sz="1400" dirty="0">
                <a:solidFill>
                  <a:srgbClr val="80802F"/>
                </a:solidFill>
              </a:rPr>
              <a:t>=</a:t>
            </a:r>
            <a:r>
              <a:rPr sz="1400" dirty="0"/>
              <a:t>ch</a:t>
            </a:r>
            <a:r>
              <a:rPr sz="1400" dirty="0">
                <a:solidFill>
                  <a:srgbClr val="80802F"/>
                </a:solidFill>
              </a:rPr>
              <a:t>.</a:t>
            </a:r>
            <a:r>
              <a:rPr sz="1400" dirty="0"/>
              <a:t>zeros</a:t>
            </a:r>
            <a:r>
              <a:rPr sz="1400" dirty="0">
                <a:solidFill>
                  <a:srgbClr val="80802F"/>
                </a:solidFill>
              </a:rPr>
              <a:t>(</a:t>
            </a:r>
            <a:r>
              <a:rPr sz="1400" dirty="0">
                <a:solidFill>
                  <a:srgbClr val="008C00"/>
                </a:solidFill>
              </a:rPr>
              <a:t>3</a:t>
            </a:r>
            <a:r>
              <a:rPr sz="1400" dirty="0">
                <a:solidFill>
                  <a:srgbClr val="80802F"/>
                </a:solidFill>
              </a:rPr>
              <a:t>)</a:t>
            </a:r>
            <a:r>
              <a:rPr sz="1400" dirty="0" smtClean="0">
                <a:solidFill>
                  <a:srgbClr val="80802F"/>
                </a:solidFill>
              </a:rPr>
              <a:t>,</a:t>
            </a:r>
            <a:endParaRPr lang="en-US" sz="1400" dirty="0" smtClean="0"/>
          </a:p>
          <a:p>
            <a:pPr>
              <a:defRPr sz="2000">
                <a:latin typeface="Courier"/>
                <a:ea typeface="Courier"/>
                <a:cs typeface="Courier"/>
                <a:sym typeface="Courier"/>
              </a:defRPr>
            </a:pPr>
            <a:r>
              <a:rPr lang="en-US" sz="1400" dirty="0"/>
              <a:t>	</a:t>
            </a:r>
            <a:r>
              <a:rPr lang="en-US" sz="1400" dirty="0" smtClean="0"/>
              <a:t>		</a:t>
            </a:r>
            <a:r>
              <a:rPr sz="1400" dirty="0" smtClean="0"/>
              <a:t>f</a:t>
            </a:r>
            <a:r>
              <a:rPr sz="1400" dirty="0">
                <a:solidFill>
                  <a:srgbClr val="80802F"/>
                </a:solidFill>
              </a:rPr>
              <a:t>=</a:t>
            </a:r>
            <a:r>
              <a:rPr sz="1400" dirty="0"/>
              <a:t>ch</a:t>
            </a:r>
            <a:r>
              <a:rPr sz="1400" dirty="0">
                <a:solidFill>
                  <a:srgbClr val="80802F"/>
                </a:solidFill>
              </a:rPr>
              <a:t>.</a:t>
            </a:r>
            <a:r>
              <a:rPr sz="1400" dirty="0"/>
              <a:t>array</a:t>
            </a:r>
            <a:r>
              <a:rPr sz="1400" dirty="0">
                <a:solidFill>
                  <a:srgbClr val="80802F"/>
                </a:solidFill>
              </a:rPr>
              <a:t>([</a:t>
            </a:r>
            <a:r>
              <a:rPr sz="1400" dirty="0"/>
              <a:t>w</a:t>
            </a:r>
            <a:r>
              <a:rPr sz="1400" dirty="0">
                <a:solidFill>
                  <a:srgbClr val="80802F"/>
                </a:solidFill>
              </a:rPr>
              <a:t>,</a:t>
            </a:r>
            <a:r>
              <a:rPr sz="1400" dirty="0"/>
              <a:t>w</a:t>
            </a:r>
            <a:r>
              <a:rPr sz="1400" dirty="0">
                <a:solidFill>
                  <a:srgbClr val="80802F"/>
                </a:solidFill>
              </a:rPr>
              <a:t>])/</a:t>
            </a:r>
            <a:r>
              <a:rPr sz="1400" dirty="0">
                <a:solidFill>
                  <a:srgbClr val="008C00"/>
                </a:solidFill>
              </a:rPr>
              <a:t>2</a:t>
            </a:r>
            <a:r>
              <a:rPr sz="1400" dirty="0">
                <a:solidFill>
                  <a:srgbClr val="80802F"/>
                </a:solidFill>
              </a:rPr>
              <a:t>.,</a:t>
            </a:r>
            <a:r>
              <a:rPr sz="1400" dirty="0"/>
              <a:t> </a:t>
            </a:r>
            <a:r>
              <a:rPr sz="1400" dirty="0" smtClean="0"/>
              <a:t>c</a:t>
            </a:r>
            <a:r>
              <a:rPr lang="en-US" sz="1400" dirty="0" smtClean="0"/>
              <a:t> </a:t>
            </a:r>
            <a:r>
              <a:rPr sz="1400" dirty="0" smtClean="0">
                <a:solidFill>
                  <a:srgbClr val="80802F"/>
                </a:solidFill>
              </a:rPr>
              <a:t>=</a:t>
            </a:r>
            <a:r>
              <a:rPr lang="en-US" sz="1400" dirty="0" smtClean="0">
                <a:solidFill>
                  <a:srgbClr val="80802F"/>
                </a:solidFill>
              </a:rPr>
              <a:t> </a:t>
            </a:r>
            <a:r>
              <a:rPr sz="1400" dirty="0" smtClean="0"/>
              <a:t>ch</a:t>
            </a:r>
            <a:r>
              <a:rPr sz="1400" dirty="0" smtClean="0">
                <a:solidFill>
                  <a:srgbClr val="80802F"/>
                </a:solidFill>
              </a:rPr>
              <a:t>.</a:t>
            </a:r>
            <a:r>
              <a:rPr sz="1400" dirty="0" smtClean="0"/>
              <a:t>array</a:t>
            </a:r>
            <a:r>
              <a:rPr sz="1400" dirty="0">
                <a:solidFill>
                  <a:srgbClr val="80802F"/>
                </a:solidFill>
              </a:rPr>
              <a:t>([</a:t>
            </a:r>
            <a:r>
              <a:rPr sz="1400" dirty="0"/>
              <a:t>w</a:t>
            </a:r>
            <a:r>
              <a:rPr sz="1400" dirty="0">
                <a:solidFill>
                  <a:srgbClr val="80802F"/>
                </a:solidFill>
              </a:rPr>
              <a:t>,</a:t>
            </a:r>
            <a:r>
              <a:rPr sz="1400" dirty="0"/>
              <a:t>h</a:t>
            </a:r>
            <a:r>
              <a:rPr sz="1400" dirty="0">
                <a:solidFill>
                  <a:srgbClr val="80802F"/>
                </a:solidFill>
              </a:rPr>
              <a:t>])/</a:t>
            </a:r>
            <a:r>
              <a:rPr sz="1400" dirty="0">
                <a:solidFill>
                  <a:srgbClr val="008C00"/>
                </a:solidFill>
              </a:rPr>
              <a:t>2</a:t>
            </a:r>
            <a:r>
              <a:rPr sz="1400" dirty="0">
                <a:solidFill>
                  <a:srgbClr val="80802F"/>
                </a:solidFill>
              </a:rPr>
              <a:t>.,</a:t>
            </a:r>
            <a:r>
              <a:rPr sz="1400" dirty="0"/>
              <a:t> k</a:t>
            </a:r>
            <a:r>
              <a:rPr sz="1400" dirty="0">
                <a:solidFill>
                  <a:srgbClr val="80802F"/>
                </a:solidFill>
              </a:rPr>
              <a:t>=</a:t>
            </a:r>
            <a:r>
              <a:rPr sz="1400" dirty="0"/>
              <a:t>ch</a:t>
            </a:r>
            <a:r>
              <a:rPr sz="1400" dirty="0">
                <a:solidFill>
                  <a:srgbClr val="80802F"/>
                </a:solidFill>
              </a:rPr>
              <a:t>.</a:t>
            </a:r>
            <a:r>
              <a:rPr sz="1400" dirty="0"/>
              <a:t>zeros</a:t>
            </a:r>
            <a:r>
              <a:rPr sz="1400" dirty="0">
                <a:solidFill>
                  <a:srgbClr val="80802F"/>
                </a:solidFill>
              </a:rPr>
              <a:t>(</a:t>
            </a:r>
            <a:r>
              <a:rPr sz="1400" dirty="0">
                <a:solidFill>
                  <a:srgbClr val="008C00"/>
                </a:solidFill>
              </a:rPr>
              <a:t>5</a:t>
            </a:r>
            <a:r>
              <a:rPr sz="1400" dirty="0">
                <a:solidFill>
                  <a:srgbClr val="80802F"/>
                </a:solidFill>
              </a:rPr>
              <a:t>))</a:t>
            </a:r>
          </a:p>
          <a:p>
            <a:pPr algn="l" defTabSz="457200">
              <a:defRPr sz="2000">
                <a:latin typeface="Courier"/>
                <a:ea typeface="Courier"/>
                <a:cs typeface="Courier"/>
                <a:sym typeface="Courier"/>
              </a:defRPr>
            </a:pPr>
            <a:r>
              <a:rPr sz="1400" dirty="0"/>
              <a:t>rn</a:t>
            </a:r>
            <a:r>
              <a:rPr sz="1400" dirty="0">
                <a:solidFill>
                  <a:srgbClr val="80802F"/>
                </a:solidFill>
              </a:rPr>
              <a:t>.</a:t>
            </a:r>
            <a:r>
              <a:rPr sz="1400" dirty="0"/>
              <a:t>frustum </a:t>
            </a:r>
            <a:r>
              <a:rPr sz="1400" dirty="0">
                <a:solidFill>
                  <a:srgbClr val="80802F"/>
                </a:solidFill>
              </a:rPr>
              <a:t>=</a:t>
            </a:r>
            <a:r>
              <a:rPr sz="1400" dirty="0"/>
              <a:t> </a:t>
            </a:r>
            <a:r>
              <a:rPr sz="1400" dirty="0">
                <a:solidFill>
                  <a:srgbClr val="801B80"/>
                </a:solidFill>
              </a:rPr>
              <a:t>{</a:t>
            </a:r>
            <a:r>
              <a:rPr sz="1400" dirty="0">
                <a:solidFill>
                  <a:srgbClr val="032CE6"/>
                </a:solidFill>
              </a:rPr>
              <a:t>'near'</a:t>
            </a:r>
            <a:r>
              <a:rPr sz="1400" dirty="0">
                <a:solidFill>
                  <a:srgbClr val="80802F"/>
                </a:solidFill>
              </a:rPr>
              <a:t>:</a:t>
            </a:r>
            <a:r>
              <a:rPr sz="1400" dirty="0"/>
              <a:t> </a:t>
            </a:r>
            <a:r>
              <a:rPr sz="1400" dirty="0">
                <a:solidFill>
                  <a:srgbClr val="008C00"/>
                </a:solidFill>
              </a:rPr>
              <a:t>1</a:t>
            </a:r>
            <a:r>
              <a:rPr sz="1400" dirty="0">
                <a:solidFill>
                  <a:srgbClr val="80802F"/>
                </a:solidFill>
              </a:rPr>
              <a:t>.,</a:t>
            </a:r>
            <a:r>
              <a:rPr sz="1400" dirty="0"/>
              <a:t> </a:t>
            </a:r>
            <a:r>
              <a:rPr sz="1400" dirty="0">
                <a:solidFill>
                  <a:srgbClr val="032CE6"/>
                </a:solidFill>
              </a:rPr>
              <a:t>'far'</a:t>
            </a:r>
            <a:r>
              <a:rPr sz="1400" dirty="0">
                <a:solidFill>
                  <a:srgbClr val="80802F"/>
                </a:solidFill>
              </a:rPr>
              <a:t>:</a:t>
            </a:r>
            <a:r>
              <a:rPr sz="1400" dirty="0"/>
              <a:t> </a:t>
            </a:r>
            <a:r>
              <a:rPr sz="1400" dirty="0">
                <a:solidFill>
                  <a:srgbClr val="008C00"/>
                </a:solidFill>
              </a:rPr>
              <a:t>10</a:t>
            </a:r>
            <a:r>
              <a:rPr sz="1400" dirty="0">
                <a:solidFill>
                  <a:srgbClr val="80802F"/>
                </a:solidFill>
              </a:rPr>
              <a:t>.,</a:t>
            </a:r>
            <a:r>
              <a:rPr sz="1400" dirty="0"/>
              <a:t> </a:t>
            </a:r>
            <a:r>
              <a:rPr sz="1400" dirty="0">
                <a:solidFill>
                  <a:srgbClr val="032CE6"/>
                </a:solidFill>
              </a:rPr>
              <a:t>'width'</a:t>
            </a:r>
            <a:r>
              <a:rPr sz="1400" dirty="0">
                <a:solidFill>
                  <a:srgbClr val="80802F"/>
                </a:solidFill>
              </a:rPr>
              <a:t>:</a:t>
            </a:r>
            <a:r>
              <a:rPr sz="1400" dirty="0"/>
              <a:t> w</a:t>
            </a:r>
            <a:r>
              <a:rPr sz="1400" dirty="0">
                <a:solidFill>
                  <a:srgbClr val="80802F"/>
                </a:solidFill>
              </a:rPr>
              <a:t>,</a:t>
            </a:r>
            <a:r>
              <a:rPr sz="1400" dirty="0"/>
              <a:t> </a:t>
            </a:r>
            <a:r>
              <a:rPr sz="1400" dirty="0">
                <a:solidFill>
                  <a:srgbClr val="032CE6"/>
                </a:solidFill>
              </a:rPr>
              <a:t>'height'</a:t>
            </a:r>
            <a:r>
              <a:rPr sz="1400" dirty="0">
                <a:solidFill>
                  <a:srgbClr val="80802F"/>
                </a:solidFill>
              </a:rPr>
              <a:t>:</a:t>
            </a:r>
            <a:r>
              <a:rPr sz="1400" dirty="0"/>
              <a:t> h</a:t>
            </a:r>
            <a:r>
              <a:rPr sz="1400" dirty="0">
                <a:solidFill>
                  <a:srgbClr val="801B80"/>
                </a:solidFill>
              </a:rPr>
              <a:t>}</a:t>
            </a:r>
          </a:p>
          <a:p>
            <a:pPr algn="l" defTabSz="457200">
              <a:defRPr sz="2000">
                <a:latin typeface="Courier"/>
                <a:ea typeface="Courier"/>
                <a:cs typeface="Courier"/>
                <a:sym typeface="Courier"/>
              </a:defRPr>
            </a:pPr>
            <a:r>
              <a:rPr sz="1400" dirty="0"/>
              <a:t>rn</a:t>
            </a:r>
            <a:r>
              <a:rPr sz="1400" dirty="0">
                <a:solidFill>
                  <a:srgbClr val="80802F"/>
                </a:solidFill>
              </a:rPr>
              <a:t>.</a:t>
            </a:r>
            <a:r>
              <a:rPr sz="1400" dirty="0"/>
              <a:t>set</a:t>
            </a:r>
            <a:r>
              <a:rPr sz="1400" dirty="0" smtClean="0">
                <a:solidFill>
                  <a:srgbClr val="80802F"/>
                </a:solidFill>
              </a:rPr>
              <a:t>(</a:t>
            </a:r>
            <a:r>
              <a:rPr sz="1400" dirty="0" smtClean="0"/>
              <a:t>f</a:t>
            </a:r>
            <a:r>
              <a:rPr sz="1400" dirty="0">
                <a:solidFill>
                  <a:srgbClr val="80802F"/>
                </a:solidFill>
              </a:rPr>
              <a:t>=</a:t>
            </a:r>
            <a:r>
              <a:rPr sz="1400" dirty="0"/>
              <a:t>m</a:t>
            </a:r>
            <a:r>
              <a:rPr sz="1400" dirty="0">
                <a:solidFill>
                  <a:srgbClr val="80802F"/>
                </a:solidFill>
              </a:rPr>
              <a:t>.</a:t>
            </a:r>
            <a:r>
              <a:rPr sz="1400" dirty="0"/>
              <a:t>f</a:t>
            </a:r>
            <a:r>
              <a:rPr sz="1400" dirty="0">
                <a:solidFill>
                  <a:srgbClr val="80802F"/>
                </a:solidFill>
              </a:rPr>
              <a:t>,</a:t>
            </a:r>
            <a:r>
              <a:rPr sz="1400" dirty="0"/>
              <a:t> texture_image</a:t>
            </a:r>
            <a:r>
              <a:rPr sz="1400" dirty="0">
                <a:solidFill>
                  <a:srgbClr val="80802F"/>
                </a:solidFill>
              </a:rPr>
              <a:t>=</a:t>
            </a:r>
            <a:r>
              <a:rPr sz="1400" dirty="0" smtClean="0"/>
              <a:t>m</a:t>
            </a:r>
            <a:r>
              <a:rPr sz="1400" dirty="0" smtClean="0">
                <a:solidFill>
                  <a:srgbClr val="80802F"/>
                </a:solidFill>
              </a:rPr>
              <a:t>.</a:t>
            </a:r>
            <a:r>
              <a:rPr sz="1400" dirty="0" smtClean="0"/>
              <a:t>texture_img</a:t>
            </a:r>
            <a:r>
              <a:rPr sz="1400" dirty="0" smtClean="0">
                <a:solidFill>
                  <a:srgbClr val="80802F"/>
                </a:solidFill>
              </a:rPr>
              <a:t>,</a:t>
            </a:r>
            <a:r>
              <a:rPr sz="1400" dirty="0" smtClean="0"/>
              <a:t> </a:t>
            </a:r>
            <a:r>
              <a:rPr sz="1400" dirty="0"/>
              <a:t>ft</a:t>
            </a:r>
            <a:r>
              <a:rPr sz="1400" dirty="0">
                <a:solidFill>
                  <a:srgbClr val="80802F"/>
                </a:solidFill>
              </a:rPr>
              <a:t>=</a:t>
            </a:r>
            <a:r>
              <a:rPr sz="1400" dirty="0"/>
              <a:t>m</a:t>
            </a:r>
            <a:r>
              <a:rPr sz="1400" dirty="0">
                <a:solidFill>
                  <a:srgbClr val="80802F"/>
                </a:solidFill>
              </a:rPr>
              <a:t>.</a:t>
            </a:r>
            <a:r>
              <a:rPr sz="1400" dirty="0"/>
              <a:t>ft</a:t>
            </a:r>
            <a:r>
              <a:rPr sz="1400" dirty="0">
                <a:solidFill>
                  <a:srgbClr val="80802F"/>
                </a:solidFill>
              </a:rPr>
              <a:t>,</a:t>
            </a:r>
            <a:r>
              <a:rPr sz="1400" dirty="0"/>
              <a:t> vt</a:t>
            </a:r>
            <a:r>
              <a:rPr sz="1400" dirty="0">
                <a:solidFill>
                  <a:srgbClr val="80802F"/>
                </a:solidFill>
              </a:rPr>
              <a:t>=</a:t>
            </a:r>
            <a:r>
              <a:rPr sz="1400" dirty="0"/>
              <a:t>m</a:t>
            </a:r>
            <a:r>
              <a:rPr sz="1400" dirty="0">
                <a:solidFill>
                  <a:srgbClr val="80802F"/>
                </a:solidFill>
              </a:rPr>
              <a:t>.</a:t>
            </a:r>
            <a:r>
              <a:rPr sz="1400" dirty="0"/>
              <a:t>vt</a:t>
            </a:r>
            <a:r>
              <a:rPr sz="1400" dirty="0">
                <a:solidFill>
                  <a:srgbClr val="80802F"/>
                </a:solidFill>
              </a:rPr>
              <a:t>,</a:t>
            </a:r>
            <a:r>
              <a:rPr sz="1400" dirty="0"/>
              <a:t> bgcolor</a:t>
            </a:r>
            <a:r>
              <a:rPr sz="1400" dirty="0">
                <a:solidFill>
                  <a:srgbClr val="80802F"/>
                </a:solidFill>
              </a:rPr>
              <a:t>=</a:t>
            </a:r>
            <a:r>
              <a:rPr sz="1400" dirty="0"/>
              <a:t>ch</a:t>
            </a:r>
            <a:r>
              <a:rPr sz="1400" dirty="0">
                <a:solidFill>
                  <a:srgbClr val="80802F"/>
                </a:solidFill>
              </a:rPr>
              <a:t>.</a:t>
            </a:r>
            <a:r>
              <a:rPr sz="1400" dirty="0"/>
              <a:t>zeros</a:t>
            </a:r>
            <a:r>
              <a:rPr sz="1400" dirty="0">
                <a:solidFill>
                  <a:srgbClr val="80802F"/>
                </a:solidFill>
              </a:rPr>
              <a:t>(</a:t>
            </a:r>
            <a:r>
              <a:rPr sz="1400" dirty="0">
                <a:solidFill>
                  <a:srgbClr val="008C00"/>
                </a:solidFill>
              </a:rPr>
              <a:t>3</a:t>
            </a:r>
            <a:r>
              <a:rPr sz="1400" dirty="0">
                <a:solidFill>
                  <a:srgbClr val="80802F"/>
                </a:solidFill>
              </a:rPr>
              <a:t>)</a:t>
            </a:r>
            <a:r>
              <a:rPr sz="1400" dirty="0" smtClean="0">
                <a:solidFill>
                  <a:srgbClr val="80802F"/>
                </a:solidFill>
              </a:rPr>
              <a:t>)</a:t>
            </a:r>
            <a:endParaRPr lang="en-US" sz="1400" dirty="0" smtClean="0">
              <a:solidFill>
                <a:srgbClr val="80802F"/>
              </a:solidFill>
            </a:endParaRPr>
          </a:p>
          <a:p>
            <a:pPr algn="l" defTabSz="457200">
              <a:defRPr sz="2000">
                <a:latin typeface="Courier"/>
                <a:ea typeface="Courier"/>
                <a:cs typeface="Courier"/>
                <a:sym typeface="Courier"/>
              </a:defRPr>
            </a:pPr>
            <a:endParaRPr lang="en-US" sz="1400" dirty="0">
              <a:solidFill>
                <a:srgbClr val="80802F"/>
              </a:solidFill>
            </a:endParaRPr>
          </a:p>
          <a:p>
            <a:pPr>
              <a:defRPr sz="2000">
                <a:latin typeface="Courier"/>
                <a:ea typeface="Courier"/>
                <a:cs typeface="Courier"/>
                <a:sym typeface="Courier"/>
              </a:defRPr>
            </a:pPr>
            <a:r>
              <a:rPr lang="en-US" sz="1400" dirty="0">
                <a:solidFill>
                  <a:schemeClr val="bg1">
                    <a:lumMod val="50000"/>
                  </a:schemeClr>
                </a:solidFill>
              </a:rPr>
              <a:t># Define the error </a:t>
            </a:r>
            <a:r>
              <a:rPr lang="en-US" sz="1400" dirty="0" smtClean="0">
                <a:solidFill>
                  <a:schemeClr val="bg1">
                    <a:lumMod val="50000"/>
                  </a:schemeClr>
                </a:solidFill>
              </a:rPr>
              <a:t>term</a:t>
            </a:r>
          </a:p>
          <a:p>
            <a:pPr>
              <a:defRPr sz="2000">
                <a:latin typeface="Courier"/>
                <a:ea typeface="Courier"/>
                <a:cs typeface="Courier"/>
                <a:sym typeface="Courier"/>
              </a:defRPr>
            </a:pPr>
            <a:r>
              <a:rPr lang="en-US" sz="1400" dirty="0" err="1">
                <a:solidFill>
                  <a:srgbClr val="000000"/>
                </a:solidFill>
              </a:rPr>
              <a:t>o</a:t>
            </a:r>
            <a:r>
              <a:rPr lang="en-US" sz="1400" dirty="0" err="1" smtClean="0">
                <a:solidFill>
                  <a:srgbClr val="000000"/>
                </a:solidFill>
              </a:rPr>
              <a:t>bj</a:t>
            </a:r>
            <a:r>
              <a:rPr lang="en-US" sz="1400" dirty="0" smtClean="0">
                <a:solidFill>
                  <a:srgbClr val="000000"/>
                </a:solidFill>
              </a:rPr>
              <a:t> = </a:t>
            </a:r>
            <a:r>
              <a:rPr lang="en-US" sz="1400" dirty="0" err="1" smtClean="0">
                <a:solidFill>
                  <a:srgbClr val="000000"/>
                </a:solidFill>
              </a:rPr>
              <a:t>rn</a:t>
            </a:r>
            <a:r>
              <a:rPr lang="en-US" sz="1400" dirty="0" smtClean="0">
                <a:solidFill>
                  <a:srgbClr val="000000"/>
                </a:solidFill>
              </a:rPr>
              <a:t> – cv2.imread(</a:t>
            </a:r>
            <a:r>
              <a:rPr lang="en-US" sz="1400" dirty="0" err="1" smtClean="0">
                <a:solidFill>
                  <a:srgbClr val="000000"/>
                </a:solidFill>
              </a:rPr>
              <a:t>real_img_path</a:t>
            </a:r>
            <a:r>
              <a:rPr lang="en-US" sz="1400" dirty="0" smtClean="0">
                <a:solidFill>
                  <a:srgbClr val="000000"/>
                </a:solidFill>
              </a:rPr>
              <a:t>)</a:t>
            </a:r>
          </a:p>
          <a:p>
            <a:pPr>
              <a:defRPr sz="2000">
                <a:latin typeface="Courier"/>
                <a:ea typeface="Courier"/>
                <a:cs typeface="Courier"/>
                <a:sym typeface="Courier"/>
              </a:defRPr>
            </a:pPr>
            <a:endParaRPr lang="en-US" sz="1400" dirty="0">
              <a:solidFill>
                <a:schemeClr val="bg1">
                  <a:lumMod val="50000"/>
                </a:schemeClr>
              </a:solidFill>
            </a:endParaRPr>
          </a:p>
          <a:p>
            <a:pPr>
              <a:defRPr sz="2000">
                <a:latin typeface="Courier"/>
                <a:ea typeface="Courier"/>
                <a:cs typeface="Courier"/>
                <a:sym typeface="Courier"/>
              </a:defRPr>
            </a:pPr>
            <a:r>
              <a:rPr lang="en-US" sz="1400" dirty="0" smtClean="0">
                <a:solidFill>
                  <a:schemeClr val="bg1">
                    <a:lumMod val="50000"/>
                  </a:schemeClr>
                </a:solidFill>
              </a:rPr>
              <a:t># Minimize</a:t>
            </a:r>
          </a:p>
          <a:p>
            <a:pPr>
              <a:defRPr sz="2000">
                <a:latin typeface="Courier"/>
                <a:ea typeface="Courier"/>
                <a:cs typeface="Courier"/>
                <a:sym typeface="Courier"/>
              </a:defRPr>
            </a:pPr>
            <a:r>
              <a:rPr lang="en-US" sz="1400" dirty="0" err="1" smtClean="0"/>
              <a:t>ch.minimize</a:t>
            </a:r>
            <a:r>
              <a:rPr lang="en-US" sz="1400" dirty="0" smtClean="0"/>
              <a:t>(</a:t>
            </a:r>
            <a:r>
              <a:rPr lang="en-US" sz="1400" dirty="0" err="1" smtClean="0"/>
              <a:t>obj</a:t>
            </a:r>
            <a:r>
              <a:rPr lang="en-US" sz="1400" dirty="0" smtClean="0"/>
              <a:t>, x0=[</a:t>
            </a:r>
            <a:r>
              <a:rPr lang="en-US" sz="1400" dirty="0" err="1" smtClean="0"/>
              <a:t>m.v</a:t>
            </a:r>
            <a:r>
              <a:rPr lang="en-US" sz="1400" dirty="0" smtClean="0"/>
              <a:t>], method=‘dogleg’)</a:t>
            </a:r>
            <a:endParaRPr lang="en-US" sz="1400" dirty="0"/>
          </a:p>
          <a:p>
            <a:pPr algn="l" defTabSz="457200">
              <a:defRPr sz="2000">
                <a:latin typeface="Courier"/>
                <a:ea typeface="Courier"/>
                <a:cs typeface="Courier"/>
                <a:sym typeface="Courier"/>
              </a:defRPr>
            </a:pPr>
            <a:endParaRPr sz="1500" dirty="0">
              <a:solidFill>
                <a:srgbClr val="80802F"/>
              </a:solidFill>
            </a:endParaRPr>
          </a:p>
        </p:txBody>
      </p:sp>
      <p:pic>
        <p:nvPicPr>
          <p:cNvPr id="2" name="Picture 1" descr="formulas-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047" y="1858641"/>
            <a:ext cx="3001994" cy="480319"/>
          </a:xfrm>
          <a:prstGeom prst="rect">
            <a:avLst/>
          </a:prstGeom>
        </p:spPr>
      </p:pic>
      <p:sp>
        <p:nvSpPr>
          <p:cNvPr id="9" name="Rectangle 8"/>
          <p:cNvSpPr/>
          <p:nvPr/>
        </p:nvSpPr>
        <p:spPr>
          <a:xfrm>
            <a:off x="4733138" y="1712696"/>
            <a:ext cx="3377461" cy="748200"/>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23398" y="3046004"/>
            <a:ext cx="3082122" cy="830997"/>
          </a:xfrm>
          <a:prstGeom prst="rect">
            <a:avLst/>
          </a:prstGeom>
          <a:noFill/>
        </p:spPr>
        <p:txBody>
          <a:bodyPr wrap="square" rtlCol="0">
            <a:spAutoFit/>
          </a:bodyPr>
          <a:lstStyle/>
          <a:p>
            <a:pPr marL="180975" indent="-180975" algn="ctr"/>
            <a:r>
              <a:rPr lang="en-US" sz="2400" dirty="0">
                <a:cs typeface="Helvetica Neue Light"/>
              </a:rPr>
              <a:t>a</a:t>
            </a:r>
            <a:r>
              <a:rPr lang="en-US" sz="2400" dirty="0" smtClean="0">
                <a:cs typeface="Helvetica Neue Light"/>
              </a:rPr>
              <a:t>ppearance-based</a:t>
            </a:r>
          </a:p>
          <a:p>
            <a:pPr marL="180975" indent="-180975" algn="ctr"/>
            <a:r>
              <a:rPr lang="en-US" sz="2400" dirty="0" smtClean="0">
                <a:cs typeface="Helvetica Neue Light"/>
              </a:rPr>
              <a:t>error term</a:t>
            </a:r>
          </a:p>
        </p:txBody>
      </p:sp>
      <p:cxnSp>
        <p:nvCxnSpPr>
          <p:cNvPr id="11" name="Straight Connector 10"/>
          <p:cNvCxnSpPr/>
          <p:nvPr/>
        </p:nvCxnSpPr>
        <p:spPr>
          <a:xfrm>
            <a:off x="6921737" y="2434514"/>
            <a:ext cx="557972" cy="611490"/>
          </a:xfrm>
          <a:prstGeom prst="line">
            <a:avLst/>
          </a:prstGeom>
          <a:ln w="15875"/>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9312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ale.png"/>
          <p:cNvPicPr>
            <a:picLocks noChangeAspect="1"/>
          </p:cNvPicPr>
          <p:nvPr/>
        </p:nvPicPr>
        <p:blipFill>
          <a:blip r:embed="rId3"/>
          <a:stretch>
            <a:fillRect/>
          </a:stretch>
        </p:blipFill>
        <p:spPr>
          <a:xfrm>
            <a:off x="7652007" y="3868807"/>
            <a:ext cx="903707" cy="787226"/>
          </a:xfrm>
          <a:prstGeom prst="rect">
            <a:avLst/>
          </a:prstGeom>
        </p:spPr>
      </p:pic>
      <p:pic>
        <p:nvPicPr>
          <p:cNvPr id="5" name="Picture 4"/>
          <p:cNvPicPr>
            <a:picLocks noChangeAspect="1"/>
          </p:cNvPicPr>
          <p:nvPr/>
        </p:nvPicPr>
        <p:blipFill>
          <a:blip r:embed="rId4">
            <a:lum bright="15000" contrast="20000"/>
            <a:alphaModFix/>
          </a:blip>
          <a:stretch>
            <a:fillRect/>
          </a:stretch>
        </p:blipFill>
        <p:spPr>
          <a:xfrm>
            <a:off x="914400" y="1404411"/>
            <a:ext cx="1755790" cy="3300236"/>
          </a:xfrm>
          <a:prstGeom prst="rect">
            <a:avLst/>
          </a:prstGeom>
        </p:spPr>
      </p:pic>
      <p:pic>
        <p:nvPicPr>
          <p:cNvPr id="6" name="Picture 5"/>
          <p:cNvPicPr>
            <a:picLocks noChangeAspect="1"/>
          </p:cNvPicPr>
          <p:nvPr/>
        </p:nvPicPr>
        <p:blipFill>
          <a:blip r:embed="rId5">
            <a:lum bright="15000" contrast="20000"/>
            <a:alphaModFix/>
          </a:blip>
          <a:stretch>
            <a:fillRect/>
          </a:stretch>
        </p:blipFill>
        <p:spPr>
          <a:xfrm>
            <a:off x="3438510" y="1404411"/>
            <a:ext cx="1755790" cy="3300236"/>
          </a:xfrm>
          <a:prstGeom prst="rect">
            <a:avLst/>
          </a:prstGeom>
        </p:spPr>
      </p:pic>
      <p:pic>
        <p:nvPicPr>
          <p:cNvPr id="7" name="Picture 6"/>
          <p:cNvPicPr>
            <a:picLocks noChangeAspect="1"/>
          </p:cNvPicPr>
          <p:nvPr/>
        </p:nvPicPr>
        <p:blipFill>
          <a:blip r:embed="rId6"/>
          <a:stretch>
            <a:fillRect/>
          </a:stretch>
        </p:blipFill>
        <p:spPr>
          <a:xfrm>
            <a:off x="6035890" y="1404410"/>
            <a:ext cx="1755790" cy="3300236"/>
          </a:xfrm>
          <a:prstGeom prst="rect">
            <a:avLst/>
          </a:prstGeom>
        </p:spPr>
      </p:pic>
      <p:sp>
        <p:nvSpPr>
          <p:cNvPr id="19" name="TextBox 18"/>
          <p:cNvSpPr txBox="1"/>
          <p:nvPr/>
        </p:nvSpPr>
        <p:spPr>
          <a:xfrm>
            <a:off x="196060" y="4722723"/>
            <a:ext cx="3194840" cy="1015663"/>
          </a:xfrm>
          <a:prstGeom prst="rect">
            <a:avLst/>
          </a:prstGeom>
          <a:noFill/>
        </p:spPr>
        <p:txBody>
          <a:bodyPr wrap="square" rtlCol="0">
            <a:spAutoFit/>
          </a:bodyPr>
          <a:lstStyle/>
          <a:p>
            <a:pPr marL="180975" indent="-180975" algn="ctr"/>
            <a:r>
              <a:rPr lang="en-US" sz="2000" dirty="0" smtClean="0">
                <a:cs typeface="Body (calibri)"/>
              </a:rPr>
              <a:t>before</a:t>
            </a:r>
          </a:p>
          <a:p>
            <a:pPr marL="180975" indent="-180975" algn="ctr"/>
            <a:r>
              <a:rPr lang="en-US" sz="2000" dirty="0" smtClean="0">
                <a:cs typeface="Body (calibri)"/>
              </a:rPr>
              <a:t>appearance-based</a:t>
            </a:r>
          </a:p>
          <a:p>
            <a:pPr marL="180975" indent="-180975" algn="ctr"/>
            <a:r>
              <a:rPr lang="en-US" sz="2000" dirty="0" smtClean="0">
                <a:cs typeface="Body (calibri)"/>
              </a:rPr>
              <a:t>optimization</a:t>
            </a:r>
          </a:p>
        </p:txBody>
      </p:sp>
      <p:sp>
        <p:nvSpPr>
          <p:cNvPr id="21" name="TextBox 20"/>
          <p:cNvSpPr txBox="1"/>
          <p:nvPr/>
        </p:nvSpPr>
        <p:spPr>
          <a:xfrm>
            <a:off x="5513183" y="4726156"/>
            <a:ext cx="3148217" cy="707886"/>
          </a:xfrm>
          <a:prstGeom prst="rect">
            <a:avLst/>
          </a:prstGeom>
          <a:noFill/>
        </p:spPr>
        <p:txBody>
          <a:bodyPr wrap="square" rtlCol="0">
            <a:spAutoFit/>
          </a:bodyPr>
          <a:lstStyle/>
          <a:p>
            <a:pPr marL="180975" indent="-180975" algn="ctr"/>
            <a:r>
              <a:rPr lang="en-US" sz="2000" dirty="0" smtClean="0">
                <a:cs typeface="Body (Calibri)"/>
              </a:rPr>
              <a:t>registration-to-registration</a:t>
            </a:r>
          </a:p>
          <a:p>
            <a:pPr marL="180975" indent="-180975" algn="ctr"/>
            <a:r>
              <a:rPr lang="en-US" sz="2000" dirty="0" smtClean="0">
                <a:cs typeface="Body (Calibri)"/>
              </a:rPr>
              <a:t>distance</a:t>
            </a:r>
          </a:p>
        </p:txBody>
      </p:sp>
      <p:sp>
        <p:nvSpPr>
          <p:cNvPr id="17" name="TextBox 16"/>
          <p:cNvSpPr txBox="1"/>
          <p:nvPr/>
        </p:nvSpPr>
        <p:spPr>
          <a:xfrm>
            <a:off x="2561650" y="4722723"/>
            <a:ext cx="3470850" cy="1015663"/>
          </a:xfrm>
          <a:prstGeom prst="rect">
            <a:avLst/>
          </a:prstGeom>
          <a:noFill/>
        </p:spPr>
        <p:txBody>
          <a:bodyPr wrap="square" rtlCol="0">
            <a:spAutoFit/>
          </a:bodyPr>
          <a:lstStyle/>
          <a:p>
            <a:pPr marL="180975" indent="-180975" algn="ctr"/>
            <a:r>
              <a:rPr lang="en-US" sz="2000" dirty="0" smtClean="0">
                <a:cs typeface="Body (Calibri)"/>
              </a:rPr>
              <a:t>after</a:t>
            </a:r>
          </a:p>
          <a:p>
            <a:pPr marL="180975" indent="-180975" algn="ctr"/>
            <a:r>
              <a:rPr lang="en-US" sz="2000" dirty="0" smtClean="0">
                <a:cs typeface="Body (Calibri)"/>
              </a:rPr>
              <a:t>appearance-based</a:t>
            </a:r>
          </a:p>
          <a:p>
            <a:pPr marL="180975" indent="-180975" algn="ctr"/>
            <a:r>
              <a:rPr lang="en-US" sz="2000" dirty="0" smtClean="0">
                <a:cs typeface="Body (Calibri)"/>
              </a:rPr>
              <a:t>optimization</a:t>
            </a:r>
          </a:p>
        </p:txBody>
      </p:sp>
      <p:sp>
        <p:nvSpPr>
          <p:cNvPr id="1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Sliding quantified and reduced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extBox 11"/>
          <p:cNvSpPr txBox="1"/>
          <p:nvPr/>
        </p:nvSpPr>
        <p:spPr>
          <a:xfrm>
            <a:off x="7855218" y="4310831"/>
            <a:ext cx="783824" cy="400110"/>
          </a:xfrm>
          <a:prstGeom prst="rect">
            <a:avLst/>
          </a:prstGeom>
          <a:noFill/>
        </p:spPr>
        <p:txBody>
          <a:bodyPr wrap="square" rtlCol="0">
            <a:spAutoFit/>
          </a:bodyPr>
          <a:lstStyle/>
          <a:p>
            <a:pPr marL="180975" indent="-180975"/>
            <a:r>
              <a:rPr lang="en-US" sz="2000" dirty="0" smtClean="0">
                <a:cs typeface="Helvetica Neue Light"/>
              </a:rPr>
              <a:t>0cm</a:t>
            </a:r>
            <a:endParaRPr lang="en-US" sz="2000" b="1" i="1" dirty="0" smtClean="0">
              <a:cs typeface="Helvetica Neue Light"/>
            </a:endParaRPr>
          </a:p>
        </p:txBody>
      </p:sp>
      <p:sp>
        <p:nvSpPr>
          <p:cNvPr id="13" name="TextBox 12"/>
          <p:cNvSpPr txBox="1"/>
          <p:nvPr/>
        </p:nvSpPr>
        <p:spPr>
          <a:xfrm>
            <a:off x="7839332" y="3741805"/>
            <a:ext cx="915251" cy="400110"/>
          </a:xfrm>
          <a:prstGeom prst="rect">
            <a:avLst/>
          </a:prstGeom>
          <a:noFill/>
        </p:spPr>
        <p:txBody>
          <a:bodyPr wrap="square" rtlCol="0">
            <a:spAutoFit/>
          </a:bodyPr>
          <a:lstStyle/>
          <a:p>
            <a:pPr marL="180975" indent="-180975"/>
            <a:r>
              <a:rPr lang="en-US" sz="2000" dirty="0" smtClean="0">
                <a:cs typeface="Body (calibrt)"/>
              </a:rPr>
              <a:t>2cm</a:t>
            </a:r>
            <a:endParaRPr lang="en-US" sz="2000" b="1" i="1" dirty="0" smtClean="0">
              <a:cs typeface="Body (calibrt)"/>
            </a:endParaRPr>
          </a:p>
        </p:txBody>
      </p:sp>
    </p:spTree>
    <p:extLst>
      <p:ext uri="{BB962C8B-B14F-4D97-AF65-F5344CB8AC3E}">
        <p14:creationId xmlns:p14="http://schemas.microsoft.com/office/powerpoint/2010/main" val="1240949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15000" contrast="20000"/>
            <a:alphaModFix/>
          </a:blip>
          <a:stretch>
            <a:fillRect/>
          </a:stretch>
        </p:blipFill>
        <p:spPr>
          <a:xfrm>
            <a:off x="914400" y="1404411"/>
            <a:ext cx="1755790" cy="3300236"/>
          </a:xfrm>
          <a:prstGeom prst="rect">
            <a:avLst/>
          </a:prstGeom>
        </p:spPr>
      </p:pic>
      <p:pic>
        <p:nvPicPr>
          <p:cNvPr id="6" name="Picture 5"/>
          <p:cNvPicPr>
            <a:picLocks noChangeAspect="1"/>
          </p:cNvPicPr>
          <p:nvPr/>
        </p:nvPicPr>
        <p:blipFill>
          <a:blip r:embed="rId4">
            <a:lum bright="15000" contrast="20000"/>
            <a:alphaModFix/>
          </a:blip>
          <a:stretch>
            <a:fillRect/>
          </a:stretch>
        </p:blipFill>
        <p:spPr>
          <a:xfrm>
            <a:off x="3438510" y="1404411"/>
            <a:ext cx="1755790" cy="3300236"/>
          </a:xfrm>
          <a:prstGeom prst="rect">
            <a:avLst/>
          </a:prstGeom>
        </p:spPr>
      </p:pic>
      <p:pic>
        <p:nvPicPr>
          <p:cNvPr id="7" name="Picture 6"/>
          <p:cNvPicPr>
            <a:picLocks noChangeAspect="1"/>
          </p:cNvPicPr>
          <p:nvPr/>
        </p:nvPicPr>
        <p:blipFill>
          <a:blip r:embed="rId5"/>
          <a:stretch>
            <a:fillRect/>
          </a:stretch>
        </p:blipFill>
        <p:spPr>
          <a:xfrm>
            <a:off x="6035890" y="1404410"/>
            <a:ext cx="1755790" cy="3300236"/>
          </a:xfrm>
          <a:prstGeom prst="rect">
            <a:avLst/>
          </a:prstGeom>
        </p:spPr>
      </p:pic>
      <p:sp>
        <p:nvSpPr>
          <p:cNvPr id="19" name="TextBox 18"/>
          <p:cNvSpPr txBox="1"/>
          <p:nvPr/>
        </p:nvSpPr>
        <p:spPr>
          <a:xfrm>
            <a:off x="196060" y="4722723"/>
            <a:ext cx="3194840" cy="1015663"/>
          </a:xfrm>
          <a:prstGeom prst="rect">
            <a:avLst/>
          </a:prstGeom>
          <a:noFill/>
        </p:spPr>
        <p:txBody>
          <a:bodyPr wrap="square" rtlCol="0">
            <a:spAutoFit/>
          </a:bodyPr>
          <a:lstStyle/>
          <a:p>
            <a:pPr marL="180975" indent="-180975" algn="ctr"/>
            <a:r>
              <a:rPr lang="en-US" sz="2000" dirty="0" smtClean="0">
                <a:cs typeface="Body (calibri)"/>
              </a:rPr>
              <a:t>before</a:t>
            </a:r>
          </a:p>
          <a:p>
            <a:pPr marL="180975" indent="-180975" algn="ctr"/>
            <a:r>
              <a:rPr lang="en-US" sz="2000" dirty="0" smtClean="0">
                <a:cs typeface="Body (calibri)"/>
              </a:rPr>
              <a:t>appearance-based</a:t>
            </a:r>
          </a:p>
          <a:p>
            <a:pPr marL="180975" indent="-180975" algn="ctr"/>
            <a:r>
              <a:rPr lang="en-US" sz="2000" dirty="0" smtClean="0">
                <a:cs typeface="Body (calibri)"/>
              </a:rPr>
              <a:t>optimization</a:t>
            </a:r>
          </a:p>
        </p:txBody>
      </p:sp>
      <p:sp>
        <p:nvSpPr>
          <p:cNvPr id="21" name="TextBox 20"/>
          <p:cNvSpPr txBox="1"/>
          <p:nvPr/>
        </p:nvSpPr>
        <p:spPr>
          <a:xfrm>
            <a:off x="5513183" y="4726156"/>
            <a:ext cx="3148217" cy="707886"/>
          </a:xfrm>
          <a:prstGeom prst="rect">
            <a:avLst/>
          </a:prstGeom>
          <a:noFill/>
        </p:spPr>
        <p:txBody>
          <a:bodyPr wrap="square" rtlCol="0">
            <a:spAutoFit/>
          </a:bodyPr>
          <a:lstStyle/>
          <a:p>
            <a:pPr marL="180975" indent="-180975" algn="ctr"/>
            <a:r>
              <a:rPr lang="en-US" sz="2000" dirty="0" smtClean="0">
                <a:cs typeface="Body (Calibri)"/>
              </a:rPr>
              <a:t>registration-to-registration</a:t>
            </a:r>
          </a:p>
          <a:p>
            <a:pPr marL="180975" indent="-180975" algn="ctr"/>
            <a:r>
              <a:rPr lang="en-US" sz="2000" dirty="0" smtClean="0">
                <a:cs typeface="Body (Calibri)"/>
              </a:rPr>
              <a:t>distance</a:t>
            </a:r>
          </a:p>
        </p:txBody>
      </p:sp>
      <p:sp>
        <p:nvSpPr>
          <p:cNvPr id="17" name="TextBox 16"/>
          <p:cNvSpPr txBox="1"/>
          <p:nvPr/>
        </p:nvSpPr>
        <p:spPr>
          <a:xfrm>
            <a:off x="2561650" y="4722723"/>
            <a:ext cx="3470850" cy="1015663"/>
          </a:xfrm>
          <a:prstGeom prst="rect">
            <a:avLst/>
          </a:prstGeom>
          <a:noFill/>
        </p:spPr>
        <p:txBody>
          <a:bodyPr wrap="square" rtlCol="0">
            <a:spAutoFit/>
          </a:bodyPr>
          <a:lstStyle/>
          <a:p>
            <a:pPr marL="180975" indent="-180975" algn="ctr"/>
            <a:r>
              <a:rPr lang="en-US" sz="2000" dirty="0" smtClean="0">
                <a:cs typeface="Body (Calibri)"/>
              </a:rPr>
              <a:t>after</a:t>
            </a:r>
          </a:p>
          <a:p>
            <a:pPr marL="180975" indent="-180975" algn="ctr"/>
            <a:r>
              <a:rPr lang="en-US" sz="2000" dirty="0" smtClean="0">
                <a:cs typeface="Body (Calibri)"/>
              </a:rPr>
              <a:t>appearance-based</a:t>
            </a:r>
          </a:p>
          <a:p>
            <a:pPr marL="180975" indent="-180975" algn="ctr"/>
            <a:r>
              <a:rPr lang="en-US" sz="2000" dirty="0" smtClean="0">
                <a:cs typeface="Body (Calibri)"/>
              </a:rPr>
              <a:t>optimization</a:t>
            </a:r>
          </a:p>
        </p:txBody>
      </p:sp>
      <p:pic>
        <p:nvPicPr>
          <p:cNvPr id="22" name="Picture 21" descr="scale.png"/>
          <p:cNvPicPr>
            <a:picLocks noChangeAspect="1"/>
          </p:cNvPicPr>
          <p:nvPr/>
        </p:nvPicPr>
        <p:blipFill>
          <a:blip r:embed="rId6"/>
          <a:stretch>
            <a:fillRect/>
          </a:stretch>
        </p:blipFill>
        <p:spPr>
          <a:xfrm>
            <a:off x="7652007" y="3868807"/>
            <a:ext cx="903707" cy="787226"/>
          </a:xfrm>
          <a:prstGeom prst="rect">
            <a:avLst/>
          </a:prstGeom>
        </p:spPr>
      </p:pic>
      <p:sp>
        <p:nvSpPr>
          <p:cNvPr id="15" name="TextBox 14"/>
          <p:cNvSpPr txBox="1"/>
          <p:nvPr/>
        </p:nvSpPr>
        <p:spPr>
          <a:xfrm>
            <a:off x="7855218" y="4310831"/>
            <a:ext cx="783824" cy="400110"/>
          </a:xfrm>
          <a:prstGeom prst="rect">
            <a:avLst/>
          </a:prstGeom>
          <a:noFill/>
        </p:spPr>
        <p:txBody>
          <a:bodyPr wrap="square" rtlCol="0">
            <a:spAutoFit/>
          </a:bodyPr>
          <a:lstStyle/>
          <a:p>
            <a:pPr marL="180975" indent="-180975"/>
            <a:r>
              <a:rPr lang="en-US" sz="2000" dirty="0" smtClean="0">
                <a:cs typeface="Helvetica Neue Light"/>
              </a:rPr>
              <a:t>0cm</a:t>
            </a:r>
            <a:endParaRPr lang="en-US" sz="2000" b="1" i="1" dirty="0" smtClean="0">
              <a:cs typeface="Helvetica Neue Light"/>
            </a:endParaRPr>
          </a:p>
        </p:txBody>
      </p:sp>
      <p:sp>
        <p:nvSpPr>
          <p:cNvPr id="14" name="TextBox 13"/>
          <p:cNvSpPr txBox="1"/>
          <p:nvPr/>
        </p:nvSpPr>
        <p:spPr>
          <a:xfrm>
            <a:off x="7839332" y="3741805"/>
            <a:ext cx="915251" cy="400110"/>
          </a:xfrm>
          <a:prstGeom prst="rect">
            <a:avLst/>
          </a:prstGeom>
          <a:noFill/>
        </p:spPr>
        <p:txBody>
          <a:bodyPr wrap="square" rtlCol="0">
            <a:spAutoFit/>
          </a:bodyPr>
          <a:lstStyle/>
          <a:p>
            <a:pPr marL="180975" indent="-180975"/>
            <a:r>
              <a:rPr lang="en-US" sz="2000" dirty="0" smtClean="0">
                <a:cs typeface="Body (calibrt)"/>
              </a:rPr>
              <a:t>2cm</a:t>
            </a:r>
            <a:endParaRPr lang="en-US" sz="2000" b="1" i="1" dirty="0" smtClean="0">
              <a:cs typeface="Body (calibrt)"/>
            </a:endParaRPr>
          </a:p>
        </p:txBody>
      </p:sp>
      <p:sp>
        <p:nvSpPr>
          <p:cNvPr id="1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Sliding quantified and reduced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extBox 11"/>
          <p:cNvSpPr txBox="1"/>
          <p:nvPr/>
        </p:nvSpPr>
        <p:spPr>
          <a:xfrm>
            <a:off x="685960" y="5870302"/>
            <a:ext cx="7789212" cy="830997"/>
          </a:xfrm>
          <a:prstGeom prst="rect">
            <a:avLst/>
          </a:prstGeom>
          <a:noFill/>
        </p:spPr>
        <p:txBody>
          <a:bodyPr wrap="none" rtlCol="0">
            <a:spAutoFit/>
          </a:bodyPr>
          <a:lstStyle/>
          <a:p>
            <a:pPr algn="ctr"/>
            <a:r>
              <a:rPr lang="en-US" sz="2400" dirty="0" smtClean="0"/>
              <a:t>Sliding creates “excess” variance that is not related to shape.</a:t>
            </a:r>
          </a:p>
          <a:p>
            <a:pPr algn="ctr"/>
            <a:r>
              <a:rPr lang="en-US" sz="2400" dirty="0" smtClean="0"/>
              <a:t>This leads to a poor model.</a:t>
            </a:r>
            <a:endParaRPr lang="en-US" sz="2400" dirty="0"/>
          </a:p>
        </p:txBody>
      </p:sp>
      <p:pic>
        <p:nvPicPr>
          <p:cNvPr id="13" name="Picture 12"/>
          <p:cNvPicPr>
            <a:picLocks noChangeAspect="1"/>
          </p:cNvPicPr>
          <p:nvPr/>
        </p:nvPicPr>
        <p:blipFill>
          <a:blip r:embed="rId7">
            <a:lum bright="10000" contrast="20000"/>
          </a:blip>
          <a:stretch>
            <a:fillRect/>
          </a:stretch>
        </p:blipFill>
        <p:spPr>
          <a:xfrm>
            <a:off x="1726346" y="3117572"/>
            <a:ext cx="2702066" cy="2752730"/>
          </a:xfrm>
          <a:prstGeom prst="rect">
            <a:avLst/>
          </a:prstGeom>
        </p:spPr>
      </p:pic>
      <p:pic>
        <p:nvPicPr>
          <p:cNvPr id="16" name="Picture 15"/>
          <p:cNvPicPr>
            <a:picLocks noChangeAspect="1"/>
          </p:cNvPicPr>
          <p:nvPr/>
        </p:nvPicPr>
        <p:blipFill>
          <a:blip r:embed="rId8">
            <a:lum bright="10000" contrast="20000"/>
          </a:blip>
          <a:stretch>
            <a:fillRect/>
          </a:stretch>
        </p:blipFill>
        <p:spPr>
          <a:xfrm>
            <a:off x="4763532" y="3117572"/>
            <a:ext cx="2702066" cy="2752730"/>
          </a:xfrm>
          <a:prstGeom prst="rect">
            <a:avLst/>
          </a:prstGeom>
        </p:spPr>
      </p:pic>
      <p:cxnSp>
        <p:nvCxnSpPr>
          <p:cNvPr id="20" name="Straight Connector 19"/>
          <p:cNvCxnSpPr>
            <a:endCxn id="13" idx="0"/>
          </p:cNvCxnSpPr>
          <p:nvPr/>
        </p:nvCxnSpPr>
        <p:spPr>
          <a:xfrm>
            <a:off x="1811867" y="2446867"/>
            <a:ext cx="1265512" cy="67070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360333" y="2446867"/>
            <a:ext cx="1748122" cy="67070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763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Untitled2.png"/>
          <p:cNvPicPr>
            <a:picLocks noChangeAspect="1"/>
          </p:cNvPicPr>
          <p:nvPr/>
        </p:nvPicPr>
        <p:blipFill>
          <a:blip r:embed="rId3"/>
          <a:stretch>
            <a:fillRect/>
          </a:stretch>
        </p:blipFill>
        <p:spPr>
          <a:xfrm>
            <a:off x="4857746" y="4110039"/>
            <a:ext cx="3771900" cy="1889125"/>
          </a:xfrm>
          <a:prstGeom prst="rect">
            <a:avLst/>
          </a:prstGeom>
        </p:spPr>
      </p:pic>
      <p:sp>
        <p:nvSpPr>
          <p:cNvPr id="1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FAUST dataset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591493" y="1305339"/>
            <a:ext cx="8478040" cy="461665"/>
          </a:xfrm>
          <a:prstGeom prst="rect">
            <a:avLst/>
          </a:prstGeom>
          <a:noFill/>
        </p:spPr>
        <p:txBody>
          <a:bodyPr wrap="square" rtlCol="0">
            <a:spAutoFit/>
          </a:bodyPr>
          <a:lstStyle/>
          <a:p>
            <a:r>
              <a:rPr lang="en-US" sz="2400" dirty="0" smtClean="0">
                <a:cs typeface="Helvetica Neue Light"/>
              </a:rPr>
              <a:t>300 real scans: 10 subjects, each in 30 different poses</a:t>
            </a:r>
          </a:p>
        </p:txBody>
      </p:sp>
      <p:sp>
        <p:nvSpPr>
          <p:cNvPr id="9" name="TextBox 8"/>
          <p:cNvSpPr txBox="1"/>
          <p:nvPr/>
        </p:nvSpPr>
        <p:spPr>
          <a:xfrm>
            <a:off x="591493" y="1757723"/>
            <a:ext cx="8478040" cy="461665"/>
          </a:xfrm>
          <a:prstGeom prst="rect">
            <a:avLst/>
          </a:prstGeom>
          <a:noFill/>
        </p:spPr>
        <p:txBody>
          <a:bodyPr wrap="square" rtlCol="0">
            <a:spAutoFit/>
          </a:bodyPr>
          <a:lstStyle/>
          <a:p>
            <a:r>
              <a:rPr lang="en-US" sz="2400" dirty="0" smtClean="0">
                <a:cs typeface="Helvetica Neue Light"/>
              </a:rPr>
              <a:t>Automatically computed “ground-truth” correspondences</a:t>
            </a:r>
          </a:p>
        </p:txBody>
      </p:sp>
      <p:pic>
        <p:nvPicPr>
          <p:cNvPr id="15" name="Picture 14" descr="Untitled.png"/>
          <p:cNvPicPr>
            <a:picLocks noChangeAspect="1"/>
          </p:cNvPicPr>
          <p:nvPr/>
        </p:nvPicPr>
        <p:blipFill>
          <a:blip r:embed="rId4"/>
          <a:stretch>
            <a:fillRect/>
          </a:stretch>
        </p:blipFill>
        <p:spPr>
          <a:xfrm>
            <a:off x="747708" y="2126722"/>
            <a:ext cx="4321175" cy="3908425"/>
          </a:xfrm>
          <a:prstGeom prst="rect">
            <a:avLst/>
          </a:prstGeom>
        </p:spPr>
      </p:pic>
      <p:pic>
        <p:nvPicPr>
          <p:cNvPr id="16" name="Picture 15" descr="Untitled1.png"/>
          <p:cNvPicPr>
            <a:picLocks noChangeAspect="1"/>
          </p:cNvPicPr>
          <p:nvPr/>
        </p:nvPicPr>
        <p:blipFill>
          <a:blip r:embed="rId5"/>
          <a:stretch>
            <a:fillRect/>
          </a:stretch>
        </p:blipFill>
        <p:spPr>
          <a:xfrm>
            <a:off x="4864096" y="2218838"/>
            <a:ext cx="3810000" cy="2193925"/>
          </a:xfrm>
          <a:prstGeom prst="rect">
            <a:avLst/>
          </a:prstGeom>
        </p:spPr>
      </p:pic>
    </p:spTree>
    <p:extLst>
      <p:ext uri="{BB962C8B-B14F-4D97-AF65-F5344CB8AC3E}">
        <p14:creationId xmlns:p14="http://schemas.microsoft.com/office/powerpoint/2010/main" val="3345902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FAUST dataset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591493" y="1305339"/>
            <a:ext cx="8478040" cy="461665"/>
          </a:xfrm>
          <a:prstGeom prst="rect">
            <a:avLst/>
          </a:prstGeom>
          <a:noFill/>
        </p:spPr>
        <p:txBody>
          <a:bodyPr wrap="square" rtlCol="0">
            <a:spAutoFit/>
          </a:bodyPr>
          <a:lstStyle/>
          <a:p>
            <a:r>
              <a:rPr lang="en-US" sz="2400" dirty="0" smtClean="0">
                <a:cs typeface="Helvetica Neue Light"/>
              </a:rPr>
              <a:t>300 real scans: 10 subjects, each in 30 different poses</a:t>
            </a:r>
          </a:p>
        </p:txBody>
      </p:sp>
      <p:sp>
        <p:nvSpPr>
          <p:cNvPr id="10" name="TextBox 9"/>
          <p:cNvSpPr txBox="1"/>
          <p:nvPr/>
        </p:nvSpPr>
        <p:spPr>
          <a:xfrm>
            <a:off x="1803396" y="6105496"/>
            <a:ext cx="1732613" cy="400110"/>
          </a:xfrm>
          <a:prstGeom prst="rect">
            <a:avLst/>
          </a:prstGeom>
          <a:noFill/>
        </p:spPr>
        <p:txBody>
          <a:bodyPr wrap="square" rtlCol="0">
            <a:spAutoFit/>
          </a:bodyPr>
          <a:lstStyle/>
          <a:p>
            <a:pPr marL="180975" indent="-180975" algn="ctr"/>
            <a:r>
              <a:rPr lang="en-US" sz="2000" b="1" dirty="0" smtClean="0">
                <a:solidFill>
                  <a:schemeClr val="accent1"/>
                </a:solidFill>
                <a:latin typeface="Helvetica Neue Light"/>
                <a:cs typeface="Helvetica Neue Light"/>
              </a:rPr>
              <a:t>Training set</a:t>
            </a:r>
          </a:p>
        </p:txBody>
      </p:sp>
      <p:sp>
        <p:nvSpPr>
          <p:cNvPr id="11" name="TextBox 10"/>
          <p:cNvSpPr txBox="1"/>
          <p:nvPr/>
        </p:nvSpPr>
        <p:spPr>
          <a:xfrm>
            <a:off x="5816596" y="6080096"/>
            <a:ext cx="1732613" cy="400110"/>
          </a:xfrm>
          <a:prstGeom prst="rect">
            <a:avLst/>
          </a:prstGeom>
          <a:noFill/>
        </p:spPr>
        <p:txBody>
          <a:bodyPr wrap="square" rtlCol="0">
            <a:spAutoFit/>
          </a:bodyPr>
          <a:lstStyle/>
          <a:p>
            <a:pPr marL="180975" indent="-180975" algn="ctr"/>
            <a:r>
              <a:rPr lang="en-US" sz="2000" b="1" dirty="0" smtClean="0">
                <a:solidFill>
                  <a:schemeClr val="accent2"/>
                </a:solidFill>
                <a:latin typeface="Helvetica Neue Light"/>
                <a:cs typeface="Helvetica Neue Light"/>
              </a:rPr>
              <a:t>Test set</a:t>
            </a:r>
          </a:p>
        </p:txBody>
      </p:sp>
      <p:grpSp>
        <p:nvGrpSpPr>
          <p:cNvPr id="12" name="Group 13"/>
          <p:cNvGrpSpPr/>
          <p:nvPr/>
        </p:nvGrpSpPr>
        <p:grpSpPr>
          <a:xfrm>
            <a:off x="730988" y="2390338"/>
            <a:ext cx="7729202" cy="3654863"/>
            <a:chOff x="349992" y="2398741"/>
            <a:chExt cx="8184408" cy="3978291"/>
          </a:xfrm>
        </p:grpSpPr>
        <p:sp>
          <p:nvSpPr>
            <p:cNvPr id="13" name="Rectangle 12"/>
            <p:cNvSpPr/>
            <p:nvPr/>
          </p:nvSpPr>
          <p:spPr>
            <a:xfrm>
              <a:off x="349992" y="2405599"/>
              <a:ext cx="4343678" cy="3971433"/>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82292" y="2398741"/>
              <a:ext cx="3752108" cy="3971433"/>
            </a:xfrm>
            <a:prstGeom prst="rect">
              <a:avLst/>
            </a:prstGeom>
            <a:no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descr="Untitled.png"/>
          <p:cNvPicPr>
            <a:picLocks noChangeAspect="1"/>
          </p:cNvPicPr>
          <p:nvPr/>
        </p:nvPicPr>
        <p:blipFill>
          <a:blip r:embed="rId3"/>
          <a:stretch>
            <a:fillRect/>
          </a:stretch>
        </p:blipFill>
        <p:spPr>
          <a:xfrm>
            <a:off x="747708" y="2126722"/>
            <a:ext cx="4321175" cy="3908425"/>
          </a:xfrm>
          <a:prstGeom prst="rect">
            <a:avLst/>
          </a:prstGeom>
        </p:spPr>
      </p:pic>
      <p:pic>
        <p:nvPicPr>
          <p:cNvPr id="16" name="Picture 15" descr="Untitled1.png"/>
          <p:cNvPicPr>
            <a:picLocks noChangeAspect="1"/>
          </p:cNvPicPr>
          <p:nvPr/>
        </p:nvPicPr>
        <p:blipFill>
          <a:blip r:embed="rId4"/>
          <a:stretch>
            <a:fillRect/>
          </a:stretch>
        </p:blipFill>
        <p:spPr>
          <a:xfrm>
            <a:off x="4864096" y="2218838"/>
            <a:ext cx="3810000" cy="2193925"/>
          </a:xfrm>
          <a:prstGeom prst="rect">
            <a:avLst/>
          </a:prstGeom>
        </p:spPr>
      </p:pic>
      <p:pic>
        <p:nvPicPr>
          <p:cNvPr id="17" name="Picture 16" descr="Untitled2.png"/>
          <p:cNvPicPr>
            <a:picLocks noChangeAspect="1"/>
          </p:cNvPicPr>
          <p:nvPr/>
        </p:nvPicPr>
        <p:blipFill>
          <a:blip r:embed="rId5"/>
          <a:stretch>
            <a:fillRect/>
          </a:stretch>
        </p:blipFill>
        <p:spPr>
          <a:xfrm>
            <a:off x="4857746" y="4110039"/>
            <a:ext cx="3771900" cy="1889125"/>
          </a:xfrm>
          <a:prstGeom prst="rect">
            <a:avLst/>
          </a:prstGeom>
        </p:spPr>
      </p:pic>
      <p:sp>
        <p:nvSpPr>
          <p:cNvPr id="19" name="TextBox 18"/>
          <p:cNvSpPr txBox="1"/>
          <p:nvPr/>
        </p:nvSpPr>
        <p:spPr>
          <a:xfrm>
            <a:off x="591493" y="1757723"/>
            <a:ext cx="8478040" cy="461665"/>
          </a:xfrm>
          <a:prstGeom prst="rect">
            <a:avLst/>
          </a:prstGeom>
          <a:noFill/>
        </p:spPr>
        <p:txBody>
          <a:bodyPr wrap="square" rtlCol="0">
            <a:spAutoFit/>
          </a:bodyPr>
          <a:lstStyle/>
          <a:p>
            <a:r>
              <a:rPr lang="en-US" sz="2400" dirty="0" smtClean="0">
                <a:cs typeface="Helvetica Neue Light"/>
              </a:rPr>
              <a:t>Automatically computed “ground-truth” correspondences</a:t>
            </a:r>
          </a:p>
        </p:txBody>
      </p:sp>
    </p:spTree>
    <p:extLst>
      <p:ext uri="{BB962C8B-B14F-4D97-AF65-F5344CB8AC3E}">
        <p14:creationId xmlns:p14="http://schemas.microsoft.com/office/powerpoint/2010/main" val="38987094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FAUST website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9" name="Picture 18"/>
          <p:cNvPicPr>
            <a:picLocks noChangeAspect="1"/>
          </p:cNvPicPr>
          <p:nvPr/>
        </p:nvPicPr>
        <p:blipFill>
          <a:blip r:embed="rId3"/>
          <a:stretch>
            <a:fillRect/>
          </a:stretch>
        </p:blipFill>
        <p:spPr>
          <a:xfrm>
            <a:off x="561123" y="2144851"/>
            <a:ext cx="3913510" cy="4497553"/>
          </a:xfrm>
          <a:prstGeom prst="rect">
            <a:avLst/>
          </a:prstGeom>
        </p:spPr>
      </p:pic>
      <p:sp>
        <p:nvSpPr>
          <p:cNvPr id="6" name="TextBox 5"/>
          <p:cNvSpPr txBox="1"/>
          <p:nvPr/>
        </p:nvSpPr>
        <p:spPr>
          <a:xfrm>
            <a:off x="2594305" y="1428108"/>
            <a:ext cx="4289095" cy="523214"/>
          </a:xfrm>
          <a:prstGeom prst="rect">
            <a:avLst/>
          </a:prstGeom>
          <a:noFill/>
        </p:spPr>
        <p:txBody>
          <a:bodyPr wrap="square" lIns="91434" tIns="45717" rIns="91434" bIns="45717" rtlCol="0">
            <a:spAutoFit/>
          </a:bodyPr>
          <a:lstStyle/>
          <a:p>
            <a:r>
              <a:rPr lang="en-US" sz="2800" dirty="0" smtClean="0"/>
              <a:t>http://</a:t>
            </a:r>
            <a:r>
              <a:rPr lang="en-US" sz="2800" dirty="0" err="1" smtClean="0"/>
              <a:t>faust.is.tue.mpg.de</a:t>
            </a:r>
            <a:endParaRPr lang="en-US" sz="2800" dirty="0"/>
          </a:p>
        </p:txBody>
      </p:sp>
      <p:pic>
        <p:nvPicPr>
          <p:cNvPr id="7" name="Picture 6" descr="Screen Shot 2015-11-30 at 09.50.26.png"/>
          <p:cNvPicPr>
            <a:picLocks noChangeAspect="1"/>
          </p:cNvPicPr>
          <p:nvPr/>
        </p:nvPicPr>
        <p:blipFill>
          <a:blip r:embed="rId4"/>
          <a:stretch>
            <a:fillRect/>
          </a:stretch>
        </p:blipFill>
        <p:spPr>
          <a:xfrm>
            <a:off x="4533900" y="2144853"/>
            <a:ext cx="3984788" cy="4090847"/>
          </a:xfrm>
          <a:prstGeom prst="rect">
            <a:avLst/>
          </a:prstGeom>
        </p:spPr>
      </p:pic>
    </p:spTree>
    <p:extLst>
      <p:ext uri="{BB962C8B-B14F-4D97-AF65-F5344CB8AC3E}">
        <p14:creationId xmlns:p14="http://schemas.microsoft.com/office/powerpoint/2010/main" val="1213136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FAUST website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9" name="Picture 18"/>
          <p:cNvPicPr>
            <a:picLocks noChangeAspect="1"/>
          </p:cNvPicPr>
          <p:nvPr/>
        </p:nvPicPr>
        <p:blipFill>
          <a:blip r:embed="rId3"/>
          <a:stretch>
            <a:fillRect/>
          </a:stretch>
        </p:blipFill>
        <p:spPr>
          <a:xfrm>
            <a:off x="561123" y="2144851"/>
            <a:ext cx="3913510" cy="4497553"/>
          </a:xfrm>
          <a:prstGeom prst="rect">
            <a:avLst/>
          </a:prstGeom>
        </p:spPr>
      </p:pic>
      <p:sp>
        <p:nvSpPr>
          <p:cNvPr id="6" name="TextBox 5"/>
          <p:cNvSpPr txBox="1"/>
          <p:nvPr/>
        </p:nvSpPr>
        <p:spPr>
          <a:xfrm>
            <a:off x="2594305" y="1428108"/>
            <a:ext cx="4289095" cy="523214"/>
          </a:xfrm>
          <a:prstGeom prst="rect">
            <a:avLst/>
          </a:prstGeom>
          <a:noFill/>
        </p:spPr>
        <p:txBody>
          <a:bodyPr wrap="square" lIns="91434" tIns="45717" rIns="91434" bIns="45717" rtlCol="0">
            <a:spAutoFit/>
          </a:bodyPr>
          <a:lstStyle/>
          <a:p>
            <a:r>
              <a:rPr lang="en-US" sz="2800" dirty="0" smtClean="0"/>
              <a:t>http://</a:t>
            </a:r>
            <a:r>
              <a:rPr lang="en-US" sz="2800" dirty="0" err="1" smtClean="0"/>
              <a:t>faust.is.tue.mpg.de</a:t>
            </a:r>
            <a:endParaRPr lang="en-US" sz="2800" dirty="0"/>
          </a:p>
        </p:txBody>
      </p:sp>
      <p:pic>
        <p:nvPicPr>
          <p:cNvPr id="7" name="Picture 6" descr="Screen Shot 2015-11-30 at 09.50.26.png"/>
          <p:cNvPicPr>
            <a:picLocks noChangeAspect="1"/>
          </p:cNvPicPr>
          <p:nvPr/>
        </p:nvPicPr>
        <p:blipFill>
          <a:blip r:embed="rId4"/>
          <a:stretch>
            <a:fillRect/>
          </a:stretch>
        </p:blipFill>
        <p:spPr>
          <a:xfrm>
            <a:off x="4533900" y="2144853"/>
            <a:ext cx="3984788" cy="4090847"/>
          </a:xfrm>
          <a:prstGeom prst="rect">
            <a:avLst/>
          </a:prstGeom>
        </p:spPr>
      </p:pic>
      <p:pic>
        <p:nvPicPr>
          <p:cNvPr id="8" name="Picture 7" descr="Screen Shot 2015-12-03 at 18.14.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1156" y="5868949"/>
            <a:ext cx="2212844" cy="989051"/>
          </a:xfrm>
          <a:prstGeom prst="rect">
            <a:avLst/>
          </a:prstGeom>
        </p:spPr>
      </p:pic>
      <p:sp>
        <p:nvSpPr>
          <p:cNvPr id="10" name="TextBox 9"/>
          <p:cNvSpPr txBox="1"/>
          <p:nvPr/>
        </p:nvSpPr>
        <p:spPr>
          <a:xfrm>
            <a:off x="976477" y="5635539"/>
            <a:ext cx="5906923" cy="1200322"/>
          </a:xfrm>
          <a:prstGeom prst="rect">
            <a:avLst/>
          </a:prstGeom>
          <a:solidFill>
            <a:schemeClr val="bg1"/>
          </a:solidFill>
        </p:spPr>
        <p:txBody>
          <a:bodyPr wrap="none" lIns="91434" tIns="45717" rIns="91434" bIns="45717" rtlCol="0">
            <a:spAutoFit/>
          </a:bodyPr>
          <a:lstStyle/>
          <a:p>
            <a:r>
              <a:rPr lang="en-US" sz="2400" dirty="0" smtClean="0"/>
              <a:t>At ICCV:</a:t>
            </a:r>
          </a:p>
          <a:p>
            <a:r>
              <a:rPr lang="en-US" sz="2400" dirty="0" smtClean="0"/>
              <a:t>Chen and </a:t>
            </a:r>
            <a:r>
              <a:rPr lang="en-US" sz="2400" dirty="0" err="1"/>
              <a:t>K</a:t>
            </a:r>
            <a:r>
              <a:rPr lang="en-US" sz="2400" dirty="0" err="1" smtClean="0"/>
              <a:t>oltun</a:t>
            </a:r>
            <a:r>
              <a:rPr lang="en-US" sz="2400" dirty="0" smtClean="0"/>
              <a:t>, Robust </a:t>
            </a:r>
            <a:r>
              <a:rPr lang="en-US" sz="2400" dirty="0" err="1" smtClean="0"/>
              <a:t>nonrigid</a:t>
            </a:r>
            <a:r>
              <a:rPr lang="en-US" sz="2400" dirty="0" smtClean="0"/>
              <a:t> registration</a:t>
            </a:r>
          </a:p>
          <a:p>
            <a:r>
              <a:rPr lang="en-US" sz="2400" dirty="0"/>
              <a:t>b</a:t>
            </a:r>
            <a:r>
              <a:rPr lang="en-US" sz="2400" dirty="0" smtClean="0"/>
              <a:t>y convex optimization. </a:t>
            </a:r>
            <a:endParaRPr lang="en-US" sz="2400" dirty="0"/>
          </a:p>
        </p:txBody>
      </p:sp>
    </p:spTree>
    <p:extLst>
      <p:ext uri="{BB962C8B-B14F-4D97-AF65-F5344CB8AC3E}">
        <p14:creationId xmlns:p14="http://schemas.microsoft.com/office/powerpoint/2010/main" val="1854944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2441" y="1688569"/>
            <a:ext cx="6143027" cy="1200328"/>
          </a:xfrm>
          <a:prstGeom prst="rect">
            <a:avLst/>
          </a:prstGeom>
          <a:noFill/>
        </p:spPr>
        <p:txBody>
          <a:bodyPr wrap="square" rtlCol="0">
            <a:spAutoFit/>
          </a:bodyPr>
          <a:lstStyle/>
          <a:p>
            <a:r>
              <a:rPr lang="en-US" sz="2400" dirty="0" smtClean="0">
                <a:cs typeface="Helvetica Neue Light"/>
              </a:rPr>
              <a:t>High-frequency texture pattern:</a:t>
            </a:r>
          </a:p>
          <a:p>
            <a:pPr marL="180975" indent="-180975"/>
            <a:r>
              <a:rPr lang="en-US" sz="2400" dirty="0" smtClean="0">
                <a:cs typeface="Helvetica Neue Light"/>
              </a:rPr>
              <a:t>useful to assess ground truth,</a:t>
            </a:r>
          </a:p>
          <a:p>
            <a:pPr marL="180975" indent="-180975"/>
            <a:r>
              <a:rPr lang="en-US" sz="2400" dirty="0" smtClean="0">
                <a:cs typeface="Helvetica Neue Light"/>
              </a:rPr>
              <a:t>but unnatural</a:t>
            </a:r>
          </a:p>
        </p:txBody>
      </p:sp>
      <p:pic>
        <p:nvPicPr>
          <p:cNvPr id="15" name="Picture 14"/>
          <p:cNvPicPr>
            <a:picLocks noChangeAspect="1"/>
          </p:cNvPicPr>
          <p:nvPr/>
        </p:nvPicPr>
        <p:blipFill>
          <a:blip r:embed="rId3"/>
          <a:stretch>
            <a:fillRect/>
          </a:stretch>
        </p:blipFill>
        <p:spPr>
          <a:xfrm>
            <a:off x="5925374" y="30777993"/>
            <a:ext cx="2755005" cy="2906914"/>
          </a:xfrm>
          <a:prstGeom prst="rect">
            <a:avLst/>
          </a:prstGeom>
        </p:spPr>
      </p:pic>
      <p:pic>
        <p:nvPicPr>
          <p:cNvPr id="18" name="Picture 17"/>
          <p:cNvPicPr>
            <a:picLocks noChangeAspect="1"/>
          </p:cNvPicPr>
          <p:nvPr/>
        </p:nvPicPr>
        <p:blipFill>
          <a:blip r:embed="rId4">
            <a:lum bright="30000" contrast="50000"/>
          </a:blip>
          <a:stretch>
            <a:fillRect/>
          </a:stretch>
        </p:blipFill>
        <p:spPr>
          <a:xfrm>
            <a:off x="5234381" y="1490470"/>
            <a:ext cx="3009899" cy="2133142"/>
          </a:xfrm>
          <a:prstGeom prst="rect">
            <a:avLst/>
          </a:prstGeom>
        </p:spPr>
      </p:pic>
      <p:sp>
        <p:nvSpPr>
          <p:cNvPr id="1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much texture</a:t>
            </a:r>
            <a:r>
              <a:rPr kumimoji="0" lang="en-US" sz="4400" b="0" i="0" u="none" strike="noStrike" kern="1200" cap="none" spc="0" normalizeH="0" noProof="0" dirty="0" smtClean="0">
                <a:ln>
                  <a:noFill/>
                </a:ln>
                <a:solidFill>
                  <a:schemeClr val="tx1"/>
                </a:solidFill>
                <a:effectLst/>
                <a:uLnTx/>
                <a:uFillTx/>
                <a:latin typeface="+mj-lt"/>
                <a:ea typeface="+mj-ea"/>
                <a:cs typeface="+mj-cs"/>
              </a:rPr>
              <a:t> do we need?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432662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Why appearance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1855484" cy="461659"/>
          </a:xfrm>
          <a:prstGeom prst="rect">
            <a:avLst/>
          </a:prstGeom>
          <a:noFill/>
        </p:spPr>
        <p:txBody>
          <a:bodyPr wrap="none" lIns="91434" tIns="45717" rIns="91434" bIns="45717" rtlCol="0">
            <a:spAutoFit/>
          </a:bodyPr>
          <a:lstStyle/>
          <a:p>
            <a:r>
              <a:rPr lang="en-US" sz="2400" dirty="0" smtClean="0"/>
              <a:t>More realism</a:t>
            </a:r>
            <a:endParaRPr lang="en-US" sz="2400" dirty="0"/>
          </a:p>
        </p:txBody>
      </p:sp>
      <p:sp>
        <p:nvSpPr>
          <p:cNvPr id="5" name="TextBox 4"/>
          <p:cNvSpPr txBox="1"/>
          <p:nvPr/>
        </p:nvSpPr>
        <p:spPr>
          <a:xfrm>
            <a:off x="4832489" y="1302603"/>
            <a:ext cx="4236544" cy="461659"/>
          </a:xfrm>
          <a:prstGeom prst="rect">
            <a:avLst/>
          </a:prstGeom>
          <a:noFill/>
        </p:spPr>
        <p:txBody>
          <a:bodyPr wrap="none" lIns="91434" tIns="45717" rIns="91434" bIns="45717" rtlCol="0">
            <a:spAutoFit/>
          </a:bodyPr>
          <a:lstStyle/>
          <a:p>
            <a:r>
              <a:rPr lang="en-US" sz="2400" dirty="0" smtClean="0"/>
              <a:t>More accurate correspondences</a:t>
            </a:r>
            <a:endParaRPr lang="en-US" sz="2400" dirty="0"/>
          </a:p>
        </p:txBody>
      </p:sp>
      <p:grpSp>
        <p:nvGrpSpPr>
          <p:cNvPr id="28" name="Group 27"/>
          <p:cNvGrpSpPr/>
          <p:nvPr/>
        </p:nvGrpSpPr>
        <p:grpSpPr>
          <a:xfrm>
            <a:off x="4657642" y="1764262"/>
            <a:ext cx="2175863" cy="2562717"/>
            <a:chOff x="5100786" y="2053833"/>
            <a:chExt cx="1785597" cy="2091113"/>
          </a:xfrm>
        </p:grpSpPr>
        <p:pic>
          <p:nvPicPr>
            <p:cNvPr id="7" name="Picture 6" descr="snapshot31.png"/>
            <p:cNvPicPr>
              <a:picLocks noChangeAspect="1"/>
            </p:cNvPicPr>
            <p:nvPr/>
          </p:nvPicPr>
          <p:blipFill>
            <a:blip r:embed="rId3"/>
            <a:srcRect l="41215" r="34618"/>
            <a:stretch>
              <a:fillRect/>
            </a:stretch>
          </p:blipFill>
          <p:spPr>
            <a:xfrm>
              <a:off x="6077284" y="2053833"/>
              <a:ext cx="809099" cy="2062104"/>
            </a:xfrm>
            <a:prstGeom prst="rect">
              <a:avLst/>
            </a:prstGeom>
          </p:spPr>
        </p:pic>
        <p:pic>
          <p:nvPicPr>
            <p:cNvPr id="8" name="Picture 7" descr="snapshot32.png"/>
            <p:cNvPicPr>
              <a:picLocks noChangeAspect="1"/>
            </p:cNvPicPr>
            <p:nvPr/>
          </p:nvPicPr>
          <p:blipFill>
            <a:blip r:embed="rId4"/>
            <a:srcRect l="43177" r="33490"/>
            <a:stretch>
              <a:fillRect/>
            </a:stretch>
          </p:blipFill>
          <p:spPr>
            <a:xfrm>
              <a:off x="5100786" y="2082842"/>
              <a:ext cx="781199" cy="2062104"/>
            </a:xfrm>
            <a:prstGeom prst="rect">
              <a:avLst/>
            </a:prstGeom>
          </p:spPr>
        </p:pic>
        <p:sp>
          <p:nvSpPr>
            <p:cNvPr id="10" name="Oval 9"/>
            <p:cNvSpPr/>
            <p:nvPr/>
          </p:nvSpPr>
          <p:spPr>
            <a:xfrm>
              <a:off x="5714585" y="2752482"/>
              <a:ext cx="27900" cy="27849"/>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5742485" y="2752482"/>
              <a:ext cx="1032298" cy="1160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742485" y="2752482"/>
              <a:ext cx="976498" cy="58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296086" y="2262219"/>
              <a:ext cx="195300" cy="2262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300484" y="2317337"/>
              <a:ext cx="195300" cy="2262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5"/>
          <a:stretch>
            <a:fillRect/>
          </a:stretch>
        </p:blipFill>
        <p:spPr>
          <a:xfrm>
            <a:off x="168049" y="1989459"/>
            <a:ext cx="2424041" cy="4113660"/>
          </a:xfrm>
          <a:prstGeom prst="rect">
            <a:avLst/>
          </a:prstGeom>
        </p:spPr>
      </p:pic>
      <p:pic>
        <p:nvPicPr>
          <p:cNvPr id="26" name="Picture 25"/>
          <p:cNvPicPr>
            <a:picLocks noChangeAspect="1"/>
          </p:cNvPicPr>
          <p:nvPr/>
        </p:nvPicPr>
        <p:blipFill>
          <a:blip r:embed="rId6"/>
          <a:stretch>
            <a:fillRect/>
          </a:stretch>
        </p:blipFill>
        <p:spPr>
          <a:xfrm>
            <a:off x="1462771" y="1990476"/>
            <a:ext cx="2423441" cy="4112643"/>
          </a:xfrm>
          <a:prstGeom prst="rect">
            <a:avLst/>
          </a:prstGeom>
        </p:spPr>
      </p:pic>
      <p:sp>
        <p:nvSpPr>
          <p:cNvPr id="27" name="TextBox 26"/>
          <p:cNvSpPr txBox="1"/>
          <p:nvPr/>
        </p:nvSpPr>
        <p:spPr>
          <a:xfrm>
            <a:off x="6898764" y="2762685"/>
            <a:ext cx="2049197" cy="461659"/>
          </a:xfrm>
          <a:prstGeom prst="rect">
            <a:avLst/>
          </a:prstGeom>
          <a:noFill/>
        </p:spPr>
        <p:txBody>
          <a:bodyPr wrap="none" lIns="91434" tIns="45717" rIns="91434" bIns="45717" rtlCol="0">
            <a:spAutoFit/>
          </a:bodyPr>
          <a:lstStyle/>
          <a:p>
            <a:r>
              <a:rPr lang="en-US" sz="2400" dirty="0" smtClean="0"/>
              <a:t>3D registration</a:t>
            </a:r>
            <a:endParaRPr lang="en-US" sz="2400" dirty="0"/>
          </a:p>
        </p:txBody>
      </p:sp>
    </p:spTree>
    <p:extLst>
      <p:ext uri="{BB962C8B-B14F-4D97-AF65-F5344CB8AC3E}">
        <p14:creationId xmlns:p14="http://schemas.microsoft.com/office/powerpoint/2010/main" val="183537192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2441" y="1688569"/>
            <a:ext cx="6143027" cy="1200328"/>
          </a:xfrm>
          <a:prstGeom prst="rect">
            <a:avLst/>
          </a:prstGeom>
          <a:noFill/>
        </p:spPr>
        <p:txBody>
          <a:bodyPr wrap="square" rtlCol="0">
            <a:spAutoFit/>
          </a:bodyPr>
          <a:lstStyle/>
          <a:p>
            <a:r>
              <a:rPr lang="en-US" sz="2400" dirty="0" smtClean="0">
                <a:cs typeface="Helvetica Neue Light"/>
              </a:rPr>
              <a:t>High-frequency texture pattern:</a:t>
            </a:r>
          </a:p>
          <a:p>
            <a:pPr marL="180975" indent="-180975"/>
            <a:r>
              <a:rPr lang="en-US" sz="2400" dirty="0" smtClean="0">
                <a:cs typeface="Helvetica Neue Light"/>
              </a:rPr>
              <a:t>useful to assess ground truth,</a:t>
            </a:r>
          </a:p>
          <a:p>
            <a:pPr marL="180975" indent="-180975"/>
            <a:r>
              <a:rPr lang="en-US" sz="2400" dirty="0" smtClean="0">
                <a:cs typeface="Helvetica Neue Light"/>
              </a:rPr>
              <a:t>but unnatural</a:t>
            </a:r>
          </a:p>
        </p:txBody>
      </p:sp>
      <p:sp>
        <p:nvSpPr>
          <p:cNvPr id="13" name="TextBox 12"/>
          <p:cNvSpPr txBox="1"/>
          <p:nvPr/>
        </p:nvSpPr>
        <p:spPr>
          <a:xfrm>
            <a:off x="4060645" y="3754847"/>
            <a:ext cx="5540558" cy="830997"/>
          </a:xfrm>
          <a:prstGeom prst="rect">
            <a:avLst/>
          </a:prstGeom>
          <a:noFill/>
        </p:spPr>
        <p:txBody>
          <a:bodyPr wrap="square" rtlCol="0">
            <a:spAutoFit/>
          </a:bodyPr>
          <a:lstStyle/>
          <a:p>
            <a:r>
              <a:rPr lang="en-US" sz="2400" dirty="0" smtClean="0">
                <a:cs typeface="Helvetica Neue Light"/>
              </a:rPr>
              <a:t>Only a few people exhibit such patterns</a:t>
            </a:r>
          </a:p>
          <a:p>
            <a:pPr marL="180975" indent="-180975"/>
            <a:r>
              <a:rPr lang="en-US" sz="2400" dirty="0" smtClean="0">
                <a:cs typeface="Helvetica Neue Light"/>
              </a:rPr>
              <a:t> more naturally…</a:t>
            </a:r>
          </a:p>
        </p:txBody>
      </p:sp>
      <p:pic>
        <p:nvPicPr>
          <p:cNvPr id="15" name="Picture 14"/>
          <p:cNvPicPr>
            <a:picLocks noChangeAspect="1"/>
          </p:cNvPicPr>
          <p:nvPr/>
        </p:nvPicPr>
        <p:blipFill>
          <a:blip r:embed="rId3"/>
          <a:stretch>
            <a:fillRect/>
          </a:stretch>
        </p:blipFill>
        <p:spPr>
          <a:xfrm>
            <a:off x="5925374" y="30777993"/>
            <a:ext cx="2755005" cy="2906914"/>
          </a:xfrm>
          <a:prstGeom prst="rect">
            <a:avLst/>
          </a:prstGeom>
        </p:spPr>
      </p:pic>
      <p:pic>
        <p:nvPicPr>
          <p:cNvPr id="17" name="Picture 16" descr="ein-neuseelaendischer-maori-in-kriegsbemalung.jpg"/>
          <p:cNvPicPr>
            <a:picLocks noChangeAspect="1"/>
          </p:cNvPicPr>
          <p:nvPr/>
        </p:nvPicPr>
        <p:blipFill>
          <a:blip r:embed="rId4"/>
          <a:stretch>
            <a:fillRect/>
          </a:stretch>
        </p:blipFill>
        <p:spPr>
          <a:xfrm>
            <a:off x="378512" y="3131308"/>
            <a:ext cx="3630456" cy="2075400"/>
          </a:xfrm>
          <a:prstGeom prst="rect">
            <a:avLst/>
          </a:prstGeom>
        </p:spPr>
      </p:pic>
      <p:pic>
        <p:nvPicPr>
          <p:cNvPr id="18" name="Picture 17"/>
          <p:cNvPicPr>
            <a:picLocks noChangeAspect="1"/>
          </p:cNvPicPr>
          <p:nvPr/>
        </p:nvPicPr>
        <p:blipFill>
          <a:blip r:embed="rId5">
            <a:lum bright="30000" contrast="50000"/>
          </a:blip>
          <a:stretch>
            <a:fillRect/>
          </a:stretch>
        </p:blipFill>
        <p:spPr>
          <a:xfrm>
            <a:off x="5234381" y="1490470"/>
            <a:ext cx="3009899" cy="2133142"/>
          </a:xfrm>
          <a:prstGeom prst="rect">
            <a:avLst/>
          </a:prstGeom>
        </p:spPr>
      </p:pic>
      <p:sp>
        <p:nvSpPr>
          <p:cNvPr id="1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much texture</a:t>
            </a:r>
            <a:r>
              <a:rPr kumimoji="0" lang="en-US" sz="4400" b="0" i="0" u="none" strike="noStrike" kern="1200" cap="none" spc="0" normalizeH="0" noProof="0" dirty="0" smtClean="0">
                <a:ln>
                  <a:noFill/>
                </a:ln>
                <a:solidFill>
                  <a:schemeClr val="tx1"/>
                </a:solidFill>
                <a:effectLst/>
                <a:uLnTx/>
                <a:uFillTx/>
                <a:latin typeface="+mj-lt"/>
                <a:ea typeface="+mj-ea"/>
                <a:cs typeface="+mj-cs"/>
              </a:rPr>
              <a:t> do we need?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4192087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2441" y="1688569"/>
            <a:ext cx="6143027" cy="1200328"/>
          </a:xfrm>
          <a:prstGeom prst="rect">
            <a:avLst/>
          </a:prstGeom>
          <a:noFill/>
        </p:spPr>
        <p:txBody>
          <a:bodyPr wrap="square" rtlCol="0">
            <a:spAutoFit/>
          </a:bodyPr>
          <a:lstStyle/>
          <a:p>
            <a:r>
              <a:rPr lang="en-US" sz="2400" dirty="0" smtClean="0">
                <a:cs typeface="Helvetica Neue Light"/>
              </a:rPr>
              <a:t>High-frequency texture pattern:</a:t>
            </a:r>
          </a:p>
          <a:p>
            <a:pPr marL="180975" indent="-180975"/>
            <a:r>
              <a:rPr lang="en-US" sz="2400" dirty="0" smtClean="0">
                <a:cs typeface="Helvetica Neue Light"/>
              </a:rPr>
              <a:t>useful to assess ground truth,</a:t>
            </a:r>
          </a:p>
          <a:p>
            <a:pPr marL="180975" indent="-180975"/>
            <a:r>
              <a:rPr lang="en-US" sz="2400" dirty="0" smtClean="0">
                <a:cs typeface="Helvetica Neue Light"/>
              </a:rPr>
              <a:t>but unnatural</a:t>
            </a:r>
          </a:p>
        </p:txBody>
      </p:sp>
      <p:sp>
        <p:nvSpPr>
          <p:cNvPr id="13" name="TextBox 12"/>
          <p:cNvSpPr txBox="1"/>
          <p:nvPr/>
        </p:nvSpPr>
        <p:spPr>
          <a:xfrm>
            <a:off x="4060645" y="3754847"/>
            <a:ext cx="5540558" cy="830997"/>
          </a:xfrm>
          <a:prstGeom prst="rect">
            <a:avLst/>
          </a:prstGeom>
          <a:noFill/>
        </p:spPr>
        <p:txBody>
          <a:bodyPr wrap="square" rtlCol="0">
            <a:spAutoFit/>
          </a:bodyPr>
          <a:lstStyle/>
          <a:p>
            <a:r>
              <a:rPr lang="en-US" sz="2400" dirty="0" smtClean="0">
                <a:cs typeface="Helvetica Neue Light"/>
              </a:rPr>
              <a:t>Only a few people exhibit such patterns</a:t>
            </a:r>
          </a:p>
          <a:p>
            <a:pPr marL="180975" indent="-180975"/>
            <a:r>
              <a:rPr lang="en-US" sz="2400" dirty="0" smtClean="0">
                <a:cs typeface="Helvetica Neue Light"/>
              </a:rPr>
              <a:t> more naturally…</a:t>
            </a:r>
          </a:p>
        </p:txBody>
      </p:sp>
      <p:sp>
        <p:nvSpPr>
          <p:cNvPr id="14" name="TextBox 13"/>
          <p:cNvSpPr txBox="1"/>
          <p:nvPr/>
        </p:nvSpPr>
        <p:spPr>
          <a:xfrm>
            <a:off x="415203" y="5325817"/>
            <a:ext cx="4829358" cy="830997"/>
          </a:xfrm>
          <a:prstGeom prst="rect">
            <a:avLst/>
          </a:prstGeom>
          <a:noFill/>
        </p:spPr>
        <p:txBody>
          <a:bodyPr wrap="square" rtlCol="0">
            <a:spAutoFit/>
          </a:bodyPr>
          <a:lstStyle/>
          <a:p>
            <a:r>
              <a:rPr lang="en-US" sz="2400" dirty="0" smtClean="0">
                <a:cs typeface="Helvetica Neue Light"/>
              </a:rPr>
              <a:t>Can the information given by our skin</a:t>
            </a:r>
          </a:p>
          <a:p>
            <a:pPr marL="180975" indent="-180975"/>
            <a:r>
              <a:rPr lang="en-US" sz="2400" dirty="0" smtClean="0">
                <a:cs typeface="Helvetica Neue Light"/>
              </a:rPr>
              <a:t> be enough? </a:t>
            </a:r>
          </a:p>
        </p:txBody>
      </p:sp>
      <p:pic>
        <p:nvPicPr>
          <p:cNvPr id="15" name="Picture 14"/>
          <p:cNvPicPr>
            <a:picLocks noChangeAspect="1"/>
          </p:cNvPicPr>
          <p:nvPr/>
        </p:nvPicPr>
        <p:blipFill>
          <a:blip r:embed="rId3"/>
          <a:stretch>
            <a:fillRect/>
          </a:stretch>
        </p:blipFill>
        <p:spPr>
          <a:xfrm>
            <a:off x="5925374" y="30777993"/>
            <a:ext cx="2755005" cy="2906914"/>
          </a:xfrm>
          <a:prstGeom prst="rect">
            <a:avLst/>
          </a:prstGeom>
        </p:spPr>
      </p:pic>
      <p:pic>
        <p:nvPicPr>
          <p:cNvPr id="17" name="Picture 16" descr="ein-neuseelaendischer-maori-in-kriegsbemalung.jpg"/>
          <p:cNvPicPr>
            <a:picLocks noChangeAspect="1"/>
          </p:cNvPicPr>
          <p:nvPr/>
        </p:nvPicPr>
        <p:blipFill>
          <a:blip r:embed="rId4"/>
          <a:stretch>
            <a:fillRect/>
          </a:stretch>
        </p:blipFill>
        <p:spPr>
          <a:xfrm>
            <a:off x="378512" y="3131308"/>
            <a:ext cx="3630456" cy="2075400"/>
          </a:xfrm>
          <a:prstGeom prst="rect">
            <a:avLst/>
          </a:prstGeom>
        </p:spPr>
      </p:pic>
      <p:pic>
        <p:nvPicPr>
          <p:cNvPr id="19" name="Picture 18"/>
          <p:cNvPicPr>
            <a:picLocks noChangeAspect="1"/>
          </p:cNvPicPr>
          <p:nvPr/>
        </p:nvPicPr>
        <p:blipFill>
          <a:blip r:embed="rId5">
            <a:lum bright="30000" contrast="50000"/>
          </a:blip>
          <a:stretch>
            <a:fillRect/>
          </a:stretch>
        </p:blipFill>
        <p:spPr>
          <a:xfrm>
            <a:off x="5318143" y="4593964"/>
            <a:ext cx="3003477" cy="2200704"/>
          </a:xfrm>
          <a:prstGeom prst="rect">
            <a:avLst/>
          </a:prstGeom>
        </p:spPr>
      </p:pic>
      <p:sp>
        <p:nvSpPr>
          <p:cNvPr id="21" name="Oval 20"/>
          <p:cNvSpPr/>
          <p:nvPr/>
        </p:nvSpPr>
        <p:spPr>
          <a:xfrm>
            <a:off x="7006490" y="6460984"/>
            <a:ext cx="350310" cy="352285"/>
          </a:xfrm>
          <a:prstGeom prst="ellipse">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382640" y="5707450"/>
            <a:ext cx="350310" cy="352285"/>
          </a:xfrm>
          <a:prstGeom prst="ellipse">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a:lum bright="30000" contrast="50000"/>
          </a:blip>
          <a:stretch>
            <a:fillRect/>
          </a:stretch>
        </p:blipFill>
        <p:spPr>
          <a:xfrm>
            <a:off x="5234381" y="1490470"/>
            <a:ext cx="3009899" cy="2133142"/>
          </a:xfrm>
          <a:prstGeom prst="rect">
            <a:avLst/>
          </a:prstGeom>
        </p:spPr>
      </p:pic>
      <p:sp>
        <p:nvSpPr>
          <p:cNvPr id="1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much texture</a:t>
            </a:r>
            <a:r>
              <a:rPr kumimoji="0" lang="en-US" sz="4400" b="0" i="0" u="none" strike="noStrike" kern="1200" cap="none" spc="0" normalizeH="0" noProof="0" dirty="0" smtClean="0">
                <a:ln>
                  <a:noFill/>
                </a:ln>
                <a:solidFill>
                  <a:schemeClr val="tx1"/>
                </a:solidFill>
                <a:effectLst/>
                <a:uLnTx/>
                <a:uFillTx/>
                <a:latin typeface="+mj-lt"/>
                <a:ea typeface="+mj-ea"/>
                <a:cs typeface="+mj-cs"/>
              </a:rPr>
              <a:t> do we need?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0" name="TextBox 19"/>
          <p:cNvSpPr txBox="1"/>
          <p:nvPr/>
        </p:nvSpPr>
        <p:spPr>
          <a:xfrm>
            <a:off x="301440" y="6357604"/>
            <a:ext cx="2562308" cy="369332"/>
          </a:xfrm>
          <a:prstGeom prst="rect">
            <a:avLst/>
          </a:prstGeom>
          <a:noFill/>
        </p:spPr>
        <p:txBody>
          <a:bodyPr wrap="none" rtlCol="0">
            <a:spAutoFit/>
          </a:bodyPr>
          <a:lstStyle/>
          <a:p>
            <a:r>
              <a:rPr lang="en-US" dirty="0" smtClean="0"/>
              <a:t>Bogo et al., MICCAI 2014.</a:t>
            </a:r>
          </a:p>
        </p:txBody>
      </p:sp>
    </p:spTree>
    <p:extLst>
      <p:ext uri="{BB962C8B-B14F-4D97-AF65-F5344CB8AC3E}">
        <p14:creationId xmlns:p14="http://schemas.microsoft.com/office/powerpoint/2010/main" val="140299089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References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extBox 30"/>
          <p:cNvSpPr txBox="1"/>
          <p:nvPr/>
        </p:nvSpPr>
        <p:spPr>
          <a:xfrm>
            <a:off x="205562" y="1302603"/>
            <a:ext cx="8832610" cy="5016753"/>
          </a:xfrm>
          <a:prstGeom prst="rect">
            <a:avLst/>
          </a:prstGeom>
          <a:noFill/>
        </p:spPr>
        <p:txBody>
          <a:bodyPr wrap="square" lIns="91434" tIns="45717" rIns="91434" bIns="45717" rtlCol="0">
            <a:spAutoFit/>
          </a:bodyPr>
          <a:lstStyle/>
          <a:p>
            <a:pPr marL="285750" indent="-285750">
              <a:buFont typeface="Arial"/>
              <a:buChar char="•"/>
            </a:pPr>
            <a:r>
              <a:rPr lang="en-US" sz="1600" dirty="0" err="1" smtClean="0"/>
              <a:t>Allene</a:t>
            </a:r>
            <a:r>
              <a:rPr lang="en-US" sz="1600" dirty="0" smtClean="0"/>
              <a:t>, C., Pons, J., </a:t>
            </a:r>
            <a:r>
              <a:rPr lang="en-US" sz="1600" dirty="0" err="1" smtClean="0"/>
              <a:t>Keriven</a:t>
            </a:r>
            <a:r>
              <a:rPr lang="en-US" sz="1600" dirty="0" smtClean="0"/>
              <a:t>, R.. Seamless image-based texture atlases using multi-band blending. ICPR 2008.</a:t>
            </a:r>
          </a:p>
          <a:p>
            <a:pPr marL="285750" indent="-285750">
              <a:buFont typeface="Arial"/>
              <a:buChar char="•"/>
            </a:pPr>
            <a:r>
              <a:rPr lang="en-US" sz="1600" dirty="0" err="1" smtClean="0"/>
              <a:t>Basri</a:t>
            </a:r>
            <a:r>
              <a:rPr lang="en-US" sz="1600" dirty="0" smtClean="0"/>
              <a:t>, R., and Jacobs, D.. </a:t>
            </a:r>
            <a:r>
              <a:rPr lang="en-US" sz="1600" dirty="0" err="1" smtClean="0"/>
              <a:t>Lambertian</a:t>
            </a:r>
            <a:r>
              <a:rPr lang="en-US" sz="1600" dirty="0" smtClean="0"/>
              <a:t> reflectance and linear subspaces. IEEE TPAMI, 2003.</a:t>
            </a:r>
          </a:p>
          <a:p>
            <a:pPr marL="285750" indent="-285750">
              <a:buFont typeface="Arial"/>
              <a:buChar char="•"/>
            </a:pPr>
            <a:r>
              <a:rPr lang="en-US" sz="1600" dirty="0" err="1" smtClean="0"/>
              <a:t>Baumberg</a:t>
            </a:r>
            <a:r>
              <a:rPr lang="en-US" sz="1600" dirty="0" smtClean="0"/>
              <a:t>, A.. Blending images for texturing 3D models. BMVC 2002.</a:t>
            </a:r>
          </a:p>
          <a:p>
            <a:pPr marL="285750" indent="-285750">
              <a:buFont typeface="Arial"/>
              <a:buChar char="•"/>
            </a:pPr>
            <a:r>
              <a:rPr lang="en-US" sz="1600" dirty="0" err="1" smtClean="0"/>
              <a:t>Bernardini</a:t>
            </a:r>
            <a:r>
              <a:rPr lang="en-US" sz="1600" dirty="0" smtClean="0"/>
              <a:t>, F., Martin, I., </a:t>
            </a:r>
            <a:r>
              <a:rPr lang="en-US" sz="1600" dirty="0" err="1" smtClean="0"/>
              <a:t>Rushmeier</a:t>
            </a:r>
            <a:r>
              <a:rPr lang="en-US" sz="1600" dirty="0" smtClean="0"/>
              <a:t>, H.. High-quality texture reconstruction from multiple scans. IEEE TVCG, 2001.</a:t>
            </a:r>
          </a:p>
          <a:p>
            <a:pPr marL="285750" indent="-285750">
              <a:buFont typeface="Arial"/>
              <a:buChar char="•"/>
            </a:pPr>
            <a:r>
              <a:rPr lang="en-US" sz="1600" dirty="0" err="1" smtClean="0"/>
              <a:t>Blanz</a:t>
            </a:r>
            <a:r>
              <a:rPr lang="en-US" sz="1600" dirty="0" smtClean="0"/>
              <a:t>, V. and Vetter, T.. A </a:t>
            </a:r>
            <a:r>
              <a:rPr lang="en-US" sz="1600" dirty="0" err="1" smtClean="0"/>
              <a:t>morphable</a:t>
            </a:r>
            <a:r>
              <a:rPr lang="en-US" sz="1600" dirty="0" smtClean="0"/>
              <a:t> model for the synthesis of 3D faces. SIGGRAPH 1999.</a:t>
            </a:r>
          </a:p>
          <a:p>
            <a:pPr marL="285750" indent="-285750">
              <a:buFont typeface="Arial"/>
              <a:buChar char="•"/>
            </a:pPr>
            <a:r>
              <a:rPr lang="en-US" sz="1600" dirty="0" err="1" smtClean="0"/>
              <a:t>Blinn</a:t>
            </a:r>
            <a:r>
              <a:rPr lang="en-US" sz="1600" dirty="0" smtClean="0"/>
              <a:t>, J.. Models of light reflection for computer synthesized pictures. SIGGRAPH 1977.</a:t>
            </a:r>
          </a:p>
          <a:p>
            <a:pPr marL="285750" indent="-285750">
              <a:buFont typeface="Arial"/>
              <a:buChar char="•"/>
            </a:pPr>
            <a:r>
              <a:rPr lang="en-US" sz="1600" dirty="0" smtClean="0"/>
              <a:t>Bogo, F., Romero, J., </a:t>
            </a:r>
            <a:r>
              <a:rPr lang="en-US" sz="1600" dirty="0" err="1" smtClean="0"/>
              <a:t>Loper</a:t>
            </a:r>
            <a:r>
              <a:rPr lang="en-US" sz="1600" dirty="0" smtClean="0"/>
              <a:t>, M., Black, M.J.. FAUST: Dataset and evaluation for 3D mesh registration. CVPR 2014.</a:t>
            </a:r>
          </a:p>
          <a:p>
            <a:pPr marL="285750" indent="-285750">
              <a:buFont typeface="Arial"/>
              <a:buChar char="•"/>
            </a:pPr>
            <a:r>
              <a:rPr lang="en-US" sz="1600" dirty="0" smtClean="0"/>
              <a:t>Bogo, F., Romero, J., </a:t>
            </a:r>
            <a:r>
              <a:rPr lang="en-US" sz="1600" dirty="0" err="1" smtClean="0"/>
              <a:t>Peserico</a:t>
            </a:r>
            <a:r>
              <a:rPr lang="en-US" sz="1600" dirty="0" smtClean="0"/>
              <a:t>, E., Black, M.J.. Automated detection of new or evolving melanocytic lesions using a 3D body model. MICCAI 2014.</a:t>
            </a:r>
          </a:p>
          <a:p>
            <a:pPr marL="285750" indent="-285750">
              <a:buFont typeface="Arial"/>
              <a:buChar char="•"/>
            </a:pPr>
            <a:r>
              <a:rPr lang="en-US" sz="1600" dirty="0" err="1" smtClean="0"/>
              <a:t>Catmull</a:t>
            </a:r>
            <a:r>
              <a:rPr lang="en-US" sz="1600" dirty="0" smtClean="0"/>
              <a:t>, E.. Subdivision algorithm for computer display of curved surfaces. PhD thesis. University of Utah. 1974.</a:t>
            </a:r>
          </a:p>
          <a:p>
            <a:pPr marL="285750" indent="-285750">
              <a:buFont typeface="Arial"/>
              <a:buChar char="•"/>
            </a:pPr>
            <a:r>
              <a:rPr lang="en-US" sz="1600" dirty="0" smtClean="0"/>
              <a:t>Chen, Q. and </a:t>
            </a:r>
            <a:r>
              <a:rPr lang="en-US" sz="1600" dirty="0" err="1" smtClean="0"/>
              <a:t>Koltun</a:t>
            </a:r>
            <a:r>
              <a:rPr lang="en-US" sz="1600" dirty="0" smtClean="0"/>
              <a:t>, V.. Robust </a:t>
            </a:r>
            <a:r>
              <a:rPr lang="en-US" sz="1600" dirty="0" err="1" smtClean="0"/>
              <a:t>nonrigid</a:t>
            </a:r>
            <a:r>
              <a:rPr lang="en-US" sz="1600" dirty="0" smtClean="0"/>
              <a:t> registration by convex optimization. ICCV 2015.</a:t>
            </a:r>
          </a:p>
          <a:p>
            <a:pPr marL="285750" indent="-285750">
              <a:buFont typeface="Arial"/>
              <a:buChar char="•"/>
            </a:pPr>
            <a:r>
              <a:rPr lang="en-US" sz="1600" dirty="0" smtClean="0"/>
              <a:t>De La </a:t>
            </a:r>
            <a:r>
              <a:rPr lang="en-US" sz="1600" dirty="0" err="1" smtClean="0"/>
              <a:t>Gorce</a:t>
            </a:r>
            <a:r>
              <a:rPr lang="en-US" sz="1600" dirty="0" smtClean="0"/>
              <a:t>, M., Fleet, D., </a:t>
            </a:r>
            <a:r>
              <a:rPr lang="en-US" sz="1600" dirty="0" err="1" smtClean="0"/>
              <a:t>Paragios</a:t>
            </a:r>
            <a:r>
              <a:rPr lang="en-US" sz="1600" dirty="0" smtClean="0"/>
              <a:t>, N.. Model-based hand tracking with texture, shading and self-occlusions. CVPR 2008.</a:t>
            </a:r>
          </a:p>
          <a:p>
            <a:pPr marL="285750" indent="-285750">
              <a:buFont typeface="Arial"/>
              <a:buChar char="•"/>
            </a:pPr>
            <a:r>
              <a:rPr lang="en-US" sz="1600" dirty="0" err="1" smtClean="0"/>
              <a:t>Eisemann</a:t>
            </a:r>
            <a:r>
              <a:rPr lang="en-US" sz="1600" dirty="0" smtClean="0"/>
              <a:t>, M. et al.. Floating Textures. Computer Graphics Forum, 2008.</a:t>
            </a:r>
          </a:p>
          <a:p>
            <a:pPr marL="285750" indent="-285750">
              <a:buFont typeface="Arial"/>
              <a:buChar char="•"/>
            </a:pPr>
            <a:r>
              <a:rPr lang="en-US" sz="1600" dirty="0" err="1" smtClean="0"/>
              <a:t>Goldluecke</a:t>
            </a:r>
            <a:r>
              <a:rPr lang="en-US" sz="1600" dirty="0" smtClean="0"/>
              <a:t>, B., </a:t>
            </a:r>
            <a:r>
              <a:rPr lang="en-US" sz="1600" dirty="0" err="1" smtClean="0"/>
              <a:t>Aubry</a:t>
            </a:r>
            <a:r>
              <a:rPr lang="en-US" sz="1600" dirty="0" smtClean="0"/>
              <a:t>, M., </a:t>
            </a:r>
            <a:r>
              <a:rPr lang="en-US" sz="1600" dirty="0" err="1" smtClean="0"/>
              <a:t>Kolev</a:t>
            </a:r>
            <a:r>
              <a:rPr lang="en-US" sz="1600" dirty="0" smtClean="0"/>
              <a:t>, K., </a:t>
            </a:r>
            <a:r>
              <a:rPr lang="en-US" sz="1600" dirty="0" err="1" smtClean="0"/>
              <a:t>Cremers</a:t>
            </a:r>
            <a:r>
              <a:rPr lang="en-US" sz="1600" dirty="0" smtClean="0"/>
              <a:t>, D.. A super-resolution framework for high-accuracy </a:t>
            </a:r>
            <a:r>
              <a:rPr lang="en-US" sz="1600" dirty="0" err="1" smtClean="0"/>
              <a:t>multivew</a:t>
            </a:r>
            <a:r>
              <a:rPr lang="en-US" sz="1600" dirty="0" smtClean="0"/>
              <a:t> reconstruction. IJCV 2014.</a:t>
            </a:r>
          </a:p>
        </p:txBody>
      </p:sp>
    </p:spTree>
    <p:extLst>
      <p:ext uri="{BB962C8B-B14F-4D97-AF65-F5344CB8AC3E}">
        <p14:creationId xmlns:p14="http://schemas.microsoft.com/office/powerpoint/2010/main" val="3833674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References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p:cNvSpPr txBox="1"/>
          <p:nvPr/>
        </p:nvSpPr>
        <p:spPr>
          <a:xfrm>
            <a:off x="205562" y="1302603"/>
            <a:ext cx="8832610" cy="3785646"/>
          </a:xfrm>
          <a:prstGeom prst="rect">
            <a:avLst/>
          </a:prstGeom>
          <a:noFill/>
        </p:spPr>
        <p:txBody>
          <a:bodyPr wrap="square" lIns="91434" tIns="45717" rIns="91434" bIns="45717" rtlCol="0">
            <a:spAutoFit/>
          </a:bodyPr>
          <a:lstStyle/>
          <a:p>
            <a:pPr marL="285750" indent="-285750">
              <a:buFont typeface="Arial"/>
              <a:buChar char="•"/>
            </a:pPr>
            <a:r>
              <a:rPr lang="en-US" sz="1600" dirty="0" err="1" smtClean="0"/>
              <a:t>Janko</a:t>
            </a:r>
            <a:r>
              <a:rPr lang="en-US" sz="1600" dirty="0" smtClean="0"/>
              <a:t>, Z. and Pons, J. </a:t>
            </a:r>
            <a:r>
              <a:rPr lang="en-US" sz="1600" dirty="0" err="1" smtClean="0"/>
              <a:t>Spatio</a:t>
            </a:r>
            <a:r>
              <a:rPr lang="en-US" sz="1600" dirty="0" smtClean="0"/>
              <a:t>-temporal image-based texture atlases for dynamic 3D models. ICCV Workshops, 2009.</a:t>
            </a:r>
          </a:p>
          <a:p>
            <a:pPr marL="285750" indent="-285750">
              <a:buFont typeface="Arial"/>
              <a:buChar char="•"/>
            </a:pPr>
            <a:r>
              <a:rPr lang="en-US" sz="1600" dirty="0" err="1" smtClean="0"/>
              <a:t>Lemptisky</a:t>
            </a:r>
            <a:r>
              <a:rPr lang="en-US" sz="1600" dirty="0" smtClean="0"/>
              <a:t>, V. and </a:t>
            </a:r>
            <a:r>
              <a:rPr lang="en-US" sz="1600" dirty="0" err="1" smtClean="0"/>
              <a:t>Ivanov</a:t>
            </a:r>
            <a:r>
              <a:rPr lang="en-US" sz="1600" dirty="0" smtClean="0"/>
              <a:t>, D.. Seamless </a:t>
            </a:r>
            <a:r>
              <a:rPr lang="en-US" sz="1600" dirty="0" err="1" smtClean="0"/>
              <a:t>mosaicing</a:t>
            </a:r>
            <a:r>
              <a:rPr lang="en-US" sz="1600" dirty="0" smtClean="0"/>
              <a:t> of image-based texture maps. CVPR 2007.</a:t>
            </a:r>
          </a:p>
          <a:p>
            <a:pPr marL="285750" indent="-285750">
              <a:buFont typeface="Arial"/>
              <a:buChar char="•"/>
            </a:pPr>
            <a:r>
              <a:rPr lang="en-US" sz="1600" dirty="0" err="1" smtClean="0"/>
              <a:t>Loper</a:t>
            </a:r>
            <a:r>
              <a:rPr lang="en-US" sz="1600" dirty="0" smtClean="0"/>
              <a:t>, M. and Black, M.J.. </a:t>
            </a:r>
            <a:r>
              <a:rPr lang="en-US" sz="1600" dirty="0" err="1" smtClean="0"/>
              <a:t>OpenDR</a:t>
            </a:r>
            <a:r>
              <a:rPr lang="en-US" sz="1600" dirty="0" smtClean="0"/>
              <a:t>: An approximate differentiable renderer. ECCV 2014.</a:t>
            </a:r>
          </a:p>
          <a:p>
            <a:pPr marL="285750" indent="-285750">
              <a:buFont typeface="Arial"/>
              <a:buChar char="•"/>
            </a:pPr>
            <a:r>
              <a:rPr lang="en-US" sz="1600" dirty="0" err="1" smtClean="0"/>
              <a:t>Moehrle</a:t>
            </a:r>
            <a:r>
              <a:rPr lang="en-US" sz="1600" dirty="0" smtClean="0"/>
              <a:t>, N. and </a:t>
            </a:r>
            <a:r>
              <a:rPr lang="en-US" sz="1600" dirty="0" err="1" smtClean="0"/>
              <a:t>Goesele</a:t>
            </a:r>
            <a:r>
              <a:rPr lang="en-US" sz="1600" dirty="0" smtClean="0"/>
              <a:t>, M.. Let there be color! Large-scale texturing of 3D reconstructions. ECCV 2014.</a:t>
            </a:r>
          </a:p>
          <a:p>
            <a:pPr marL="285750" indent="-285750">
              <a:buFont typeface="Arial"/>
              <a:buChar char="•"/>
            </a:pPr>
            <a:r>
              <a:rPr lang="en-US" sz="1600" dirty="0" err="1" smtClean="0"/>
              <a:t>Rhodin</a:t>
            </a:r>
            <a:r>
              <a:rPr lang="en-US" sz="1600" dirty="0" smtClean="0"/>
              <a:t>, H., </a:t>
            </a:r>
            <a:r>
              <a:rPr lang="en-US" sz="1600" dirty="0" err="1" smtClean="0"/>
              <a:t>Robertini</a:t>
            </a:r>
            <a:r>
              <a:rPr lang="en-US" sz="1600" dirty="0" smtClean="0"/>
              <a:t>, N., </a:t>
            </a:r>
            <a:r>
              <a:rPr lang="en-US" sz="1600" dirty="0" err="1" smtClean="0"/>
              <a:t>Richardt</a:t>
            </a:r>
            <a:r>
              <a:rPr lang="en-US" sz="1600" dirty="0" smtClean="0"/>
              <a:t>, C., Seidel, H.-P., </a:t>
            </a:r>
            <a:r>
              <a:rPr lang="en-US" sz="1600" dirty="0" err="1" smtClean="0"/>
              <a:t>Theobalt</a:t>
            </a:r>
            <a:r>
              <a:rPr lang="en-US" sz="1600" dirty="0" smtClean="0"/>
              <a:t>, C.. A versatile scene model with differentiable visibility applied to generative pose estimation. ICCV 2015.</a:t>
            </a:r>
          </a:p>
          <a:p>
            <a:pPr marL="285750" indent="-285750">
              <a:buFont typeface="Arial"/>
              <a:buChar char="•"/>
            </a:pPr>
            <a:r>
              <a:rPr lang="en-US" sz="1600" dirty="0" smtClean="0"/>
              <a:t>Sloan, P., </a:t>
            </a:r>
            <a:r>
              <a:rPr lang="en-US" sz="1600" dirty="0" err="1" smtClean="0"/>
              <a:t>Kautz</a:t>
            </a:r>
            <a:r>
              <a:rPr lang="en-US" sz="1600" dirty="0" smtClean="0"/>
              <a:t>, J., Snyder, J.. </a:t>
            </a:r>
            <a:r>
              <a:rPr lang="en-US" sz="1600" dirty="0" err="1" smtClean="0"/>
              <a:t>Precomputed</a:t>
            </a:r>
            <a:r>
              <a:rPr lang="en-US" sz="1600" dirty="0" smtClean="0"/>
              <a:t> radiance transfer for real-time rendering in dynamic, low-frequency lighting environments. SIGGRAPH 2002.</a:t>
            </a:r>
          </a:p>
          <a:p>
            <a:pPr marL="285750" indent="-285750">
              <a:buFont typeface="Arial"/>
              <a:buChar char="•"/>
            </a:pPr>
            <a:r>
              <a:rPr lang="en-US" sz="1600" dirty="0" smtClean="0"/>
              <a:t>Stoll, C., </a:t>
            </a:r>
            <a:r>
              <a:rPr lang="en-US" sz="1600" dirty="0" err="1" smtClean="0"/>
              <a:t>Hasler</a:t>
            </a:r>
            <a:r>
              <a:rPr lang="en-US" sz="1600" dirty="0" smtClean="0"/>
              <a:t>, N., Gall, J., Seidel, H., </a:t>
            </a:r>
            <a:r>
              <a:rPr lang="en-US" sz="1600" dirty="0" err="1" smtClean="0"/>
              <a:t>Theobalt</a:t>
            </a:r>
            <a:r>
              <a:rPr lang="en-US" sz="1600" dirty="0" smtClean="0"/>
              <a:t>, C.. Fast articulated motion tracking using a sums of Gaussians body model. ICCV 2011.</a:t>
            </a:r>
          </a:p>
          <a:p>
            <a:pPr marL="285750" indent="-285750">
              <a:buFont typeface="Arial"/>
              <a:buChar char="•"/>
            </a:pPr>
            <a:r>
              <a:rPr lang="en-US" sz="1600" dirty="0" err="1" smtClean="0"/>
              <a:t>Tsiminaki</a:t>
            </a:r>
            <a:r>
              <a:rPr lang="en-US" sz="1600" dirty="0" smtClean="0"/>
              <a:t>, V., Franco, J., Boyer, E.. High resolution 3D shape texture from multiple videos. CVPR 2014.</a:t>
            </a:r>
          </a:p>
          <a:p>
            <a:pPr marL="285750" indent="-285750">
              <a:buFont typeface="Arial"/>
              <a:buChar char="•"/>
            </a:pPr>
            <a:r>
              <a:rPr lang="en-US" sz="1600" dirty="0" err="1" smtClean="0"/>
              <a:t>Volino</a:t>
            </a:r>
            <a:r>
              <a:rPr lang="en-US" sz="1600" dirty="0" smtClean="0"/>
              <a:t>, M., Casas., D., </a:t>
            </a:r>
            <a:r>
              <a:rPr lang="en-US" sz="1600" dirty="0" err="1" smtClean="0"/>
              <a:t>Collomosse</a:t>
            </a:r>
            <a:r>
              <a:rPr lang="en-US" sz="1600" dirty="0" smtClean="0"/>
              <a:t>, J., Hilton, A.. Optimal representation of multi-view video. BMVC 2014.</a:t>
            </a:r>
          </a:p>
        </p:txBody>
      </p:sp>
    </p:spTree>
    <p:extLst>
      <p:ext uri="{BB962C8B-B14F-4D97-AF65-F5344CB8AC3E}">
        <p14:creationId xmlns:p14="http://schemas.microsoft.com/office/powerpoint/2010/main" val="2298879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Why appearance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609601" y="1302603"/>
            <a:ext cx="1855484" cy="461659"/>
          </a:xfrm>
          <a:prstGeom prst="rect">
            <a:avLst/>
          </a:prstGeom>
          <a:noFill/>
        </p:spPr>
        <p:txBody>
          <a:bodyPr wrap="none" lIns="91434" tIns="45717" rIns="91434" bIns="45717" rtlCol="0">
            <a:spAutoFit/>
          </a:bodyPr>
          <a:lstStyle/>
          <a:p>
            <a:r>
              <a:rPr lang="en-US" sz="2400" dirty="0" smtClean="0"/>
              <a:t>More realism</a:t>
            </a:r>
            <a:endParaRPr lang="en-US" sz="2400" dirty="0"/>
          </a:p>
        </p:txBody>
      </p:sp>
      <p:sp>
        <p:nvSpPr>
          <p:cNvPr id="5" name="TextBox 4"/>
          <p:cNvSpPr txBox="1"/>
          <p:nvPr/>
        </p:nvSpPr>
        <p:spPr>
          <a:xfrm>
            <a:off x="4832489" y="1302603"/>
            <a:ext cx="4236544" cy="461659"/>
          </a:xfrm>
          <a:prstGeom prst="rect">
            <a:avLst/>
          </a:prstGeom>
          <a:noFill/>
        </p:spPr>
        <p:txBody>
          <a:bodyPr wrap="none" lIns="91434" tIns="45717" rIns="91434" bIns="45717" rtlCol="0">
            <a:spAutoFit/>
          </a:bodyPr>
          <a:lstStyle/>
          <a:p>
            <a:r>
              <a:rPr lang="en-US" sz="2400" dirty="0" smtClean="0"/>
              <a:t>More accurate correspondences</a:t>
            </a:r>
            <a:endParaRPr lang="en-US" sz="2400" dirty="0"/>
          </a:p>
        </p:txBody>
      </p:sp>
      <p:sp>
        <p:nvSpPr>
          <p:cNvPr id="6" name="TextBox 5"/>
          <p:cNvSpPr txBox="1"/>
          <p:nvPr/>
        </p:nvSpPr>
        <p:spPr>
          <a:xfrm>
            <a:off x="4515300" y="5173650"/>
            <a:ext cx="1236624" cy="461659"/>
          </a:xfrm>
          <a:prstGeom prst="rect">
            <a:avLst/>
          </a:prstGeom>
          <a:noFill/>
        </p:spPr>
        <p:txBody>
          <a:bodyPr wrap="none" lIns="91434" tIns="45717" rIns="91434" bIns="45717" rtlCol="0">
            <a:spAutoFit/>
          </a:bodyPr>
          <a:lstStyle/>
          <a:p>
            <a:r>
              <a:rPr lang="en-US" sz="2400" dirty="0"/>
              <a:t>T</a:t>
            </a:r>
            <a:r>
              <a:rPr lang="en-US" sz="2400" dirty="0" smtClean="0"/>
              <a:t>racking</a:t>
            </a:r>
            <a:endParaRPr lang="en-US" sz="2400" dirty="0"/>
          </a:p>
        </p:txBody>
      </p:sp>
      <p:grpSp>
        <p:nvGrpSpPr>
          <p:cNvPr id="28" name="Group 27"/>
          <p:cNvGrpSpPr/>
          <p:nvPr/>
        </p:nvGrpSpPr>
        <p:grpSpPr>
          <a:xfrm>
            <a:off x="4657642" y="1764262"/>
            <a:ext cx="2175863" cy="2562717"/>
            <a:chOff x="5100786" y="2053833"/>
            <a:chExt cx="1785597" cy="2091113"/>
          </a:xfrm>
        </p:grpSpPr>
        <p:pic>
          <p:nvPicPr>
            <p:cNvPr id="7" name="Picture 6" descr="snapshot31.png"/>
            <p:cNvPicPr>
              <a:picLocks noChangeAspect="1"/>
            </p:cNvPicPr>
            <p:nvPr/>
          </p:nvPicPr>
          <p:blipFill>
            <a:blip r:embed="rId3"/>
            <a:srcRect l="41215" r="34618"/>
            <a:stretch>
              <a:fillRect/>
            </a:stretch>
          </p:blipFill>
          <p:spPr>
            <a:xfrm>
              <a:off x="6077284" y="2053833"/>
              <a:ext cx="809099" cy="2062104"/>
            </a:xfrm>
            <a:prstGeom prst="rect">
              <a:avLst/>
            </a:prstGeom>
          </p:spPr>
        </p:pic>
        <p:pic>
          <p:nvPicPr>
            <p:cNvPr id="8" name="Picture 7" descr="snapshot32.png"/>
            <p:cNvPicPr>
              <a:picLocks noChangeAspect="1"/>
            </p:cNvPicPr>
            <p:nvPr/>
          </p:nvPicPr>
          <p:blipFill>
            <a:blip r:embed="rId4"/>
            <a:srcRect l="43177" r="33490"/>
            <a:stretch>
              <a:fillRect/>
            </a:stretch>
          </p:blipFill>
          <p:spPr>
            <a:xfrm>
              <a:off x="5100786" y="2082842"/>
              <a:ext cx="781199" cy="2062104"/>
            </a:xfrm>
            <a:prstGeom prst="rect">
              <a:avLst/>
            </a:prstGeom>
          </p:spPr>
        </p:pic>
        <p:sp>
          <p:nvSpPr>
            <p:cNvPr id="10" name="Oval 9"/>
            <p:cNvSpPr/>
            <p:nvPr/>
          </p:nvSpPr>
          <p:spPr>
            <a:xfrm>
              <a:off x="5714585" y="2752482"/>
              <a:ext cx="27900" cy="27849"/>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5742485" y="2752482"/>
              <a:ext cx="1032298" cy="1160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742485" y="2752482"/>
              <a:ext cx="976498" cy="58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296086" y="2262219"/>
              <a:ext cx="195300" cy="2262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300484" y="2317337"/>
              <a:ext cx="195300" cy="2262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a:blip r:embed="rId5"/>
          <a:stretch>
            <a:fillRect/>
          </a:stretch>
        </p:blipFill>
        <p:spPr>
          <a:xfrm>
            <a:off x="5876607" y="4519923"/>
            <a:ext cx="2940781" cy="1876015"/>
          </a:xfrm>
          <a:prstGeom prst="rect">
            <a:avLst/>
          </a:prstGeom>
        </p:spPr>
      </p:pic>
      <p:pic>
        <p:nvPicPr>
          <p:cNvPr id="24" name="Picture 23"/>
          <p:cNvPicPr>
            <a:picLocks noChangeAspect="1"/>
          </p:cNvPicPr>
          <p:nvPr/>
        </p:nvPicPr>
        <p:blipFill>
          <a:blip r:embed="rId6"/>
          <a:stretch>
            <a:fillRect/>
          </a:stretch>
        </p:blipFill>
        <p:spPr>
          <a:xfrm>
            <a:off x="168049" y="1989459"/>
            <a:ext cx="2424041" cy="4113660"/>
          </a:xfrm>
          <a:prstGeom prst="rect">
            <a:avLst/>
          </a:prstGeom>
        </p:spPr>
      </p:pic>
      <p:pic>
        <p:nvPicPr>
          <p:cNvPr id="26" name="Picture 25"/>
          <p:cNvPicPr>
            <a:picLocks noChangeAspect="1"/>
          </p:cNvPicPr>
          <p:nvPr/>
        </p:nvPicPr>
        <p:blipFill>
          <a:blip r:embed="rId7"/>
          <a:stretch>
            <a:fillRect/>
          </a:stretch>
        </p:blipFill>
        <p:spPr>
          <a:xfrm>
            <a:off x="1462771" y="1990476"/>
            <a:ext cx="2423441" cy="4112643"/>
          </a:xfrm>
          <a:prstGeom prst="rect">
            <a:avLst/>
          </a:prstGeom>
        </p:spPr>
      </p:pic>
      <p:sp>
        <p:nvSpPr>
          <p:cNvPr id="27" name="TextBox 26"/>
          <p:cNvSpPr txBox="1"/>
          <p:nvPr/>
        </p:nvSpPr>
        <p:spPr>
          <a:xfrm>
            <a:off x="6898764" y="2762685"/>
            <a:ext cx="2049197" cy="461659"/>
          </a:xfrm>
          <a:prstGeom prst="rect">
            <a:avLst/>
          </a:prstGeom>
          <a:noFill/>
        </p:spPr>
        <p:txBody>
          <a:bodyPr wrap="none" lIns="91434" tIns="45717" rIns="91434" bIns="45717" rtlCol="0">
            <a:spAutoFit/>
          </a:bodyPr>
          <a:lstStyle/>
          <a:p>
            <a:r>
              <a:rPr lang="en-US" sz="2400" dirty="0" smtClean="0"/>
              <a:t>3D registration</a:t>
            </a:r>
            <a:endParaRPr lang="en-US" sz="2400" dirty="0"/>
          </a:p>
        </p:txBody>
      </p:sp>
      <p:sp>
        <p:nvSpPr>
          <p:cNvPr id="22" name="TextBox 21"/>
          <p:cNvSpPr txBox="1"/>
          <p:nvPr/>
        </p:nvSpPr>
        <p:spPr>
          <a:xfrm>
            <a:off x="6802864" y="6064389"/>
            <a:ext cx="2237587" cy="369332"/>
          </a:xfrm>
          <a:prstGeom prst="rect">
            <a:avLst/>
          </a:prstGeom>
          <a:noFill/>
        </p:spPr>
        <p:txBody>
          <a:bodyPr wrap="none" rtlCol="0">
            <a:spAutoFit/>
          </a:bodyPr>
          <a:lstStyle/>
          <a:p>
            <a:r>
              <a:rPr lang="en-US" dirty="0" smtClean="0"/>
              <a:t>Stoll et al., ICCV 2011.</a:t>
            </a:r>
            <a:endParaRPr lang="en-US" dirty="0"/>
          </a:p>
        </p:txBody>
      </p:sp>
    </p:spTree>
    <p:extLst>
      <p:ext uri="{BB962C8B-B14F-4D97-AF65-F5344CB8AC3E}">
        <p14:creationId xmlns:p14="http://schemas.microsoft.com/office/powerpoint/2010/main" val="1127390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Representing appearance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516836" y="1548347"/>
            <a:ext cx="2088721" cy="461659"/>
          </a:xfrm>
          <a:prstGeom prst="rect">
            <a:avLst/>
          </a:prstGeom>
          <a:noFill/>
        </p:spPr>
        <p:txBody>
          <a:bodyPr wrap="none" lIns="91434" tIns="45717" rIns="91434" bIns="45717" rtlCol="0">
            <a:spAutoFit/>
          </a:bodyPr>
          <a:lstStyle/>
          <a:p>
            <a:r>
              <a:rPr lang="en-US" sz="2400" dirty="0" smtClean="0"/>
              <a:t>Vertex coloring</a:t>
            </a:r>
            <a:endParaRPr lang="en-US" sz="2400" dirty="0"/>
          </a:p>
        </p:txBody>
      </p:sp>
      <p:pic>
        <p:nvPicPr>
          <p:cNvPr id="13" name="Picture 12"/>
          <p:cNvPicPr>
            <a:picLocks noChangeAspect="1"/>
          </p:cNvPicPr>
          <p:nvPr/>
        </p:nvPicPr>
        <p:blipFill>
          <a:blip r:embed="rId3"/>
          <a:stretch>
            <a:fillRect/>
          </a:stretch>
        </p:blipFill>
        <p:spPr>
          <a:xfrm>
            <a:off x="5372100" y="2090968"/>
            <a:ext cx="2951705" cy="4483100"/>
          </a:xfrm>
          <a:prstGeom prst="rect">
            <a:avLst/>
          </a:prstGeom>
        </p:spPr>
      </p:pic>
      <p:cxnSp>
        <p:nvCxnSpPr>
          <p:cNvPr id="17" name="Straight Connector 16"/>
          <p:cNvCxnSpPr>
            <a:endCxn id="9" idx="3"/>
          </p:cNvCxnSpPr>
          <p:nvPr/>
        </p:nvCxnSpPr>
        <p:spPr>
          <a:xfrm flipH="1">
            <a:off x="5096837" y="3067414"/>
            <a:ext cx="1934749" cy="1317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3"/>
          </p:cNvCxnSpPr>
          <p:nvPr/>
        </p:nvCxnSpPr>
        <p:spPr>
          <a:xfrm flipH="1">
            <a:off x="5096837" y="3722165"/>
            <a:ext cx="2087109" cy="1765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2859581" y="2090968"/>
            <a:ext cx="2237256" cy="2216416"/>
          </a:xfrm>
          <a:prstGeom prst="rect">
            <a:avLst/>
          </a:prstGeom>
        </p:spPr>
      </p:pic>
      <p:pic>
        <p:nvPicPr>
          <p:cNvPr id="10" name="Picture 9"/>
          <p:cNvPicPr>
            <a:picLocks noChangeAspect="1"/>
          </p:cNvPicPr>
          <p:nvPr/>
        </p:nvPicPr>
        <p:blipFill>
          <a:blip r:embed="rId5"/>
          <a:stretch>
            <a:fillRect/>
          </a:stretch>
        </p:blipFill>
        <p:spPr>
          <a:xfrm>
            <a:off x="2859581" y="4383629"/>
            <a:ext cx="2237256" cy="2207671"/>
          </a:xfrm>
          <a:prstGeom prst="rect">
            <a:avLst/>
          </a:prstGeom>
        </p:spPr>
      </p:pic>
      <p:pic>
        <p:nvPicPr>
          <p:cNvPr id="11" name="Picture 10"/>
          <p:cNvPicPr>
            <a:picLocks noChangeAspect="1"/>
          </p:cNvPicPr>
          <p:nvPr/>
        </p:nvPicPr>
        <p:blipFill>
          <a:blip r:embed="rId6"/>
          <a:stretch>
            <a:fillRect/>
          </a:stretch>
        </p:blipFill>
        <p:spPr>
          <a:xfrm>
            <a:off x="457200" y="4383629"/>
            <a:ext cx="2237256" cy="2182865"/>
          </a:xfrm>
          <a:prstGeom prst="rect">
            <a:avLst/>
          </a:prstGeom>
        </p:spPr>
      </p:pic>
      <p:pic>
        <p:nvPicPr>
          <p:cNvPr id="12" name="Picture 11"/>
          <p:cNvPicPr>
            <a:picLocks noChangeAspect="1"/>
          </p:cNvPicPr>
          <p:nvPr/>
        </p:nvPicPr>
        <p:blipFill>
          <a:blip r:embed="rId7"/>
          <a:stretch>
            <a:fillRect/>
          </a:stretch>
        </p:blipFill>
        <p:spPr>
          <a:xfrm>
            <a:off x="457200" y="2090968"/>
            <a:ext cx="2237256" cy="2202622"/>
          </a:xfrm>
          <a:prstGeom prst="rect">
            <a:avLst/>
          </a:prstGeom>
        </p:spPr>
      </p:pic>
      <p:sp>
        <p:nvSpPr>
          <p:cNvPr id="14" name="TextBox 13"/>
          <p:cNvSpPr txBox="1"/>
          <p:nvPr/>
        </p:nvSpPr>
        <p:spPr>
          <a:xfrm>
            <a:off x="2821015" y="1548347"/>
            <a:ext cx="2309785" cy="461659"/>
          </a:xfrm>
          <a:prstGeom prst="rect">
            <a:avLst/>
          </a:prstGeom>
          <a:noFill/>
        </p:spPr>
        <p:txBody>
          <a:bodyPr wrap="none" lIns="91434" tIns="45717" rIns="91434" bIns="45717" rtlCol="0">
            <a:spAutoFit/>
          </a:bodyPr>
          <a:lstStyle/>
          <a:p>
            <a:r>
              <a:rPr lang="en-US" sz="2400" dirty="0" smtClean="0"/>
              <a:t>Texture mapping</a:t>
            </a:r>
            <a:endParaRPr lang="en-US" sz="2400" dirty="0"/>
          </a:p>
        </p:txBody>
      </p:sp>
    </p:spTree>
    <p:extLst>
      <p:ext uri="{BB962C8B-B14F-4D97-AF65-F5344CB8AC3E}">
        <p14:creationId xmlns:p14="http://schemas.microsoft.com/office/powerpoint/2010/main" val="5998187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Texture mapping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6159412" y="6395938"/>
            <a:ext cx="2667805" cy="369332"/>
          </a:xfrm>
          <a:prstGeom prst="rect">
            <a:avLst/>
          </a:prstGeom>
          <a:noFill/>
        </p:spPr>
        <p:txBody>
          <a:bodyPr wrap="none" rtlCol="0">
            <a:spAutoFit/>
          </a:bodyPr>
          <a:lstStyle/>
          <a:p>
            <a:r>
              <a:rPr lang="en-US" dirty="0" err="1" smtClean="0"/>
              <a:t>Catmull</a:t>
            </a:r>
            <a:r>
              <a:rPr lang="en-US" dirty="0" smtClean="0"/>
              <a:t>, PhD Thesis, 1974.</a:t>
            </a:r>
            <a:endParaRPr lang="en-US" dirty="0"/>
          </a:p>
        </p:txBody>
      </p:sp>
      <p:pic>
        <p:nvPicPr>
          <p:cNvPr id="7" name="Picture 6"/>
          <p:cNvPicPr>
            <a:picLocks noChangeAspect="1"/>
          </p:cNvPicPr>
          <p:nvPr/>
        </p:nvPicPr>
        <p:blipFill>
          <a:blip r:embed="rId3"/>
          <a:stretch>
            <a:fillRect/>
          </a:stretch>
        </p:blipFill>
        <p:spPr>
          <a:xfrm>
            <a:off x="165101" y="2128323"/>
            <a:ext cx="2187746" cy="3322866"/>
          </a:xfrm>
          <a:prstGeom prst="rect">
            <a:avLst/>
          </a:prstGeom>
        </p:spPr>
      </p:pic>
      <p:pic>
        <p:nvPicPr>
          <p:cNvPr id="9" name="Picture 8" descr="me_trianglew.png"/>
          <p:cNvPicPr>
            <a:picLocks noChangeAspect="1"/>
          </p:cNvPicPr>
          <p:nvPr/>
        </p:nvPicPr>
        <p:blipFill>
          <a:blip r:embed="rId4"/>
          <a:stretch>
            <a:fillRect/>
          </a:stretch>
        </p:blipFill>
        <p:spPr>
          <a:xfrm>
            <a:off x="5406386" y="2064823"/>
            <a:ext cx="3471630" cy="3471630"/>
          </a:xfrm>
          <a:prstGeom prst="rect">
            <a:avLst/>
          </a:prstGeom>
        </p:spPr>
      </p:pic>
      <p:sp>
        <p:nvSpPr>
          <p:cNvPr id="23" name="Right Arrow 22"/>
          <p:cNvSpPr/>
          <p:nvPr/>
        </p:nvSpPr>
        <p:spPr>
          <a:xfrm>
            <a:off x="2057400" y="1712419"/>
            <a:ext cx="3348986" cy="288905"/>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51457" y="1539665"/>
            <a:ext cx="530001" cy="461659"/>
          </a:xfrm>
          <a:prstGeom prst="rect">
            <a:avLst/>
          </a:prstGeom>
          <a:noFill/>
        </p:spPr>
        <p:txBody>
          <a:bodyPr wrap="none" lIns="91434" tIns="45717" rIns="91434" bIns="45717" rtlCol="0">
            <a:spAutoFit/>
          </a:bodyPr>
          <a:lstStyle/>
          <a:p>
            <a:r>
              <a:rPr lang="en-US" sz="2400" dirty="0" smtClean="0"/>
              <a:t>3D</a:t>
            </a:r>
            <a:endParaRPr lang="en-US" sz="2400" dirty="0"/>
          </a:p>
        </p:txBody>
      </p:sp>
      <p:sp>
        <p:nvSpPr>
          <p:cNvPr id="26" name="TextBox 25"/>
          <p:cNvSpPr txBox="1"/>
          <p:nvPr/>
        </p:nvSpPr>
        <p:spPr>
          <a:xfrm>
            <a:off x="6587931" y="1539665"/>
            <a:ext cx="556751" cy="461659"/>
          </a:xfrm>
          <a:prstGeom prst="rect">
            <a:avLst/>
          </a:prstGeom>
          <a:noFill/>
        </p:spPr>
        <p:txBody>
          <a:bodyPr wrap="none" lIns="91434" tIns="45717" rIns="91434" bIns="45717" rtlCol="0">
            <a:spAutoFit/>
          </a:bodyPr>
          <a:lstStyle/>
          <a:p>
            <a:r>
              <a:rPr lang="en-US" sz="2400" dirty="0" smtClean="0"/>
              <a:t>UV</a:t>
            </a:r>
            <a:endParaRPr lang="en-US" sz="2400" dirty="0"/>
          </a:p>
        </p:txBody>
      </p:sp>
      <p:cxnSp>
        <p:nvCxnSpPr>
          <p:cNvPr id="3" name="Straight Arrow Connector 2"/>
          <p:cNvCxnSpPr/>
          <p:nvPr/>
        </p:nvCxnSpPr>
        <p:spPr>
          <a:xfrm>
            <a:off x="551467" y="5536453"/>
            <a:ext cx="72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51467" y="4816656"/>
            <a:ext cx="0" cy="720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308600" y="5561853"/>
            <a:ext cx="72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308600" y="4846947"/>
            <a:ext cx="0" cy="720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65101" y="5544435"/>
            <a:ext cx="383166" cy="4499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013062" y="5286278"/>
            <a:ext cx="346357" cy="461659"/>
          </a:xfrm>
          <a:prstGeom prst="rect">
            <a:avLst/>
          </a:prstGeom>
          <a:noFill/>
        </p:spPr>
        <p:txBody>
          <a:bodyPr wrap="none" lIns="91434" tIns="45717" rIns="91434" bIns="45717" rtlCol="0">
            <a:spAutoFit/>
          </a:bodyPr>
          <a:lstStyle/>
          <a:p>
            <a:r>
              <a:rPr lang="en-US" sz="2400" dirty="0" smtClean="0"/>
              <a:t>u</a:t>
            </a:r>
            <a:endParaRPr lang="en-US" sz="2400" dirty="0"/>
          </a:p>
        </p:txBody>
      </p:sp>
      <p:sp>
        <p:nvSpPr>
          <p:cNvPr id="39" name="TextBox 38"/>
          <p:cNvSpPr txBox="1"/>
          <p:nvPr/>
        </p:nvSpPr>
        <p:spPr>
          <a:xfrm>
            <a:off x="5154112" y="4400436"/>
            <a:ext cx="325718" cy="461659"/>
          </a:xfrm>
          <a:prstGeom prst="rect">
            <a:avLst/>
          </a:prstGeom>
          <a:noFill/>
        </p:spPr>
        <p:txBody>
          <a:bodyPr wrap="none" lIns="91434" tIns="45717" rIns="91434" bIns="45717" rtlCol="0">
            <a:spAutoFit/>
          </a:bodyPr>
          <a:lstStyle/>
          <a:p>
            <a:r>
              <a:rPr lang="en-US" sz="2400" dirty="0"/>
              <a:t>v</a:t>
            </a:r>
          </a:p>
        </p:txBody>
      </p:sp>
      <p:sp>
        <p:nvSpPr>
          <p:cNvPr id="43" name="TextBox 42"/>
          <p:cNvSpPr txBox="1"/>
          <p:nvPr/>
        </p:nvSpPr>
        <p:spPr>
          <a:xfrm>
            <a:off x="1284302" y="5224781"/>
            <a:ext cx="317954" cy="461659"/>
          </a:xfrm>
          <a:prstGeom prst="rect">
            <a:avLst/>
          </a:prstGeom>
          <a:noFill/>
        </p:spPr>
        <p:txBody>
          <a:bodyPr wrap="none" lIns="91434" tIns="45717" rIns="91434" bIns="45717" rtlCol="0">
            <a:spAutoFit/>
          </a:bodyPr>
          <a:lstStyle/>
          <a:p>
            <a:r>
              <a:rPr lang="en-US" sz="2400" dirty="0"/>
              <a:t>x</a:t>
            </a:r>
          </a:p>
        </p:txBody>
      </p:sp>
      <p:sp>
        <p:nvSpPr>
          <p:cNvPr id="44" name="TextBox 43"/>
          <p:cNvSpPr txBox="1"/>
          <p:nvPr/>
        </p:nvSpPr>
        <p:spPr>
          <a:xfrm>
            <a:off x="386856" y="4378134"/>
            <a:ext cx="325718" cy="461659"/>
          </a:xfrm>
          <a:prstGeom prst="rect">
            <a:avLst/>
          </a:prstGeom>
          <a:noFill/>
        </p:spPr>
        <p:txBody>
          <a:bodyPr wrap="none" lIns="91434" tIns="45717" rIns="91434" bIns="45717" rtlCol="0">
            <a:spAutoFit/>
          </a:bodyPr>
          <a:lstStyle/>
          <a:p>
            <a:r>
              <a:rPr lang="en-US" sz="2400" dirty="0" smtClean="0"/>
              <a:t>y</a:t>
            </a:r>
            <a:endParaRPr lang="en-US" sz="2400" dirty="0"/>
          </a:p>
        </p:txBody>
      </p:sp>
      <p:sp>
        <p:nvSpPr>
          <p:cNvPr id="45" name="TextBox 44"/>
          <p:cNvSpPr txBox="1"/>
          <p:nvPr/>
        </p:nvSpPr>
        <p:spPr>
          <a:xfrm>
            <a:off x="48191" y="5448046"/>
            <a:ext cx="306232" cy="461659"/>
          </a:xfrm>
          <a:prstGeom prst="rect">
            <a:avLst/>
          </a:prstGeom>
          <a:noFill/>
        </p:spPr>
        <p:txBody>
          <a:bodyPr wrap="none" lIns="91434" tIns="45717" rIns="91434" bIns="45717" rtlCol="0">
            <a:spAutoFit/>
          </a:bodyPr>
          <a:lstStyle/>
          <a:p>
            <a:r>
              <a:rPr lang="en-US" sz="2400" dirty="0"/>
              <a:t>z</a:t>
            </a:r>
          </a:p>
        </p:txBody>
      </p:sp>
    </p:spTree>
    <p:extLst>
      <p:ext uri="{BB962C8B-B14F-4D97-AF65-F5344CB8AC3E}">
        <p14:creationId xmlns:p14="http://schemas.microsoft.com/office/powerpoint/2010/main" val="5388782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4553</TotalTime>
  <Words>5569</Words>
  <Application>Microsoft Macintosh PowerPoint</Application>
  <PresentationFormat>On-screen Show (4:3)</PresentationFormat>
  <Paragraphs>676</Paragraphs>
  <Slides>63</Slides>
  <Notes>63</Notes>
  <HiddenSlides>0</HiddenSlides>
  <MMClips>1</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Modeling Human Bodies  Modeling Appearance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Quantifying registration accuracy</vt:lpstr>
      <vt:lpstr>Quantifying registration accuracy</vt:lpstr>
      <vt:lpstr>High-frequency body paint</vt:lpstr>
      <vt:lpstr>High-frequency body paint</vt:lpstr>
      <vt:lpstr>Identifying sliding</vt:lpstr>
      <vt:lpstr>Identifying sliding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Max Planck Institute for Intelligent Systems: Percei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Federica Bogo</dc:creator>
  <cp:lastModifiedBy>Federica Bogo</cp:lastModifiedBy>
  <cp:revision>284</cp:revision>
  <dcterms:created xsi:type="dcterms:W3CDTF">2015-12-03T20:35:39Z</dcterms:created>
  <dcterms:modified xsi:type="dcterms:W3CDTF">2016-01-03T12:25:46Z</dcterms:modified>
</cp:coreProperties>
</file>