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p4" ContentType="video/unknown"/>
  <Default Extension="wdp" ContentType="image/vnd.ms-photo"/>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416" r:id="rId2"/>
    <p:sldId id="392" r:id="rId3"/>
    <p:sldId id="398" r:id="rId4"/>
    <p:sldId id="390" r:id="rId5"/>
    <p:sldId id="334" r:id="rId6"/>
    <p:sldId id="329" r:id="rId7"/>
    <p:sldId id="330" r:id="rId8"/>
    <p:sldId id="331" r:id="rId9"/>
    <p:sldId id="386" r:id="rId10"/>
    <p:sldId id="381" r:id="rId11"/>
    <p:sldId id="261" r:id="rId12"/>
    <p:sldId id="382" r:id="rId13"/>
    <p:sldId id="393" r:id="rId14"/>
    <p:sldId id="343" r:id="rId15"/>
    <p:sldId id="344" r:id="rId16"/>
    <p:sldId id="345" r:id="rId17"/>
    <p:sldId id="346" r:id="rId18"/>
    <p:sldId id="399" r:id="rId19"/>
    <p:sldId id="265" r:id="rId20"/>
    <p:sldId id="409" r:id="rId21"/>
    <p:sldId id="284" r:id="rId22"/>
    <p:sldId id="348" r:id="rId23"/>
    <p:sldId id="295" r:id="rId24"/>
    <p:sldId id="263" r:id="rId25"/>
    <p:sldId id="294" r:id="rId26"/>
    <p:sldId id="349" r:id="rId27"/>
    <p:sldId id="350" r:id="rId28"/>
    <p:sldId id="353" r:id="rId29"/>
    <p:sldId id="418" r:id="rId30"/>
    <p:sldId id="391" r:id="rId31"/>
    <p:sldId id="354" r:id="rId32"/>
    <p:sldId id="355" r:id="rId33"/>
    <p:sldId id="357" r:id="rId34"/>
    <p:sldId id="358" r:id="rId35"/>
    <p:sldId id="340" r:id="rId36"/>
    <p:sldId id="400" r:id="rId37"/>
    <p:sldId id="292" r:id="rId38"/>
    <p:sldId id="359" r:id="rId39"/>
    <p:sldId id="360" r:id="rId40"/>
    <p:sldId id="298" r:id="rId41"/>
    <p:sldId id="299" r:id="rId42"/>
    <p:sldId id="388" r:id="rId43"/>
    <p:sldId id="300" r:id="rId44"/>
    <p:sldId id="401" r:id="rId45"/>
    <p:sldId id="402" r:id="rId46"/>
    <p:sldId id="364" r:id="rId47"/>
    <p:sldId id="407" r:id="rId48"/>
    <p:sldId id="413" r:id="rId49"/>
    <p:sldId id="366" r:id="rId50"/>
    <p:sldId id="405" r:id="rId51"/>
    <p:sldId id="368" r:id="rId52"/>
    <p:sldId id="406" r:id="rId53"/>
    <p:sldId id="369" r:id="rId54"/>
    <p:sldId id="370" r:id="rId55"/>
    <p:sldId id="372" r:id="rId56"/>
    <p:sldId id="373" r:id="rId57"/>
    <p:sldId id="417" r:id="rId58"/>
    <p:sldId id="376" r:id="rId59"/>
    <p:sldId id="415" r:id="rId60"/>
    <p:sldId id="383" r:id="rId61"/>
    <p:sldId id="384" r:id="rId62"/>
    <p:sldId id="375" r:id="rId63"/>
    <p:sldId id="394" r:id="rId64"/>
    <p:sldId id="395" r:id="rId65"/>
    <p:sldId id="396" r:id="rId66"/>
    <p:sldId id="389" r:id="rId67"/>
    <p:sldId id="397" r:id="rId68"/>
    <p:sldId id="410"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6" autoAdjust="0"/>
    <p:restoredTop sz="78257" autoAdjust="0"/>
  </p:normalViewPr>
  <p:slideViewPr>
    <p:cSldViewPr snapToGrid="0" snapToObjects="1">
      <p:cViewPr>
        <p:scale>
          <a:sx n="150" d="100"/>
          <a:sy n="150" d="100"/>
        </p:scale>
        <p:origin x="-3704"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2736" y="81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717575-B081-7141-908E-3353447B4CC0}" type="datetimeFigureOut">
              <a:rPr lang="en-US" smtClean="0"/>
              <a:t>04/01/16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A201C5-0F8F-0D4D-BCEB-5FECC11E143A}" type="slidenum">
              <a:rPr lang="en-US" smtClean="0"/>
              <a:t>‹#›</a:t>
            </a:fld>
            <a:endParaRPr lang="en-US"/>
          </a:p>
        </p:txBody>
      </p:sp>
    </p:spTree>
    <p:extLst>
      <p:ext uri="{BB962C8B-B14F-4D97-AF65-F5344CB8AC3E}">
        <p14:creationId xmlns:p14="http://schemas.microsoft.com/office/powerpoint/2010/main" val="2786864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I am Gerard Pons-Moll,</a:t>
            </a:r>
            <a:r>
              <a:rPr lang="en-US" baseline="0" dirty="0" smtClean="0"/>
              <a:t> Javier has described triangle based models. I </a:t>
            </a:r>
            <a:r>
              <a:rPr lang="en-US" baseline="0" smtClean="0"/>
              <a:t>am going to </a:t>
            </a:r>
            <a:endParaRPr lang="en-US" dirty="0"/>
          </a:p>
        </p:txBody>
      </p:sp>
      <p:sp>
        <p:nvSpPr>
          <p:cNvPr id="4" name="Slide Number Placeholder 3"/>
          <p:cNvSpPr>
            <a:spLocks noGrp="1"/>
          </p:cNvSpPr>
          <p:nvPr>
            <p:ph type="sldNum" sz="quarter" idx="10"/>
          </p:nvPr>
        </p:nvSpPr>
        <p:spPr/>
        <p:txBody>
          <a:bodyPr/>
          <a:lstStyle/>
          <a:p>
            <a:fld id="{EDD7FA24-8098-E241-901D-89C94274EC37}"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4007980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2000" dirty="0" smtClean="0"/>
              <a:t>Let’s look what happens when a given pose \theta is applied to the template mesh. It looks reasonably ok, but notice the discontinuities at the part connections. This is because parts deform independently in non-smooth way</a:t>
            </a:r>
          </a:p>
          <a:p>
            <a:endParaRPr lang="en-US" sz="2000" dirty="0"/>
          </a:p>
        </p:txBody>
      </p:sp>
      <p:sp>
        <p:nvSpPr>
          <p:cNvPr id="4" name="Slide Number Placeholder 3"/>
          <p:cNvSpPr>
            <a:spLocks noGrp="1"/>
          </p:cNvSpPr>
          <p:nvPr>
            <p:ph type="sldNum" sz="quarter" idx="10"/>
          </p:nvPr>
        </p:nvSpPr>
        <p:spPr/>
        <p:txBody>
          <a:bodyPr/>
          <a:lstStyle/>
          <a:p>
            <a:fld id="{7EA201C5-0F8F-0D4D-BCEB-5FECC11E143A}" type="slidenum">
              <a:rPr lang="en-US" smtClean="0"/>
              <a:t>10</a:t>
            </a:fld>
            <a:endParaRPr lang="en-US"/>
          </a:p>
        </p:txBody>
      </p:sp>
    </p:spTree>
    <p:extLst>
      <p:ext uri="{BB962C8B-B14F-4D97-AF65-F5344CB8AC3E}">
        <p14:creationId xmlns:p14="http://schemas.microsoft.com/office/powerpoint/2010/main" val="635559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smtClean="0"/>
              <a:t>One way around this problem is to use linear blend skinning. This method consists of linearly combining part transformations to deform </a:t>
            </a:r>
            <a:r>
              <a:rPr lang="en-US" sz="1500" b="1" dirty="0" smtClean="0"/>
              <a:t>the template vertices denoted as </a:t>
            </a:r>
            <a:r>
              <a:rPr lang="en-US" sz="1500" b="1" dirty="0" err="1" smtClean="0"/>
              <a:t>ti</a:t>
            </a:r>
            <a:r>
              <a:rPr lang="en-US" sz="1500" dirty="0" smtClean="0"/>
              <a:t>. </a:t>
            </a:r>
          </a:p>
          <a:p>
            <a:r>
              <a:rPr lang="en-US" sz="1500" dirty="0" smtClean="0"/>
              <a:t>Transformations are </a:t>
            </a:r>
            <a:r>
              <a:rPr lang="en-US" sz="1500" b="1" dirty="0" smtClean="0"/>
              <a:t>weighted</a:t>
            </a:r>
            <a:r>
              <a:rPr lang="en-US" sz="1500" dirty="0" smtClean="0"/>
              <a:t> by the weights </a:t>
            </a:r>
            <a:r>
              <a:rPr lang="en-US" sz="1500" dirty="0" err="1" smtClean="0"/>
              <a:t>w_k,i</a:t>
            </a:r>
            <a:endParaRPr lang="en-US" sz="1500" dirty="0" smtClean="0"/>
          </a:p>
          <a:p>
            <a:r>
              <a:rPr lang="en-US" sz="1500" dirty="0" smtClean="0"/>
              <a:t>In this way, every vertex in the mesh is not assigned to a single part, but to several</a:t>
            </a:r>
          </a:p>
          <a:p>
            <a:r>
              <a:rPr lang="en-US" sz="1500" dirty="0" smtClean="0"/>
              <a:t>Parts. This is equivalent to having a soft smooth segmentation of the mesh into parts. </a:t>
            </a:r>
          </a:p>
          <a:p>
            <a:r>
              <a:rPr lang="en-US" sz="1500" dirty="0" smtClean="0"/>
              <a:t>Just to illustrate the idea, the elbow joint for example would get transformed as 0.8 times the upper arm transformation plus 0.2 times the lower arm transformation. </a:t>
            </a:r>
          </a:p>
          <a:p>
            <a:r>
              <a:rPr lang="en-US" sz="1500" dirty="0" smtClean="0"/>
              <a:t>Notice</a:t>
            </a:r>
            <a:r>
              <a:rPr lang="en-US" sz="1500" baseline="0" dirty="0" smtClean="0"/>
              <a:t> that we wrote G prime this time, to explain where this prime comes from I have to explain what a binding matrix is</a:t>
            </a:r>
          </a:p>
          <a:p>
            <a:r>
              <a:rPr lang="en-US" sz="1500" baseline="0" dirty="0" smtClean="0"/>
              <a:t>Note that this is analogous to blended rotations of </a:t>
            </a:r>
            <a:r>
              <a:rPr lang="en-US" sz="1500" baseline="0" dirty="0" err="1" smtClean="0"/>
              <a:t>BlendSCAPE</a:t>
            </a:r>
            <a:endParaRPr lang="en-US" sz="1500" dirty="0" smtClean="0"/>
          </a:p>
          <a:p>
            <a:endParaRPr lang="en-US" sz="1500" dirty="0"/>
          </a:p>
        </p:txBody>
      </p:sp>
      <p:sp>
        <p:nvSpPr>
          <p:cNvPr id="4" name="Slide Number Placeholder 3"/>
          <p:cNvSpPr>
            <a:spLocks noGrp="1"/>
          </p:cNvSpPr>
          <p:nvPr>
            <p:ph type="sldNum" sz="quarter" idx="10"/>
          </p:nvPr>
        </p:nvSpPr>
        <p:spPr/>
        <p:txBody>
          <a:bodyPr/>
          <a:lstStyle/>
          <a:p>
            <a:fld id="{7EA201C5-0F8F-0D4D-BCEB-5FECC11E143A}" type="slidenum">
              <a:rPr lang="en-US" smtClean="0"/>
              <a:t>11</a:t>
            </a:fld>
            <a:endParaRPr lang="en-US"/>
          </a:p>
        </p:txBody>
      </p:sp>
    </p:spTree>
    <p:extLst>
      <p:ext uri="{BB962C8B-B14F-4D97-AF65-F5344CB8AC3E}">
        <p14:creationId xmlns:p14="http://schemas.microsoft.com/office/powerpoint/2010/main" val="1945653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When</a:t>
            </a:r>
            <a:r>
              <a:rPr lang="en-US" sz="1200" kern="1200" baseline="0" dirty="0" smtClean="0">
                <a:solidFill>
                  <a:schemeClr val="tx1"/>
                </a:solidFill>
                <a:latin typeface="+mn-lt"/>
                <a:ea typeface="+mn-ea"/>
                <a:cs typeface="+mn-cs"/>
              </a:rPr>
              <a:t> you browse for linear blend skinning literature you might find in</a:t>
            </a:r>
            <a:r>
              <a:rPr lang="en-US" sz="1200" kern="1200" dirty="0" smtClean="0">
                <a:solidFill>
                  <a:schemeClr val="tx1"/>
                </a:solidFill>
                <a:latin typeface="+mn-lt"/>
                <a:ea typeface="+mn-ea"/>
                <a:cs typeface="+mn-cs"/>
              </a:rPr>
              <a:t> the </a:t>
            </a:r>
            <a:r>
              <a:rPr lang="en-US" sz="1200" kern="1200" baseline="0" dirty="0" smtClean="0">
                <a:solidFill>
                  <a:schemeClr val="tx1"/>
                </a:solidFill>
                <a:latin typeface="+mn-lt"/>
                <a:ea typeface="+mn-ea"/>
                <a:cs typeface="+mn-cs"/>
              </a:rPr>
              <a:t>literature</a:t>
            </a:r>
          </a:p>
          <a:p>
            <a:r>
              <a:rPr lang="en-US" dirty="0" smtClean="0"/>
              <a:t>Something called binding matrices which are often times a source of confusion. </a:t>
            </a:r>
            <a:r>
              <a:rPr lang="en-US" sz="1200" kern="1200" dirty="0" smtClean="0">
                <a:solidFill>
                  <a:schemeClr val="tx1"/>
                </a:solidFill>
                <a:latin typeface="+mn-lt"/>
                <a:ea typeface="+mn-ea"/>
                <a:cs typeface="+mn-cs"/>
              </a:rPr>
              <a:t>They appear as an inverse matrix in the part rotation equations</a:t>
            </a:r>
            <a:r>
              <a:rPr lang="en-US" sz="1200" kern="1200" baseline="0" dirty="0" smtClean="0">
                <a:solidFill>
                  <a:schemeClr val="tx1"/>
                </a:solidFill>
                <a:latin typeface="+mn-lt"/>
                <a:ea typeface="+mn-ea"/>
                <a:cs typeface="+mn-cs"/>
              </a:rPr>
              <a:t> (animation)</a:t>
            </a:r>
            <a:endParaRPr lang="en-US" sz="1200" kern="1200" dirty="0" smtClean="0">
              <a:solidFill>
                <a:schemeClr val="tx1"/>
              </a:solidFill>
              <a:latin typeface="+mn-lt"/>
              <a:ea typeface="+mn-ea"/>
              <a:cs typeface="+mn-cs"/>
            </a:endParaRPr>
          </a:p>
          <a:p>
            <a:r>
              <a:rPr lang="en-US" dirty="0" smtClean="0"/>
              <a:t>They are</a:t>
            </a:r>
            <a:r>
              <a:rPr lang="en-US" baseline="0" dirty="0" smtClean="0"/>
              <a:t> necessary because </a:t>
            </a:r>
            <a:r>
              <a:rPr lang="en-US" dirty="0" smtClean="0"/>
              <a:t>animators sometimes prefer to edit the shape of a mesh in a pose that is not the zero pose. </a:t>
            </a:r>
          </a:p>
          <a:p>
            <a:r>
              <a:rPr lang="en-US" dirty="0" smtClean="0"/>
              <a:t>This pose is denoted by theta star. The space in which animators edit is called skinning space. So if one wants a mapping from points in the skinning space to a new pose theta, one needs to first transform the points to body coordinates(animation), and then transform them to the posed space as we explained in the previous slide (animation).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\bar{\</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G_k</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{\theta}_k,\</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{J})^{-1}\</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{p}_{</a:t>
            </a:r>
            <a:r>
              <a:rPr lang="en-US" sz="1200" kern="1200" dirty="0" err="1" smtClean="0">
                <a:solidFill>
                  <a:schemeClr val="tx1"/>
                </a:solidFill>
                <a:latin typeface="+mn-lt"/>
                <a:ea typeface="+mn-ea"/>
                <a:cs typeface="+mn-cs"/>
              </a:rPr>
              <a:t>ss</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{p}_b=</a:t>
            </a:r>
            <a:r>
              <a:rPr lang="en-US" sz="1200" kern="1200" dirty="0" err="1" smtClean="0">
                <a:solidFill>
                  <a:schemeClr val="tx1"/>
                </a:solidFill>
                <a:latin typeface="+mn-lt"/>
                <a:ea typeface="+mn-ea"/>
                <a:cs typeface="+mn-cs"/>
              </a:rPr>
              <a:t>G_k</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{\theta}_k,\</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{J})^{-1}\</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{p}_{</a:t>
            </a:r>
            <a:r>
              <a:rPr lang="en-US" sz="1200" kern="1200" dirty="0" err="1" smtClean="0">
                <a:solidFill>
                  <a:schemeClr val="tx1"/>
                </a:solidFill>
                <a:latin typeface="+mn-lt"/>
                <a:ea typeface="+mn-ea"/>
                <a:cs typeface="+mn-cs"/>
              </a:rPr>
              <a:t>ss</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12</a:t>
            </a:fld>
            <a:endParaRPr lang="en-US"/>
          </a:p>
        </p:txBody>
      </p:sp>
    </p:spTree>
    <p:extLst>
      <p:ext uri="{BB962C8B-B14F-4D97-AF65-F5344CB8AC3E}">
        <p14:creationId xmlns:p14="http://schemas.microsoft.com/office/powerpoint/2010/main" val="2822710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look at the results: (animation) </a:t>
            </a:r>
          </a:p>
          <a:p>
            <a:r>
              <a:rPr lang="en-US" dirty="0" smtClean="0"/>
              <a:t>This looks</a:t>
            </a:r>
            <a:r>
              <a:rPr lang="en-US" baseline="0" dirty="0" smtClean="0"/>
              <a:t> much better than before, (loop between the two animations). In particular, pay attention at the knees, and elbows the deformation looks smoother and more natural</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13</a:t>
            </a:fld>
            <a:endParaRPr lang="en-US"/>
          </a:p>
        </p:txBody>
      </p:sp>
    </p:spTree>
    <p:extLst>
      <p:ext uri="{BB962C8B-B14F-4D97-AF65-F5344CB8AC3E}">
        <p14:creationId xmlns:p14="http://schemas.microsoft.com/office/powerpoint/2010/main" val="2214935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rPr lang="en-US" dirty="0" smtClean="0"/>
              <a:t>To summarize, a</a:t>
            </a:r>
            <a:r>
              <a:rPr lang="en-US" baseline="0" dirty="0" smtClean="0"/>
              <a:t> linear blend skinning model defines the following parameters. </a:t>
            </a:r>
            <a:endParaRPr lang="en-US" dirty="0" smtClean="0"/>
          </a:p>
          <a:p>
            <a:r>
              <a:rPr lang="en-US" dirty="0" smtClean="0"/>
              <a:t>The rest pose vertices,</a:t>
            </a:r>
            <a:r>
              <a:rPr lang="en-US" baseline="0" dirty="0" smtClean="0"/>
              <a:t> denoted as T</a:t>
            </a:r>
            <a:endParaRPr lang="en-US" dirty="0" smtClean="0"/>
          </a:p>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rPr lang="en-US" dirty="0" smtClean="0"/>
              <a:t>The joint locations, shown</a:t>
            </a:r>
            <a:r>
              <a:rPr lang="en-US" baseline="0" dirty="0" smtClean="0"/>
              <a:t> here in green</a:t>
            </a:r>
            <a:endParaRPr lang="en-US" dirty="0" smtClean="0"/>
          </a:p>
          <a:p>
            <a:endParaRPr lang="en-US" dirty="0" smtClean="0"/>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{W}\in\</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{R}^{N\times{K}}</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rPr lang="en-US" dirty="0" smtClean="0"/>
              <a:t>The</a:t>
            </a:r>
            <a:r>
              <a:rPr lang="en-US" baseline="0" dirty="0" smtClean="0"/>
              <a:t> </a:t>
            </a:r>
            <a:r>
              <a:rPr lang="en-US" baseline="0" dirty="0" err="1" smtClean="0"/>
              <a:t>blendweights</a:t>
            </a:r>
            <a:r>
              <a:rPr lang="en-US" baseline="0" dirty="0" smtClean="0"/>
              <a:t> which define the influence of every part to every vertex</a:t>
            </a:r>
            <a:endParaRPr lang="en-US" dirty="0" smtClean="0"/>
          </a:p>
          <a:p>
            <a:endParaRPr lang="en-US" dirty="0" smtClean="0"/>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{W}\in\</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{R}^{N\times{K}}</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rPr lang="en-US" dirty="0" smtClean="0"/>
              <a:t>And of course the pose</a:t>
            </a:r>
            <a:r>
              <a:rPr lang="en-US" baseline="0" dirty="0" smtClean="0"/>
              <a:t> parameters</a:t>
            </a:r>
            <a:endParaRPr lang="en-US" dirty="0" smtClean="0"/>
          </a:p>
          <a:p>
            <a:endParaRPr lang="en-US" dirty="0" smtClean="0"/>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{W}\in\</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{R}^{N\times{K}}</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rPr lang="en-US" dirty="0" smtClean="0"/>
              <a:t>Let me introduce</a:t>
            </a:r>
            <a:r>
              <a:rPr lang="en-US" baseline="0" dirty="0" smtClean="0"/>
              <a:t> the skinning function W, that takes as input template, joints, weights and a pose and produces a posed mesh</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mapsto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{vertices}</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{W}\in\</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{R}^{N\times{K}}</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we look at the posed mesh closer, we notice artifacts at the hips and elbows. </a:t>
            </a:r>
          </a:p>
          <a:p>
            <a:r>
              <a:rPr lang="en-US" b="1" baseline="0" dirty="0" smtClean="0"/>
              <a:t>The template in the rest pose is realistic</a:t>
            </a:r>
            <a:r>
              <a:rPr lang="en-US" baseline="0" dirty="0" smtClean="0"/>
              <a:t>, has no artifacts. However when </a:t>
            </a:r>
            <a:r>
              <a:rPr lang="en-US" b="1" baseline="0" dirty="0" smtClean="0"/>
              <a:t>we apply pose artifacts appear </a:t>
            </a:r>
            <a:r>
              <a:rPr lang="en-US" baseline="0" dirty="0" smtClean="0"/>
              <a:t>(animation)</a:t>
            </a:r>
          </a:p>
          <a:p>
            <a:r>
              <a:rPr lang="en-US" baseline="0" dirty="0" smtClean="0"/>
              <a:t>Therefore, it seems that corrections need to be applied to the mesh, and every pose will need a different set of corrections</a:t>
            </a:r>
          </a:p>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19</a:t>
            </a:fld>
            <a:endParaRPr lang="en-US"/>
          </a:p>
        </p:txBody>
      </p:sp>
    </p:spTree>
    <p:extLst>
      <p:ext uri="{BB962C8B-B14F-4D97-AF65-F5344CB8AC3E}">
        <p14:creationId xmlns:p14="http://schemas.microsoft.com/office/powerpoint/2010/main" val="2214935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smtClean="0"/>
          </a:p>
          <a:p>
            <a:r>
              <a:rPr lang="en-US" sz="2000" dirty="0" smtClean="0"/>
              <a:t>As Javier already described, triangle</a:t>
            </a:r>
            <a:r>
              <a:rPr lang="en-US" sz="2000" baseline="0" dirty="0" smtClean="0"/>
              <a:t> based methods have several advantages. </a:t>
            </a:r>
            <a:r>
              <a:rPr lang="en-US" sz="2000" dirty="0" smtClean="0"/>
              <a:t>However they also</a:t>
            </a:r>
            <a:r>
              <a:rPr lang="en-US" sz="2000" baseline="0" dirty="0" smtClean="0"/>
              <a:t> have several problems: </a:t>
            </a:r>
          </a:p>
          <a:p>
            <a:pPr marL="457200" indent="-457200">
              <a:buAutoNum type="arabicParenR"/>
            </a:pPr>
            <a:r>
              <a:rPr lang="en-US" sz="2000" baseline="0" dirty="0" smtClean="0"/>
              <a:t>Number one, it is an </a:t>
            </a:r>
            <a:r>
              <a:rPr lang="en-US" sz="2000" baseline="0" dirty="0" err="1" smtClean="0"/>
              <a:t>overcomplete</a:t>
            </a:r>
            <a:r>
              <a:rPr lang="en-US" sz="2000" baseline="0" dirty="0" smtClean="0"/>
              <a:t> representation. The true dimensionality is 6D not 9D. </a:t>
            </a:r>
          </a:p>
          <a:p>
            <a:pPr marL="457200" indent="-457200">
              <a:buAutoNum type="arabicParenR"/>
            </a:pPr>
            <a:r>
              <a:rPr lang="en-US" sz="2000" baseline="0" dirty="0" smtClean="0"/>
              <a:t>Also, this deformation matrices live in a </a:t>
            </a:r>
            <a:r>
              <a:rPr lang="en-US" sz="2000" baseline="0" dirty="0" err="1" smtClean="0"/>
              <a:t>non-euclidean</a:t>
            </a:r>
            <a:r>
              <a:rPr lang="en-US" sz="2000" baseline="0" dirty="0" smtClean="0"/>
              <a:t> space so PCA is the wrong thing to do, one would need to do statistics on the manifold with for example Principal geodesic analysis (Lie Bodies)</a:t>
            </a:r>
          </a:p>
          <a:p>
            <a:pPr marL="457200" indent="-457200">
              <a:buAutoNum type="arabicParenR"/>
            </a:pPr>
            <a:r>
              <a:rPr lang="en-US" sz="2000" baseline="0" dirty="0" smtClean="0"/>
              <a:t>In addition since SCAPE does not model the connectivity constraints, a least squares has to be solved at the end</a:t>
            </a:r>
          </a:p>
          <a:p>
            <a:pPr marL="457200" indent="-457200">
              <a:buAutoNum type="arabicParenR"/>
            </a:pPr>
            <a:r>
              <a:rPr lang="en-US" sz="2000" baseline="0" dirty="0" smtClean="0"/>
              <a:t>All this makes SCAPE incompatible with standard graphics software. </a:t>
            </a:r>
            <a:endParaRPr lang="en-US" sz="2000" dirty="0" smtClean="0"/>
          </a:p>
          <a:p>
            <a:r>
              <a:rPr lang="en-US" sz="2000" dirty="0" smtClean="0"/>
              <a:t>And finally and most importantly, they are not compatible with standard graphics software. </a:t>
            </a:r>
            <a:endParaRPr lang="en-US" sz="2000" dirty="0"/>
          </a:p>
        </p:txBody>
      </p:sp>
      <p:sp>
        <p:nvSpPr>
          <p:cNvPr id="4" name="Slide Number Placeholder 3"/>
          <p:cNvSpPr>
            <a:spLocks noGrp="1"/>
          </p:cNvSpPr>
          <p:nvPr>
            <p:ph type="sldNum" sz="quarter" idx="10"/>
          </p:nvPr>
        </p:nvSpPr>
        <p:spPr/>
        <p:txBody>
          <a:bodyPr/>
          <a:lstStyle/>
          <a:p>
            <a:fld id="{7EA201C5-0F8F-0D4D-BCEB-5FECC11E143A}" type="slidenum">
              <a:rPr lang="en-US" smtClean="0"/>
              <a:t>2</a:t>
            </a:fld>
            <a:endParaRPr lang="en-US"/>
          </a:p>
        </p:txBody>
      </p:sp>
    </p:spTree>
    <p:extLst>
      <p:ext uri="{BB962C8B-B14F-4D97-AF65-F5344CB8AC3E}">
        <p14:creationId xmlns:p14="http://schemas.microsoft.com/office/powerpoint/2010/main" val="149667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 problem we want better pose driven</a:t>
            </a:r>
            <a:r>
              <a:rPr lang="en-US" baseline="0" dirty="0" smtClean="0"/>
              <a:t> changes. LBS is not the only skinning method, method, there exist others such as Dual quaternion blend skinning from </a:t>
            </a:r>
            <a:r>
              <a:rPr lang="en-US" baseline="0" dirty="0" err="1" smtClean="0"/>
              <a:t>Kavan</a:t>
            </a:r>
            <a:r>
              <a:rPr lang="en-US" baseline="0" dirty="0" smtClean="0"/>
              <a:t> et. al. </a:t>
            </a:r>
          </a:p>
          <a:p>
            <a:r>
              <a:rPr lang="en-US" baseline="0" dirty="0" smtClean="0"/>
              <a:t>But non of them produce good enough results</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20</a:t>
            </a:fld>
            <a:endParaRPr lang="en-US"/>
          </a:p>
        </p:txBody>
      </p:sp>
    </p:spTree>
    <p:extLst>
      <p:ext uri="{BB962C8B-B14F-4D97-AF65-F5344CB8AC3E}">
        <p14:creationId xmlns:p14="http://schemas.microsoft.com/office/powerpoint/2010/main" val="2443394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Indeed, the</a:t>
            </a:r>
            <a:r>
              <a:rPr lang="en-US" sz="1200" kern="1200" baseline="0" dirty="0" smtClean="0">
                <a:solidFill>
                  <a:schemeClr val="tx1"/>
                </a:solidFill>
                <a:latin typeface="+mn-lt"/>
                <a:ea typeface="+mn-ea"/>
                <a:cs typeface="+mn-cs"/>
              </a:rPr>
              <a:t> errors of LBS can be compensated using blend shapes. A blend shape is a set of vertex displacements applied in a rest pose. </a:t>
            </a:r>
          </a:p>
          <a:p>
            <a:r>
              <a:rPr lang="en-US" sz="1200" kern="1200" baseline="0" dirty="0" smtClean="0">
                <a:solidFill>
                  <a:schemeClr val="tx1"/>
                </a:solidFill>
                <a:latin typeface="+mn-lt"/>
                <a:ea typeface="+mn-ea"/>
                <a:cs typeface="+mn-cs"/>
              </a:rPr>
              <a:t>We denote it here as P, which is the </a:t>
            </a:r>
            <a:r>
              <a:rPr lang="en-US" sz="1200" kern="1200" baseline="0" dirty="0" err="1" smtClean="0">
                <a:solidFill>
                  <a:schemeClr val="tx1"/>
                </a:solidFill>
                <a:latin typeface="+mn-lt"/>
                <a:ea typeface="+mn-ea"/>
                <a:cs typeface="+mn-cs"/>
              </a:rPr>
              <a:t>vectorized</a:t>
            </a:r>
            <a:r>
              <a:rPr lang="en-US" sz="1200" kern="1200" baseline="0" dirty="0" smtClean="0">
                <a:solidFill>
                  <a:schemeClr val="tx1"/>
                </a:solidFill>
                <a:latin typeface="+mn-lt"/>
                <a:ea typeface="+mn-ea"/>
                <a:cs typeface="+mn-cs"/>
              </a:rPr>
              <a:t> matrix of displacements. </a:t>
            </a:r>
          </a:p>
          <a:p>
            <a:r>
              <a:rPr lang="en-US" sz="1200" kern="1200" baseline="0" dirty="0" smtClean="0">
                <a:solidFill>
                  <a:schemeClr val="tx1"/>
                </a:solidFill>
                <a:latin typeface="+mn-lt"/>
                <a:ea typeface="+mn-ea"/>
                <a:cs typeface="+mn-cs"/>
              </a:rPr>
              <a:t>One per vertex in the template mesh.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{P}=\begin{</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a:p>
            <a:r>
              <a:rPr lang="es-ES_tradnl" sz="1200" kern="1200" dirty="0" smtClean="0">
                <a:solidFill>
                  <a:schemeClr val="tx1"/>
                </a:solidFill>
                <a:latin typeface="+mn-lt"/>
                <a:ea typeface="+mn-ea"/>
                <a:cs typeface="+mn-cs"/>
              </a:rPr>
              <a:t>\Delta x_1&amp; \Delta y_1  &amp; \Delta z_1 \\ </a:t>
            </a:r>
          </a:p>
          <a:p>
            <a:r>
              <a:rPr lang="da-DK" sz="1200" kern="1200" dirty="0" smtClean="0">
                <a:solidFill>
                  <a:schemeClr val="tx1"/>
                </a:solidFill>
                <a:latin typeface="+mn-lt"/>
                <a:ea typeface="+mn-ea"/>
                <a:cs typeface="+mn-cs"/>
              </a:rPr>
              <a:t> &amp;\</a:t>
            </a:r>
            <a:r>
              <a:rPr lang="da-DK" sz="1200" kern="1200" dirty="0" err="1" smtClean="0">
                <a:solidFill>
                  <a:schemeClr val="tx1"/>
                </a:solidFill>
                <a:latin typeface="+mn-lt"/>
                <a:ea typeface="+mn-ea"/>
                <a:cs typeface="+mn-cs"/>
              </a:rPr>
              <a:t>vdots</a:t>
            </a:r>
            <a:r>
              <a:rPr lang="da-DK" sz="1200" kern="1200" dirty="0" smtClean="0">
                <a:solidFill>
                  <a:schemeClr val="tx1"/>
                </a:solidFill>
                <a:latin typeface="+mn-lt"/>
                <a:ea typeface="+mn-ea"/>
                <a:cs typeface="+mn-cs"/>
              </a:rPr>
              <a:t>&amp; \\</a:t>
            </a:r>
          </a:p>
          <a:p>
            <a:r>
              <a:rPr lang="da-DK" sz="1200" kern="1200" dirty="0" smtClean="0">
                <a:solidFill>
                  <a:schemeClr val="tx1"/>
                </a:solidFill>
                <a:latin typeface="+mn-lt"/>
                <a:ea typeface="+mn-ea"/>
                <a:cs typeface="+mn-cs"/>
              </a:rPr>
              <a:t> &amp;\</a:t>
            </a:r>
            <a:r>
              <a:rPr lang="da-DK" sz="1200" kern="1200" dirty="0" err="1" smtClean="0">
                <a:solidFill>
                  <a:schemeClr val="tx1"/>
                </a:solidFill>
                <a:latin typeface="+mn-lt"/>
                <a:ea typeface="+mn-ea"/>
                <a:cs typeface="+mn-cs"/>
              </a:rPr>
              <a:t>vdots</a:t>
            </a:r>
            <a:r>
              <a:rPr lang="da-DK" sz="1200" kern="1200" dirty="0" smtClean="0">
                <a:solidFill>
                  <a:schemeClr val="tx1"/>
                </a:solidFill>
                <a:latin typeface="+mn-lt"/>
                <a:ea typeface="+mn-ea"/>
                <a:cs typeface="+mn-cs"/>
              </a:rPr>
              <a:t>&amp; \\  </a:t>
            </a:r>
          </a:p>
          <a:p>
            <a:r>
              <a:rPr lang="da-DK" sz="1200" kern="1200" dirty="0" smtClean="0">
                <a:solidFill>
                  <a:schemeClr val="tx1"/>
                </a:solidFill>
                <a:latin typeface="+mn-lt"/>
                <a:ea typeface="+mn-ea"/>
                <a:cs typeface="+mn-cs"/>
              </a:rPr>
              <a:t>\Delta </a:t>
            </a:r>
            <a:r>
              <a:rPr lang="da-DK" sz="1200" kern="1200" dirty="0" err="1" smtClean="0">
                <a:solidFill>
                  <a:schemeClr val="tx1"/>
                </a:solidFill>
                <a:latin typeface="+mn-lt"/>
                <a:ea typeface="+mn-ea"/>
                <a:cs typeface="+mn-cs"/>
              </a:rPr>
              <a:t>x_N</a:t>
            </a:r>
            <a:r>
              <a:rPr lang="da-DK" sz="1200" kern="1200" dirty="0" smtClean="0">
                <a:solidFill>
                  <a:schemeClr val="tx1"/>
                </a:solidFill>
                <a:latin typeface="+mn-lt"/>
                <a:ea typeface="+mn-ea"/>
                <a:cs typeface="+mn-cs"/>
              </a:rPr>
              <a:t> &amp; \Delta </a:t>
            </a:r>
            <a:r>
              <a:rPr lang="da-DK" sz="1200" kern="1200" dirty="0" err="1" smtClean="0">
                <a:solidFill>
                  <a:schemeClr val="tx1"/>
                </a:solidFill>
                <a:latin typeface="+mn-lt"/>
                <a:ea typeface="+mn-ea"/>
                <a:cs typeface="+mn-cs"/>
              </a:rPr>
              <a:t>y_N</a:t>
            </a:r>
            <a:r>
              <a:rPr lang="da-DK" sz="1200" kern="1200" dirty="0" smtClean="0">
                <a:solidFill>
                  <a:schemeClr val="tx1"/>
                </a:solidFill>
                <a:latin typeface="+mn-lt"/>
                <a:ea typeface="+mn-ea"/>
                <a:cs typeface="+mn-cs"/>
              </a:rPr>
              <a:t> &amp; \Delta </a:t>
            </a:r>
            <a:r>
              <a:rPr lang="da-DK" sz="1200" kern="1200" dirty="0" err="1" smtClean="0">
                <a:solidFill>
                  <a:schemeClr val="tx1"/>
                </a:solidFill>
                <a:latin typeface="+mn-lt"/>
                <a:ea typeface="+mn-ea"/>
                <a:cs typeface="+mn-cs"/>
              </a:rPr>
              <a:t>z_N</a:t>
            </a:r>
            <a:r>
              <a:rPr lang="da-DK" sz="1200" kern="1200" dirty="0" smtClean="0">
                <a:solidFill>
                  <a:schemeClr val="tx1"/>
                </a:solidFill>
                <a:latin typeface="+mn-lt"/>
                <a:ea typeface="+mn-ea"/>
                <a:cs typeface="+mn-cs"/>
              </a:rPr>
              <a:t> </a:t>
            </a:r>
          </a:p>
          <a:p>
            <a:r>
              <a:rPr lang="da-DK" sz="1200" kern="1200" dirty="0" smtClean="0">
                <a:solidFill>
                  <a:schemeClr val="tx1"/>
                </a:solidFill>
                <a:latin typeface="+mn-lt"/>
                <a:ea typeface="+mn-ea"/>
                <a:cs typeface="+mn-cs"/>
              </a:rPr>
              <a:t>\end{</a:t>
            </a:r>
            <a:r>
              <a:rPr lang="da-DK" sz="1200" kern="1200" dirty="0" err="1" smtClean="0">
                <a:solidFill>
                  <a:schemeClr val="tx1"/>
                </a:solidFill>
                <a:latin typeface="+mn-lt"/>
                <a:ea typeface="+mn-ea"/>
                <a:cs typeface="+mn-cs"/>
              </a:rPr>
              <a:t>bmatrix</a:t>
            </a:r>
            <a:r>
              <a:rPr lang="da-DK" sz="1200" kern="1200" dirty="0" smtClean="0">
                <a:solidFill>
                  <a:schemeClr val="tx1"/>
                </a:solidFill>
                <a:latin typeface="+mn-lt"/>
                <a:ea typeface="+mn-ea"/>
                <a:cs typeface="+mn-cs"/>
              </a:rPr>
              <a:t>}</a:t>
            </a:r>
          </a:p>
          <a:p>
            <a:endParaRPr lang="en-US" dirty="0" smtClean="0"/>
          </a:p>
          <a:p>
            <a:r>
              <a:rPr lang="en-US" dirty="0" smtClean="0"/>
              <a:t>Change to </a:t>
            </a:r>
            <a:r>
              <a:rPr lang="en-US" dirty="0" err="1" smtClean="0"/>
              <a:t>vectorized</a:t>
            </a:r>
            <a:endParaRPr lang="en-US" dirty="0" smtClean="0"/>
          </a:p>
          <a:p>
            <a:endParaRPr lang="en-US" dirty="0"/>
          </a:p>
          <a:p>
            <a:r>
              <a:rPr lang="en-US" dirty="0"/>
              <a:t>----- Meeting Notes (09/12/15 12:33) -----</a:t>
            </a:r>
          </a:p>
          <a:p>
            <a:r>
              <a:rPr lang="en-US" dirty="0"/>
              <a:t>maybe function of pose has to be mentioned</a:t>
            </a:r>
          </a:p>
          <a:p>
            <a:r>
              <a:rPr lang="en-US" dirty="0"/>
              <a:t>There are several ways of doing this, one popular way is to apply corrections on the template mesh. These corrections have to depend on the pose somehow. </a:t>
            </a:r>
          </a:p>
          <a:p>
            <a:r>
              <a:rPr lang="en-US" dirty="0"/>
              <a:t>Every pose will need a different blendshape.</a:t>
            </a:r>
          </a:p>
          <a:p>
            <a:r>
              <a:rPr lang="en-US" dirty="0" err="1" smtClean="0"/>
              <a:t>Vectorized</a:t>
            </a:r>
            <a:endParaRPr lang="en-US" dirty="0" smtClean="0"/>
          </a:p>
        </p:txBody>
      </p:sp>
      <p:sp>
        <p:nvSpPr>
          <p:cNvPr id="4" name="Slide Number Placeholder 3"/>
          <p:cNvSpPr>
            <a:spLocks noGrp="1"/>
          </p:cNvSpPr>
          <p:nvPr>
            <p:ph type="sldNum" sz="quarter" idx="10"/>
          </p:nvPr>
        </p:nvSpPr>
        <p:spPr/>
        <p:txBody>
          <a:bodyPr/>
          <a:lstStyle/>
          <a:p>
            <a:fld id="{7EA201C5-0F8F-0D4D-BCEB-5FECC11E143A}" type="slidenum">
              <a:rPr lang="en-US" smtClean="0"/>
              <a:t>21</a:t>
            </a:fld>
            <a:endParaRPr lang="en-US"/>
          </a:p>
        </p:txBody>
      </p:sp>
    </p:spTree>
    <p:extLst>
      <p:ext uri="{BB962C8B-B14F-4D97-AF65-F5344CB8AC3E}">
        <p14:creationId xmlns:p14="http://schemas.microsoft.com/office/powerpoint/2010/main" val="4153517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posed mesh with LBS as before without pose</a:t>
            </a:r>
            <a:r>
              <a:rPr lang="en-US" baseline="0" dirty="0" smtClean="0"/>
              <a:t> </a:t>
            </a:r>
            <a:r>
              <a:rPr lang="en-US" baseline="0" dirty="0" err="1" smtClean="0"/>
              <a:t>blendshapes</a:t>
            </a:r>
            <a:r>
              <a:rPr lang="en-US" baseline="0" dirty="0" smtClean="0"/>
              <a:t>. After applying a set of displacements to a rest pose, many of the LBS problems are corrected, producing a more realistic mesh. </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22</a:t>
            </a:fld>
            <a:endParaRPr lang="en-US"/>
          </a:p>
        </p:txBody>
      </p:sp>
    </p:spTree>
    <p:extLst>
      <p:ext uri="{BB962C8B-B14F-4D97-AF65-F5344CB8AC3E}">
        <p14:creationId xmlns:p14="http://schemas.microsoft.com/office/powerpoint/2010/main" val="1757986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(09/12/15 12:33) -----</a:t>
            </a:r>
          </a:p>
          <a:p>
            <a:r>
              <a:rPr lang="en-US" dirty="0"/>
              <a:t>animation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23</a:t>
            </a:fld>
            <a:endParaRPr lang="en-US"/>
          </a:p>
        </p:txBody>
      </p:sp>
    </p:spTree>
    <p:extLst>
      <p:ext uri="{BB962C8B-B14F-4D97-AF65-F5344CB8AC3E}">
        <p14:creationId xmlns:p14="http://schemas.microsoft.com/office/powerpoint/2010/main" val="3248738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a:t>
            </a:r>
            <a:r>
              <a:rPr lang="en-US" sz="1200" kern="1200" baseline="0" dirty="0" smtClean="0">
                <a:solidFill>
                  <a:schemeClr val="tx1"/>
                </a:solidFill>
                <a:latin typeface="+mn-lt"/>
                <a:ea typeface="+mn-ea"/>
                <a:cs typeface="+mn-cs"/>
              </a:rPr>
              <a:t> popular way of predicting pose </a:t>
            </a:r>
            <a:r>
              <a:rPr lang="en-US" sz="1200" kern="1200" baseline="0" dirty="0" err="1" smtClean="0">
                <a:solidFill>
                  <a:schemeClr val="tx1"/>
                </a:solidFill>
                <a:latin typeface="+mn-lt"/>
                <a:ea typeface="+mn-ea"/>
                <a:cs typeface="+mn-cs"/>
              </a:rPr>
              <a:t>blendshapes</a:t>
            </a:r>
            <a:r>
              <a:rPr lang="en-US" sz="1200" kern="1200" baseline="0" dirty="0" smtClean="0">
                <a:solidFill>
                  <a:schemeClr val="tx1"/>
                </a:solidFill>
                <a:latin typeface="+mn-lt"/>
                <a:ea typeface="+mn-ea"/>
                <a:cs typeface="+mn-cs"/>
              </a:rPr>
              <a:t> is using scattered data interpolation. On the top row I show several training pose with corresponding pose blend shapes pairs. </a:t>
            </a:r>
          </a:p>
          <a:p>
            <a:r>
              <a:rPr lang="en-US" sz="1200" kern="1200" baseline="0" dirty="0" smtClean="0">
                <a:solidFill>
                  <a:schemeClr val="tx1"/>
                </a:solidFill>
                <a:latin typeface="+mn-lt"/>
                <a:ea typeface="+mn-ea"/>
                <a:cs typeface="+mn-cs"/>
              </a:rPr>
              <a:t>Then for a query pose shown on the bottom, the pose </a:t>
            </a:r>
            <a:r>
              <a:rPr lang="en-US" sz="1200" kern="1200" baseline="0" dirty="0" err="1" smtClean="0">
                <a:solidFill>
                  <a:schemeClr val="tx1"/>
                </a:solidFill>
                <a:latin typeface="+mn-lt"/>
                <a:ea typeface="+mn-ea"/>
                <a:cs typeface="+mn-cs"/>
              </a:rPr>
              <a:t>blendshape</a:t>
            </a:r>
            <a:r>
              <a:rPr lang="en-US" sz="1200" kern="1200" baseline="0" dirty="0" smtClean="0">
                <a:solidFill>
                  <a:schemeClr val="tx1"/>
                </a:solidFill>
                <a:latin typeface="+mn-lt"/>
                <a:ea typeface="+mn-ea"/>
                <a:cs typeface="+mn-cs"/>
              </a:rPr>
              <a:t> will be predicted as a linear combination of training pose </a:t>
            </a:r>
            <a:r>
              <a:rPr lang="en-US" sz="1200" kern="1200" baseline="0" dirty="0" err="1" smtClean="0">
                <a:solidFill>
                  <a:schemeClr val="tx1"/>
                </a:solidFill>
                <a:latin typeface="+mn-lt"/>
                <a:ea typeface="+mn-ea"/>
                <a:cs typeface="+mn-cs"/>
              </a:rPr>
              <a:t>blendshapes</a:t>
            </a:r>
            <a:r>
              <a:rPr lang="en-US" sz="1200" kern="1200" baseline="0" dirty="0" smtClean="0">
                <a:solidFill>
                  <a:schemeClr val="tx1"/>
                </a:solidFill>
                <a:latin typeface="+mn-lt"/>
                <a:ea typeface="+mn-ea"/>
                <a:cs typeface="+mn-cs"/>
              </a:rPr>
              <a:t>. The training pose </a:t>
            </a:r>
            <a:r>
              <a:rPr lang="en-US" sz="1200" kern="1200" baseline="0" dirty="0" err="1" smtClean="0">
                <a:solidFill>
                  <a:schemeClr val="tx1"/>
                </a:solidFill>
                <a:latin typeface="+mn-lt"/>
                <a:ea typeface="+mn-ea"/>
                <a:cs typeface="+mn-cs"/>
              </a:rPr>
              <a:t>blendhshapes</a:t>
            </a:r>
            <a:r>
              <a:rPr lang="en-US" sz="1200" kern="1200" baseline="0" dirty="0" smtClean="0">
                <a:solidFill>
                  <a:schemeClr val="tx1"/>
                </a:solidFill>
                <a:latin typeface="+mn-lt"/>
                <a:ea typeface="+mn-ea"/>
                <a:cs typeface="+mn-cs"/>
              </a:rPr>
              <a:t> will be </a:t>
            </a:r>
          </a:p>
          <a:p>
            <a:r>
              <a:rPr lang="en-US" sz="1200" kern="1200" baseline="0" dirty="0" smtClean="0">
                <a:solidFill>
                  <a:schemeClr val="tx1"/>
                </a:solidFill>
                <a:latin typeface="+mn-lt"/>
                <a:ea typeface="+mn-ea"/>
                <a:cs typeface="+mn-cs"/>
              </a:rPr>
              <a:t>Linearly combined with weights proportional to a kernel function </a:t>
            </a:r>
            <a:r>
              <a:rPr lang="en-US" sz="1200" kern="1200" baseline="0" dirty="0" err="1" smtClean="0">
                <a:solidFill>
                  <a:schemeClr val="tx1"/>
                </a:solidFill>
                <a:latin typeface="+mn-lt"/>
                <a:ea typeface="+mn-ea"/>
                <a:cs typeface="+mn-cs"/>
              </a:rPr>
              <a:t>dennoted</a:t>
            </a:r>
            <a:r>
              <a:rPr lang="en-US" sz="1200" kern="1200" baseline="0" dirty="0" smtClean="0">
                <a:solidFill>
                  <a:schemeClr val="tx1"/>
                </a:solidFill>
                <a:latin typeface="+mn-lt"/>
                <a:ea typeface="+mn-ea"/>
                <a:cs typeface="+mn-cs"/>
              </a:rPr>
              <a:t> as K.</a:t>
            </a:r>
            <a:r>
              <a:rPr lang="en-US" sz="1200" kern="1200" dirty="0" smtClean="0">
                <a:solidFill>
                  <a:schemeClr val="tx1"/>
                </a:solidFill>
                <a:latin typeface="+mn-lt"/>
                <a:ea typeface="+mn-ea"/>
                <a:cs typeface="+mn-cs"/>
              </a:rPr>
              <a:t> The closer the query pose to the training pose the higher the weight</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lambda_i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propto</a:t>
            </a:r>
            <a:r>
              <a:rPr lang="en-US" sz="1200" kern="1200" dirty="0" smtClean="0">
                <a:solidFill>
                  <a:schemeClr val="tx1"/>
                </a:solidFill>
                <a:latin typeface="+mn-lt"/>
                <a:ea typeface="+mn-ea"/>
                <a:cs typeface="+mn-cs"/>
              </a:rPr>
              <a:t> K(\</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{\theta^\prime},\</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theta^i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exp</a:t>
            </a:r>
            <a:r>
              <a:rPr lang="en-US" sz="1200" kern="1200" dirty="0" smtClean="0">
                <a:solidFill>
                  <a:schemeClr val="tx1"/>
                </a:solidFill>
                <a:latin typeface="+mn-lt"/>
                <a:ea typeface="+mn-ea"/>
                <a:cs typeface="+mn-cs"/>
              </a:rPr>
              <a:t>\left(-\</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{\theta}^\prime-\</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\|^2}{\tau}\right)</a:t>
            </a:r>
          </a:p>
          <a:p>
            <a:r>
              <a:rPr lang="en-US" sz="1200" kern="1200" dirty="0" smtClean="0">
                <a:solidFill>
                  <a:schemeClr val="tx1"/>
                </a:solidFill>
                <a:latin typeface="+mn-lt"/>
                <a:ea typeface="+mn-ea"/>
                <a:cs typeface="+mn-cs"/>
              </a:rPr>
              <a:t>B_P(\</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{\theta}^\prime)=\</a:t>
            </a:r>
            <a:r>
              <a:rPr lang="en-US" sz="1200" kern="1200" dirty="0" err="1" smtClean="0">
                <a:solidFill>
                  <a:schemeClr val="tx1"/>
                </a:solidFill>
                <a:latin typeface="+mn-lt"/>
                <a:ea typeface="+mn-ea"/>
                <a:cs typeface="+mn-cs"/>
              </a:rPr>
              <a:t>sum_i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lambda_i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{\theta}^\prime)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{P}_</a:t>
            </a:r>
            <a:r>
              <a:rPr lang="en-US" sz="1200" kern="1200" dirty="0" err="1" smtClean="0">
                <a:solidFill>
                  <a:schemeClr val="tx1"/>
                </a:solidFill>
                <a:latin typeface="+mn-lt"/>
                <a:ea typeface="+mn-ea"/>
                <a:cs typeface="+mn-cs"/>
              </a:rPr>
              <a:t>i</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EA201C5-0F8F-0D4D-BCEB-5FECC11E143A}" type="slidenum">
              <a:rPr lang="en-US" smtClean="0"/>
              <a:t>24</a:t>
            </a:fld>
            <a:endParaRPr lang="en-US"/>
          </a:p>
        </p:txBody>
      </p:sp>
    </p:spTree>
    <p:extLst>
      <p:ext uri="{BB962C8B-B14F-4D97-AF65-F5344CB8AC3E}">
        <p14:creationId xmlns:p14="http://schemas.microsoft.com/office/powerpoint/2010/main" val="2144010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Scattered data interpolation is limited in two ways. Firstly it is computationally expensive, secondly it can not extrapolate very well to novel poses</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25</a:t>
            </a:fld>
            <a:endParaRPr lang="en-US"/>
          </a:p>
        </p:txBody>
      </p:sp>
    </p:spTree>
    <p:extLst>
      <p:ext uri="{BB962C8B-B14F-4D97-AF65-F5344CB8AC3E}">
        <p14:creationId xmlns:p14="http://schemas.microsoft.com/office/powerpoint/2010/main" val="3532220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we don’t use scattered data interpolation, how do we define pose </a:t>
            </a:r>
            <a:r>
              <a:rPr lang="en-US" dirty="0" err="1" smtClean="0"/>
              <a:t>blendshape</a:t>
            </a:r>
            <a:r>
              <a:rPr lang="en-US" dirty="0" smtClean="0"/>
              <a:t> as function of pose</a:t>
            </a:r>
            <a:r>
              <a:rPr lang="en-US" baseline="0" dirty="0" smtClean="0"/>
              <a:t> ? </a:t>
            </a:r>
            <a:endParaRPr lang="en-US" dirty="0" smtClean="0"/>
          </a:p>
          <a:p>
            <a:r>
              <a:rPr lang="en-US" dirty="0" smtClean="0"/>
              <a:t>Also, how does one set all the skinning parameters that I described before ?</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26</a:t>
            </a:fld>
            <a:endParaRPr lang="en-US"/>
          </a:p>
        </p:txBody>
      </p:sp>
    </p:spTree>
    <p:extLst>
      <p:ext uri="{BB962C8B-B14F-4D97-AF65-F5344CB8AC3E}">
        <p14:creationId xmlns:p14="http://schemas.microsoft.com/office/powerpoint/2010/main" val="1419758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27</a:t>
            </a:fld>
            <a:endParaRPr lang="en-US"/>
          </a:p>
        </p:txBody>
      </p:sp>
    </p:spTree>
    <p:extLst>
      <p:ext uri="{BB962C8B-B14F-4D97-AF65-F5344CB8AC3E}">
        <p14:creationId xmlns:p14="http://schemas.microsoft.com/office/powerpoint/2010/main" val="3806447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rPr lang="en-US" dirty="0" smtClean="0"/>
              <a:t>To answer these</a:t>
            </a:r>
            <a:r>
              <a:rPr lang="en-US" baseline="0" dirty="0" smtClean="0"/>
              <a:t> questions I would like to introduce </a:t>
            </a:r>
            <a:r>
              <a:rPr lang="en-US" dirty="0" smtClean="0"/>
              <a:t>SMPL, which is a</a:t>
            </a:r>
            <a:r>
              <a:rPr lang="en-US" baseline="0" dirty="0" smtClean="0"/>
              <a:t> vertex based model, that generalizes to novel body shapes and poses. These </a:t>
            </a:r>
          </a:p>
          <a:p>
            <a:r>
              <a:rPr lang="en-US" baseline="0" dirty="0" smtClean="0"/>
              <a:t>Are model results for novel shapes and poses</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SMPL was </a:t>
            </a:r>
            <a:r>
              <a:rPr lang="en-US" baseline="0" dirty="0" smtClean="0"/>
              <a:t>developed in our group, with the main contributor being Matt Lopper that unfortunately could not attend today. </a:t>
            </a:r>
            <a:endParaRPr lang="en-US" dirty="0" smtClean="0"/>
          </a:p>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29</a:t>
            </a:fld>
            <a:endParaRPr lang="en-US"/>
          </a:p>
        </p:txBody>
      </p:sp>
    </p:spTree>
    <p:extLst>
      <p:ext uri="{BB962C8B-B14F-4D97-AF65-F5344CB8AC3E}">
        <p14:creationId xmlns:p14="http://schemas.microsoft.com/office/powerpoint/2010/main" val="187675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Javier has been describing triangle based models, and in particular SCAPE. I am going to describe now vertex based models. Vertex based models apply 3D displacements directly to mesh vertices to model shape changes. They </a:t>
            </a:r>
            <a:r>
              <a:rPr lang="en-US" sz="2000" b="1" dirty="0" smtClean="0"/>
              <a:t>typically consist of a template mesh with an underlying skeleton </a:t>
            </a:r>
            <a:r>
              <a:rPr lang="en-US" sz="2000" dirty="0" smtClean="0"/>
              <a:t>and body parts deform according a kinematic chain. Therefore, vertices rotate about explicit joint locations. This by</a:t>
            </a:r>
            <a:r>
              <a:rPr lang="en-US" sz="2000" baseline="0" dirty="0" smtClean="0"/>
              <a:t> construction produces connected meshes. </a:t>
            </a:r>
            <a:endParaRPr lang="en-US" sz="2000" dirty="0" smtClean="0"/>
          </a:p>
          <a:p>
            <a:r>
              <a:rPr lang="en-US" sz="2000" dirty="0" smtClean="0"/>
              <a:t>I am going to cover the basics first, and then I am going to focus more on SMPL, which is a vertex based model that we developed that produces state of the art results while being compatible with graphics software </a:t>
            </a:r>
          </a:p>
          <a:p>
            <a:r>
              <a:rPr lang="en-US" sz="2000" dirty="0" smtClean="0"/>
              <a:t>----- Meeting Notes (09/12/15 12:33) -----</a:t>
            </a:r>
          </a:p>
          <a:p>
            <a:r>
              <a:rPr lang="en-US" sz="2000" dirty="0" smtClean="0"/>
              <a:t>emphasize that vertex based models produce connected meshes by construction</a:t>
            </a:r>
            <a:endParaRPr lang="en-US" sz="2000" dirty="0"/>
          </a:p>
        </p:txBody>
      </p:sp>
      <p:sp>
        <p:nvSpPr>
          <p:cNvPr id="4" name="Slide Number Placeholder 3"/>
          <p:cNvSpPr>
            <a:spLocks noGrp="1"/>
          </p:cNvSpPr>
          <p:nvPr>
            <p:ph type="sldNum" sz="quarter" idx="10"/>
          </p:nvPr>
        </p:nvSpPr>
        <p:spPr/>
        <p:txBody>
          <a:bodyPr/>
          <a:lstStyle/>
          <a:p>
            <a:fld id="{7EA201C5-0F8F-0D4D-BCEB-5FECC11E143A}" type="slidenum">
              <a:rPr lang="en-US" smtClean="0"/>
              <a:t>3</a:t>
            </a:fld>
            <a:endParaRPr lang="en-US"/>
          </a:p>
        </p:txBody>
      </p:sp>
    </p:spTree>
    <p:extLst>
      <p:ext uri="{BB962C8B-B14F-4D97-AF65-F5344CB8AC3E}">
        <p14:creationId xmlns:p14="http://schemas.microsoft.com/office/powerpoint/2010/main" val="3176401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SMPL was </a:t>
            </a:r>
            <a:r>
              <a:rPr lang="en-US" baseline="0" dirty="0" smtClean="0"/>
              <a:t>developed in our group, with the main contributor being Matt Lopper that unfortunately could not attend today.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With SMPL we strive for the simplest model that</a:t>
            </a:r>
            <a:r>
              <a:rPr lang="en-US" baseline="0" dirty="0" smtClean="0"/>
              <a:t> produces state of the art.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model simplicity makes training from data easier, and helps to integrate the model into existing software packages.</a:t>
            </a:r>
          </a:p>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30</a:t>
            </a:fld>
            <a:endParaRPr lang="en-US"/>
          </a:p>
        </p:txBody>
      </p:sp>
    </p:spTree>
    <p:extLst>
      <p:ext uri="{BB962C8B-B14F-4D97-AF65-F5344CB8AC3E}">
        <p14:creationId xmlns:p14="http://schemas.microsoft.com/office/powerpoint/2010/main" val="3448093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t>Our pipeline is as follows. SMPL contains a template mesh in a neutral pose. Offsets are added to this template to represent new body shapes and pose-dependent shape changes.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rPr b="1" dirty="0"/>
              <a:t>From training scans</a:t>
            </a:r>
            <a:r>
              <a:rPr dirty="0"/>
              <a:t>, </a:t>
            </a:r>
            <a:r>
              <a:rPr b="1" dirty="0"/>
              <a:t>we learn Shape Blend Shapes that capture the variation in human shape. Adding different combinations </a:t>
            </a:r>
            <a:r>
              <a:rPr dirty="0"/>
              <a:t>of shape blend shapes produces different body shapes. SMPL predicts the joint positions for a given body shape as a function of the mesh vertices. These joint positions are shown as white dots.</a:t>
            </a:r>
          </a:p>
          <a:p>
            <a:endParaRPr dirty="0"/>
          </a:p>
          <a:p>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From training scans of people in many poses, we learn pose blend shapes that capture how real bodies differ from blend-skinned bodies. Given a pose, SMPL computes the linear contribution of these blend shapes that corrects skinning errors and that produces realistic pose-dependent deformations.</a:t>
            </a:r>
          </a:p>
          <a:p>
            <a:r>
              <a:rPr dirty="0" smtClean="0"/>
              <a:t>Finally </a:t>
            </a:r>
            <a:r>
              <a:rPr dirty="0"/>
              <a:t>SMPL uses standard blend skinning to transform the deformed template shape into the desired pose.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rPr dirty="0"/>
              <a:t>Note that in the third column, the contribution of the pose blend shapes changes with pose.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Because standard skinning and blend shapes are part of standard graphics packages, using SMPL from those packages is easy.</a:t>
            </a:r>
          </a:p>
          <a:p>
            <a:r>
              <a:rPr lang="en-US" dirty="0" smtClean="0"/>
              <a:t>SMPL makes use of the standard skinning function W that we explained earlier, and also needs to</a:t>
            </a:r>
            <a:r>
              <a:rPr lang="en-US" baseline="0" dirty="0" smtClean="0"/>
              <a:t> define T,W, J and theta</a:t>
            </a:r>
            <a:endParaRPr lang="en-US" dirty="0" smtClean="0"/>
          </a:p>
        </p:txBody>
      </p:sp>
      <p:sp>
        <p:nvSpPr>
          <p:cNvPr id="4" name="Slide Number Placeholder 3"/>
          <p:cNvSpPr>
            <a:spLocks noGrp="1"/>
          </p:cNvSpPr>
          <p:nvPr>
            <p:ph type="sldNum" sz="quarter" idx="10"/>
          </p:nvPr>
        </p:nvSpPr>
        <p:spPr/>
        <p:txBody>
          <a:bodyPr/>
          <a:lstStyle/>
          <a:p>
            <a:fld id="{7EA201C5-0F8F-0D4D-BCEB-5FECC11E143A}" type="slidenum">
              <a:rPr lang="en-US" smtClean="0"/>
              <a:t>35</a:t>
            </a:fld>
            <a:endParaRPr lang="en-US"/>
          </a:p>
        </p:txBody>
      </p:sp>
    </p:spTree>
    <p:extLst>
      <p:ext uri="{BB962C8B-B14F-4D97-AF65-F5344CB8AC3E}">
        <p14:creationId xmlns:p14="http://schemas.microsoft.com/office/powerpoint/2010/main" val="1962206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rPr lang="en-US" dirty="0" smtClean="0"/>
              <a:t>You might be wondering</a:t>
            </a:r>
            <a:r>
              <a:rPr lang="en-US" baseline="0" dirty="0" smtClean="0"/>
              <a:t> then, how is skinning different from standard skinning ? </a:t>
            </a:r>
            <a:endParaRPr lang="en-US" dirty="0" smtClean="0"/>
          </a:p>
          <a:p>
            <a:r>
              <a:rPr lang="en-US" dirty="0" smtClean="0"/>
              <a:t>If you recall, we </a:t>
            </a:r>
            <a:r>
              <a:rPr lang="en-US" dirty="0" err="1" smtClean="0"/>
              <a:t>dennoted</a:t>
            </a:r>
            <a:r>
              <a:rPr lang="en-US" dirty="0" smtClean="0"/>
              <a:t> as W the standard skinning function.</a:t>
            </a:r>
            <a:r>
              <a:rPr lang="en-US" baseline="0" dirty="0" smtClean="0"/>
              <a:t> </a:t>
            </a:r>
            <a:endParaRPr lang="en-US" dirty="0" smtClean="0"/>
          </a:p>
          <a:p>
            <a:r>
              <a:rPr dirty="0" smtClean="0"/>
              <a:t>SMPL </a:t>
            </a:r>
            <a:r>
              <a:rPr dirty="0"/>
              <a:t>uses the standard skinning formula, but parameterizes template T and joints J. Specifically, the template T depends on pose vector \theta and shape vector \beta, and the joints depend on shape vector \beta. These dependencies are essentially linear</a:t>
            </a:r>
            <a:r>
              <a:rPr dirty="0" smtClean="0"/>
              <a: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{\beta})=W(\</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{T}_F(\</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{\beta},\theta),\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mapsto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{vertices}</a:t>
            </a:r>
          </a:p>
          <a:p>
            <a:endParaRPr dirty="0"/>
          </a:p>
          <a:p>
            <a:r>
              <a:rPr dirty="0"/>
              <a:t>----- Meeting Notes (09/12/15 13:25) -----</a:t>
            </a:r>
          </a:p>
          <a:p>
            <a:r>
              <a:rPr dirty="0"/>
              <a:t>arrow missing theta</a:t>
            </a:r>
          </a:p>
          <a:p>
            <a:endParaRPr dirty="0"/>
          </a:p>
          <a:p>
            <a:endParaRPr dirty="0"/>
          </a:p>
          <a:p>
            <a:endParaRPr dirty="0"/>
          </a:p>
          <a:p>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dirty="0" smtClean="0"/>
              <a:t>Let’s go by steps though, Instead of parameterizing everything at once, let us consider how we might only adjust the rest-pose template according to pose. </a:t>
            </a:r>
          </a:p>
          <a:p>
            <a:pPr marL="0" indent="0">
              <a:buFont typeface="Arial"/>
              <a:buNone/>
            </a:pP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p>
          <a:p>
            <a:pPr marL="171450" indent="-171450">
              <a:buFont typeface="Arial"/>
              <a:buChar char="•"/>
            </a:pPr>
            <a:endParaRPr lang="en-US" sz="1200" kern="1200" dirty="0" smtClean="0">
              <a:solidFill>
                <a:schemeClr val="tx1"/>
              </a:solidFill>
              <a:latin typeface="+mn-lt"/>
              <a:ea typeface="+mn-ea"/>
              <a:cs typeface="+mn-cs"/>
            </a:endParaRPr>
          </a:p>
          <a:p>
            <a:pPr marL="171450" indent="-171450">
              <a:buFont typeface="Arial"/>
              <a:buChar char="•"/>
            </a:pPr>
            <a:r>
              <a:rPr lang="en-US" sz="1200" kern="1200" dirty="0" smtClean="0">
                <a:solidFill>
                  <a:schemeClr val="tx1"/>
                </a:solidFill>
                <a:latin typeface="+mn-lt"/>
                <a:ea typeface="+mn-ea"/>
                <a:cs typeface="+mn-cs"/>
              </a:rPr>
              <a:t>M(T,J,W, \theta)</a:t>
            </a:r>
          </a:p>
          <a:p>
            <a:pPr marL="171450" indent="-171450">
              <a:buFont typeface="Arial"/>
              <a:buChar char="•"/>
            </a:pPr>
            <a:r>
              <a:rPr lang="en-US" sz="1200" kern="1200" dirty="0" smtClean="0">
                <a:solidFill>
                  <a:schemeClr val="tx1"/>
                </a:solidFill>
                <a:latin typeface="+mn-lt"/>
                <a:ea typeface="+mn-ea"/>
                <a:cs typeface="+mn-cs"/>
              </a:rPr>
              <a:t>M(T_{P}(\theta),J,W, \theta)</a:t>
            </a:r>
          </a:p>
          <a:p>
            <a:pPr marL="171450" indent="-171450">
              <a:buFont typeface="Arial"/>
              <a:buChar char="•"/>
            </a:pPr>
            <a:r>
              <a:rPr lang="en-US" sz="1200" kern="1200" dirty="0" smtClean="0">
                <a:solidFill>
                  <a:schemeClr val="tx1"/>
                </a:solidFill>
                <a:latin typeface="+mn-lt"/>
                <a:ea typeface="+mn-ea"/>
                <a:cs typeface="+mn-cs"/>
              </a:rPr>
              <a:t>----- Meeting Notes (09/12/15 13:25) -----</a:t>
            </a:r>
          </a:p>
          <a:p>
            <a:pPr marL="171450" indent="-171450">
              <a:buFont typeface="Arial"/>
              <a:buChar char="•"/>
            </a:pPr>
            <a:r>
              <a:rPr lang="en-US" sz="1200" kern="1200" dirty="0" smtClean="0">
                <a:solidFill>
                  <a:schemeClr val="tx1"/>
                </a:solidFill>
                <a:latin typeface="+mn-lt"/>
                <a:ea typeface="+mn-ea"/>
                <a:cs typeface="+mn-cs"/>
              </a:rPr>
              <a:t>arrow</a:t>
            </a:r>
            <a:endParaRPr lang="en-US" dirty="0"/>
          </a:p>
        </p:txBody>
      </p:sp>
      <p:sp>
        <p:nvSpPr>
          <p:cNvPr id="4" name="Slide Number Placeholder 3"/>
          <p:cNvSpPr>
            <a:spLocks noGrp="1"/>
          </p:cNvSpPr>
          <p:nvPr>
            <p:ph type="sldNum" sz="quarter" idx="10"/>
          </p:nvPr>
        </p:nvSpPr>
        <p:spPr/>
        <p:txBody>
          <a:bodyPr/>
          <a:lstStyle/>
          <a:p>
            <a:fld id="{EDA35CEF-7264-F344-A2D8-A25955402EA7}" type="slidenum">
              <a:rPr lang="en-US" smtClean="0"/>
              <a:t>37</a:t>
            </a:fld>
            <a:endParaRPr lang="en-US"/>
          </a:p>
        </p:txBody>
      </p:sp>
    </p:spTree>
    <p:extLst>
      <p:ext uri="{BB962C8B-B14F-4D97-AF65-F5344CB8AC3E}">
        <p14:creationId xmlns:p14="http://schemas.microsoft.com/office/powerpoint/2010/main" val="3351804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pose </a:t>
            </a:r>
            <a:r>
              <a:rPr lang="en-US" dirty="0" err="1" smtClean="0"/>
              <a:t>blendhshape</a:t>
            </a:r>
            <a:r>
              <a:rPr lang="en-US" baseline="0" dirty="0" smtClean="0"/>
              <a:t> function B_P is added to the rest template. The </a:t>
            </a:r>
            <a:r>
              <a:rPr lang="en-US" baseline="0" dirty="0" err="1" smtClean="0"/>
              <a:t>blendshape</a:t>
            </a:r>
            <a:r>
              <a:rPr lang="en-US" baseline="0" dirty="0" smtClean="0"/>
              <a:t> function is a linear in f(theta) as shown below.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learn pose-dependent blend shapes P, it is critical to establish that function f(.).</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W(T(\theta),\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mapsto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{vertices}</a:t>
            </a:r>
          </a:p>
          <a:p>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{T}+B_P(\</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p>
          <a:p>
            <a:r>
              <a:rPr lang="en-US" sz="1200" kern="1200" dirty="0" smtClean="0">
                <a:solidFill>
                  <a:schemeClr val="tx1"/>
                </a:solidFill>
                <a:latin typeface="+mn-lt"/>
                <a:ea typeface="+mn-ea"/>
                <a:cs typeface="+mn-cs"/>
              </a:rPr>
              <a:t>B_P(\</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sum_i</a:t>
            </a:r>
            <a:r>
              <a:rPr lang="en-US" sz="1200" kern="1200" dirty="0" smtClean="0">
                <a:solidFill>
                  <a:schemeClr val="tx1"/>
                </a:solidFill>
                <a:latin typeface="+mn-lt"/>
                <a:ea typeface="+mn-ea"/>
                <a:cs typeface="+mn-cs"/>
              </a:rPr>
              <a:t>^{|f(\</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 </a:t>
            </a:r>
            <a:r>
              <a:rPr lang="en-US" sz="1200" kern="1200" dirty="0" err="1" smtClean="0">
                <a:solidFill>
                  <a:schemeClr val="tx1"/>
                </a:solidFill>
                <a:latin typeface="+mn-lt"/>
                <a:ea typeface="+mn-ea"/>
                <a:cs typeface="+mn-cs"/>
              </a:rPr>
              <a:t>f_i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{P}_</a:t>
            </a:r>
            <a:r>
              <a:rPr lang="en-US" sz="1200" kern="1200" dirty="0" err="1" smtClean="0">
                <a:solidFill>
                  <a:schemeClr val="tx1"/>
                </a:solidFill>
                <a:latin typeface="+mn-lt"/>
                <a:ea typeface="+mn-ea"/>
                <a:cs typeface="+mn-cs"/>
              </a:rPr>
              <a:t>i</a:t>
            </a:r>
            <a:endParaRPr lang="en-US" sz="1200" kern="1200" dirty="0" smtClean="0">
              <a:solidFill>
                <a:schemeClr val="tx1"/>
              </a:solidFill>
              <a:latin typeface="+mn-lt"/>
              <a:ea typeface="+mn-ea"/>
              <a:cs typeface="+mn-cs"/>
            </a:endParaRP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B_P(\</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sum_i</a:t>
            </a:r>
            <a:r>
              <a:rPr lang="en-US" sz="1200" kern="1200" dirty="0" smtClean="0">
                <a:solidFill>
                  <a:schemeClr val="tx1"/>
                </a:solidFill>
                <a:latin typeface="+mn-lt"/>
                <a:ea typeface="+mn-ea"/>
                <a:cs typeface="+mn-cs"/>
              </a:rPr>
              <a:t>^{|f(\</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 </a:t>
            </a:r>
            <a:r>
              <a:rPr lang="en-US" sz="1200" kern="1200" dirty="0" err="1" smtClean="0">
                <a:solidFill>
                  <a:schemeClr val="tx1"/>
                </a:solidFill>
                <a:latin typeface="+mn-lt"/>
                <a:ea typeface="+mn-ea"/>
                <a:cs typeface="+mn-cs"/>
              </a:rPr>
              <a:t>f_i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{P}_</a:t>
            </a:r>
            <a:r>
              <a:rPr lang="en-US" sz="1200" kern="1200" dirty="0" err="1" smtClean="0">
                <a:solidFill>
                  <a:schemeClr val="tx1"/>
                </a:solidFill>
                <a:latin typeface="+mn-lt"/>
                <a:ea typeface="+mn-ea"/>
                <a:cs typeface="+mn-cs"/>
              </a:rPr>
              <a:t>i</a:t>
            </a:r>
            <a:endParaRPr lang="en-US" sz="1200" kern="1200" dirty="0" smtClean="0">
              <a:solidFill>
                <a:schemeClr val="tx1"/>
              </a:solidFill>
              <a:latin typeface="+mn-lt"/>
              <a:ea typeface="+mn-ea"/>
              <a:cs typeface="+mn-cs"/>
            </a:endParaRPr>
          </a:p>
          <a:p>
            <a:endParaRPr dirty="0"/>
          </a:p>
          <a:p>
            <a:r>
              <a:rPr dirty="0"/>
              <a:t>----- Meeting Notes (09/12/15 13:25) -----</a:t>
            </a:r>
          </a:p>
          <a:p>
            <a:r>
              <a:rPr dirty="0"/>
              <a:t>too much equations</a:t>
            </a:r>
          </a:p>
          <a:p>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p>
            <a:r>
              <a:rPr dirty="0" smtClean="0"/>
              <a:t>One </a:t>
            </a:r>
            <a:r>
              <a:rPr dirty="0"/>
              <a:t>simple idea is to make f(.) return the angle-axis representation </a:t>
            </a:r>
            <a:r>
              <a:rPr lang="en-US" dirty="0" smtClean="0"/>
              <a:t>of pose</a:t>
            </a:r>
            <a:r>
              <a:rPr dirty="0" smtClean="0"/>
              <a:t>. </a:t>
            </a:r>
            <a:r>
              <a:rPr dirty="0"/>
              <a:t>Because angle-axis has three degrees of freedom, three blend shapes would be driven by each joint.</a:t>
            </a:r>
          </a:p>
          <a:p>
            <a:r>
              <a:rPr dirty="0"/>
              <a:t>----- Meeting Notes (09/12/15 13:25) -----</a:t>
            </a:r>
          </a:p>
          <a:p>
            <a:r>
              <a:rPr dirty="0"/>
              <a:t>arrow in theta,</a:t>
            </a:r>
          </a:p>
          <a:p>
            <a:r>
              <a:rPr dirty="0"/>
              <a:t>[\omega1,...\omega_K</a:t>
            </a:r>
            <a:r>
              <a:rPr dirty="0" smtClean="0"/>
              <a:t>]</a:t>
            </a:r>
            <a:endParaRPr lang="en-US" dirty="0" smtClean="0"/>
          </a:p>
          <a:p>
            <a:endParaRPr lang="en-US" dirty="0" smtClean="0"/>
          </a:p>
          <a:p>
            <a:r>
              <a:rPr lang="en-US" sz="1200" kern="1200" dirty="0" smtClean="0">
                <a:solidFill>
                  <a:schemeClr val="tx1"/>
                </a:solidFill>
                <a:latin typeface="+mn-lt"/>
                <a:ea typeface="+mn-ea"/>
                <a:cs typeface="+mn-cs"/>
              </a:rPr>
              <a:t>f(\</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endParaRPr dirty="0"/>
          </a:p>
          <a:p>
            <a:endParaRPr dirty="0"/>
          </a:p>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{R}=e^{\</a:t>
            </a:r>
            <a:r>
              <a:rPr lang="en-US" sz="1200" kern="1200" dirty="0" err="1" smtClean="0">
                <a:solidFill>
                  <a:schemeClr val="tx1"/>
                </a:solidFill>
                <a:latin typeface="+mn-lt"/>
                <a:ea typeface="+mn-ea"/>
                <a:cs typeface="+mn-cs"/>
              </a:rPr>
              <a:t>widehat</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{I}+\</a:t>
            </a:r>
            <a:r>
              <a:rPr lang="en-US" sz="1200" kern="1200" dirty="0" err="1" smtClean="0">
                <a:solidFill>
                  <a:schemeClr val="tx1"/>
                </a:solidFill>
                <a:latin typeface="+mn-lt"/>
                <a:ea typeface="+mn-ea"/>
                <a:cs typeface="+mn-cs"/>
              </a:rPr>
              <a:t>widehat</a:t>
            </a:r>
            <a:r>
              <a:rPr lang="en-US" sz="1200" kern="1200" dirty="0" smtClean="0">
                <a:solidFill>
                  <a:schemeClr val="tx1"/>
                </a:solidFill>
                <a:latin typeface="+mn-lt"/>
                <a:ea typeface="+mn-ea"/>
                <a:cs typeface="+mn-cs"/>
              </a:rPr>
              <a:t>{\bar{\omega}}_j\sin(\|\</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{\omega}_j\|)+\</a:t>
            </a:r>
            <a:r>
              <a:rPr lang="en-US" sz="1200" kern="1200" dirty="0" err="1" smtClean="0">
                <a:solidFill>
                  <a:schemeClr val="tx1"/>
                </a:solidFill>
                <a:latin typeface="+mn-lt"/>
                <a:ea typeface="+mn-ea"/>
                <a:cs typeface="+mn-cs"/>
              </a:rPr>
              <a:t>widehat</a:t>
            </a:r>
            <a:r>
              <a:rPr lang="en-US" sz="1200" kern="1200" dirty="0" smtClean="0">
                <a:solidFill>
                  <a:schemeClr val="tx1"/>
                </a:solidFill>
                <a:latin typeface="+mn-lt"/>
                <a:ea typeface="+mn-ea"/>
                <a:cs typeface="+mn-cs"/>
              </a:rPr>
              <a:t>{\bar{\omega}}^2(1-\</a:t>
            </a:r>
            <a:r>
              <a:rPr lang="en-US" sz="1200" kern="1200" dirty="0" err="1" smtClean="0">
                <a:solidFill>
                  <a:schemeClr val="tx1"/>
                </a:solidFill>
                <a:latin typeface="+mn-lt"/>
                <a:ea typeface="+mn-ea"/>
                <a:cs typeface="+mn-cs"/>
              </a:rPr>
              <a:t>cos</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{\omega}_j\|)</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4</a:t>
            </a:fld>
            <a:endParaRPr lang="en-US"/>
          </a:p>
        </p:txBody>
      </p:sp>
    </p:spTree>
    <p:extLst>
      <p:ext uri="{BB962C8B-B14F-4D97-AF65-F5344CB8AC3E}">
        <p14:creationId xmlns:p14="http://schemas.microsoft.com/office/powerpoint/2010/main" val="1093532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1143000" y="685800"/>
            <a:ext cx="4572000" cy="3429000"/>
          </a:xfrm>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r>
              <a:rPr dirty="0"/>
              <a:t>Here we show what happens when blend shapes are predicted linearly from an angle-axis representation. This naïve approach produces serious artifacts</a:t>
            </a:r>
            <a:r>
              <a:rPr dirty="0" smtClean="0"/>
              <a:t>.</a:t>
            </a:r>
            <a:endParaRPr lang="en-US" dirty="0" smtClean="0"/>
          </a:p>
          <a:p>
            <a:r>
              <a:rPr lang="en-US" dirty="0" smtClean="0"/>
              <a:t>Intuitively</a:t>
            </a:r>
            <a:r>
              <a:rPr lang="en-US" baseline="0" dirty="0" smtClean="0"/>
              <a:t>, the </a:t>
            </a:r>
            <a:r>
              <a:rPr lang="en-US" baseline="0" dirty="0" err="1" smtClean="0"/>
              <a:t>blednshapes</a:t>
            </a:r>
            <a:r>
              <a:rPr lang="en-US" baseline="0" dirty="0" smtClean="0"/>
              <a:t> have to be </a:t>
            </a:r>
            <a:r>
              <a:rPr lang="en-US" baseline="0" dirty="0" err="1" smtClean="0"/>
              <a:t>symetric</a:t>
            </a:r>
            <a:r>
              <a:rPr lang="en-US" baseline="0" dirty="0" smtClean="0"/>
              <a:t>, no matter if the neck rotates clockwise or anticlockwise. This can certainly not be achieved as linear function of joint axis-angles. </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xfrm>
            <a:off x="1143000" y="685800"/>
            <a:ext cx="4572000" cy="3429000"/>
          </a:xfrm>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r>
              <a:t>Instead, the SMPL model contains pose-corrective blend shapes driven linearly by the elements of rotation matrices of pose.</a:t>
            </a:r>
          </a:p>
          <a:p>
            <a:r>
              <a:t>----- Meeting Notes (09/12/15 13:25) -----</a:t>
            </a:r>
          </a:p>
          <a:p>
            <a:r>
              <a:t>f(tehta) missing</a:t>
            </a:r>
          </a:p>
          <a:p>
            <a:endParaRPr/>
          </a:p>
          <a:p>
            <a:endParaRPr/>
          </a:p>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2000" kern="1200" dirty="0" err="1" smtClean="0">
                <a:solidFill>
                  <a:schemeClr val="tx1"/>
                </a:solidFill>
                <a:latin typeface="+mn-lt"/>
                <a:ea typeface="+mn-ea"/>
                <a:cs typeface="+mn-cs"/>
              </a:rPr>
              <a:t>So</a:t>
            </a:r>
            <a:r>
              <a:rPr lang="fi-FI" sz="2000" kern="1200" dirty="0" smtClean="0">
                <a:solidFill>
                  <a:schemeClr val="tx1"/>
                </a:solidFill>
                <a:latin typeface="+mn-lt"/>
                <a:ea typeface="+mn-ea"/>
                <a:cs typeface="+mn-cs"/>
              </a:rPr>
              <a:t>, </a:t>
            </a:r>
            <a:r>
              <a:rPr lang="fi-FI" sz="2000" kern="1200" dirty="0" err="1" smtClean="0">
                <a:solidFill>
                  <a:schemeClr val="tx1"/>
                </a:solidFill>
                <a:latin typeface="+mn-lt"/>
                <a:ea typeface="+mn-ea"/>
                <a:cs typeface="+mn-cs"/>
              </a:rPr>
              <a:t>how</a:t>
            </a:r>
            <a:r>
              <a:rPr lang="fi-FI" sz="2000" kern="1200" dirty="0" smtClean="0">
                <a:solidFill>
                  <a:schemeClr val="tx1"/>
                </a:solidFill>
                <a:latin typeface="+mn-lt"/>
                <a:ea typeface="+mn-ea"/>
                <a:cs typeface="+mn-cs"/>
              </a:rPr>
              <a:t> is the</a:t>
            </a:r>
            <a:r>
              <a:rPr lang="fi-FI" sz="2000" kern="1200" baseline="0" dirty="0" smtClean="0">
                <a:solidFill>
                  <a:schemeClr val="tx1"/>
                </a:solidFill>
                <a:latin typeface="+mn-lt"/>
                <a:ea typeface="+mn-ea"/>
                <a:cs typeface="+mn-cs"/>
              </a:rPr>
              <a:t> </a:t>
            </a:r>
            <a:r>
              <a:rPr lang="fi-FI" sz="2000" kern="1200" baseline="0" dirty="0" err="1" smtClean="0">
                <a:solidFill>
                  <a:schemeClr val="tx1"/>
                </a:solidFill>
                <a:latin typeface="+mn-lt"/>
                <a:ea typeface="+mn-ea"/>
                <a:cs typeface="+mn-cs"/>
              </a:rPr>
              <a:t>function</a:t>
            </a:r>
            <a:r>
              <a:rPr lang="fi-FI" sz="2000" kern="1200" baseline="0" dirty="0" smtClean="0">
                <a:solidFill>
                  <a:schemeClr val="tx1"/>
                </a:solidFill>
                <a:latin typeface="+mn-lt"/>
                <a:ea typeface="+mn-ea"/>
                <a:cs typeface="+mn-cs"/>
              </a:rPr>
              <a:t> </a:t>
            </a:r>
            <a:r>
              <a:rPr lang="fi-FI" sz="2000" kern="1200" baseline="0" dirty="0" err="1" smtClean="0">
                <a:solidFill>
                  <a:schemeClr val="tx1"/>
                </a:solidFill>
                <a:latin typeface="+mn-lt"/>
                <a:ea typeface="+mn-ea"/>
                <a:cs typeface="+mn-cs"/>
              </a:rPr>
              <a:t>constructed</a:t>
            </a:r>
            <a:r>
              <a:rPr lang="fi-FI" sz="2000" kern="1200" baseline="0" dirty="0" smtClean="0">
                <a:solidFill>
                  <a:schemeClr val="tx1"/>
                </a:solidFill>
                <a:latin typeface="+mn-lt"/>
                <a:ea typeface="+mn-ea"/>
                <a:cs typeface="+mn-cs"/>
              </a:rPr>
              <a:t> ? </a:t>
            </a:r>
            <a:r>
              <a:rPr lang="fi-FI" sz="2000" kern="1200" baseline="0" dirty="0" err="1" smtClean="0">
                <a:solidFill>
                  <a:schemeClr val="tx1"/>
                </a:solidFill>
                <a:latin typeface="+mn-lt"/>
                <a:ea typeface="+mn-ea"/>
                <a:cs typeface="+mn-cs"/>
              </a:rPr>
              <a:t>From</a:t>
            </a:r>
            <a:r>
              <a:rPr lang="fi-FI" sz="2000" kern="1200" baseline="0" dirty="0" smtClean="0">
                <a:solidFill>
                  <a:schemeClr val="tx1"/>
                </a:solidFill>
                <a:latin typeface="+mn-lt"/>
                <a:ea typeface="+mn-ea"/>
                <a:cs typeface="+mn-cs"/>
              </a:rPr>
              <a:t> the</a:t>
            </a:r>
          </a:p>
          <a:p>
            <a:r>
              <a:rPr lang="fi-FI" sz="2000" dirty="0" err="1" smtClean="0"/>
              <a:t>Vector</a:t>
            </a:r>
            <a:r>
              <a:rPr lang="fi-FI" sz="2000" dirty="0" smtClean="0"/>
              <a:t> of </a:t>
            </a:r>
            <a:r>
              <a:rPr lang="fi-FI" sz="2000" dirty="0" err="1" smtClean="0"/>
              <a:t>pose</a:t>
            </a:r>
            <a:r>
              <a:rPr lang="fi-FI" sz="2000" dirty="0" smtClean="0"/>
              <a:t> </a:t>
            </a:r>
            <a:r>
              <a:rPr lang="fi-FI" sz="2000" dirty="0" err="1" smtClean="0"/>
              <a:t>parameters</a:t>
            </a:r>
            <a:r>
              <a:rPr lang="fi-FI" sz="2000" dirty="0" smtClean="0"/>
              <a:t>, for </a:t>
            </a:r>
            <a:r>
              <a:rPr lang="fi-FI" sz="2000" dirty="0" err="1" smtClean="0"/>
              <a:t>every</a:t>
            </a:r>
            <a:r>
              <a:rPr lang="fi-FI" sz="2000" dirty="0" smtClean="0"/>
              <a:t> </a:t>
            </a:r>
            <a:r>
              <a:rPr lang="fi-FI" sz="2000" dirty="0" err="1" smtClean="0"/>
              <a:t>axis</a:t>
            </a:r>
            <a:r>
              <a:rPr lang="fi-FI" sz="2000" dirty="0" smtClean="0"/>
              <a:t> </a:t>
            </a:r>
            <a:r>
              <a:rPr lang="fi-FI" sz="2000" dirty="0" err="1" smtClean="0"/>
              <a:t>angle</a:t>
            </a:r>
            <a:r>
              <a:rPr lang="fi-FI" sz="2000" dirty="0" smtClean="0"/>
              <a:t> </a:t>
            </a:r>
            <a:r>
              <a:rPr lang="fi-FI" sz="2000" dirty="0" err="1" smtClean="0"/>
              <a:t>vector</a:t>
            </a:r>
            <a:r>
              <a:rPr lang="fi-FI" sz="2000" dirty="0" smtClean="0"/>
              <a:t> </a:t>
            </a:r>
            <a:r>
              <a:rPr lang="fi-FI" sz="2000" dirty="0" err="1" smtClean="0"/>
              <a:t>omega</a:t>
            </a:r>
            <a:r>
              <a:rPr lang="fi-FI" sz="2000" dirty="0" smtClean="0"/>
              <a:t>, </a:t>
            </a:r>
            <a:r>
              <a:rPr lang="fi-FI" sz="2000" dirty="0" err="1" smtClean="0"/>
              <a:t>we</a:t>
            </a:r>
            <a:r>
              <a:rPr lang="fi-FI" sz="2000" dirty="0" smtClean="0"/>
              <a:t> </a:t>
            </a:r>
            <a:r>
              <a:rPr lang="fi-FI" sz="2000" dirty="0" err="1" smtClean="0"/>
              <a:t>recover</a:t>
            </a:r>
            <a:r>
              <a:rPr lang="fi-FI" sz="2000" dirty="0" smtClean="0"/>
              <a:t> the </a:t>
            </a:r>
            <a:r>
              <a:rPr lang="fi-FI" sz="2000" dirty="0" err="1" smtClean="0"/>
              <a:t>local</a:t>
            </a:r>
            <a:r>
              <a:rPr lang="fi-FI" sz="2000" dirty="0" smtClean="0"/>
              <a:t> </a:t>
            </a:r>
            <a:r>
              <a:rPr lang="fi-FI" sz="2000" dirty="0" err="1" smtClean="0"/>
              <a:t>rotation</a:t>
            </a:r>
            <a:r>
              <a:rPr lang="fi-FI" sz="2000" dirty="0" smtClean="0"/>
              <a:t> </a:t>
            </a:r>
            <a:r>
              <a:rPr lang="fi-FI" sz="2000" dirty="0" err="1" smtClean="0"/>
              <a:t>matrix</a:t>
            </a:r>
            <a:r>
              <a:rPr lang="fi-FI" sz="2000" dirty="0" smtClean="0"/>
              <a:t> </a:t>
            </a:r>
            <a:r>
              <a:rPr lang="fi-FI" sz="2000" dirty="0" err="1" smtClean="0"/>
              <a:t>using</a:t>
            </a:r>
            <a:r>
              <a:rPr lang="fi-FI" sz="2000" dirty="0" smtClean="0"/>
              <a:t> the </a:t>
            </a:r>
            <a:r>
              <a:rPr lang="fi-FI" sz="2000" dirty="0" err="1" smtClean="0"/>
              <a:t>exponential</a:t>
            </a:r>
            <a:r>
              <a:rPr lang="fi-FI" sz="2000" dirty="0" smtClean="0"/>
              <a:t> </a:t>
            </a:r>
            <a:r>
              <a:rPr lang="fi-FI" sz="2000" dirty="0" err="1" smtClean="0"/>
              <a:t>map</a:t>
            </a:r>
            <a:r>
              <a:rPr lang="fi-FI" sz="2000" dirty="0" smtClean="0"/>
              <a:t>, and </a:t>
            </a:r>
            <a:r>
              <a:rPr lang="fi-FI" sz="2000" dirty="0" err="1" smtClean="0"/>
              <a:t>vectorize</a:t>
            </a:r>
            <a:r>
              <a:rPr lang="fi-FI" sz="2000" dirty="0" smtClean="0"/>
              <a:t> the 9 </a:t>
            </a:r>
            <a:r>
              <a:rPr lang="fi-FI" sz="2000" dirty="0" err="1" smtClean="0"/>
              <a:t>elements</a:t>
            </a:r>
            <a:r>
              <a:rPr lang="fi-FI" sz="2000" dirty="0" smtClean="0"/>
              <a:t> </a:t>
            </a:r>
            <a:r>
              <a:rPr lang="fi-FI" sz="2000" dirty="0" err="1" smtClean="0"/>
              <a:t>obtaining</a:t>
            </a:r>
            <a:r>
              <a:rPr lang="fi-FI" sz="2000" dirty="0" smtClean="0"/>
              <a:t> </a:t>
            </a:r>
            <a:r>
              <a:rPr lang="fi-FI" sz="2000" dirty="0" err="1" smtClean="0"/>
              <a:t>like</a:t>
            </a:r>
            <a:r>
              <a:rPr lang="fi-FI" sz="2000" dirty="0" smtClean="0"/>
              <a:t> </a:t>
            </a:r>
            <a:r>
              <a:rPr lang="fi-FI" sz="2000" dirty="0" err="1" smtClean="0"/>
              <a:t>this</a:t>
            </a:r>
            <a:r>
              <a:rPr lang="fi-FI" sz="2000" dirty="0" smtClean="0"/>
              <a:t> a long </a:t>
            </a:r>
            <a:r>
              <a:rPr lang="fi-FI" sz="2000" dirty="0" err="1" smtClean="0"/>
              <a:t>vector</a:t>
            </a:r>
            <a:r>
              <a:rPr lang="fi-FI" sz="2000" dirty="0" smtClean="0"/>
              <a:t> of 207 </a:t>
            </a:r>
            <a:r>
              <a:rPr lang="fi-FI" sz="2000" dirty="0" err="1" smtClean="0"/>
              <a:t>elements</a:t>
            </a:r>
            <a:r>
              <a:rPr lang="fi-FI" sz="2000" dirty="0" smtClean="0"/>
              <a:t>. </a:t>
            </a:r>
            <a:r>
              <a:rPr lang="fi-FI" sz="2000" dirty="0" err="1" smtClean="0"/>
              <a:t>This</a:t>
            </a:r>
            <a:r>
              <a:rPr lang="fi-FI" sz="2000" dirty="0" smtClean="0"/>
              <a:t> </a:t>
            </a:r>
            <a:r>
              <a:rPr lang="fi-FI" sz="2000" dirty="0" err="1" smtClean="0"/>
              <a:t>means</a:t>
            </a:r>
            <a:r>
              <a:rPr lang="fi-FI" sz="2000" dirty="0" smtClean="0"/>
              <a:t> </a:t>
            </a:r>
            <a:r>
              <a:rPr lang="fi-FI" sz="2000" dirty="0" err="1" smtClean="0"/>
              <a:t>we</a:t>
            </a:r>
            <a:r>
              <a:rPr lang="fi-FI" sz="2000" dirty="0" smtClean="0"/>
              <a:t> </a:t>
            </a:r>
            <a:r>
              <a:rPr lang="fi-FI" sz="2000" dirty="0" err="1" smtClean="0"/>
              <a:t>have</a:t>
            </a:r>
            <a:r>
              <a:rPr lang="fi-FI" sz="2000" dirty="0" smtClean="0"/>
              <a:t> to </a:t>
            </a:r>
            <a:r>
              <a:rPr lang="fi-FI" sz="2000" dirty="0" err="1" smtClean="0"/>
              <a:t>learn</a:t>
            </a:r>
            <a:r>
              <a:rPr lang="fi-FI" sz="2000" dirty="0" smtClean="0"/>
              <a:t> 207 </a:t>
            </a:r>
            <a:r>
              <a:rPr lang="fi-FI" sz="2000" dirty="0" err="1" smtClean="0"/>
              <a:t>pose</a:t>
            </a:r>
            <a:r>
              <a:rPr lang="fi-FI" sz="2000" dirty="0" smtClean="0"/>
              <a:t> </a:t>
            </a:r>
            <a:r>
              <a:rPr lang="fi-FI" sz="2000" dirty="0" err="1" smtClean="0"/>
              <a:t>blend</a:t>
            </a:r>
            <a:r>
              <a:rPr lang="fi-FI" sz="2000" dirty="0" smtClean="0"/>
              <a:t> </a:t>
            </a:r>
            <a:r>
              <a:rPr lang="fi-FI" sz="2000" dirty="0" err="1" smtClean="0"/>
              <a:t>blendshapes</a:t>
            </a:r>
            <a:r>
              <a:rPr lang="fi-FI" sz="2000" dirty="0" smtClean="0"/>
              <a:t> </a:t>
            </a:r>
            <a:r>
              <a:rPr lang="fi-FI" sz="2000" dirty="0" err="1" smtClean="0"/>
              <a:t>P_i</a:t>
            </a:r>
            <a:r>
              <a:rPr lang="fi-FI" sz="2000" dirty="0" smtClean="0"/>
              <a:t>.</a:t>
            </a:r>
            <a:r>
              <a:rPr lang="fi-FI" sz="2000" baseline="0" dirty="0" smtClean="0"/>
              <a:t> </a:t>
            </a:r>
            <a:r>
              <a:rPr lang="fi-FI" sz="2000" baseline="0" dirty="0" err="1" smtClean="0"/>
              <a:t>Recall</a:t>
            </a:r>
            <a:r>
              <a:rPr lang="fi-FI" sz="2000" baseline="0" dirty="0" smtClean="0"/>
              <a:t> </a:t>
            </a:r>
            <a:r>
              <a:rPr lang="fi-FI" sz="2000" baseline="0" dirty="0" err="1" smtClean="0"/>
              <a:t>that</a:t>
            </a:r>
            <a:r>
              <a:rPr lang="fi-FI" sz="2000" baseline="0" dirty="0" smtClean="0"/>
              <a:t> the </a:t>
            </a:r>
            <a:r>
              <a:rPr lang="fi-FI" sz="2000" baseline="0" dirty="0" err="1" smtClean="0"/>
              <a:t>exponential</a:t>
            </a:r>
            <a:r>
              <a:rPr lang="fi-FI" sz="2000" baseline="0" dirty="0" smtClean="0"/>
              <a:t> </a:t>
            </a:r>
            <a:r>
              <a:rPr lang="fi-FI" sz="2000" baseline="0" dirty="0" err="1" smtClean="0"/>
              <a:t>map</a:t>
            </a:r>
            <a:r>
              <a:rPr lang="fi-FI" sz="2000" baseline="0" dirty="0" smtClean="0"/>
              <a:t> </a:t>
            </a:r>
            <a:r>
              <a:rPr lang="fi-FI" sz="2000" baseline="0" dirty="0" err="1" smtClean="0"/>
              <a:t>contains</a:t>
            </a:r>
            <a:r>
              <a:rPr lang="fi-FI" sz="2000" baseline="0" dirty="0" smtClean="0"/>
              <a:t> </a:t>
            </a:r>
            <a:r>
              <a:rPr lang="fi-FI" sz="2000" baseline="0" dirty="0" err="1" smtClean="0"/>
              <a:t>sin</a:t>
            </a:r>
            <a:r>
              <a:rPr lang="fi-FI" sz="2000" baseline="0" dirty="0" smtClean="0"/>
              <a:t> and </a:t>
            </a:r>
            <a:r>
              <a:rPr lang="fi-FI" sz="2000" baseline="0" dirty="0" err="1" smtClean="0"/>
              <a:t>cosines</a:t>
            </a:r>
            <a:r>
              <a:rPr lang="fi-FI" sz="2000" baseline="0" dirty="0" smtClean="0"/>
              <a:t> of the </a:t>
            </a:r>
            <a:r>
              <a:rPr lang="fi-FI" sz="2000" baseline="0" dirty="0" err="1" smtClean="0"/>
              <a:t>joint</a:t>
            </a:r>
            <a:r>
              <a:rPr lang="fi-FI" sz="2000" baseline="0" dirty="0" smtClean="0"/>
              <a:t> </a:t>
            </a:r>
            <a:r>
              <a:rPr lang="fi-FI" sz="2000" baseline="0" dirty="0" err="1" smtClean="0"/>
              <a:t>angles</a:t>
            </a:r>
            <a:r>
              <a:rPr lang="fi-FI" sz="2000" baseline="0" dirty="0" smtClean="0"/>
              <a:t>; </a:t>
            </a:r>
            <a:r>
              <a:rPr lang="fi-FI" sz="2000" baseline="0" dirty="0" err="1" smtClean="0"/>
              <a:t>this</a:t>
            </a:r>
            <a:r>
              <a:rPr lang="fi-FI" sz="2000" baseline="0" dirty="0" smtClean="0"/>
              <a:t> </a:t>
            </a:r>
            <a:r>
              <a:rPr lang="fi-FI" sz="2000" baseline="0" dirty="0" err="1" smtClean="0"/>
              <a:t>makes</a:t>
            </a:r>
            <a:r>
              <a:rPr lang="fi-FI" sz="2000" baseline="0" dirty="0" smtClean="0"/>
              <a:t> f a </a:t>
            </a:r>
            <a:r>
              <a:rPr lang="fi-FI" sz="2000" baseline="0" dirty="0" err="1" smtClean="0"/>
              <a:t>non-linear</a:t>
            </a:r>
            <a:r>
              <a:rPr lang="fi-FI" sz="2000" baseline="0" dirty="0" smtClean="0"/>
              <a:t> </a:t>
            </a:r>
            <a:r>
              <a:rPr lang="fi-FI" sz="2000" baseline="0" dirty="0" err="1" smtClean="0"/>
              <a:t>function</a:t>
            </a:r>
            <a:endParaRPr lang="fi-FI" sz="2000" baseline="0" dirty="0" smtClean="0"/>
          </a:p>
          <a:p>
            <a:r>
              <a:rPr lang="fi-FI" sz="2000" kern="1200" baseline="0" dirty="0" smtClean="0">
                <a:solidFill>
                  <a:schemeClr val="tx1"/>
                </a:solidFill>
                <a:latin typeface="+mn-lt"/>
                <a:ea typeface="+mn-ea"/>
                <a:cs typeface="+mn-cs"/>
              </a:rPr>
              <a:t>Of </a:t>
            </a:r>
            <a:r>
              <a:rPr lang="fi-FI" sz="2000" kern="1200" baseline="0" dirty="0" err="1" smtClean="0">
                <a:solidFill>
                  <a:schemeClr val="tx1"/>
                </a:solidFill>
                <a:latin typeface="+mn-lt"/>
                <a:ea typeface="+mn-ea"/>
                <a:cs typeface="+mn-cs"/>
              </a:rPr>
              <a:t>angles</a:t>
            </a:r>
            <a:endParaRPr lang="fi-FI" sz="2000" kern="1200" dirty="0" smtClean="0">
              <a:solidFill>
                <a:schemeClr val="tx1"/>
              </a:solidFill>
              <a:latin typeface="+mn-lt"/>
              <a:ea typeface="+mn-ea"/>
              <a:cs typeface="+mn-cs"/>
            </a:endParaRPr>
          </a:p>
          <a:p>
            <a:endParaRPr lang="fi-FI"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{\theta})=[\bar{e}^{\hat{\omega}_1}_{1,1}\</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 \bar{e}^{\hat{\omega}_1}_{3,3} \</a:t>
            </a:r>
            <a:r>
              <a:rPr lang="en-US" sz="1200" kern="1200" dirty="0" err="1" smtClean="0">
                <a:solidFill>
                  <a:schemeClr val="tx1"/>
                </a:solidFill>
                <a:latin typeface="+mn-lt"/>
                <a:ea typeface="+mn-ea"/>
                <a:cs typeface="+mn-cs"/>
              </a:rPr>
              <a:t>qquad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qquad</a:t>
            </a:r>
            <a:r>
              <a:rPr lang="en-US" sz="1200" kern="1200" dirty="0" smtClean="0">
                <a:solidFill>
                  <a:schemeClr val="tx1"/>
                </a:solidFill>
                <a:latin typeface="+mn-lt"/>
                <a:ea typeface="+mn-ea"/>
                <a:cs typeface="+mn-cs"/>
              </a:rPr>
              <a:t> \bar{e}^{\hat{\omega}_K}_{1,1} \</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 \bar{e}^{\hat{\omega}_K}_{3,3} ]</a:t>
            </a:r>
            <a:r>
              <a:rPr lang="fi-FI" sz="1200" kern="1200" dirty="0" smtClean="0">
                <a:solidFill>
                  <a:schemeClr val="tx1"/>
                </a:solidFill>
                <a:latin typeface="+mn-lt"/>
                <a:ea typeface="+mn-ea"/>
                <a:cs typeface="+mn-cs"/>
              </a:rPr>
              <a:t>----- Meeting Notes (09/12/15 13:25) -----</a:t>
            </a:r>
          </a:p>
          <a:p>
            <a:r>
              <a:rPr lang="fi-FI" sz="1200" kern="1200" dirty="0" smtClean="0">
                <a:solidFill>
                  <a:schemeClr val="tx1"/>
                </a:solidFill>
                <a:latin typeface="+mn-lt"/>
                <a:ea typeface="+mn-ea"/>
                <a:cs typeface="+mn-cs"/>
              </a:rPr>
              <a:t>refresh the formula of exponential map</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42</a:t>
            </a:fld>
            <a:endParaRPr lang="en-US"/>
          </a:p>
        </p:txBody>
      </p:sp>
    </p:spTree>
    <p:extLst>
      <p:ext uri="{BB962C8B-B14F-4D97-AF65-F5344CB8AC3E}">
        <p14:creationId xmlns:p14="http://schemas.microsoft.com/office/powerpoint/2010/main" val="10768922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xfrm>
            <a:off x="1143000" y="685800"/>
            <a:ext cx="4572000" cy="3429000"/>
          </a:xfrm>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r>
              <a:rPr dirty="0"/>
              <a:t>On the right, we show what happens when blend shapes are predicted linearly from rotation matrix elements. Neck rotation appears more natural. These differences are not restricted to the neck; we found that test error was reduced by using our approach in a variety of poses</a:t>
            </a:r>
            <a:r>
              <a:rPr dirty="0" smtClean="0"/>
              <a:t>.</a:t>
            </a:r>
            <a:endParaRPr lang="en-US" dirty="0" smtClean="0"/>
          </a:p>
          <a:p>
            <a:r>
              <a:rPr lang="en-US" dirty="0" smtClean="0"/>
              <a:t>Rotation</a:t>
            </a:r>
            <a:r>
              <a:rPr lang="en-US" baseline="0" dirty="0" smtClean="0"/>
              <a:t> matrix elements are a non-linear function joint angles including cosines and </a:t>
            </a:r>
            <a:r>
              <a:rPr lang="en-US" baseline="0" dirty="0" err="1" smtClean="0"/>
              <a:t>sines</a:t>
            </a:r>
            <a:r>
              <a:rPr lang="en-US" baseline="0" dirty="0" smtClean="0"/>
              <a:t>, which are symmetric and periodic. </a:t>
            </a:r>
            <a:endParaRPr dirty="0"/>
          </a:p>
          <a:p>
            <a:r>
              <a:rPr dirty="0"/>
              <a:t>----- Meeting Notes (09/12/15 13:25) -----</a:t>
            </a:r>
          </a:p>
          <a:p>
            <a:r>
              <a:rPr dirty="0"/>
              <a:t>explain the linear limitation not symetric</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xfrm>
            <a:off x="1143000" y="685800"/>
            <a:ext cx="4572000" cy="3429000"/>
          </a:xfrm>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r>
              <a:rPr lang="en-US" dirty="0" smtClean="0"/>
              <a:t>How do we predict</a:t>
            </a:r>
            <a:r>
              <a:rPr lang="en-US" baseline="0" dirty="0" smtClean="0"/>
              <a:t> joints for a new shape ? Nailing the joint locations is crucial, SCAPE got around this problems by stitching </a:t>
            </a:r>
          </a:p>
          <a:p>
            <a:r>
              <a:rPr lang="en-US" baseline="0" dirty="0" smtClean="0"/>
              <a:t>Triangles together. </a:t>
            </a:r>
            <a:endParaRPr lang="en-US" dirty="0" smtClean="0"/>
          </a:p>
          <a:p>
            <a:r>
              <a:rPr dirty="0" smtClean="0"/>
              <a:t>To </a:t>
            </a:r>
            <a:r>
              <a:rPr dirty="0"/>
              <a:t>predict joint locations, we consider joints J to be linear in the positions of the </a:t>
            </a:r>
            <a:r>
              <a:rPr dirty="0" smtClean="0"/>
              <a:t>vertices</a:t>
            </a:r>
            <a:r>
              <a:rPr lang="en-US" baseline="0" dirty="0" smtClean="0"/>
              <a:t> T, similarly as in allen et.al. </a:t>
            </a:r>
          </a:p>
          <a:p>
            <a:r>
              <a:rPr lang="en-US" baseline="0" dirty="0" smtClean="0"/>
              <a:t>Here the joint repressor matrix J calligraphic has to be learned from data. To avoid over fitting we enforce </a:t>
            </a:r>
            <a:r>
              <a:rPr lang="en-US" baseline="0" dirty="0" err="1" smtClean="0"/>
              <a:t>sparsity</a:t>
            </a:r>
            <a:r>
              <a:rPr lang="en-US" baseline="0" dirty="0" smtClean="0"/>
              <a:t> in the elements of the matrix J. </a:t>
            </a:r>
          </a:p>
          <a:p>
            <a:endParaRPr lang="en-US" dirty="0" smtClean="0"/>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p>
          <a:p>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{T}_S=\</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{T}+B_S(\beta))</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xfrm>
            <a:off x="1143000" y="685800"/>
            <a:ext cx="4572000" cy="3429000"/>
          </a:xfrm>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rPr lang="en-US" dirty="0" err="1" smtClean="0"/>
              <a:t>Sparsity</a:t>
            </a:r>
            <a:r>
              <a:rPr lang="en-US" baseline="0" dirty="0" smtClean="0"/>
              <a:t> can be observed here where </a:t>
            </a:r>
            <a:r>
              <a:rPr dirty="0" smtClean="0"/>
              <a:t>we </a:t>
            </a:r>
            <a:r>
              <a:rPr dirty="0"/>
              <a:t>depict our learned relationship between joint locations and rest vertices. Lines are drawn between joint locations and the vertices used to predict them. Different colors indicate different joints.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rPr dirty="0" smtClean="0"/>
              <a:t>So </a:t>
            </a:r>
            <a:r>
              <a:rPr dirty="0"/>
              <a:t>far, we’ve described how we correct skinning artifacts and estimate joint locations. Next we will add a shape space</a:t>
            </a:r>
            <a:r>
              <a:rPr dirty="0" smtClean="0"/>
              <a:t>.</a:t>
            </a:r>
            <a:endParaRPr lang="en-US" dirty="0" smtClean="0"/>
          </a:p>
          <a:p>
            <a:r>
              <a:rPr lang="en-US" sz="1200" kern="1200" dirty="0" smtClean="0">
                <a:solidFill>
                  <a:schemeClr val="tx1"/>
                </a:solidFill>
                <a:latin typeface="+mn-lt"/>
                <a:ea typeface="+mn-ea"/>
                <a:cs typeface="+mn-cs"/>
              </a:rPr>
              <a:t>W(T(\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mapsto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{vertices}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p>
          <a:p>
            <a:r>
              <a:rPr lang="en-US" sz="1200" kern="1200" dirty="0" smtClean="0">
                <a:solidFill>
                  <a:schemeClr val="tx1"/>
                </a:solidFill>
                <a:latin typeface="+mn-lt"/>
                <a:ea typeface="+mn-ea"/>
                <a:cs typeface="+mn-cs"/>
              </a:rPr>
              <a:t>W(T(\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mapsto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{vertices}</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rPr dirty="0" smtClean="0"/>
              <a:t>So </a:t>
            </a:r>
            <a:r>
              <a:rPr dirty="0"/>
              <a:t>far, we’ve described how we correct skinning artifacts and estimate joint locations. Next we will add a shape space</a:t>
            </a:r>
            <a:r>
              <a:rPr dirty="0" smtClean="0"/>
              <a: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{\beta}),J(\</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mapsto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{vertices}</a:t>
            </a:r>
          </a:p>
          <a:p>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have a look how</a:t>
            </a:r>
            <a:r>
              <a:rPr lang="en-US" baseline="0" dirty="0" smtClean="0"/>
              <a:t> SMPL model form compares to </a:t>
            </a:r>
            <a:r>
              <a:rPr lang="en-US" baseline="0" dirty="0" err="1" smtClean="0"/>
              <a:t>BlendSCAPE</a:t>
            </a:r>
            <a:r>
              <a:rPr lang="en-US" baseline="0" dirty="0" smtClean="0"/>
              <a:t>: </a:t>
            </a:r>
          </a:p>
          <a:p>
            <a:endParaRPr lang="en-US" dirty="0" smtClean="0"/>
          </a:p>
          <a:p>
            <a:r>
              <a:rPr lang="en-US" dirty="0" err="1" smtClean="0"/>
              <a:t>Muliplicative</a:t>
            </a:r>
            <a:r>
              <a:rPr lang="en-US" dirty="0" smtClean="0"/>
              <a:t> </a:t>
            </a:r>
            <a:r>
              <a:rPr lang="en-US" dirty="0" err="1" smtClean="0"/>
              <a:t>vs</a:t>
            </a:r>
            <a:r>
              <a:rPr lang="en-US" dirty="0" smtClean="0"/>
              <a:t> additive</a:t>
            </a:r>
          </a:p>
          <a:p>
            <a:r>
              <a:rPr lang="en-US" dirty="0" smtClean="0"/>
              <a:t>Analogy</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{e}^\prime=B(\</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{\theta})S(\</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{\beta})Q(\</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{e}</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48</a:t>
            </a:fld>
            <a:endParaRPr lang="en-US"/>
          </a:p>
        </p:txBody>
      </p:sp>
    </p:spTree>
    <p:extLst>
      <p:ext uri="{BB962C8B-B14F-4D97-AF65-F5344CB8AC3E}">
        <p14:creationId xmlns:p14="http://schemas.microsoft.com/office/powerpoint/2010/main" val="30364765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the</a:t>
            </a:r>
            <a:r>
              <a:rPr lang="en-US" baseline="0" dirty="0" smtClean="0"/>
              <a:t> full pipeline of SMPL is defined: to model a new identity shape, a shape </a:t>
            </a:r>
            <a:r>
              <a:rPr lang="en-US" baseline="0" dirty="0" err="1" smtClean="0"/>
              <a:t>blendshape</a:t>
            </a:r>
            <a:r>
              <a:rPr lang="en-US" baseline="0" dirty="0" smtClean="0"/>
              <a:t> is added to the rest pose similarly as for the pose </a:t>
            </a:r>
            <a:r>
              <a:rPr lang="en-US" baseline="0" dirty="0" err="1" smtClean="0"/>
              <a:t>blendshapes</a:t>
            </a:r>
            <a:r>
              <a:rPr lang="en-US" baseline="0" dirty="0" smtClean="0"/>
              <a:t> and after applying the skinning equation the posed subject with new identity is obtained</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49</a:t>
            </a:fld>
            <a:endParaRPr lang="en-US"/>
          </a:p>
        </p:txBody>
      </p:sp>
    </p:spTree>
    <p:extLst>
      <p:ext uri="{BB962C8B-B14F-4D97-AF65-F5344CB8AC3E}">
        <p14:creationId xmlns:p14="http://schemas.microsoft.com/office/powerpoint/2010/main" val="638939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err="1" smtClean="0"/>
              <a:t>blendscap</a:t>
            </a:r>
            <a:r>
              <a:rPr lang="en-US" dirty="0" smtClean="0"/>
              <a:t>, rotation centers</a:t>
            </a:r>
            <a:r>
              <a:rPr lang="en-US" baseline="0" dirty="0" smtClean="0"/>
              <a:t> are not explicitly </a:t>
            </a:r>
            <a:r>
              <a:rPr lang="en-US" baseline="0" dirty="0" err="1" smtClean="0"/>
              <a:t>modled</a:t>
            </a:r>
            <a:r>
              <a:rPr lang="en-US" baseline="0" dirty="0" smtClean="0"/>
              <a:t>. </a:t>
            </a:r>
            <a:endParaRPr lang="en-US" dirty="0" smtClean="0"/>
          </a:p>
          <a:p>
            <a:r>
              <a:rPr lang="en-US" dirty="0" smtClean="0"/>
              <a:t>In a vertex based model, vertices are rotated about a specific joint center j. </a:t>
            </a:r>
          </a:p>
          <a:p>
            <a:r>
              <a:rPr lang="en-US" dirty="0" smtClean="0"/>
              <a:t>As</a:t>
            </a:r>
            <a:r>
              <a:rPr lang="en-US" baseline="0" dirty="0" smtClean="0"/>
              <a:t> mentioned earlier by Javier, to model the rotation about an explicit joint center j, one needs</a:t>
            </a:r>
          </a:p>
          <a:p>
            <a:r>
              <a:rPr lang="en-US" b="1" baseline="0" dirty="0" smtClean="0"/>
              <a:t>A 4x4 transformation</a:t>
            </a:r>
            <a:r>
              <a:rPr lang="en-US" baseline="0" dirty="0" smtClean="0"/>
              <a:t>. </a:t>
            </a:r>
            <a:r>
              <a:rPr lang="en-US" dirty="0" smtClean="0"/>
              <a:t>we need a 4x4 transformation matrix G that takes the following form: </a:t>
            </a:r>
          </a:p>
          <a:p>
            <a:r>
              <a:rPr lang="en-US" sz="1200" kern="1200" dirty="0" smtClean="0">
                <a:solidFill>
                  <a:schemeClr val="tx1"/>
                </a:solidFill>
                <a:latin typeface="+mn-lt"/>
                <a:ea typeface="+mn-ea"/>
                <a:cs typeface="+mn-cs"/>
              </a:rPr>
              <a:t>The rotational part is given by the exponential map and the translation part is simply the joint location. </a:t>
            </a:r>
          </a:p>
          <a:p>
            <a:r>
              <a:rPr lang="en-US" sz="1200" kern="1200" dirty="0" smtClean="0">
                <a:solidFill>
                  <a:schemeClr val="tx1"/>
                </a:solidFill>
                <a:latin typeface="+mn-lt"/>
                <a:ea typeface="+mn-ea"/>
                <a:cs typeface="+mn-cs"/>
              </a:rPr>
              <a:t>This transformation maps a point in body coordinates to world coordinates after the motion occurs.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{\omega})=\begin{</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[e^{\</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{\omega}}]_{3\times{3}}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{j}_{3\times{1}}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{0}_{1\times{3}} &amp; 1 </a:t>
            </a:r>
          </a:p>
          <a:p>
            <a:r>
              <a:rPr lang="en-US" sz="1200" kern="1200" dirty="0" smtClean="0">
                <a:solidFill>
                  <a:schemeClr val="tx1"/>
                </a:solidFill>
                <a:latin typeface="+mn-lt"/>
                <a:ea typeface="+mn-ea"/>
                <a:cs typeface="+mn-cs"/>
              </a:rPr>
              <a:t>\end{</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7EA201C5-0F8F-0D4D-BCEB-5FECC11E143A}" type="slidenum">
              <a:rPr lang="en-US" smtClean="0"/>
              <a:t>5</a:t>
            </a:fld>
            <a:endParaRPr lang="en-US"/>
          </a:p>
        </p:txBody>
      </p:sp>
    </p:spTree>
    <p:extLst>
      <p:ext uri="{BB962C8B-B14F-4D97-AF65-F5344CB8AC3E}">
        <p14:creationId xmlns:p14="http://schemas.microsoft.com/office/powerpoint/2010/main" val="39521239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rPr lang="en-US" dirty="0" smtClean="0"/>
              <a:t>Coming back to the beginning, we have shown how to turn the standard skinning equation into a parametric</a:t>
            </a:r>
            <a:r>
              <a:rPr lang="en-US" baseline="0" dirty="0" smtClean="0"/>
              <a:t> </a:t>
            </a:r>
            <a:r>
              <a:rPr lang="en-US" dirty="0" smtClean="0"/>
              <a:t>function of pose and shape. This function is </a:t>
            </a:r>
            <a:r>
              <a:rPr lang="en-US" dirty="0" err="1" smtClean="0"/>
              <a:t>dennoted</a:t>
            </a:r>
            <a:r>
              <a:rPr lang="en-US" dirty="0" smtClean="0"/>
              <a:t> as M() and is the SMPL function</a:t>
            </a:r>
          </a:p>
          <a:p>
            <a:endParaRPr dirty="0"/>
          </a:p>
          <a:p>
            <a:r>
              <a:rPr dirty="0"/>
              <a:t>----- Meeting Notes (09/12/15 13:25) -----</a:t>
            </a:r>
          </a:p>
          <a:p>
            <a:r>
              <a:rPr dirty="0"/>
              <a:t>theta missing vector</a:t>
            </a:r>
          </a:p>
          <a:p>
            <a:endParaRPr dirty="0"/>
          </a:p>
          <a:p>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SMPL</a:t>
            </a:r>
            <a:r>
              <a:rPr lang="en-US" sz="1200" kern="1200" baseline="0" dirty="0" smtClean="0">
                <a:solidFill>
                  <a:schemeClr val="tx1"/>
                </a:solidFill>
                <a:latin typeface="+mn-lt"/>
                <a:ea typeface="+mn-ea"/>
                <a:cs typeface="+mn-cs"/>
              </a:rPr>
              <a:t> function M needs many parameters to be defined, in particular the Template, the shape </a:t>
            </a:r>
            <a:r>
              <a:rPr lang="en-US" sz="1200" kern="1200" baseline="0" dirty="0" err="1" smtClean="0">
                <a:solidFill>
                  <a:schemeClr val="tx1"/>
                </a:solidFill>
                <a:latin typeface="+mn-lt"/>
                <a:ea typeface="+mn-ea"/>
                <a:cs typeface="+mn-cs"/>
              </a:rPr>
              <a:t>blendshape</a:t>
            </a:r>
            <a:r>
              <a:rPr lang="en-US" sz="1200" kern="1200" baseline="0" dirty="0" smtClean="0">
                <a:solidFill>
                  <a:schemeClr val="tx1"/>
                </a:solidFill>
                <a:latin typeface="+mn-lt"/>
                <a:ea typeface="+mn-ea"/>
                <a:cs typeface="+mn-cs"/>
              </a:rPr>
              <a:t> matrix, the pose </a:t>
            </a:r>
            <a:r>
              <a:rPr lang="en-US" sz="1200" kern="1200" baseline="0" dirty="0" err="1" smtClean="0">
                <a:solidFill>
                  <a:schemeClr val="tx1"/>
                </a:solidFill>
                <a:latin typeface="+mn-lt"/>
                <a:ea typeface="+mn-ea"/>
                <a:cs typeface="+mn-cs"/>
              </a:rPr>
              <a:t>blendshape</a:t>
            </a:r>
            <a:r>
              <a:rPr lang="en-US" sz="1200" kern="1200" baseline="0" dirty="0" smtClean="0">
                <a:solidFill>
                  <a:schemeClr val="tx1"/>
                </a:solidFill>
                <a:latin typeface="+mn-lt"/>
                <a:ea typeface="+mn-ea"/>
                <a:cs typeface="+mn-cs"/>
              </a:rPr>
              <a:t>, matrix, the </a:t>
            </a:r>
            <a:r>
              <a:rPr lang="en-US" sz="1200" kern="1200" baseline="0" dirty="0" err="1" smtClean="0">
                <a:solidFill>
                  <a:schemeClr val="tx1"/>
                </a:solidFill>
                <a:latin typeface="+mn-lt"/>
                <a:ea typeface="+mn-ea"/>
                <a:cs typeface="+mn-cs"/>
              </a:rPr>
              <a:t>blendweights</a:t>
            </a:r>
            <a:r>
              <a:rPr lang="en-US" sz="1200" kern="1200" baseline="0" dirty="0" smtClean="0">
                <a:solidFill>
                  <a:schemeClr val="tx1"/>
                </a:solidFill>
                <a:latin typeface="+mn-lt"/>
                <a:ea typeface="+mn-ea"/>
                <a:cs typeface="+mn-cs"/>
              </a:rPr>
              <a:t> and the joint </a:t>
            </a:r>
            <a:r>
              <a:rPr lang="en-US" sz="1200" kern="1200" baseline="0" dirty="0" err="1" smtClean="0">
                <a:solidFill>
                  <a:schemeClr val="tx1"/>
                </a:solidFill>
                <a:latin typeface="+mn-lt"/>
                <a:ea typeface="+mn-ea"/>
                <a:cs typeface="+mn-cs"/>
              </a:rPr>
              <a:t>regressor</a:t>
            </a:r>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The key to good performance, besides having an intuitive forward model is ?? Pause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{S},\</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{P},\</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p>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51</a:t>
            </a:fld>
            <a:endParaRPr lang="en-US"/>
          </a:p>
        </p:txBody>
      </p:sp>
    </p:spTree>
    <p:extLst>
      <p:ext uri="{BB962C8B-B14F-4D97-AF65-F5344CB8AC3E}">
        <p14:creationId xmlns:p14="http://schemas.microsoft.com/office/powerpoint/2010/main" val="17063888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we are going to learn all those </a:t>
            </a:r>
            <a:r>
              <a:rPr lang="en-US" dirty="0" err="1" smtClean="0"/>
              <a:t>paramters</a:t>
            </a:r>
            <a:r>
              <a:rPr lang="en-US" dirty="0" smtClean="0"/>
              <a:t> from registrations in</a:t>
            </a:r>
            <a:r>
              <a:rPr lang="en-US" baseline="0" dirty="0" smtClean="0"/>
              <a:t> a similar way as Javier already explained. </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52</a:t>
            </a:fld>
            <a:endParaRPr lang="en-US"/>
          </a:p>
        </p:txBody>
      </p:sp>
    </p:spTree>
    <p:extLst>
      <p:ext uri="{BB962C8B-B14F-4D97-AF65-F5344CB8AC3E}">
        <p14:creationId xmlns:p14="http://schemas.microsoft.com/office/powerpoint/2010/main" val="32933949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p>
            <a:r>
              <a:rPr dirty="0"/>
              <a:t>To train pose-related parameters in our model, we use a multipose database of </a:t>
            </a:r>
            <a:r>
              <a:rPr lang="en-US" dirty="0" smtClean="0"/>
              <a:t>roughly</a:t>
            </a:r>
            <a:r>
              <a:rPr lang="en-US" baseline="0" dirty="0" smtClean="0"/>
              <a:t> </a:t>
            </a:r>
            <a:r>
              <a:rPr dirty="0" smtClean="0"/>
              <a:t>1,</a:t>
            </a:r>
            <a:r>
              <a:rPr lang="en-US" dirty="0" smtClean="0"/>
              <a:t>800</a:t>
            </a:r>
            <a:r>
              <a:rPr dirty="0" smtClean="0"/>
              <a:t> </a:t>
            </a:r>
            <a:r>
              <a:rPr dirty="0"/>
              <a:t>registrations to 20 males and 24 females.  Each registration consists of our template deformed to closely match a high-fidelity scan.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noRot="1" noChangeAspect="1"/>
          </p:cNvSpPr>
          <p:nvPr>
            <p:ph type="sldImg"/>
          </p:nvPr>
        </p:nvSpPr>
        <p:spPr>
          <a:prstGeom prst="rect">
            <a:avLst/>
          </a:prstGeom>
        </p:spPr>
        <p:txBody>
          <a:bodyPr/>
          <a:lstStyle/>
          <a:p>
            <a:endParaRPr/>
          </a:p>
        </p:txBody>
      </p:sp>
      <p:sp>
        <p:nvSpPr>
          <p:cNvPr id="412" name="Shape 412"/>
          <p:cNvSpPr>
            <a:spLocks noGrp="1"/>
          </p:cNvSpPr>
          <p:nvPr>
            <p:ph type="body" sz="quarter" idx="1"/>
          </p:nvPr>
        </p:nvSpPr>
        <p:spPr>
          <a:prstGeom prst="rect">
            <a:avLst/>
          </a:prstGeom>
        </p:spPr>
        <p:txBody>
          <a:bodyPr/>
          <a:lstStyle/>
          <a:p>
            <a:r>
              <a:rPr dirty="0"/>
              <a:t>To train shape-related parameters in our model, we train from approximately 4000 body scans from the US and European CAESAR datasets. </a:t>
            </a:r>
            <a:endParaRPr lang="en-US" dirty="0" smtClean="0"/>
          </a:p>
          <a:p>
            <a:r>
              <a:rPr lang="en-US" dirty="0" smtClean="0"/>
              <a:t>Next slide</a:t>
            </a:r>
          </a:p>
          <a:p>
            <a:r>
              <a:rPr lang="en-US" dirty="0" smtClean="0"/>
              <a:t>---</a:t>
            </a:r>
          </a:p>
          <a:p>
            <a:r>
              <a:rPr dirty="0" smtClean="0"/>
              <a:t>Critically</a:t>
            </a:r>
            <a:r>
              <a:rPr dirty="0"/>
              <a:t>, our formulation estimates the pose of these scans, effectively factoring out pose variation from the body shape model.</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Read.Ideally</a:t>
            </a:r>
            <a:r>
              <a:rPr lang="en-US" sz="1200" kern="1200" baseline="0" dirty="0" smtClean="0">
                <a:solidFill>
                  <a:schemeClr val="tx1"/>
                </a:solidFill>
                <a:latin typeface="+mn-lt"/>
                <a:ea typeface="+mn-ea"/>
                <a:cs typeface="+mn-cs"/>
              </a:rPr>
              <a:t> one wants to find the model parameters that minimize, </a:t>
            </a:r>
            <a:r>
              <a:rPr lang="en-US" sz="1200" kern="1200" baseline="0" dirty="0" err="1" smtClean="0">
                <a:solidFill>
                  <a:schemeClr val="tx1"/>
                </a:solidFill>
                <a:latin typeface="+mn-lt"/>
                <a:ea typeface="+mn-ea"/>
                <a:cs typeface="+mn-cs"/>
              </a:rPr>
              <a:t>sumation</a:t>
            </a:r>
            <a:r>
              <a:rPr lang="en-US" sz="1200" kern="1200" baseline="0" dirty="0" smtClean="0">
                <a:solidFill>
                  <a:schemeClr val="tx1"/>
                </a:solidFill>
                <a:latin typeface="+mn-lt"/>
                <a:ea typeface="+mn-ea"/>
                <a:cs typeface="+mn-cs"/>
              </a:rPr>
              <a:t> over registrations, model minus registration.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One</a:t>
            </a:r>
            <a:r>
              <a:rPr lang="en-US" sz="1200" kern="1200" baseline="0" dirty="0" smtClean="0">
                <a:solidFill>
                  <a:schemeClr val="tx1"/>
                </a:solidFill>
                <a:latin typeface="+mn-lt"/>
                <a:ea typeface="+mn-ea"/>
                <a:cs typeface="+mn-cs"/>
              </a:rPr>
              <a:t> advantage of SMPL is that since it is simple it is easy to differentiate the model to registration fitting error with respect to all the model </a:t>
            </a:r>
            <a:r>
              <a:rPr lang="en-US" sz="1200" kern="1200" baseline="0" dirty="0" err="1" smtClean="0">
                <a:solidFill>
                  <a:schemeClr val="tx1"/>
                </a:solidFill>
                <a:latin typeface="+mn-lt"/>
                <a:ea typeface="+mn-ea"/>
                <a:cs typeface="+mn-cs"/>
              </a:rPr>
              <a:t>paramters</a:t>
            </a:r>
            <a:r>
              <a:rPr lang="en-US" sz="1200" kern="1200" baseline="0" dirty="0" smtClean="0">
                <a:solidFill>
                  <a:schemeClr val="tx1"/>
                </a:solidFill>
                <a:latin typeface="+mn-lt"/>
                <a:ea typeface="+mn-ea"/>
                <a:cs typeface="+mn-cs"/>
              </a:rPr>
              <a:t>. This is key to perform gradient based optimization. (animation)</a:t>
            </a:r>
          </a:p>
          <a:p>
            <a:r>
              <a:rPr lang="en-US" sz="1200" kern="1200" baseline="0" dirty="0" smtClean="0">
                <a:solidFill>
                  <a:schemeClr val="tx1"/>
                </a:solidFill>
                <a:latin typeface="+mn-lt"/>
                <a:ea typeface="+mn-ea"/>
                <a:cs typeface="+mn-cs"/>
              </a:rPr>
              <a:t>Unfortunately, this is a hard optimization for which we have no good initialization so training has to be split in stages and properly regularized as follows.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{S},\</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{P},\</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arg</a:t>
            </a:r>
            <a:r>
              <a:rPr lang="en-US" sz="1200" kern="1200" dirty="0" smtClean="0">
                <a:solidFill>
                  <a:schemeClr val="tx1"/>
                </a:solidFill>
                <a:latin typeface="+mn-lt"/>
                <a:ea typeface="+mn-ea"/>
                <a:cs typeface="+mn-cs"/>
              </a:rPr>
              <a:t>\min_{\</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{S},\</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{P},\</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 \</a:t>
            </a:r>
            <a:r>
              <a:rPr lang="en-US" sz="1200" kern="1200" dirty="0" err="1" smtClean="0">
                <a:solidFill>
                  <a:schemeClr val="tx1"/>
                </a:solidFill>
                <a:latin typeface="+mn-lt"/>
                <a:ea typeface="+mn-ea"/>
                <a:cs typeface="+mn-cs"/>
              </a:rPr>
              <a:t>sum_j</a:t>
            </a:r>
            <a:r>
              <a:rPr lang="en-US" sz="1200" kern="1200" dirty="0" smtClean="0">
                <a:solidFill>
                  <a:schemeClr val="tx1"/>
                </a:solidFill>
                <a:latin typeface="+mn-lt"/>
                <a:ea typeface="+mn-ea"/>
                <a:cs typeface="+mn-cs"/>
              </a:rPr>
              <a:t> \min_{\</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{\theta}_j,\</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{\beta}_j}\| M(\</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{\theta}_j,\</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{\beta}_j;\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{S},\</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{P},\</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 -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{V}_j \|^2</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55</a:t>
            </a:fld>
            <a:endParaRPr lang="en-US"/>
          </a:p>
        </p:txBody>
      </p:sp>
    </p:spTree>
    <p:extLst>
      <p:ext uri="{BB962C8B-B14F-4D97-AF65-F5344CB8AC3E}">
        <p14:creationId xmlns:p14="http://schemas.microsoft.com/office/powerpoint/2010/main" val="1003642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56</a:t>
            </a:fld>
            <a:endParaRPr lang="en-US"/>
          </a:p>
        </p:txBody>
      </p:sp>
    </p:spTree>
    <p:extLst>
      <p:ext uri="{BB962C8B-B14F-4D97-AF65-F5344CB8AC3E}">
        <p14:creationId xmlns:p14="http://schemas.microsoft.com/office/powerpoint/2010/main" val="2041177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57</a:t>
            </a:fld>
            <a:endParaRPr lang="en-US"/>
          </a:p>
        </p:txBody>
      </p:sp>
    </p:spTree>
    <p:extLst>
      <p:ext uri="{BB962C8B-B14F-4D97-AF65-F5344CB8AC3E}">
        <p14:creationId xmlns:p14="http://schemas.microsoft.com/office/powerpoint/2010/main" val="2041177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Once pose </a:t>
            </a:r>
            <a:r>
              <a:rPr lang="en-US" sz="1200" kern="1200" dirty="0" err="1" smtClean="0">
                <a:solidFill>
                  <a:schemeClr val="tx1"/>
                </a:solidFill>
                <a:latin typeface="+mn-lt"/>
                <a:ea typeface="+mn-ea"/>
                <a:cs typeface="+mn-cs"/>
              </a:rPr>
              <a:t>blendshapes</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blendweights</a:t>
            </a:r>
            <a:r>
              <a:rPr lang="en-US" sz="1200" kern="1200" baseline="0" dirty="0" smtClean="0">
                <a:solidFill>
                  <a:schemeClr val="tx1"/>
                </a:solidFill>
                <a:latin typeface="+mn-lt"/>
                <a:ea typeface="+mn-ea"/>
                <a:cs typeface="+mn-cs"/>
              </a:rPr>
              <a:t> and joint </a:t>
            </a:r>
            <a:r>
              <a:rPr lang="en-US" sz="1200" kern="1200" baseline="0" dirty="0" err="1" smtClean="0">
                <a:solidFill>
                  <a:schemeClr val="tx1"/>
                </a:solidFill>
                <a:latin typeface="+mn-lt"/>
                <a:ea typeface="+mn-ea"/>
                <a:cs typeface="+mn-cs"/>
              </a:rPr>
              <a:t>regressor</a:t>
            </a:r>
            <a:r>
              <a:rPr lang="en-US" sz="1200" kern="1200" baseline="0" dirty="0" smtClean="0">
                <a:solidFill>
                  <a:schemeClr val="tx1"/>
                </a:solidFill>
                <a:latin typeface="+mn-lt"/>
                <a:ea typeface="+mn-ea"/>
                <a:cs typeface="+mn-cs"/>
              </a:rPr>
              <a:t> have been optimized, the template and shape </a:t>
            </a:r>
            <a:r>
              <a:rPr lang="en-US" sz="1200" kern="1200" baseline="0" dirty="0" err="1" smtClean="0">
                <a:solidFill>
                  <a:schemeClr val="tx1"/>
                </a:solidFill>
                <a:latin typeface="+mn-lt"/>
                <a:ea typeface="+mn-ea"/>
                <a:cs typeface="+mn-cs"/>
              </a:rPr>
              <a:t>blendshapes</a:t>
            </a:r>
            <a:r>
              <a:rPr lang="en-US" sz="1200" kern="1200" baseline="0" dirty="0" smtClean="0">
                <a:solidFill>
                  <a:schemeClr val="tx1"/>
                </a:solidFill>
                <a:latin typeface="+mn-lt"/>
                <a:ea typeface="+mn-ea"/>
                <a:cs typeface="+mn-cs"/>
              </a:rPr>
              <a:t> are obtained as follows: </a:t>
            </a:r>
          </a:p>
          <a:p>
            <a:r>
              <a:rPr lang="en-US" sz="1200" kern="1200" baseline="0" dirty="0" smtClean="0">
                <a:solidFill>
                  <a:schemeClr val="tx1"/>
                </a:solidFill>
                <a:latin typeface="+mn-lt"/>
                <a:ea typeface="+mn-ea"/>
                <a:cs typeface="+mn-cs"/>
              </a:rPr>
              <a:t>Every registration in the </a:t>
            </a:r>
            <a:r>
              <a:rPr lang="en-US" sz="1200" kern="1200" baseline="0" dirty="0" err="1" smtClean="0">
                <a:solidFill>
                  <a:schemeClr val="tx1"/>
                </a:solidFill>
                <a:latin typeface="+mn-lt"/>
                <a:ea typeface="+mn-ea"/>
                <a:cs typeface="+mn-cs"/>
              </a:rPr>
              <a:t>multishape</a:t>
            </a:r>
            <a:r>
              <a:rPr lang="en-US" sz="1200" kern="1200" baseline="0" dirty="0" smtClean="0">
                <a:solidFill>
                  <a:schemeClr val="tx1"/>
                </a:solidFill>
                <a:latin typeface="+mn-lt"/>
                <a:ea typeface="+mn-ea"/>
                <a:cs typeface="+mn-cs"/>
              </a:rPr>
              <a:t> dataset </a:t>
            </a:r>
            <a:r>
              <a:rPr lang="en-US" sz="1200" kern="1200" baseline="0" dirty="0" err="1" smtClean="0">
                <a:solidFill>
                  <a:schemeClr val="tx1"/>
                </a:solidFill>
                <a:latin typeface="+mn-lt"/>
                <a:ea typeface="+mn-ea"/>
                <a:cs typeface="+mn-cs"/>
              </a:rPr>
              <a:t>denotted</a:t>
            </a:r>
            <a:r>
              <a:rPr lang="en-US" sz="1200" kern="1200" baseline="0" dirty="0" smtClean="0">
                <a:solidFill>
                  <a:schemeClr val="tx1"/>
                </a:solidFill>
                <a:latin typeface="+mn-lt"/>
                <a:ea typeface="+mn-ea"/>
                <a:cs typeface="+mn-cs"/>
              </a:rPr>
              <a:t> as </a:t>
            </a:r>
            <a:r>
              <a:rPr lang="en-US" sz="1200" kern="1200" baseline="0" dirty="0" err="1" smtClean="0">
                <a:solidFill>
                  <a:schemeClr val="tx1"/>
                </a:solidFill>
                <a:latin typeface="+mn-lt"/>
                <a:ea typeface="+mn-ea"/>
                <a:cs typeface="+mn-cs"/>
              </a:rPr>
              <a:t>V_j</a:t>
            </a:r>
            <a:r>
              <a:rPr lang="en-US" sz="1200" kern="1200" baseline="0" dirty="0" smtClean="0">
                <a:solidFill>
                  <a:schemeClr val="tx1"/>
                </a:solidFill>
                <a:latin typeface="+mn-lt"/>
                <a:ea typeface="+mn-ea"/>
                <a:cs typeface="+mn-cs"/>
              </a:rPr>
              <a:t> is put into a single matrix. The template is simply the average of all the registrations. </a:t>
            </a:r>
          </a:p>
          <a:p>
            <a:r>
              <a:rPr lang="en-US" sz="1200" kern="1200" baseline="0" dirty="0" smtClean="0">
                <a:solidFill>
                  <a:schemeClr val="tx1"/>
                </a:solidFill>
                <a:latin typeface="+mn-lt"/>
                <a:ea typeface="+mn-ea"/>
                <a:cs typeface="+mn-cs"/>
              </a:rPr>
              <a:t>Then the deviations from the mean are factorized into two matrices S and Beta using PCA. The columns of S contain the </a:t>
            </a:r>
            <a:r>
              <a:rPr lang="en-US" sz="1200" kern="1200" baseline="0" dirty="0" err="1" smtClean="0">
                <a:solidFill>
                  <a:schemeClr val="tx1"/>
                </a:solidFill>
                <a:latin typeface="+mn-lt"/>
                <a:ea typeface="+mn-ea"/>
                <a:cs typeface="+mn-cs"/>
              </a:rPr>
              <a:t>blendshapes</a:t>
            </a:r>
            <a:r>
              <a:rPr lang="en-US" sz="1200" kern="1200" baseline="0" dirty="0" smtClean="0">
                <a:solidFill>
                  <a:schemeClr val="tx1"/>
                </a:solidFill>
                <a:latin typeface="+mn-lt"/>
                <a:ea typeface="+mn-ea"/>
                <a:cs typeface="+mn-cs"/>
              </a:rPr>
              <a:t> and are the eigenvectors, Beta contains the </a:t>
            </a:r>
          </a:p>
          <a:p>
            <a:r>
              <a:rPr lang="en-US" sz="1200" kern="1200" baseline="0" dirty="0" smtClean="0">
                <a:solidFill>
                  <a:schemeClr val="tx1"/>
                </a:solidFill>
                <a:latin typeface="+mn-lt"/>
                <a:ea typeface="+mn-ea"/>
                <a:cs typeface="+mn-cs"/>
              </a:rPr>
              <a:t>Shape Coefficients of the registrations. Since the eigenvectors are the directions that explain most of the variance in a population of shapes, a few coefficients beta are sufficient to parameterize shape.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Separate in average and factorization</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PCA on vertices makes more sense!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Replace</a:t>
            </a:r>
            <a:r>
              <a:rPr lang="en-US" sz="1200" kern="1200" baseline="0" dirty="0" smtClean="0">
                <a:solidFill>
                  <a:schemeClr val="tx1"/>
                </a:solidFill>
                <a:latin typeface="+mn-lt"/>
                <a:ea typeface="+mn-ea"/>
                <a:cs typeface="+mn-cs"/>
              </a:rPr>
              <a:t> with approximation</a:t>
            </a:r>
          </a:p>
          <a:p>
            <a:r>
              <a:rPr lang="en-US" sz="1200" kern="1200" dirty="0" smtClean="0">
                <a:solidFill>
                  <a:schemeClr val="tx1"/>
                </a:solidFill>
                <a:latin typeface="+mn-lt"/>
                <a:ea typeface="+mn-ea"/>
                <a:cs typeface="+mn-cs"/>
              </a:rPr>
              <a:t>\begin{</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{V}_1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{V}_2 &amp;  \</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{V}_{N_{\</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subj</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\end{</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{T}+\begin{</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{S}_1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{S}_2 &amp;  \</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{S}_{N_{\</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subj</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\end{</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{B}\\ </a:t>
            </a:r>
          </a:p>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58</a:t>
            </a:fld>
            <a:endParaRPr lang="en-US"/>
          </a:p>
        </p:txBody>
      </p:sp>
    </p:spTree>
    <p:extLst>
      <p:ext uri="{BB962C8B-B14F-4D97-AF65-F5344CB8AC3E}">
        <p14:creationId xmlns:p14="http://schemas.microsoft.com/office/powerpoint/2010/main" val="27190421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Once pose </a:t>
            </a:r>
            <a:r>
              <a:rPr lang="en-US" sz="1200" kern="1200" dirty="0" err="1" smtClean="0">
                <a:solidFill>
                  <a:schemeClr val="tx1"/>
                </a:solidFill>
                <a:latin typeface="+mn-lt"/>
                <a:ea typeface="+mn-ea"/>
                <a:cs typeface="+mn-cs"/>
              </a:rPr>
              <a:t>blendshapes</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blendweights</a:t>
            </a:r>
            <a:r>
              <a:rPr lang="en-US" sz="1200" kern="1200" baseline="0" dirty="0" smtClean="0">
                <a:solidFill>
                  <a:schemeClr val="tx1"/>
                </a:solidFill>
                <a:latin typeface="+mn-lt"/>
                <a:ea typeface="+mn-ea"/>
                <a:cs typeface="+mn-cs"/>
              </a:rPr>
              <a:t> and joint </a:t>
            </a:r>
            <a:r>
              <a:rPr lang="en-US" sz="1200" kern="1200" baseline="0" dirty="0" err="1" smtClean="0">
                <a:solidFill>
                  <a:schemeClr val="tx1"/>
                </a:solidFill>
                <a:latin typeface="+mn-lt"/>
                <a:ea typeface="+mn-ea"/>
                <a:cs typeface="+mn-cs"/>
              </a:rPr>
              <a:t>regressor</a:t>
            </a:r>
            <a:r>
              <a:rPr lang="en-US" sz="1200" kern="1200" baseline="0" dirty="0" smtClean="0">
                <a:solidFill>
                  <a:schemeClr val="tx1"/>
                </a:solidFill>
                <a:latin typeface="+mn-lt"/>
                <a:ea typeface="+mn-ea"/>
                <a:cs typeface="+mn-cs"/>
              </a:rPr>
              <a:t> have been optimized, the template and shape </a:t>
            </a:r>
            <a:r>
              <a:rPr lang="en-US" sz="1200" kern="1200" baseline="0" dirty="0" err="1" smtClean="0">
                <a:solidFill>
                  <a:schemeClr val="tx1"/>
                </a:solidFill>
                <a:latin typeface="+mn-lt"/>
                <a:ea typeface="+mn-ea"/>
                <a:cs typeface="+mn-cs"/>
              </a:rPr>
              <a:t>blendshapes</a:t>
            </a:r>
            <a:r>
              <a:rPr lang="en-US" sz="1200" kern="1200" baseline="0" dirty="0" smtClean="0">
                <a:solidFill>
                  <a:schemeClr val="tx1"/>
                </a:solidFill>
                <a:latin typeface="+mn-lt"/>
                <a:ea typeface="+mn-ea"/>
                <a:cs typeface="+mn-cs"/>
              </a:rPr>
              <a:t> are obtained as follows: </a:t>
            </a:r>
          </a:p>
          <a:p>
            <a:r>
              <a:rPr lang="en-US" sz="1200" kern="1200" baseline="0" dirty="0" smtClean="0">
                <a:solidFill>
                  <a:schemeClr val="tx1"/>
                </a:solidFill>
                <a:latin typeface="+mn-lt"/>
                <a:ea typeface="+mn-ea"/>
                <a:cs typeface="+mn-cs"/>
              </a:rPr>
              <a:t>Every registration in the </a:t>
            </a:r>
            <a:r>
              <a:rPr lang="en-US" sz="1200" kern="1200" baseline="0" dirty="0" err="1" smtClean="0">
                <a:solidFill>
                  <a:schemeClr val="tx1"/>
                </a:solidFill>
                <a:latin typeface="+mn-lt"/>
                <a:ea typeface="+mn-ea"/>
                <a:cs typeface="+mn-cs"/>
              </a:rPr>
              <a:t>multishape</a:t>
            </a:r>
            <a:r>
              <a:rPr lang="en-US" sz="1200" kern="1200" baseline="0" dirty="0" smtClean="0">
                <a:solidFill>
                  <a:schemeClr val="tx1"/>
                </a:solidFill>
                <a:latin typeface="+mn-lt"/>
                <a:ea typeface="+mn-ea"/>
                <a:cs typeface="+mn-cs"/>
              </a:rPr>
              <a:t> dataset </a:t>
            </a:r>
            <a:r>
              <a:rPr lang="en-US" sz="1200" kern="1200" baseline="0" dirty="0" err="1" smtClean="0">
                <a:solidFill>
                  <a:schemeClr val="tx1"/>
                </a:solidFill>
                <a:latin typeface="+mn-lt"/>
                <a:ea typeface="+mn-ea"/>
                <a:cs typeface="+mn-cs"/>
              </a:rPr>
              <a:t>denotted</a:t>
            </a:r>
            <a:r>
              <a:rPr lang="en-US" sz="1200" kern="1200" baseline="0" dirty="0" smtClean="0">
                <a:solidFill>
                  <a:schemeClr val="tx1"/>
                </a:solidFill>
                <a:latin typeface="+mn-lt"/>
                <a:ea typeface="+mn-ea"/>
                <a:cs typeface="+mn-cs"/>
              </a:rPr>
              <a:t> as </a:t>
            </a:r>
            <a:r>
              <a:rPr lang="en-US" sz="1200" kern="1200" baseline="0" dirty="0" err="1" smtClean="0">
                <a:solidFill>
                  <a:schemeClr val="tx1"/>
                </a:solidFill>
                <a:latin typeface="+mn-lt"/>
                <a:ea typeface="+mn-ea"/>
                <a:cs typeface="+mn-cs"/>
              </a:rPr>
              <a:t>V_j</a:t>
            </a:r>
            <a:r>
              <a:rPr lang="en-US" sz="1200" kern="1200" baseline="0" dirty="0" smtClean="0">
                <a:solidFill>
                  <a:schemeClr val="tx1"/>
                </a:solidFill>
                <a:latin typeface="+mn-lt"/>
                <a:ea typeface="+mn-ea"/>
                <a:cs typeface="+mn-cs"/>
              </a:rPr>
              <a:t> is put into a single matrix. The template is simply the average of all the registrations. </a:t>
            </a:r>
          </a:p>
          <a:p>
            <a:r>
              <a:rPr lang="en-US" sz="1200" kern="1200" baseline="0" dirty="0" smtClean="0">
                <a:solidFill>
                  <a:schemeClr val="tx1"/>
                </a:solidFill>
                <a:latin typeface="+mn-lt"/>
                <a:ea typeface="+mn-ea"/>
                <a:cs typeface="+mn-cs"/>
              </a:rPr>
              <a:t>Then the deviations from the mean are factorized into two matrices S and Beta using PCA. The columns of S contain the </a:t>
            </a:r>
            <a:r>
              <a:rPr lang="en-US" sz="1200" kern="1200" baseline="0" dirty="0" err="1" smtClean="0">
                <a:solidFill>
                  <a:schemeClr val="tx1"/>
                </a:solidFill>
                <a:latin typeface="+mn-lt"/>
                <a:ea typeface="+mn-ea"/>
                <a:cs typeface="+mn-cs"/>
              </a:rPr>
              <a:t>blendshapes</a:t>
            </a:r>
            <a:r>
              <a:rPr lang="en-US" sz="1200" kern="1200" baseline="0" dirty="0" smtClean="0">
                <a:solidFill>
                  <a:schemeClr val="tx1"/>
                </a:solidFill>
                <a:latin typeface="+mn-lt"/>
                <a:ea typeface="+mn-ea"/>
                <a:cs typeface="+mn-cs"/>
              </a:rPr>
              <a:t> and are the eigenvectors, Beta contains the </a:t>
            </a:r>
          </a:p>
          <a:p>
            <a:r>
              <a:rPr lang="en-US" sz="1200" kern="1200" baseline="0" dirty="0" smtClean="0">
                <a:solidFill>
                  <a:schemeClr val="tx1"/>
                </a:solidFill>
                <a:latin typeface="+mn-lt"/>
                <a:ea typeface="+mn-ea"/>
                <a:cs typeface="+mn-cs"/>
              </a:rPr>
              <a:t>Shape Coefficients of the registrations. Since the eigenvectors are the directions that explain most of the variance in a population of shapes, a few coefficients beta are sufficient to parameterize shape.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Separate in average and factorization</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PCA on vertices makes more sense!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Replace</a:t>
            </a:r>
            <a:r>
              <a:rPr lang="en-US" sz="1200" kern="1200" baseline="0" dirty="0" smtClean="0">
                <a:solidFill>
                  <a:schemeClr val="tx1"/>
                </a:solidFill>
                <a:latin typeface="+mn-lt"/>
                <a:ea typeface="+mn-ea"/>
                <a:cs typeface="+mn-cs"/>
              </a:rPr>
              <a:t> with approximation</a:t>
            </a:r>
          </a:p>
          <a:p>
            <a:r>
              <a:rPr lang="en-US" sz="1200" kern="1200" dirty="0" smtClean="0">
                <a:solidFill>
                  <a:schemeClr val="tx1"/>
                </a:solidFill>
                <a:latin typeface="+mn-lt"/>
                <a:ea typeface="+mn-ea"/>
                <a:cs typeface="+mn-cs"/>
              </a:rPr>
              <a:t>\begin{</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{V}_1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{V}_2 &amp;  \</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{V}_{N_{\</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subj</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\end{</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{T}+\begin{</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{S}_1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{S}_2 &amp;  \</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{S}_{N_{\</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subj</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\end{</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{B}\\ </a:t>
            </a:r>
          </a:p>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59</a:t>
            </a:fld>
            <a:endParaRPr lang="en-US"/>
          </a:p>
        </p:txBody>
      </p:sp>
    </p:spTree>
    <p:extLst>
      <p:ext uri="{BB962C8B-B14F-4D97-AF65-F5344CB8AC3E}">
        <p14:creationId xmlns:p14="http://schemas.microsoft.com/office/powerpoint/2010/main" val="2719042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 motion constraints can be well modeled with a kinematic chain. </a:t>
            </a:r>
          </a:p>
          <a:p>
            <a:r>
              <a:rPr lang="en-US" dirty="0" smtClean="0"/>
              <a:t>Consider, this simple robotic arm, with two joint centers j1 and j2 and a point at the end effector</a:t>
            </a:r>
          </a:p>
          <a:p>
            <a:r>
              <a:rPr lang="en-US" dirty="0" smtClean="0"/>
              <a:t>Expressed in the local body coordinates </a:t>
            </a:r>
            <a:r>
              <a:rPr lang="en-US" dirty="0" err="1" smtClean="0"/>
              <a:t>pb</a:t>
            </a:r>
            <a:r>
              <a:rPr lang="en-US" dirty="0" smtClean="0"/>
              <a:t>.</a:t>
            </a:r>
          </a:p>
        </p:txBody>
      </p:sp>
      <p:sp>
        <p:nvSpPr>
          <p:cNvPr id="4" name="Slide Number Placeholder 3"/>
          <p:cNvSpPr>
            <a:spLocks noGrp="1"/>
          </p:cNvSpPr>
          <p:nvPr>
            <p:ph type="sldNum" sz="quarter" idx="10"/>
          </p:nvPr>
        </p:nvSpPr>
        <p:spPr/>
        <p:txBody>
          <a:bodyPr/>
          <a:lstStyle/>
          <a:p>
            <a:fld id="{7EA201C5-0F8F-0D4D-BCEB-5FECC11E143A}" type="slidenum">
              <a:rPr lang="en-US" smtClean="0"/>
              <a:t>6</a:t>
            </a:fld>
            <a:endParaRPr lang="en-US"/>
          </a:p>
        </p:txBody>
      </p:sp>
    </p:spTree>
    <p:extLst>
      <p:ext uri="{BB962C8B-B14F-4D97-AF65-F5344CB8AC3E}">
        <p14:creationId xmlns:p14="http://schemas.microsoft.com/office/powerpoint/2010/main" val="3088653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the Principal components.</a:t>
            </a:r>
            <a:r>
              <a:rPr lang="en-US" baseline="0" dirty="0" smtClean="0"/>
              <a:t> Here we show the average plus minus 3 standard deviations, for the first few PCs. Notice, how the first PC is mostly scaling and subsequent</a:t>
            </a:r>
          </a:p>
          <a:p>
            <a:r>
              <a:rPr lang="en-US" baseline="0" dirty="0" smtClean="0"/>
              <a:t>PCs encode typical human shape variations </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60</a:t>
            </a:fld>
            <a:endParaRPr lang="en-US"/>
          </a:p>
        </p:txBody>
      </p:sp>
    </p:spTree>
    <p:extLst>
      <p:ext uri="{BB962C8B-B14F-4D97-AF65-F5344CB8AC3E}">
        <p14:creationId xmlns:p14="http://schemas.microsoft.com/office/powerpoint/2010/main" val="40432504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show the same for the male. We have seen that as little as 10 </a:t>
            </a:r>
            <a:r>
              <a:rPr lang="en-US" baseline="0" dirty="0" err="1" smtClean="0"/>
              <a:t>blendshapes</a:t>
            </a:r>
            <a:r>
              <a:rPr lang="en-US" baseline="0" dirty="0" smtClean="0"/>
              <a:t> capture most of the variation. </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61</a:t>
            </a:fld>
            <a:endParaRPr lang="en-US"/>
          </a:p>
        </p:txBody>
      </p:sp>
    </p:spTree>
    <p:extLst>
      <p:ext uri="{BB962C8B-B14F-4D97-AF65-F5344CB8AC3E}">
        <p14:creationId xmlns:p14="http://schemas.microsoft.com/office/powerpoint/2010/main" val="2798409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r>
              <a:rPr dirty="0"/>
              <a:t>And here we show how pose blend shapes are added to the rest pose to correct skinning </a:t>
            </a:r>
            <a:r>
              <a:rPr dirty="0" smtClean="0"/>
              <a:t>artifacts. </a:t>
            </a:r>
            <a:r>
              <a:rPr lang="en-US" dirty="0" smtClean="0"/>
              <a:t>Recall that our </a:t>
            </a:r>
            <a:r>
              <a:rPr dirty="0" smtClean="0"/>
              <a:t>model </a:t>
            </a:r>
            <a:r>
              <a:rPr dirty="0"/>
              <a:t>uses 207 blend shapes for this correction.</a:t>
            </a:r>
          </a:p>
          <a:p>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r>
              <a:t>SMPL is more accurate than a Blend-SCAPE model trained from exactly the same data. Since they are based on triangle deformations, SCAPE models are more difficult to use with existing animation packages.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a:spLocks noGrp="1" noRot="1" noChangeAspect="1"/>
          </p:cNvSpPr>
          <p:nvPr>
            <p:ph type="sldImg"/>
          </p:nvPr>
        </p:nvSpPr>
        <p:spPr>
          <a:prstGeom prst="rect">
            <a:avLst/>
          </a:prstGeom>
        </p:spPr>
        <p:txBody>
          <a:bodyPr/>
          <a:lstStyle/>
          <a:p>
            <a:endParaRPr/>
          </a:p>
        </p:txBody>
      </p:sp>
      <p:sp>
        <p:nvSpPr>
          <p:cNvPr id="447" name="Shape 447"/>
          <p:cNvSpPr>
            <a:spLocks noGrp="1"/>
          </p:cNvSpPr>
          <p:nvPr>
            <p:ph type="body" sz="quarter" idx="1"/>
          </p:nvPr>
        </p:nvSpPr>
        <p:spPr>
          <a:prstGeom prst="rect">
            <a:avLst/>
          </a:prstGeom>
        </p:spPr>
        <p:txBody>
          <a:bodyPr/>
          <a:lstStyle/>
          <a:p>
            <a:r>
              <a:rPr dirty="0"/>
              <a:t>Here we show fidelity to test </a:t>
            </a:r>
            <a:r>
              <a:rPr dirty="0" smtClean="0"/>
              <a:t>registrations</a:t>
            </a:r>
            <a:r>
              <a:rPr lang="en-US" baseline="0" dirty="0" smtClean="0"/>
              <a:t> including different shapes and poses</a:t>
            </a:r>
            <a:r>
              <a:rPr dirty="0" smtClean="0"/>
              <a:t>. </a:t>
            </a:r>
            <a:r>
              <a:rPr dirty="0"/>
              <a:t>The vertical axis measures error as mean vertex-to-vertex distance between best-fit model and registration. The horizontal axis shows how many shape coefficients are allowed to be optimized. On average, BlendSCAPE has higher mean vertex errors, and the lowest errors were obtained with the SMPL-LBS model.</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noRot="1" noChangeAspect="1"/>
          </p:cNvSpPr>
          <p:nvPr>
            <p:ph type="sldImg"/>
          </p:nvPr>
        </p:nvSpPr>
        <p:spPr>
          <a:prstGeom prst="rect">
            <a:avLst/>
          </a:prstGeom>
        </p:spPr>
        <p:txBody>
          <a:bodyPr/>
          <a:lstStyle/>
          <a:p>
            <a:endParaRPr/>
          </a:p>
        </p:txBody>
      </p:sp>
      <p:sp>
        <p:nvSpPr>
          <p:cNvPr id="452" name="Shape 452"/>
          <p:cNvSpPr>
            <a:spLocks noGrp="1"/>
          </p:cNvSpPr>
          <p:nvPr>
            <p:ph type="body" sz="quarter" idx="1"/>
          </p:nvPr>
        </p:nvSpPr>
        <p:spPr>
          <a:prstGeom prst="rect">
            <a:avLst/>
          </a:prstGeom>
        </p:spPr>
        <p:txBody>
          <a:bodyPr/>
          <a:lstStyle/>
          <a:p>
            <a:r>
              <a:rPr dirty="0"/>
              <a:t>The SMPL model is also considerably faster than BlendSCAPE. SMPL requires no expensive least-squares solve, and computing new body shapes requires 6x more multiplications and additions in SCAPE than SMPL. Here, time is measured as seconds-per-frame on the vertical axis, and the horizontal axis indicates the number of shape coefficients allowed. </a:t>
            </a:r>
            <a:endParaRPr lang="en-US" dirty="0" smtClean="0"/>
          </a:p>
          <a:p>
            <a:endParaRPr lang="en-US" dirty="0" smtClean="0"/>
          </a:p>
          <a:p>
            <a:r>
              <a:rPr lang="en-US" dirty="0" err="1" smtClean="0"/>
              <a:t>skippable</a:t>
            </a: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(09/12/15 13:25) -----</a:t>
            </a:r>
          </a:p>
          <a:p>
            <a:r>
              <a:rPr lang="en-US" dirty="0"/>
              <a:t>this not clear</a:t>
            </a:r>
          </a:p>
          <a:p>
            <a:endParaRPr lang="en-US" dirty="0"/>
          </a:p>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66</a:t>
            </a:fld>
            <a:endParaRPr lang="en-US"/>
          </a:p>
        </p:txBody>
      </p:sp>
    </p:spTree>
    <p:extLst>
      <p:ext uri="{BB962C8B-B14F-4D97-AF65-F5344CB8AC3E}">
        <p14:creationId xmlns:p14="http://schemas.microsoft.com/office/powerpoint/2010/main" val="27526116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r>
              <a:rPr dirty="0"/>
              <a:t>In conclusion, we have constructed a data-driven human body model that exhibits a balance of speed, fidelity, and compatibility. Its driving philosophy is simplicity. Our hope is that this model could have a real impact on existing animation pipelines. The model and scripts to run it are publicly released for research purposes and available for download</a:t>
            </a:r>
            <a:r>
              <a:rPr dirty="0" smtClean="0"/>
              <a:t>.</a:t>
            </a:r>
            <a:endParaRPr lang="en-US" dirty="0" smtClean="0"/>
          </a:p>
          <a:p>
            <a:r>
              <a:rPr lang="en-US" dirty="0" smtClean="0"/>
              <a:t>Website snapshot</a:t>
            </a:r>
          </a:p>
          <a:p>
            <a:r>
              <a:rPr lang="en-US" dirty="0" smtClean="0"/>
              <a:t>Should we say positive things of SCAPE ?</a:t>
            </a: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up to this point</a:t>
            </a:r>
            <a:r>
              <a:rPr lang="en-US" dirty="0" smtClean="0"/>
              <a:t> we have shown</a:t>
            </a:r>
            <a:r>
              <a:rPr lang="en-US" baseline="0" dirty="0" smtClean="0"/>
              <a:t> how to build a</a:t>
            </a:r>
            <a:r>
              <a:rPr lang="en-US" dirty="0" smtClean="0"/>
              <a:t> body model we can use to do all sorts of cool stuff.</a:t>
            </a:r>
            <a:r>
              <a:rPr lang="en-US" baseline="0" dirty="0" smtClean="0"/>
              <a:t> </a:t>
            </a:r>
          </a:p>
          <a:p>
            <a:r>
              <a:rPr lang="en-US" baseline="0" dirty="0" smtClean="0"/>
              <a:t>We are not done yet, there are many more things one can do like improve registrations with appearance, estimate body shape</a:t>
            </a:r>
          </a:p>
          <a:p>
            <a:r>
              <a:rPr lang="en-US" baseline="0" dirty="0" smtClean="0"/>
              <a:t>from </a:t>
            </a:r>
            <a:r>
              <a:rPr lang="en-US" baseline="0" dirty="0" err="1" smtClean="0"/>
              <a:t>kinect</a:t>
            </a:r>
            <a:r>
              <a:rPr lang="en-US" baseline="0" dirty="0" smtClean="0"/>
              <a:t> or build a dynamic human model of soft tissue deformations. </a:t>
            </a:r>
          </a:p>
          <a:p>
            <a:r>
              <a:rPr lang="en-US" baseline="0" dirty="0" smtClean="0"/>
              <a:t>But before all that let’s have a break to grab some coffee. </a:t>
            </a:r>
            <a:endParaRPr lang="en-US" dirty="0" smtClean="0"/>
          </a:p>
        </p:txBody>
      </p:sp>
      <p:sp>
        <p:nvSpPr>
          <p:cNvPr id="4" name="Slide Number Placeholder 3"/>
          <p:cNvSpPr>
            <a:spLocks noGrp="1"/>
          </p:cNvSpPr>
          <p:nvPr>
            <p:ph type="sldNum" sz="quarter" idx="10"/>
          </p:nvPr>
        </p:nvSpPr>
        <p:spPr/>
        <p:txBody>
          <a:bodyPr/>
          <a:lstStyle/>
          <a:p>
            <a:fld id="{7EA201C5-0F8F-0D4D-BCEB-5FECC11E143A}" type="slidenum">
              <a:rPr lang="en-US" smtClean="0"/>
              <a:t>68</a:t>
            </a:fld>
            <a:endParaRPr lang="en-US"/>
          </a:p>
        </p:txBody>
      </p:sp>
    </p:spTree>
    <p:extLst>
      <p:ext uri="{BB962C8B-B14F-4D97-AF65-F5344CB8AC3E}">
        <p14:creationId xmlns:p14="http://schemas.microsoft.com/office/powerpoint/2010/main" val="804102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7</a:t>
            </a:fld>
            <a:endParaRPr lang="en-US"/>
          </a:p>
        </p:txBody>
      </p:sp>
    </p:spTree>
    <p:extLst>
      <p:ext uri="{BB962C8B-B14F-4D97-AF65-F5344CB8AC3E}">
        <p14:creationId xmlns:p14="http://schemas.microsoft.com/office/powerpoint/2010/main" val="2146798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The total transformation G of the end point is easily obtained as the multiplication of the transformation about j2 times the transformation of the parent joint j1 .</a:t>
            </a:r>
          </a:p>
          <a:p>
            <a:r>
              <a:rPr lang="en-US" sz="2000" kern="1200" dirty="0" smtClean="0">
                <a:solidFill>
                  <a:schemeClr val="tx1"/>
                </a:solidFill>
              </a:rPr>
              <a:t>The total transformations G maps the point </a:t>
            </a:r>
            <a:r>
              <a:rPr lang="en-US" sz="2000" kern="1200" dirty="0" err="1" smtClean="0">
                <a:solidFill>
                  <a:schemeClr val="tx1"/>
                </a:solidFill>
              </a:rPr>
              <a:t>pb</a:t>
            </a:r>
            <a:r>
              <a:rPr lang="en-US" sz="2000" kern="1200" dirty="0" smtClean="0">
                <a:solidFill>
                  <a:schemeClr val="tx1"/>
                </a:solidFill>
              </a:rPr>
              <a:t> to global spatial coordinates ps.</a:t>
            </a:r>
          </a:p>
          <a:p>
            <a:r>
              <a:rPr lang="en-US" sz="1200" kern="1200" dirty="0" smtClean="0">
                <a:solidFill>
                  <a:schemeClr val="tx1"/>
                </a:solidFill>
                <a:latin typeface="+mn-lt"/>
                <a:ea typeface="+mn-ea"/>
                <a:cs typeface="+mn-cs"/>
              </a:rPr>
              <a:t>\bar{\</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{p}}_s=G(\</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{\omega_1},\</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{\omega_2},\</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{j}_1,\</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{j}_2)=G(\</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{\omega}_1,\</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{j}_1) G(\</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{\omega_2},\</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{j}_2)\</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{p}_b</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8</a:t>
            </a:fld>
            <a:endParaRPr lang="en-US"/>
          </a:p>
        </p:txBody>
      </p:sp>
    </p:spTree>
    <p:extLst>
      <p:ext uri="{BB962C8B-B14F-4D97-AF65-F5344CB8AC3E}">
        <p14:creationId xmlns:p14="http://schemas.microsoft.com/office/powerpoint/2010/main" val="4241030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kern="1200" dirty="0" smtClean="0">
                <a:solidFill>
                  <a:schemeClr val="tx1"/>
                </a:solidFill>
                <a:latin typeface="+mn-lt"/>
                <a:ea typeface="+mn-ea"/>
                <a:cs typeface="+mn-cs"/>
              </a:rPr>
              <a:t>Given this definitions we know what we</a:t>
            </a:r>
            <a:r>
              <a:rPr lang="en-US" sz="1500" kern="1200" baseline="0" dirty="0" smtClean="0">
                <a:solidFill>
                  <a:schemeClr val="tx1"/>
                </a:solidFill>
                <a:latin typeface="+mn-lt"/>
                <a:ea typeface="+mn-ea"/>
                <a:cs typeface="+mn-cs"/>
              </a:rPr>
              <a:t> need to define the motion of the full body. </a:t>
            </a:r>
          </a:p>
          <a:p>
            <a:r>
              <a:rPr lang="en-US" sz="1500" kern="1200" baseline="0" dirty="0" smtClean="0">
                <a:solidFill>
                  <a:schemeClr val="tx1"/>
                </a:solidFill>
                <a:latin typeface="+mn-lt"/>
                <a:ea typeface="+mn-ea"/>
                <a:cs typeface="+mn-cs"/>
              </a:rPr>
              <a:t>Given </a:t>
            </a:r>
            <a:r>
              <a:rPr lang="en-US" sz="1500" b="1" kern="1200" baseline="0" dirty="0" smtClean="0">
                <a:solidFill>
                  <a:schemeClr val="tx1"/>
                </a:solidFill>
                <a:latin typeface="+mn-lt"/>
                <a:ea typeface="+mn-ea"/>
                <a:cs typeface="+mn-cs"/>
              </a:rPr>
              <a:t>a template mesh segmented into body parts </a:t>
            </a:r>
            <a:r>
              <a:rPr lang="en-US" sz="1500" kern="1200" baseline="0" dirty="0" smtClean="0">
                <a:solidFill>
                  <a:schemeClr val="tx1"/>
                </a:solidFill>
                <a:latin typeface="+mn-lt"/>
                <a:ea typeface="+mn-ea"/>
                <a:cs typeface="+mn-cs"/>
              </a:rPr>
              <a:t>shown with different colors here, one needs to define a set of joint locations J that form a </a:t>
            </a:r>
            <a:r>
              <a:rPr lang="en-US" sz="1500" b="1" kern="1200" baseline="0" dirty="0" err="1" smtClean="0">
                <a:solidFill>
                  <a:schemeClr val="tx1"/>
                </a:solidFill>
                <a:latin typeface="+mn-lt"/>
                <a:ea typeface="+mn-ea"/>
                <a:cs typeface="+mn-cs"/>
              </a:rPr>
              <a:t>skeletton</a:t>
            </a:r>
            <a:r>
              <a:rPr lang="en-US" sz="1500" kern="1200" baseline="0" dirty="0" smtClean="0">
                <a:solidFill>
                  <a:schemeClr val="tx1"/>
                </a:solidFill>
                <a:latin typeface="+mn-lt"/>
                <a:ea typeface="+mn-ea"/>
                <a:cs typeface="+mn-cs"/>
              </a:rPr>
              <a:t>. </a:t>
            </a:r>
          </a:p>
          <a:p>
            <a:r>
              <a:rPr lang="en-US" sz="1500" kern="1200" baseline="0" dirty="0" smtClean="0">
                <a:solidFill>
                  <a:schemeClr val="tx1"/>
                </a:solidFill>
                <a:latin typeface="+mn-lt"/>
                <a:ea typeface="+mn-ea"/>
                <a:cs typeface="+mn-cs"/>
              </a:rPr>
              <a:t>Since the motion of every part is purely rotational. The pose of the human is fully parameterized with a vector \theta that contains the 3 axis angle corresponding</a:t>
            </a:r>
            <a:r>
              <a:rPr lang="en-US" sz="1500" kern="1200" dirty="0" smtClean="0">
                <a:solidFill>
                  <a:schemeClr val="tx1"/>
                </a:solidFill>
                <a:latin typeface="+mn-lt"/>
                <a:ea typeface="+mn-ea"/>
                <a:cs typeface="+mn-cs"/>
              </a:rPr>
              <a:t> t</a:t>
            </a:r>
            <a:r>
              <a:rPr lang="en-US" sz="1500" kern="1200" baseline="0" dirty="0" smtClean="0">
                <a:solidFill>
                  <a:schemeClr val="tx1"/>
                </a:solidFill>
                <a:latin typeface="+mn-lt"/>
                <a:ea typeface="+mn-ea"/>
                <a:cs typeface="+mn-cs"/>
              </a:rPr>
              <a:t>o the rotation of every joint. </a:t>
            </a:r>
          </a:p>
          <a:p>
            <a:r>
              <a:rPr lang="en-US" sz="1500" dirty="0" smtClean="0"/>
              <a:t>Anatomically, some parts might have a translation as well but this</a:t>
            </a:r>
          </a:p>
          <a:p>
            <a:r>
              <a:rPr lang="en-US" sz="1500" kern="1200" baseline="0" dirty="0" smtClean="0">
                <a:solidFill>
                  <a:schemeClr val="tx1"/>
                </a:solidFill>
                <a:latin typeface="+mn-lt"/>
                <a:ea typeface="+mn-ea"/>
                <a:cs typeface="+mn-cs"/>
              </a:rPr>
              <a:t>Is small and often times neglected. </a:t>
            </a:r>
          </a:p>
          <a:p>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One advantage of kinematic chains with exponential maps is that derivatives of model points </a:t>
            </a:r>
            <a:r>
              <a:rPr lang="en-US" sz="1200" kern="1200" baseline="0" dirty="0" err="1" smtClean="0">
                <a:solidFill>
                  <a:schemeClr val="tx1"/>
                </a:solidFill>
                <a:latin typeface="+mn-lt"/>
                <a:ea typeface="+mn-ea"/>
                <a:cs typeface="+mn-cs"/>
              </a:rPr>
              <a:t>w.r.t</a:t>
            </a:r>
            <a:r>
              <a:rPr lang="en-US" sz="1200" kern="1200" baseline="0" dirty="0" smtClean="0">
                <a:solidFill>
                  <a:schemeClr val="tx1"/>
                </a:solidFill>
                <a:latin typeface="+mn-lt"/>
                <a:ea typeface="+mn-ea"/>
                <a:cs typeface="+mn-cs"/>
              </a:rPr>
              <a:t> to pose take a simple form. For more details on that I refer to this other tutorial where</a:t>
            </a:r>
          </a:p>
          <a:p>
            <a:r>
              <a:rPr lang="en-US" sz="1200" kern="1200" baseline="0" dirty="0" smtClean="0">
                <a:solidFill>
                  <a:schemeClr val="tx1"/>
                </a:solidFill>
                <a:latin typeface="+mn-lt"/>
                <a:ea typeface="+mn-ea"/>
                <a:cs typeface="+mn-cs"/>
              </a:rPr>
              <a:t>this is covered in more detail, together with alternative parameterizations of human motion.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{j}_1,\</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{j}_K)^T</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{\omega}_1,\</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{\omega}_k)^T</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9</a:t>
            </a:fld>
            <a:endParaRPr lang="en-US"/>
          </a:p>
        </p:txBody>
      </p:sp>
    </p:spTree>
    <p:extLst>
      <p:ext uri="{BB962C8B-B14F-4D97-AF65-F5344CB8AC3E}">
        <p14:creationId xmlns:p14="http://schemas.microsoft.com/office/powerpoint/2010/main" val="2807542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EE27F0-8A28-434F-A9AE-C1653BB000A3}" type="datetimeFigureOut">
              <a:rPr lang="en-US" smtClean="0"/>
              <a:t>04/01/16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3638701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EE27F0-8A28-434F-A9AE-C1653BB000A3}" type="datetimeFigureOut">
              <a:rPr lang="en-US" smtClean="0"/>
              <a:t>04/01/16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843846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EE27F0-8A28-434F-A9AE-C1653BB000A3}" type="datetimeFigureOut">
              <a:rPr lang="en-US" smtClean="0"/>
              <a:t>04/01/16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65650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1667020984"/>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4954"/>
            <a:ext cx="8229600" cy="764483"/>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85073"/>
            <a:ext cx="8229600" cy="50410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EE27F0-8A28-434F-A9AE-C1653BB000A3}" type="datetimeFigureOut">
              <a:rPr lang="en-US" smtClean="0"/>
              <a:t>04/01/16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2656056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EE27F0-8A28-434F-A9AE-C1653BB000A3}" type="datetimeFigureOut">
              <a:rPr lang="en-US" smtClean="0"/>
              <a:t>04/01/16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344069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EE27F0-8A28-434F-A9AE-C1653BB000A3}" type="datetimeFigureOut">
              <a:rPr lang="en-US" smtClean="0"/>
              <a:t>04/01/16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3287454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EE27F0-8A28-434F-A9AE-C1653BB000A3}" type="datetimeFigureOut">
              <a:rPr lang="en-US" smtClean="0"/>
              <a:t>04/01/16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183161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EE27F0-8A28-434F-A9AE-C1653BB000A3}" type="datetimeFigureOut">
              <a:rPr lang="en-US" smtClean="0"/>
              <a:t>04/01/16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3994573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EE27F0-8A28-434F-A9AE-C1653BB000A3}" type="datetimeFigureOut">
              <a:rPr lang="en-US" smtClean="0"/>
              <a:t>04/01/16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1600703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EE27F0-8A28-434F-A9AE-C1653BB000A3}" type="datetimeFigureOut">
              <a:rPr lang="en-US" smtClean="0"/>
              <a:t>04/01/16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3816185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EE27F0-8A28-434F-A9AE-C1653BB000A3}" type="datetimeFigureOut">
              <a:rPr lang="en-US" smtClean="0"/>
              <a:t>04/01/16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21586971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E27F0-8A28-434F-A9AE-C1653BB000A3}" type="datetimeFigureOut">
              <a:rPr lang="en-US" smtClean="0"/>
              <a:t>04/01/16</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03A37-EECB-FE4B-B36F-12216F01F2EC}" type="slidenum">
              <a:rPr lang="en-US" smtClean="0"/>
              <a:t>‹#›</a:t>
            </a:fld>
            <a:endParaRPr lang="en-US"/>
          </a:p>
        </p:txBody>
      </p:sp>
    </p:spTree>
    <p:extLst>
      <p:ext uri="{BB962C8B-B14F-4D97-AF65-F5344CB8AC3E}">
        <p14:creationId xmlns:p14="http://schemas.microsoft.com/office/powerpoint/2010/main" val="1912173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16.emf"/><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image" Target="../media/image32.emf"/><Relationship Id="rId12" Type="http://schemas.openxmlformats.org/officeDocument/2006/relationships/image" Target="../media/image33.emf"/><Relationship Id="rId13" Type="http://schemas.openxmlformats.org/officeDocument/2006/relationships/image" Target="../media/image34.emf"/><Relationship Id="rId14" Type="http://schemas.openxmlformats.org/officeDocument/2006/relationships/image" Target="../media/image35.emf"/><Relationship Id="rId15" Type="http://schemas.openxmlformats.org/officeDocument/2006/relationships/image" Target="../media/image36.emf"/><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7.emf"/><Relationship Id="rId7" Type="http://schemas.openxmlformats.org/officeDocument/2006/relationships/image" Target="../media/image28.emf"/><Relationship Id="rId8" Type="http://schemas.openxmlformats.org/officeDocument/2006/relationships/image" Target="../media/image29.emf"/><Relationship Id="rId9" Type="http://schemas.openxmlformats.org/officeDocument/2006/relationships/image" Target="../media/image30.png"/><Relationship Id="rId10"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7.png"/><Relationship Id="rId5" Type="http://schemas.openxmlformats.org/officeDocument/2006/relationships/image" Target="../media/image22.png"/><Relationship Id="rId6" Type="http://schemas.openxmlformats.org/officeDocument/2006/relationships/image" Target="../media/image21.pn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41.emf"/><Relationship Id="rId7" Type="http://schemas.openxmlformats.org/officeDocument/2006/relationships/image" Target="../media/image42.emf"/><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42.emf"/><Relationship Id="rId7" Type="http://schemas.openxmlformats.org/officeDocument/2006/relationships/image" Target="../media/image43.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23.png"/><Relationship Id="rId7" Type="http://schemas.openxmlformats.org/officeDocument/2006/relationships/image" Target="../media/image42.emf"/><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42.emf"/><Relationship Id="rId7"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42.emf"/><Relationship Id="rId7" Type="http://schemas.openxmlformats.org/officeDocument/2006/relationships/image" Target="../media/image45.emf"/><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7.png"/><Relationship Id="rId5"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48.emf"/><Relationship Id="rId5" Type="http://schemas.openxmlformats.org/officeDocument/2006/relationships/image" Target="../media/image49.emf"/><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26.png"/><Relationship Id="rId6" Type="http://schemas.openxmlformats.org/officeDocument/2006/relationships/image" Target="../media/image25.png"/><Relationship Id="rId7"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emf"/><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microsoft.com/office/2007/relationships/hdphoto" Target="../media/hdphoto1.wdp"/><Relationship Id="rId9" Type="http://schemas.openxmlformats.org/officeDocument/2006/relationships/image" Target="../media/image57.emf"/><Relationship Id="rId10"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28.xml"/><Relationship Id="rId5" Type="http://schemas.openxmlformats.org/officeDocument/2006/relationships/image" Target="../media/image67.png"/><Relationship Id="rId1" Type="http://schemas.microsoft.com/office/2007/relationships/media" Target="../media/media1.mp4"/><Relationship Id="rId2" Type="http://schemas.openxmlformats.org/officeDocument/2006/relationships/video" Target="../media/media1.mp4"/></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1.xml"/><Relationship Id="rId5" Type="http://schemas.openxmlformats.org/officeDocument/2006/relationships/image" Target="../media/image74.png"/><Relationship Id="rId1" Type="http://schemas.microsoft.com/office/2007/relationships/media" Target="../media/media2.mov"/><Relationship Id="rId2" Type="http://schemas.openxmlformats.org/officeDocument/2006/relationships/video" Target="../media/media2.mov"/></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2.xml"/><Relationship Id="rId5" Type="http://schemas.openxmlformats.org/officeDocument/2006/relationships/image" Target="../media/image75.png"/><Relationship Id="rId1" Type="http://schemas.microsoft.com/office/2007/relationships/media" Target="../media/media3.mov"/><Relationship Id="rId2" Type="http://schemas.openxmlformats.org/officeDocument/2006/relationships/video" Target="../media/media3.mov"/></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3.xml"/><Relationship Id="rId5" Type="http://schemas.openxmlformats.org/officeDocument/2006/relationships/image" Target="../media/image76.png"/><Relationship Id="rId1" Type="http://schemas.microsoft.com/office/2007/relationships/media" Target="../media/media4.mov"/><Relationship Id="rId2" Type="http://schemas.openxmlformats.org/officeDocument/2006/relationships/video" Target="../media/media4.mov"/></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4.xml"/><Relationship Id="rId5" Type="http://schemas.openxmlformats.org/officeDocument/2006/relationships/image" Target="../media/image77.png"/><Relationship Id="rId1" Type="http://schemas.microsoft.com/office/2007/relationships/media" Target="../media/media5.mov"/><Relationship Id="rId2" Type="http://schemas.openxmlformats.org/officeDocument/2006/relationships/video" Target="../media/media5.mov"/></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5.xml"/><Relationship Id="rId5" Type="http://schemas.openxmlformats.org/officeDocument/2006/relationships/image" Target="../media/image78.png"/><Relationship Id="rId1" Type="http://schemas.microsoft.com/office/2007/relationships/media" Target="../media/media6.mp4"/><Relationship Id="rId2" Type="http://schemas.openxmlformats.org/officeDocument/2006/relationships/video" Target="../media/media6.mp4"/></Relationships>
</file>

<file path=ppt/slides/_rels/slide36.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79.emf"/><Relationship Id="rId5" Type="http://schemas.openxmlformats.org/officeDocument/2006/relationships/image" Target="../media/image80.emf"/><Relationship Id="rId6" Type="http://schemas.openxmlformats.org/officeDocument/2006/relationships/image" Target="../media/image81.emf"/><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82.emf"/><Relationship Id="rId5" Type="http://schemas.openxmlformats.org/officeDocument/2006/relationships/image" Target="../media/image83.emf"/><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emf"/><Relationship Id="rId7" Type="http://schemas.openxmlformats.org/officeDocument/2006/relationships/image" Target="../media/image88.emf"/><Relationship Id="rId8" Type="http://schemas.openxmlformats.org/officeDocument/2006/relationships/image" Target="../media/image89.emf"/><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9.emf"/><Relationship Id="rId5" Type="http://schemas.openxmlformats.org/officeDocument/2006/relationships/image" Target="../media/image90.emf"/><Relationship Id="rId6" Type="http://schemas.openxmlformats.org/officeDocument/2006/relationships/image" Target="../media/image91.emf"/><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40.xml"/><Relationship Id="rId5" Type="http://schemas.openxmlformats.org/officeDocument/2006/relationships/image" Target="../media/image92.png"/><Relationship Id="rId1" Type="http://schemas.microsoft.com/office/2007/relationships/media" Target="../media/media7.mp4"/><Relationship Id="rId2" Type="http://schemas.openxmlformats.org/officeDocument/2006/relationships/video" Target="../media/media7.mp4"/></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90.emf"/><Relationship Id="rId5" Type="http://schemas.openxmlformats.org/officeDocument/2006/relationships/image" Target="../media/image89.emf"/><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93.emf"/><Relationship Id="rId5" Type="http://schemas.openxmlformats.org/officeDocument/2006/relationships/image" Target="../media/image94.emf"/><Relationship Id="rId6" Type="http://schemas.openxmlformats.org/officeDocument/2006/relationships/image" Target="../media/image95.emf"/><Relationship Id="rId7" Type="http://schemas.openxmlformats.org/officeDocument/2006/relationships/image" Target="../media/image89.emf"/><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43.xml"/><Relationship Id="rId5" Type="http://schemas.openxmlformats.org/officeDocument/2006/relationships/image" Target="../media/image92.png"/><Relationship Id="rId1" Type="http://schemas.microsoft.com/office/2007/relationships/media" Target="../media/media7.mp4"/><Relationship Id="rId2" Type="http://schemas.openxmlformats.org/officeDocument/2006/relationships/video" Target="../media/media7.mp4"/></Relationships>
</file>

<file path=ppt/slides/_rels/slide44.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97.emf"/><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45.xml"/><Relationship Id="rId5" Type="http://schemas.openxmlformats.org/officeDocument/2006/relationships/image" Target="../media/image98.png"/><Relationship Id="rId1" Type="http://schemas.microsoft.com/office/2007/relationships/media" Target="../media/media8.mov"/><Relationship Id="rId2" Type="http://schemas.openxmlformats.org/officeDocument/2006/relationships/video" Target="../media/media8.mov"/></Relationships>
</file>

<file path=ppt/slides/_rels/slide46.x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88.emf"/><Relationship Id="rId5" Type="http://schemas.openxmlformats.org/officeDocument/2006/relationships/image" Target="../media/image100.emf"/><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image" Target="../media/image102.emf"/><Relationship Id="rId5" Type="http://schemas.openxmlformats.org/officeDocument/2006/relationships/image" Target="../media/image99.emf"/><Relationship Id="rId6" Type="http://schemas.openxmlformats.org/officeDocument/2006/relationships/image" Target="../media/image103.png"/><Relationship Id="rId7" Type="http://schemas.openxmlformats.org/officeDocument/2006/relationships/image" Target="../media/image104.emf"/><Relationship Id="rId8" Type="http://schemas.openxmlformats.org/officeDocument/2006/relationships/image" Target="../media/image105.emf"/><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emf"/><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49.xml"/><Relationship Id="rId5" Type="http://schemas.openxmlformats.org/officeDocument/2006/relationships/image" Target="../media/image108.png"/><Relationship Id="rId1" Type="http://schemas.microsoft.com/office/2007/relationships/media" Target="../media/media9.mp4"/><Relationship Id="rId2" Type="http://schemas.openxmlformats.org/officeDocument/2006/relationships/video" Target="../media/media9.mp4"/></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2.emf"/><Relationship Id="rId5" Type="http://schemas.openxmlformats.org/officeDocument/2006/relationships/image" Target="../media/image5.emf"/><Relationship Id="rId6"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79.emf"/><Relationship Id="rId5" Type="http://schemas.openxmlformats.org/officeDocument/2006/relationships/image" Target="../media/image80.emf"/><Relationship Id="rId6" Type="http://schemas.openxmlformats.org/officeDocument/2006/relationships/image" Target="../media/image81.emf"/><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10.emf"/><Relationship Id="rId5" Type="http://schemas.openxmlformats.org/officeDocument/2006/relationships/image" Target="../media/image111.emf"/><Relationship Id="rId6" Type="http://schemas.openxmlformats.org/officeDocument/2006/relationships/image" Target="../media/image112.emf"/><Relationship Id="rId7" Type="http://schemas.openxmlformats.org/officeDocument/2006/relationships/image" Target="../media/image113.emf"/><Relationship Id="rId8" Type="http://schemas.openxmlformats.org/officeDocument/2006/relationships/image" Target="../media/image114.emf"/><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11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54.xml"/><Relationship Id="rId5" Type="http://schemas.openxmlformats.org/officeDocument/2006/relationships/image" Target="../media/image116.png"/><Relationship Id="rId1" Type="http://schemas.microsoft.com/office/2007/relationships/media" Target="../media/media10.mov"/><Relationship Id="rId2" Type="http://schemas.openxmlformats.org/officeDocument/2006/relationships/video" Target="../media/media10.mov"/></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117.emf"/></Relationships>
</file>

<file path=ppt/slides/_rels/slide56.xml.rels><?xml version="1.0" encoding="UTF-8" standalone="yes"?>
<Relationships xmlns="http://schemas.openxmlformats.org/package/2006/relationships"><Relationship Id="rId3" Type="http://schemas.openxmlformats.org/officeDocument/2006/relationships/image" Target="../media/image118.emf"/><Relationship Id="rId4" Type="http://schemas.openxmlformats.org/officeDocument/2006/relationships/image" Target="../media/image119.emf"/><Relationship Id="rId5" Type="http://schemas.openxmlformats.org/officeDocument/2006/relationships/image" Target="../media/image120.emf"/><Relationship Id="rId6" Type="http://schemas.openxmlformats.org/officeDocument/2006/relationships/image" Target="../media/image121.emf"/><Relationship Id="rId7" Type="http://schemas.openxmlformats.org/officeDocument/2006/relationships/image" Target="../media/image122.emf"/><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118.emf"/><Relationship Id="rId4" Type="http://schemas.openxmlformats.org/officeDocument/2006/relationships/image" Target="../media/image120.emf"/><Relationship Id="rId5" Type="http://schemas.openxmlformats.org/officeDocument/2006/relationships/image" Target="../media/image121.emf"/><Relationship Id="rId6" Type="http://schemas.openxmlformats.org/officeDocument/2006/relationships/image" Target="../media/image122.emf"/><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emf"/><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5.emf"/><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0.xml"/><Relationship Id="rId5" Type="http://schemas.openxmlformats.org/officeDocument/2006/relationships/image" Target="../media/image126.png"/><Relationship Id="rId1" Type="http://schemas.microsoft.com/office/2007/relationships/media" Target="../media/media11.mp4"/><Relationship Id="rId2" Type="http://schemas.openxmlformats.org/officeDocument/2006/relationships/video" Target="../media/media11.mp4"/></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1.xml"/><Relationship Id="rId5" Type="http://schemas.openxmlformats.org/officeDocument/2006/relationships/image" Target="../media/image127.png"/><Relationship Id="rId1" Type="http://schemas.microsoft.com/office/2007/relationships/media" Target="../media/media12.mp4"/><Relationship Id="rId2" Type="http://schemas.openxmlformats.org/officeDocument/2006/relationships/video" Target="../media/media12.mp4"/></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62.xml"/><Relationship Id="rId5" Type="http://schemas.openxmlformats.org/officeDocument/2006/relationships/image" Target="../media/image128.png"/><Relationship Id="rId1" Type="http://schemas.microsoft.com/office/2007/relationships/media" Target="../media/media13.mp4"/><Relationship Id="rId2" Type="http://schemas.openxmlformats.org/officeDocument/2006/relationships/video" Target="../media/media13.mp4"/></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63.xml"/><Relationship Id="rId5" Type="http://schemas.openxmlformats.org/officeDocument/2006/relationships/image" Target="../media/image129.png"/><Relationship Id="rId1" Type="http://schemas.microsoft.com/office/2007/relationships/media" Target="../media/media14.mov"/><Relationship Id="rId2" Type="http://schemas.openxmlformats.org/officeDocument/2006/relationships/video" Target="../media/media14.mov"/></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1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13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13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hyperlink" Target="http://smpl.is.tue.mpg.de" TargetMode="Externa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68.xml"/><Relationship Id="rId5" Type="http://schemas.openxmlformats.org/officeDocument/2006/relationships/image" Target="../media/image133.png"/><Relationship Id="rId1" Type="http://schemas.microsoft.com/office/2007/relationships/media" Target="../media/media15.mov"/><Relationship Id="rId2" Type="http://schemas.openxmlformats.org/officeDocument/2006/relationships/video" Target="../media/media15.mov"/></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emf"/><Relationship Id="rId7" Type="http://schemas.openxmlformats.org/officeDocument/2006/relationships/image" Target="../media/image10.emf"/><Relationship Id="rId8"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2.emf"/><Relationship Id="rId5" Type="http://schemas.openxmlformats.org/officeDocument/2006/relationships/image" Target="../media/image7.emf"/><Relationship Id="rId6" Type="http://schemas.openxmlformats.org/officeDocument/2006/relationships/image" Target="../media/image8.emf"/><Relationship Id="rId7" Type="http://schemas.openxmlformats.org/officeDocument/2006/relationships/image" Target="../media/image9.emf"/><Relationship Id="rId8" Type="http://schemas.openxmlformats.org/officeDocument/2006/relationships/image" Target="../media/image10.emf"/><Relationship Id="rId9" Type="http://schemas.openxmlformats.org/officeDocument/2006/relationships/image" Target="../media/image11.emf"/><Relationship Id="rId10"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19.emf"/><Relationship Id="rId8"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01621"/>
            <a:ext cx="7772400" cy="3228674"/>
          </a:xfrm>
        </p:spPr>
        <p:txBody>
          <a:bodyPr>
            <a:normAutofit/>
          </a:bodyPr>
          <a:lstStyle/>
          <a:p>
            <a:r>
              <a:rPr lang="en-US" dirty="0" smtClean="0">
                <a:solidFill>
                  <a:schemeClr val="tx2"/>
                </a:solidFill>
              </a:rPr>
              <a:t>Modeling Human Bodies</a:t>
            </a:r>
            <a:r>
              <a:rPr lang="en-US" dirty="0">
                <a:solidFill>
                  <a:schemeClr val="tx2"/>
                </a:solidFill>
              </a:rPr>
              <a:t/>
            </a:r>
            <a:br>
              <a:rPr lang="en-US" dirty="0">
                <a:solidFill>
                  <a:schemeClr val="tx2"/>
                </a:solidFill>
              </a:rPr>
            </a:br>
            <a:r>
              <a:rPr lang="en-US" dirty="0" smtClean="0">
                <a:solidFill>
                  <a:schemeClr val="tx2"/>
                </a:solidFill>
              </a:rPr>
              <a:t/>
            </a:r>
            <a:br>
              <a:rPr lang="en-US" dirty="0" smtClean="0">
                <a:solidFill>
                  <a:schemeClr val="tx2"/>
                </a:solidFill>
              </a:rPr>
            </a:br>
            <a:r>
              <a:rPr lang="en-US" sz="3600" dirty="0" smtClean="0">
                <a:solidFill>
                  <a:schemeClr val="tx2"/>
                </a:solidFill>
              </a:rPr>
              <a:t>Vertex Based Models</a:t>
            </a:r>
            <a:endParaRPr lang="en-US" sz="3600" dirty="0">
              <a:solidFill>
                <a:schemeClr val="tx2"/>
              </a:solidFill>
            </a:endParaRPr>
          </a:p>
        </p:txBody>
      </p:sp>
      <p:sp>
        <p:nvSpPr>
          <p:cNvPr id="3" name="Subtitle 2"/>
          <p:cNvSpPr>
            <a:spLocks noGrp="1"/>
          </p:cNvSpPr>
          <p:nvPr>
            <p:ph type="subTitle" idx="1"/>
          </p:nvPr>
        </p:nvSpPr>
        <p:spPr>
          <a:xfrm>
            <a:off x="928414" y="4695632"/>
            <a:ext cx="7278414" cy="1735404"/>
          </a:xfrm>
        </p:spPr>
        <p:txBody>
          <a:bodyPr>
            <a:normAutofit lnSpcReduction="10000"/>
          </a:bodyPr>
          <a:lstStyle/>
          <a:p>
            <a:endParaRPr lang="en-US" dirty="0">
              <a:solidFill>
                <a:schemeClr val="tx1">
                  <a:lumMod val="65000"/>
                  <a:lumOff val="35000"/>
                </a:schemeClr>
              </a:solidFill>
            </a:endParaRPr>
          </a:p>
          <a:p>
            <a:r>
              <a:rPr lang="en-US" dirty="0" smtClean="0">
                <a:solidFill>
                  <a:schemeClr val="tx1">
                    <a:lumMod val="65000"/>
                    <a:lumOff val="35000"/>
                  </a:schemeClr>
                </a:solidFill>
              </a:rPr>
              <a:t>ICCV 2015 </a:t>
            </a:r>
          </a:p>
          <a:p>
            <a:r>
              <a:rPr lang="en-US" dirty="0" smtClean="0">
                <a:solidFill>
                  <a:schemeClr val="tx1">
                    <a:lumMod val="65000"/>
                    <a:lumOff val="35000"/>
                  </a:schemeClr>
                </a:solidFill>
              </a:rPr>
              <a:t>Santiago Chile</a:t>
            </a:r>
            <a:endParaRPr lang="en-US" dirty="0"/>
          </a:p>
        </p:txBody>
      </p:sp>
      <p:pic>
        <p:nvPicPr>
          <p:cNvPr id="4" name="Picture 3" descr="Poster Header Plain - lighter fore minny.jpg"/>
          <p:cNvPicPr>
            <a:picLocks noChangeAspect="1"/>
          </p:cNvPicPr>
          <p:nvPr/>
        </p:nvPicPr>
        <p:blipFill>
          <a:blip r:embed="rId3"/>
          <a:srcRect/>
          <a:stretch>
            <a:fillRect/>
          </a:stretch>
        </p:blipFill>
        <p:spPr bwMode="auto">
          <a:xfrm>
            <a:off x="-10956" y="104"/>
            <a:ext cx="9180000" cy="1239300"/>
          </a:xfrm>
          <a:prstGeom prst="rect">
            <a:avLst/>
          </a:prstGeom>
          <a:noFill/>
          <a:ln w="9525">
            <a:noFill/>
            <a:miter lim="800000"/>
            <a:headEnd/>
            <a:tailEnd/>
          </a:ln>
        </p:spPr>
      </p:pic>
      <p:sp>
        <p:nvSpPr>
          <p:cNvPr id="8" name="TextBox 7"/>
          <p:cNvSpPr txBox="1"/>
          <p:nvPr/>
        </p:nvSpPr>
        <p:spPr>
          <a:xfrm>
            <a:off x="6184363" y="1820400"/>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6" name="TextBox 5"/>
          <p:cNvSpPr txBox="1"/>
          <p:nvPr/>
        </p:nvSpPr>
        <p:spPr>
          <a:xfrm>
            <a:off x="5570148" y="50002"/>
            <a:ext cx="3580098" cy="1107996"/>
          </a:xfrm>
          <a:prstGeom prst="rect">
            <a:avLst/>
          </a:prstGeom>
          <a:noFill/>
        </p:spPr>
        <p:txBody>
          <a:bodyPr wrap="square" rtlCol="0">
            <a:spAutoFit/>
          </a:bodyPr>
          <a:lstStyle/>
          <a:p>
            <a:r>
              <a:rPr lang="en-US" sz="6600" dirty="0">
                <a:solidFill>
                  <a:srgbClr val="4F81BD">
                    <a:lumMod val="20000"/>
                    <a:lumOff val="80000"/>
                  </a:srgbClr>
                </a:solidFill>
                <a:latin typeface="Calibri"/>
              </a:rPr>
              <a:t>Tutorial</a:t>
            </a:r>
          </a:p>
        </p:txBody>
      </p:sp>
      <p:sp>
        <p:nvSpPr>
          <p:cNvPr id="7" name="TextBox 6"/>
          <p:cNvSpPr txBox="1"/>
          <p:nvPr/>
        </p:nvSpPr>
        <p:spPr>
          <a:xfrm>
            <a:off x="440012" y="3863189"/>
            <a:ext cx="8370230" cy="1077218"/>
          </a:xfrm>
          <a:prstGeom prst="rect">
            <a:avLst/>
          </a:prstGeom>
          <a:noFill/>
        </p:spPr>
        <p:txBody>
          <a:bodyPr wrap="square" rtlCol="0">
            <a:spAutoFit/>
          </a:bodyPr>
          <a:lstStyle/>
          <a:p>
            <a:pPr algn="ctr"/>
            <a:r>
              <a:rPr lang="en-US" sz="3200" dirty="0">
                <a:solidFill>
                  <a:srgbClr val="4F81BD">
                    <a:lumMod val="75000"/>
                  </a:srgbClr>
                </a:solidFill>
                <a:latin typeface="Calibri"/>
              </a:rPr>
              <a:t>Michael Black, Javier Romero, Gerard Pons-Moll, Federica </a:t>
            </a:r>
            <a:r>
              <a:rPr lang="en-US" sz="3200" dirty="0" err="1">
                <a:solidFill>
                  <a:srgbClr val="4F81BD">
                    <a:lumMod val="75000"/>
                  </a:srgbClr>
                </a:solidFill>
                <a:latin typeface="Calibri"/>
              </a:rPr>
              <a:t>Bogo</a:t>
            </a:r>
            <a:r>
              <a:rPr lang="en-US" sz="3200" dirty="0">
                <a:solidFill>
                  <a:srgbClr val="4F81BD">
                    <a:lumMod val="75000"/>
                  </a:srgbClr>
                </a:solidFill>
                <a:latin typeface="Calibri"/>
              </a:rPr>
              <a:t>, </a:t>
            </a:r>
            <a:r>
              <a:rPr lang="en-US" sz="3200" dirty="0" err="1">
                <a:solidFill>
                  <a:srgbClr val="4F81BD">
                    <a:lumMod val="75000"/>
                  </a:srgbClr>
                </a:solidFill>
                <a:latin typeface="Calibri"/>
              </a:rPr>
              <a:t>Naureen</a:t>
            </a:r>
            <a:r>
              <a:rPr lang="en-US" sz="3200" dirty="0">
                <a:solidFill>
                  <a:srgbClr val="4F81BD">
                    <a:lumMod val="75000"/>
                  </a:srgbClr>
                </a:solidFill>
                <a:latin typeface="Calibri"/>
              </a:rPr>
              <a:t> </a:t>
            </a:r>
            <a:r>
              <a:rPr lang="en-US" sz="3200" dirty="0" err="1">
                <a:solidFill>
                  <a:srgbClr val="4F81BD">
                    <a:lumMod val="75000"/>
                  </a:srgbClr>
                </a:solidFill>
                <a:latin typeface="Calibri"/>
              </a:rPr>
              <a:t>Mahmood</a:t>
            </a:r>
            <a:endParaRPr lang="en-US" sz="3200" dirty="0">
              <a:solidFill>
                <a:srgbClr val="4F81BD">
                  <a:lumMod val="75000"/>
                </a:srgbClr>
              </a:solidFill>
              <a:latin typeface="Calibri"/>
            </a:endParaRPr>
          </a:p>
        </p:txBody>
      </p:sp>
    </p:spTree>
    <p:extLst>
      <p:ext uri="{BB962C8B-B14F-4D97-AF65-F5344CB8AC3E}">
        <p14:creationId xmlns:p14="http://schemas.microsoft.com/office/powerpoint/2010/main" val="2583453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qbs_tj10smooth6_v_template_rigid_28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 y="1882620"/>
            <a:ext cx="4690194" cy="4721587"/>
          </a:xfrm>
          <a:prstGeom prst="rect">
            <a:avLst/>
          </a:prstGeom>
        </p:spPr>
      </p:pic>
      <p:pic>
        <p:nvPicPr>
          <p:cNvPr id="6" name="Picture 5" descr="dqbs_tj10smooth6_v_template_rigid_posed_28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846" y="1895320"/>
            <a:ext cx="2986859" cy="4721585"/>
          </a:xfrm>
          <a:prstGeom prst="rect">
            <a:avLst/>
          </a:prstGeom>
        </p:spPr>
      </p:pic>
      <p:sp>
        <p:nvSpPr>
          <p:cNvPr id="77" name="Shape 77"/>
          <p:cNvSpPr>
            <a:spLocks noGrp="1"/>
          </p:cNvSpPr>
          <p:nvPr>
            <p:ph type="title"/>
          </p:nvPr>
        </p:nvSpPr>
        <p:spPr>
          <a:prstGeom prst="rect">
            <a:avLst/>
          </a:prstGeom>
        </p:spPr>
        <p:txBody>
          <a:bodyPr/>
          <a:lstStyle/>
          <a:p>
            <a:pPr lvl="0">
              <a:defRPr sz="1800"/>
            </a:pPr>
            <a:r>
              <a:rPr lang="en-US" sz="5000" dirty="0" smtClean="0"/>
              <a:t>Kinematic Chain Problems</a:t>
            </a:r>
            <a:endParaRPr sz="5000" dirty="0"/>
          </a:p>
        </p:txBody>
      </p:sp>
      <p:sp>
        <p:nvSpPr>
          <p:cNvPr id="84" name="Shape 84"/>
          <p:cNvSpPr/>
          <p:nvPr/>
        </p:nvSpPr>
        <p:spPr>
          <a:xfrm>
            <a:off x="3525423" y="3598666"/>
            <a:ext cx="892969" cy="892969"/>
          </a:xfrm>
          <a:prstGeom prst="rightArrow">
            <a:avLst>
              <a:gd name="adj1" fmla="val 32000"/>
              <a:gd name="adj2" fmla="val 64000"/>
            </a:avLst>
          </a:prstGeom>
          <a:blipFill>
            <a:blip r:embed="rId5"/>
          </a:blipFill>
          <a:ln w="12700">
            <a:miter lim="400000"/>
          </a:ln>
          <a:effectLst>
            <a:outerShdw blurRad="38100" dist="25400" dir="5400000" rotWithShape="0">
              <a:srgbClr val="000000">
                <a:alpha val="50000"/>
              </a:srgbClr>
            </a:outerShdw>
          </a:effectLst>
        </p:spPr>
        <p:txBody>
          <a:bodyPr lIns="31887" tIns="31887" rIns="31887" bIns="31887" anchor="ctr"/>
          <a:lstStyle/>
          <a:p>
            <a:pPr lvl="0">
              <a:defRPr sz="2400">
                <a:solidFill>
                  <a:srgbClr val="FFFFFF"/>
                </a:solidFill>
              </a:defRPr>
            </a:pPr>
            <a:endParaRPr/>
          </a:p>
        </p:txBody>
      </p:sp>
      <p:cxnSp>
        <p:nvCxnSpPr>
          <p:cNvPr id="3" name="Straight Arrow Connector 2"/>
          <p:cNvCxnSpPr>
            <a:endCxn id="7" idx="3"/>
          </p:cNvCxnSpPr>
          <p:nvPr/>
        </p:nvCxnSpPr>
        <p:spPr>
          <a:xfrm flipV="1">
            <a:off x="3762640" y="4243414"/>
            <a:ext cx="932445" cy="53895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7614705" y="2830351"/>
            <a:ext cx="813525" cy="56077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3" name="Picture 12" descr="latex-image-1.pdf"/>
          <p:cNvPicPr>
            <a:picLocks noChangeAspect="1"/>
          </p:cNvPicPr>
          <p:nvPr/>
        </p:nvPicPr>
        <p:blipFill rotWithShape="1">
          <a:blip r:embed="rId6">
            <a:extLst>
              <a:ext uri="{28A0092B-C50C-407E-A947-70E740481C1C}">
                <a14:useLocalDpi xmlns:a14="http://schemas.microsoft.com/office/drawing/2010/main" val="0"/>
              </a:ext>
            </a:extLst>
          </a:blip>
          <a:srcRect l="-3925" r="89627" b="2173"/>
          <a:stretch/>
        </p:blipFill>
        <p:spPr>
          <a:xfrm>
            <a:off x="3762640" y="3026738"/>
            <a:ext cx="533400" cy="571928"/>
          </a:xfrm>
          <a:prstGeom prst="rect">
            <a:avLst/>
          </a:prstGeom>
        </p:spPr>
      </p:pic>
    </p:spTree>
    <p:extLst>
      <p:ext uri="{BB962C8B-B14F-4D97-AF65-F5344CB8AC3E}">
        <p14:creationId xmlns:p14="http://schemas.microsoft.com/office/powerpoint/2010/main" val="33984869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8012" y="4808415"/>
            <a:ext cx="5781040" cy="707886"/>
          </a:xfrm>
          <a:prstGeom prst="rect">
            <a:avLst/>
          </a:prstGeom>
          <a:noFill/>
        </p:spPr>
        <p:txBody>
          <a:bodyPr wrap="square" rtlCol="0">
            <a:spAutoFit/>
          </a:bodyPr>
          <a:lstStyle/>
          <a:p>
            <a:r>
              <a:rPr lang="en-US" sz="2000" dirty="0" smtClean="0">
                <a:latin typeface="Arial"/>
                <a:cs typeface="Arial"/>
              </a:rPr>
              <a:t>Points transformed as blended linear combination of joint transformation matrices</a:t>
            </a:r>
            <a:endParaRPr lang="en-US" sz="2000" dirty="0">
              <a:latin typeface="Arial"/>
              <a:cs typeface="Arial"/>
            </a:endParaRPr>
          </a:p>
        </p:txBody>
      </p:sp>
      <p:sp>
        <p:nvSpPr>
          <p:cNvPr id="14" name="TextBox 13"/>
          <p:cNvSpPr txBox="1"/>
          <p:nvPr/>
        </p:nvSpPr>
        <p:spPr>
          <a:xfrm>
            <a:off x="878520" y="3805382"/>
            <a:ext cx="1861418" cy="400110"/>
          </a:xfrm>
          <a:prstGeom prst="rect">
            <a:avLst/>
          </a:prstGeom>
          <a:noFill/>
        </p:spPr>
        <p:txBody>
          <a:bodyPr wrap="square" rtlCol="0">
            <a:spAutoFit/>
          </a:bodyPr>
          <a:lstStyle/>
          <a:p>
            <a:r>
              <a:rPr lang="en-US" sz="2000" dirty="0" smtClean="0">
                <a:latin typeface="Arial"/>
                <a:cs typeface="Arial"/>
              </a:rPr>
              <a:t>Blend weights</a:t>
            </a:r>
          </a:p>
        </p:txBody>
      </p:sp>
      <p:sp>
        <p:nvSpPr>
          <p:cNvPr id="20" name="TextBox 19"/>
          <p:cNvSpPr txBox="1"/>
          <p:nvPr/>
        </p:nvSpPr>
        <p:spPr>
          <a:xfrm>
            <a:off x="2996715" y="1601333"/>
            <a:ext cx="2613633" cy="400110"/>
          </a:xfrm>
          <a:prstGeom prst="rect">
            <a:avLst/>
          </a:prstGeom>
          <a:noFill/>
        </p:spPr>
        <p:txBody>
          <a:bodyPr wrap="square" rtlCol="0">
            <a:spAutoFit/>
          </a:bodyPr>
          <a:lstStyle/>
          <a:p>
            <a:r>
              <a:rPr lang="en-US" sz="2000" dirty="0" smtClean="0">
                <a:latin typeface="Arial"/>
                <a:cs typeface="Arial"/>
              </a:rPr>
              <a:t>Number of parts</a:t>
            </a:r>
          </a:p>
        </p:txBody>
      </p:sp>
      <p:cxnSp>
        <p:nvCxnSpPr>
          <p:cNvPr id="21" name="Straight Arrow Connector 20"/>
          <p:cNvCxnSpPr/>
          <p:nvPr/>
        </p:nvCxnSpPr>
        <p:spPr>
          <a:xfrm>
            <a:off x="2507261" y="1866117"/>
            <a:ext cx="46535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5" name="Picture 14" descr="dqbs_tj10smooth6_v_template_28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867" y="745844"/>
            <a:ext cx="3576064" cy="3600000"/>
          </a:xfrm>
          <a:prstGeom prst="rect">
            <a:avLst/>
          </a:prstGeom>
        </p:spPr>
      </p:pic>
      <p:pic>
        <p:nvPicPr>
          <p:cNvPr id="16" name="Picture 15" descr="dqbs_tj10smooth6_v_template_rigid_28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4448" y="745844"/>
            <a:ext cx="3576065" cy="3600000"/>
          </a:xfrm>
          <a:prstGeom prst="rect">
            <a:avLst/>
          </a:prstGeom>
        </p:spPr>
      </p:pic>
      <p:sp>
        <p:nvSpPr>
          <p:cNvPr id="5" name="TextBox 4"/>
          <p:cNvSpPr txBox="1"/>
          <p:nvPr/>
        </p:nvSpPr>
        <p:spPr>
          <a:xfrm>
            <a:off x="10141024" y="76975"/>
            <a:ext cx="184666" cy="553998"/>
          </a:xfrm>
          <a:prstGeom prst="rect">
            <a:avLst/>
          </a:prstGeom>
          <a:noFill/>
        </p:spPr>
        <p:txBody>
          <a:bodyPr wrap="none" rtlCol="0">
            <a:spAutoFit/>
          </a:bodyPr>
          <a:lstStyle/>
          <a:p>
            <a:endParaRPr lang="en-US" sz="3000" dirty="0" smtClean="0">
              <a:latin typeface="Arial"/>
              <a:cs typeface="Arial"/>
            </a:endParaRPr>
          </a:p>
        </p:txBody>
      </p:sp>
      <p:sp>
        <p:nvSpPr>
          <p:cNvPr id="18" name="TextBox 17"/>
          <p:cNvSpPr txBox="1"/>
          <p:nvPr/>
        </p:nvSpPr>
        <p:spPr>
          <a:xfrm>
            <a:off x="7640223" y="949437"/>
            <a:ext cx="506321" cy="369332"/>
          </a:xfrm>
          <a:prstGeom prst="rect">
            <a:avLst/>
          </a:prstGeom>
          <a:noFill/>
        </p:spPr>
        <p:txBody>
          <a:bodyPr wrap="square" rtlCol="0">
            <a:spAutoFit/>
          </a:bodyPr>
          <a:lstStyle/>
          <a:p>
            <a:r>
              <a:rPr lang="en-US" dirty="0" smtClean="0"/>
              <a:t>0.8</a:t>
            </a:r>
            <a:endParaRPr lang="en-US" dirty="0"/>
          </a:p>
        </p:txBody>
      </p:sp>
      <p:sp>
        <p:nvSpPr>
          <p:cNvPr id="19" name="TextBox 18"/>
          <p:cNvSpPr txBox="1"/>
          <p:nvPr/>
        </p:nvSpPr>
        <p:spPr>
          <a:xfrm>
            <a:off x="8437909" y="978115"/>
            <a:ext cx="497781" cy="369332"/>
          </a:xfrm>
          <a:prstGeom prst="rect">
            <a:avLst/>
          </a:prstGeom>
          <a:noFill/>
        </p:spPr>
        <p:txBody>
          <a:bodyPr wrap="square" rtlCol="0">
            <a:spAutoFit/>
          </a:bodyPr>
          <a:lstStyle/>
          <a:p>
            <a:r>
              <a:rPr lang="en-US" dirty="0" smtClean="0"/>
              <a:t>0.2</a:t>
            </a:r>
            <a:endParaRPr lang="en-US" dirty="0"/>
          </a:p>
        </p:txBody>
      </p:sp>
      <p:sp>
        <p:nvSpPr>
          <p:cNvPr id="2" name="Title 1"/>
          <p:cNvSpPr>
            <a:spLocks noGrp="1"/>
          </p:cNvSpPr>
          <p:nvPr>
            <p:ph type="title"/>
          </p:nvPr>
        </p:nvSpPr>
        <p:spPr/>
        <p:txBody>
          <a:bodyPr/>
          <a:lstStyle/>
          <a:p>
            <a:pPr algn="l"/>
            <a:r>
              <a:rPr lang="en-US" dirty="0" smtClean="0"/>
              <a:t>Linear Blend Skinning</a:t>
            </a:r>
            <a:endParaRPr lang="en-US" dirty="0"/>
          </a:p>
        </p:txBody>
      </p:sp>
      <p:pic>
        <p:nvPicPr>
          <p:cNvPr id="6" name="Picture 5" descr="Screen Shot 2015-12-02 at 09.32.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154" y="1601333"/>
            <a:ext cx="6207760" cy="1926416"/>
          </a:xfrm>
          <a:prstGeom prst="rect">
            <a:avLst/>
          </a:prstGeom>
        </p:spPr>
      </p:pic>
      <p:cxnSp>
        <p:nvCxnSpPr>
          <p:cNvPr id="9" name="Straight Arrow Connector 8"/>
          <p:cNvCxnSpPr/>
          <p:nvPr/>
        </p:nvCxnSpPr>
        <p:spPr>
          <a:xfrm>
            <a:off x="7956952" y="1433661"/>
            <a:ext cx="558045"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8175407" y="1346337"/>
            <a:ext cx="121920" cy="15578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461890" y="3805382"/>
            <a:ext cx="2583370" cy="400110"/>
          </a:xfrm>
          <a:prstGeom prst="rect">
            <a:avLst/>
          </a:prstGeom>
          <a:noFill/>
        </p:spPr>
        <p:txBody>
          <a:bodyPr wrap="square" rtlCol="0">
            <a:spAutoFit/>
          </a:bodyPr>
          <a:lstStyle/>
          <a:p>
            <a:r>
              <a:rPr lang="en-US" sz="2000" dirty="0" smtClean="0">
                <a:latin typeface="Arial"/>
                <a:cs typeface="Arial"/>
              </a:rPr>
              <a:t>Part transformations</a:t>
            </a:r>
          </a:p>
        </p:txBody>
      </p:sp>
      <p:cxnSp>
        <p:nvCxnSpPr>
          <p:cNvPr id="10" name="Straight Arrow Connector 9"/>
          <p:cNvCxnSpPr/>
          <p:nvPr/>
        </p:nvCxnSpPr>
        <p:spPr>
          <a:xfrm>
            <a:off x="4114256" y="2859008"/>
            <a:ext cx="791538" cy="9772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H="1">
            <a:off x="2165856" y="2859008"/>
            <a:ext cx="974200" cy="9772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8395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7"/>
          <p:cNvSpPr>
            <a:spLocks noGrp="1"/>
          </p:cNvSpPr>
          <p:nvPr>
            <p:ph type="title"/>
          </p:nvPr>
        </p:nvSpPr>
        <p:spPr>
          <a:xfrm>
            <a:off x="414958" y="81887"/>
            <a:ext cx="8229600" cy="1143000"/>
          </a:xfrm>
          <a:prstGeom prst="rect">
            <a:avLst/>
          </a:prstGeom>
        </p:spPr>
        <p:txBody>
          <a:bodyPr/>
          <a:lstStyle/>
          <a:p>
            <a:pPr lvl="0">
              <a:defRPr sz="1800"/>
            </a:pPr>
            <a:r>
              <a:rPr lang="en-US" sz="5000" dirty="0" smtClean="0"/>
              <a:t>Binding Matrices</a:t>
            </a:r>
            <a:endParaRPr sz="5000" dirty="0"/>
          </a:p>
        </p:txBody>
      </p:sp>
      <p:pic>
        <p:nvPicPr>
          <p:cNvPr id="6" name="LBS_posed.png"/>
          <p:cNvPicPr>
            <a:picLocks noChangeAspect="1"/>
          </p:cNvPicPr>
          <p:nvPr/>
        </p:nvPicPr>
        <p:blipFill rotWithShape="1">
          <a:blip r:embed="rId3">
            <a:extLst/>
          </a:blip>
          <a:srcRect l="20982" t="6881" r="24710" b="9874"/>
          <a:stretch/>
        </p:blipFill>
        <p:spPr>
          <a:xfrm>
            <a:off x="6327567" y="1519533"/>
            <a:ext cx="2209423" cy="3386665"/>
          </a:xfrm>
          <a:prstGeom prst="rect">
            <a:avLst/>
          </a:prstGeom>
          <a:ln w="12700">
            <a:miter lim="400000"/>
          </a:ln>
        </p:spPr>
      </p:pic>
      <p:pic>
        <p:nvPicPr>
          <p:cNvPr id="7" name="Picture 6" descr="dqbs_tj10smooth6_v_template_28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742" y="1646633"/>
            <a:ext cx="2943883" cy="2963588"/>
          </a:xfrm>
          <a:prstGeom prst="rect">
            <a:avLst/>
          </a:prstGeom>
        </p:spPr>
      </p:pic>
      <p:pic>
        <p:nvPicPr>
          <p:cNvPr id="8" name="LBS_unposed.png"/>
          <p:cNvPicPr/>
          <p:nvPr/>
        </p:nvPicPr>
        <p:blipFill>
          <a:blip r:embed="rId5">
            <a:extLst/>
          </a:blip>
          <a:stretch>
            <a:fillRect/>
          </a:stretch>
        </p:blipFill>
        <p:spPr>
          <a:xfrm>
            <a:off x="-250183" y="1366757"/>
            <a:ext cx="3306853" cy="3539441"/>
          </a:xfrm>
          <a:prstGeom prst="rect">
            <a:avLst/>
          </a:prstGeom>
          <a:ln w="12700">
            <a:miter lim="400000"/>
          </a:ln>
        </p:spPr>
      </p:pic>
      <p:sp>
        <p:nvSpPr>
          <p:cNvPr id="9" name="TextBox 8"/>
          <p:cNvSpPr txBox="1"/>
          <p:nvPr/>
        </p:nvSpPr>
        <p:spPr>
          <a:xfrm>
            <a:off x="3645043" y="4548133"/>
            <a:ext cx="2188461" cy="553998"/>
          </a:xfrm>
          <a:prstGeom prst="rect">
            <a:avLst/>
          </a:prstGeom>
          <a:noFill/>
        </p:spPr>
        <p:txBody>
          <a:bodyPr wrap="square" rtlCol="0">
            <a:spAutoFit/>
          </a:bodyPr>
          <a:lstStyle/>
          <a:p>
            <a:r>
              <a:rPr lang="en-US" sz="3000" dirty="0" smtClean="0">
                <a:latin typeface="Arial"/>
                <a:cs typeface="Arial"/>
              </a:rPr>
              <a:t>Zero pose</a:t>
            </a:r>
          </a:p>
        </p:txBody>
      </p:sp>
      <p:sp>
        <p:nvSpPr>
          <p:cNvPr id="10" name="TextBox 9"/>
          <p:cNvSpPr txBox="1"/>
          <p:nvPr/>
        </p:nvSpPr>
        <p:spPr>
          <a:xfrm>
            <a:off x="6220222" y="4556153"/>
            <a:ext cx="2466578" cy="553998"/>
          </a:xfrm>
          <a:prstGeom prst="rect">
            <a:avLst/>
          </a:prstGeom>
          <a:noFill/>
        </p:spPr>
        <p:txBody>
          <a:bodyPr wrap="square" rtlCol="0">
            <a:spAutoFit/>
          </a:bodyPr>
          <a:lstStyle/>
          <a:p>
            <a:r>
              <a:rPr lang="en-US" sz="3000" dirty="0" smtClean="0">
                <a:latin typeface="Arial"/>
                <a:cs typeface="Arial"/>
              </a:rPr>
              <a:t>Posed space</a:t>
            </a:r>
          </a:p>
        </p:txBody>
      </p:sp>
      <p:sp>
        <p:nvSpPr>
          <p:cNvPr id="11" name="TextBox 10"/>
          <p:cNvSpPr txBox="1"/>
          <p:nvPr/>
        </p:nvSpPr>
        <p:spPr>
          <a:xfrm>
            <a:off x="289303" y="4548696"/>
            <a:ext cx="3781237" cy="553998"/>
          </a:xfrm>
          <a:prstGeom prst="rect">
            <a:avLst/>
          </a:prstGeom>
          <a:noFill/>
        </p:spPr>
        <p:txBody>
          <a:bodyPr wrap="square" rtlCol="0">
            <a:spAutoFit/>
          </a:bodyPr>
          <a:lstStyle/>
          <a:p>
            <a:r>
              <a:rPr lang="en-US" sz="3000" dirty="0" smtClean="0">
                <a:latin typeface="Arial"/>
                <a:cs typeface="Arial"/>
              </a:rPr>
              <a:t>Skinning space</a:t>
            </a:r>
          </a:p>
        </p:txBody>
      </p:sp>
      <p:grpSp>
        <p:nvGrpSpPr>
          <p:cNvPr id="12" name="Group 6"/>
          <p:cNvGrpSpPr/>
          <p:nvPr/>
        </p:nvGrpSpPr>
        <p:grpSpPr>
          <a:xfrm rot="157779">
            <a:off x="181330" y="3618944"/>
            <a:ext cx="853877" cy="833510"/>
            <a:chOff x="518072" y="1352651"/>
            <a:chExt cx="1103393" cy="819530"/>
          </a:xfrm>
        </p:grpSpPr>
        <p:cxnSp>
          <p:nvCxnSpPr>
            <p:cNvPr id="13" name="Straight Arrow Connector 12"/>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16" name="Picture 1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4490" y="5246296"/>
            <a:ext cx="292100" cy="457200"/>
          </a:xfrm>
          <a:prstGeom prst="rect">
            <a:avLst/>
          </a:prstGeom>
        </p:spPr>
      </p:pic>
      <p:pic>
        <p:nvPicPr>
          <p:cNvPr id="17" name="Picture 1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9758" y="5318247"/>
            <a:ext cx="254000" cy="444500"/>
          </a:xfrm>
          <a:prstGeom prst="rect">
            <a:avLst/>
          </a:prstGeom>
        </p:spPr>
      </p:pic>
      <p:pic>
        <p:nvPicPr>
          <p:cNvPr id="18" name="Picture 17"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0370" y="5246296"/>
            <a:ext cx="381000" cy="457200"/>
          </a:xfrm>
          <a:prstGeom prst="rect">
            <a:avLst/>
          </a:prstGeom>
        </p:spPr>
      </p:pic>
      <p:pic>
        <p:nvPicPr>
          <p:cNvPr id="19" name="Picture 18" descr="Screen Shot 2015-12-02 at 09.27.2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1834" y="6000104"/>
            <a:ext cx="5070081" cy="705556"/>
          </a:xfrm>
          <a:prstGeom prst="rect">
            <a:avLst/>
          </a:prstGeom>
        </p:spPr>
      </p:pic>
      <p:grpSp>
        <p:nvGrpSpPr>
          <p:cNvPr id="21" name="Group 6"/>
          <p:cNvGrpSpPr/>
          <p:nvPr/>
        </p:nvGrpSpPr>
        <p:grpSpPr>
          <a:xfrm>
            <a:off x="5793283" y="3698971"/>
            <a:ext cx="853877" cy="833510"/>
            <a:chOff x="518072" y="1352651"/>
            <a:chExt cx="1103393" cy="819530"/>
          </a:xfrm>
        </p:grpSpPr>
        <p:cxnSp>
          <p:nvCxnSpPr>
            <p:cNvPr id="22" name="Straight Arrow Connector 21"/>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5" name="Oval 24"/>
          <p:cNvSpPr/>
          <p:nvPr/>
        </p:nvSpPr>
        <p:spPr>
          <a:xfrm>
            <a:off x="8139830" y="2936032"/>
            <a:ext cx="83043" cy="11397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950357" y="2974454"/>
            <a:ext cx="83043" cy="11397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6"/>
          <p:cNvGrpSpPr/>
          <p:nvPr/>
        </p:nvGrpSpPr>
        <p:grpSpPr>
          <a:xfrm rot="189383">
            <a:off x="4847123" y="1535151"/>
            <a:ext cx="853877" cy="833510"/>
            <a:chOff x="518072" y="1352651"/>
            <a:chExt cx="1103393" cy="819530"/>
          </a:xfrm>
        </p:grpSpPr>
        <p:cxnSp>
          <p:nvCxnSpPr>
            <p:cNvPr id="28" name="Straight Arrow Connector 27"/>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31" name="Oval 30"/>
          <p:cNvSpPr/>
          <p:nvPr/>
        </p:nvSpPr>
        <p:spPr>
          <a:xfrm>
            <a:off x="5687166" y="2119063"/>
            <a:ext cx="146338" cy="11397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Arc 33"/>
          <p:cNvSpPr/>
          <p:nvPr/>
        </p:nvSpPr>
        <p:spPr>
          <a:xfrm>
            <a:off x="1414043" y="1646633"/>
            <a:ext cx="4275795" cy="914400"/>
          </a:xfrm>
          <a:prstGeom prst="arc">
            <a:avLst>
              <a:gd name="adj1" fmla="val 11235731"/>
              <a:gd name="adj2" fmla="val 21414129"/>
            </a:avLst>
          </a:prstGeom>
          <a:ln>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8" name="Picture 37"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1746" y="2848080"/>
            <a:ext cx="486624" cy="243312"/>
          </a:xfrm>
          <a:prstGeom prst="rect">
            <a:avLst/>
          </a:prstGeom>
        </p:spPr>
      </p:pic>
      <p:pic>
        <p:nvPicPr>
          <p:cNvPr id="40" name="Picture 39"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78561" y="2377420"/>
            <a:ext cx="873183" cy="367226"/>
          </a:xfrm>
          <a:prstGeom prst="rect">
            <a:avLst/>
          </a:prstGeom>
        </p:spPr>
      </p:pic>
      <p:sp>
        <p:nvSpPr>
          <p:cNvPr id="44" name="Arc 43"/>
          <p:cNvSpPr/>
          <p:nvPr/>
        </p:nvSpPr>
        <p:spPr>
          <a:xfrm rot="1004470" flipH="1">
            <a:off x="5951706" y="2271970"/>
            <a:ext cx="2345256" cy="527595"/>
          </a:xfrm>
          <a:prstGeom prst="arc">
            <a:avLst>
              <a:gd name="adj1" fmla="val 10731098"/>
              <a:gd name="adj2" fmla="val 0"/>
            </a:avLst>
          </a:prstGeom>
          <a:ln>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Right Arrow 45"/>
          <p:cNvSpPr/>
          <p:nvPr/>
        </p:nvSpPr>
        <p:spPr>
          <a:xfrm>
            <a:off x="3104742" y="6300103"/>
            <a:ext cx="302418" cy="1722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01672" y="1197713"/>
            <a:ext cx="1567167" cy="393980"/>
          </a:xfrm>
          <a:prstGeom prst="rect">
            <a:avLst/>
          </a:prstGeom>
        </p:spPr>
      </p:pic>
      <p:pic>
        <p:nvPicPr>
          <p:cNvPr id="3" name="Picture 2" descr="latex-image-1.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509" y="6157567"/>
            <a:ext cx="2838332" cy="413349"/>
          </a:xfrm>
          <a:prstGeom prst="rect">
            <a:avLst/>
          </a:prstGeom>
        </p:spPr>
      </p:pic>
      <p:pic>
        <p:nvPicPr>
          <p:cNvPr id="20" name="Picture 19" descr="latex-image-1.pd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22873" y="3088432"/>
            <a:ext cx="245101" cy="382357"/>
          </a:xfrm>
          <a:prstGeom prst="rect">
            <a:avLst/>
          </a:prstGeom>
        </p:spPr>
      </p:pic>
      <p:pic>
        <p:nvPicPr>
          <p:cNvPr id="32" name="Picture 31" descr="latex-image-1.pd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96937" y="1729972"/>
            <a:ext cx="251688" cy="291958"/>
          </a:xfrm>
          <a:prstGeom prst="rect">
            <a:avLst/>
          </a:prstGeom>
        </p:spPr>
      </p:pic>
      <p:sp>
        <p:nvSpPr>
          <p:cNvPr id="33" name="Rectangle 32"/>
          <p:cNvSpPr/>
          <p:nvPr/>
        </p:nvSpPr>
        <p:spPr>
          <a:xfrm>
            <a:off x="6666403" y="6000104"/>
            <a:ext cx="1889830" cy="705556"/>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77266" y="6071410"/>
            <a:ext cx="2960161" cy="634249"/>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7866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4" grpId="0" animBg="1"/>
      <p:bldP spid="33"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qbs_tj10smooth6_v_template_28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9" y="1587500"/>
            <a:ext cx="4566832" cy="4597400"/>
          </a:xfrm>
          <a:prstGeom prst="rect">
            <a:avLst/>
          </a:prstGeom>
        </p:spPr>
      </p:pic>
      <p:pic>
        <p:nvPicPr>
          <p:cNvPr id="2" name="Picture 1" descr="dqbs_tj10smooth6_v_template_lbs_posed_28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8264" y="1442251"/>
            <a:ext cx="2993635" cy="4742650"/>
          </a:xfrm>
          <a:prstGeom prst="rect">
            <a:avLst/>
          </a:prstGeom>
        </p:spPr>
      </p:pic>
      <p:sp>
        <p:nvSpPr>
          <p:cNvPr id="77" name="Shape 77"/>
          <p:cNvSpPr>
            <a:spLocks noGrp="1"/>
          </p:cNvSpPr>
          <p:nvPr>
            <p:ph type="title"/>
          </p:nvPr>
        </p:nvSpPr>
        <p:spPr>
          <a:prstGeom prst="rect">
            <a:avLst/>
          </a:prstGeom>
        </p:spPr>
        <p:txBody>
          <a:bodyPr/>
          <a:lstStyle/>
          <a:p>
            <a:pPr lvl="0">
              <a:defRPr sz="1800"/>
            </a:pPr>
            <a:r>
              <a:rPr lang="en-US" sz="5000" dirty="0" smtClean="0"/>
              <a:t>Linear Blend Skinning</a:t>
            </a:r>
            <a:endParaRPr sz="5000" dirty="0"/>
          </a:p>
        </p:txBody>
      </p:sp>
      <p:sp>
        <p:nvSpPr>
          <p:cNvPr id="84" name="Shape 84"/>
          <p:cNvSpPr/>
          <p:nvPr/>
        </p:nvSpPr>
        <p:spPr>
          <a:xfrm>
            <a:off x="3364641" y="3598666"/>
            <a:ext cx="892969" cy="892969"/>
          </a:xfrm>
          <a:prstGeom prst="rightArrow">
            <a:avLst>
              <a:gd name="adj1" fmla="val 32000"/>
              <a:gd name="adj2" fmla="val 64000"/>
            </a:avLst>
          </a:prstGeom>
          <a:blipFill>
            <a:blip r:embed="rId5"/>
          </a:blipFill>
          <a:ln w="12700">
            <a:miter lim="400000"/>
          </a:ln>
          <a:effectLst>
            <a:outerShdw blurRad="38100" dist="25400" dir="5400000" rotWithShape="0">
              <a:srgbClr val="000000">
                <a:alpha val="50000"/>
              </a:srgbClr>
            </a:outerShdw>
          </a:effectLst>
        </p:spPr>
        <p:txBody>
          <a:bodyPr lIns="31887" tIns="31887" rIns="31887" bIns="31887" anchor="ctr"/>
          <a:lstStyle/>
          <a:p>
            <a:pPr lvl="0">
              <a:defRPr sz="2400">
                <a:solidFill>
                  <a:srgbClr val="FFFFFF"/>
                </a:solidFill>
              </a:defRPr>
            </a:pPr>
            <a:endParaRPr/>
          </a:p>
        </p:txBody>
      </p:sp>
      <p:pic>
        <p:nvPicPr>
          <p:cNvPr id="8" name="Picture 7" descr="dqbs_tj10smooth6_v_template_rigid_posed_28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5040" y="1442251"/>
            <a:ext cx="2986859" cy="4721585"/>
          </a:xfrm>
          <a:prstGeom prst="rect">
            <a:avLst/>
          </a:prstGeom>
        </p:spPr>
      </p:pic>
    </p:spTree>
    <p:extLst>
      <p:ext uri="{BB962C8B-B14F-4D97-AF65-F5344CB8AC3E}">
        <p14:creationId xmlns:p14="http://schemas.microsoft.com/office/powerpoint/2010/main" val="6722058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body" idx="1"/>
          </p:nvPr>
        </p:nvSpPr>
        <p:spPr>
          <a:xfrm>
            <a:off x="457200" y="1417639"/>
            <a:ext cx="8229600" cy="4708525"/>
          </a:xfrm>
          <a:prstGeom prst="rect">
            <a:avLst/>
          </a:prstGeom>
        </p:spPr>
        <p:txBody>
          <a:bodyPr>
            <a:normAutofit lnSpcReduction="10000"/>
          </a:bodyPr>
          <a:lstStyle/>
          <a:p>
            <a:pPr marL="0" indent="0">
              <a:buNone/>
            </a:pPr>
            <a:r>
              <a:rPr dirty="0"/>
              <a:t>Standard skinning produces vertices </a:t>
            </a:r>
            <a:r>
              <a:rPr dirty="0" smtClean="0"/>
              <a:t>from…</a:t>
            </a:r>
            <a:endParaRPr lang="en-US" dirty="0" smtClean="0"/>
          </a:p>
          <a:p>
            <a:pPr marL="0" indent="0">
              <a:buNone/>
            </a:pPr>
            <a:endParaRPr dirty="0" smtClean="0"/>
          </a:p>
          <a:p>
            <a:pPr lvl="1"/>
            <a:r>
              <a:rPr dirty="0" smtClean="0"/>
              <a:t>Rest pose vertices:</a:t>
            </a:r>
          </a:p>
          <a:p>
            <a:pPr lvl="1"/>
            <a:endParaRPr lang="en-US" dirty="0" smtClean="0"/>
          </a:p>
          <a:p>
            <a:pPr lvl="1"/>
            <a:r>
              <a:rPr dirty="0" smtClean="0"/>
              <a:t>Joint </a:t>
            </a:r>
            <a:r>
              <a:rPr dirty="0"/>
              <a:t>locations:</a:t>
            </a:r>
          </a:p>
          <a:p>
            <a:pPr lvl="1"/>
            <a:endParaRPr lang="en-US" dirty="0" smtClean="0"/>
          </a:p>
          <a:p>
            <a:pPr lvl="1"/>
            <a:r>
              <a:rPr dirty="0" smtClean="0"/>
              <a:t>Weights</a:t>
            </a:r>
            <a:r>
              <a:rPr dirty="0"/>
              <a:t>:</a:t>
            </a:r>
          </a:p>
          <a:p>
            <a:pPr lvl="1"/>
            <a:endParaRPr lang="en-US" dirty="0" smtClean="0"/>
          </a:p>
          <a:p>
            <a:pPr lvl="1"/>
            <a:r>
              <a:rPr dirty="0" smtClean="0"/>
              <a:t>Pose </a:t>
            </a:r>
            <a:r>
              <a:rPr dirty="0"/>
              <a:t>parameters: </a:t>
            </a:r>
          </a:p>
        </p:txBody>
      </p:sp>
      <p:pic>
        <p:nvPicPr>
          <p:cNvPr id="220" name="verts.png"/>
          <p:cNvPicPr>
            <a:picLocks noChangeAspect="1"/>
          </p:cNvPicPr>
          <p:nvPr/>
        </p:nvPicPr>
        <p:blipFill>
          <a:blip r:embed="rId3">
            <a:extLst/>
          </a:blip>
          <a:stretch>
            <a:fillRect/>
          </a:stretch>
        </p:blipFill>
        <p:spPr>
          <a:xfrm>
            <a:off x="6894847" y="2607207"/>
            <a:ext cx="1933571" cy="3750124"/>
          </a:xfrm>
          <a:prstGeom prst="rect">
            <a:avLst/>
          </a:prstGeom>
          <a:ln w="12700">
            <a:miter lim="400000"/>
          </a:ln>
        </p:spPr>
      </p:pic>
      <p:sp>
        <p:nvSpPr>
          <p:cNvPr id="221" name="Shape 221"/>
          <p:cNvSpPr>
            <a:spLocks noGrp="1"/>
          </p:cNvSpPr>
          <p:nvPr>
            <p:ph type="title"/>
          </p:nvPr>
        </p:nvSpPr>
        <p:spPr>
          <a:prstGeom prst="rect">
            <a:avLst/>
          </a:prstGeom>
        </p:spPr>
        <p:txBody>
          <a:bodyPr/>
          <a:lstStyle/>
          <a:p>
            <a:r>
              <a:rPr dirty="0"/>
              <a:t>Standard Skinning</a:t>
            </a:r>
          </a:p>
        </p:txBody>
      </p:sp>
      <p:sp>
        <p:nvSpPr>
          <p:cNvPr id="222" name="Shape 222"/>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sp>
        <p:nvSpPr>
          <p:cNvPr id="227" name="Shape 227"/>
          <p:cNvSpPr/>
          <p:nvPr/>
        </p:nvSpPr>
        <p:spPr>
          <a:xfrm>
            <a:off x="797795" y="2418297"/>
            <a:ext cx="5656281" cy="665468"/>
          </a:xfrm>
          <a:prstGeom prst="roundRect">
            <a:avLst>
              <a:gd name="adj" fmla="val 20301"/>
            </a:avLst>
          </a:prstGeom>
          <a:ln w="88900">
            <a:solidFill>
              <a:srgbClr val="87C345"/>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250" y="2526605"/>
            <a:ext cx="1727200" cy="444500"/>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1485" y="3453466"/>
            <a:ext cx="1651000" cy="444500"/>
          </a:xfrm>
          <a:prstGeom prst="rect">
            <a:avLst/>
          </a:prstGeom>
        </p:spPr>
      </p:pic>
      <p:pic>
        <p:nvPicPr>
          <p:cNvPr id="13" name="Picture 1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179" y="4368512"/>
            <a:ext cx="2286000" cy="444500"/>
          </a:xfrm>
          <a:prstGeom prst="rect">
            <a:avLst/>
          </a:prstGeom>
        </p:spPr>
      </p:pic>
      <p:pic>
        <p:nvPicPr>
          <p:cNvPr id="2" name="Picture 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2321" y="5323651"/>
            <a:ext cx="1600200" cy="469900"/>
          </a:xfrm>
          <a:prstGeom prst="rect">
            <a:avLst/>
          </a:prstGeom>
        </p:spPr>
      </p:pic>
    </p:spTree>
    <p:extLst>
      <p:ext uri="{BB962C8B-B14F-4D97-AF65-F5344CB8AC3E}">
        <p14:creationId xmlns:p14="http://schemas.microsoft.com/office/powerpoint/2010/main" val="23224351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body" idx="1"/>
          </p:nvPr>
        </p:nvSpPr>
        <p:spPr>
          <a:xfrm>
            <a:off x="457200" y="1417639"/>
            <a:ext cx="8229600" cy="4708525"/>
          </a:xfrm>
          <a:prstGeom prst="rect">
            <a:avLst/>
          </a:prstGeom>
        </p:spPr>
        <p:txBody>
          <a:bodyPr>
            <a:normAutofit lnSpcReduction="10000"/>
          </a:bodyPr>
          <a:lstStyle/>
          <a:p>
            <a:pPr marL="0" indent="0">
              <a:buNone/>
            </a:pPr>
            <a:r>
              <a:rPr dirty="0"/>
              <a:t>Standard skinning produces vertices </a:t>
            </a:r>
            <a:r>
              <a:rPr dirty="0" smtClean="0"/>
              <a:t>from…</a:t>
            </a:r>
            <a:endParaRPr lang="en-US" dirty="0" smtClean="0"/>
          </a:p>
          <a:p>
            <a:pPr marL="0" indent="0">
              <a:buNone/>
            </a:pPr>
            <a:endParaRPr dirty="0" smtClean="0"/>
          </a:p>
          <a:p>
            <a:pPr lvl="1"/>
            <a:r>
              <a:rPr dirty="0" smtClean="0"/>
              <a:t>Rest pose vertices:</a:t>
            </a:r>
          </a:p>
          <a:p>
            <a:pPr lvl="1"/>
            <a:endParaRPr lang="en-US" dirty="0" smtClean="0"/>
          </a:p>
          <a:p>
            <a:pPr lvl="1"/>
            <a:r>
              <a:rPr dirty="0" smtClean="0"/>
              <a:t>Joint </a:t>
            </a:r>
            <a:r>
              <a:rPr dirty="0"/>
              <a:t>locations:</a:t>
            </a:r>
          </a:p>
          <a:p>
            <a:pPr lvl="1"/>
            <a:endParaRPr lang="en-US" dirty="0" smtClean="0"/>
          </a:p>
          <a:p>
            <a:pPr lvl="1"/>
            <a:r>
              <a:rPr dirty="0" smtClean="0"/>
              <a:t>Weights</a:t>
            </a:r>
            <a:r>
              <a:rPr dirty="0"/>
              <a:t>:</a:t>
            </a:r>
          </a:p>
          <a:p>
            <a:pPr lvl="1"/>
            <a:endParaRPr lang="en-US" dirty="0" smtClean="0"/>
          </a:p>
          <a:p>
            <a:pPr lvl="1"/>
            <a:r>
              <a:rPr dirty="0" smtClean="0"/>
              <a:t>Pose </a:t>
            </a:r>
            <a:r>
              <a:rPr dirty="0"/>
              <a:t>parameters: </a:t>
            </a:r>
          </a:p>
        </p:txBody>
      </p:sp>
      <p:sp>
        <p:nvSpPr>
          <p:cNvPr id="221" name="Shape 221"/>
          <p:cNvSpPr>
            <a:spLocks noGrp="1"/>
          </p:cNvSpPr>
          <p:nvPr>
            <p:ph type="title"/>
          </p:nvPr>
        </p:nvSpPr>
        <p:spPr>
          <a:prstGeom prst="rect">
            <a:avLst/>
          </a:prstGeom>
        </p:spPr>
        <p:txBody>
          <a:bodyPr/>
          <a:lstStyle/>
          <a:p>
            <a:r>
              <a:rPr dirty="0"/>
              <a:t>Standard Skinning</a:t>
            </a:r>
          </a:p>
        </p:txBody>
      </p:sp>
      <p:sp>
        <p:nvSpPr>
          <p:cNvPr id="222" name="Shape 222"/>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sp>
        <p:nvSpPr>
          <p:cNvPr id="227" name="Shape 227"/>
          <p:cNvSpPr/>
          <p:nvPr/>
        </p:nvSpPr>
        <p:spPr>
          <a:xfrm>
            <a:off x="797795" y="3366477"/>
            <a:ext cx="5656281" cy="665468"/>
          </a:xfrm>
          <a:prstGeom prst="roundRect">
            <a:avLst>
              <a:gd name="adj" fmla="val 20301"/>
            </a:avLst>
          </a:prstGeom>
          <a:ln w="88900">
            <a:solidFill>
              <a:srgbClr val="87C345"/>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250" y="2526605"/>
            <a:ext cx="1727200" cy="444500"/>
          </a:xfrm>
          <a:prstGeom prst="rect">
            <a:avLst/>
          </a:prstGeom>
        </p:spPr>
      </p:pic>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1485" y="3453466"/>
            <a:ext cx="1651000" cy="444500"/>
          </a:xfrm>
          <a:prstGeom prst="rect">
            <a:avLst/>
          </a:prstGeom>
        </p:spPr>
      </p:pic>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179" y="4368512"/>
            <a:ext cx="2286000" cy="444500"/>
          </a:xfrm>
          <a:prstGeom prst="rect">
            <a:avLst/>
          </a:prstGeom>
        </p:spPr>
      </p:pic>
      <p:pic>
        <p:nvPicPr>
          <p:cNvPr id="2" name="Picture 1" descr="latex-image-1.pdf"/>
          <p:cNvPicPr>
            <a:picLocks noChangeAspect="1"/>
          </p:cNvPicPr>
          <p:nvPr/>
        </p:nvPicPr>
        <p:blipFill rotWithShape="1">
          <a:blip r:embed="rId6">
            <a:extLst>
              <a:ext uri="{28A0092B-C50C-407E-A947-70E740481C1C}">
                <a14:useLocalDpi xmlns:a14="http://schemas.microsoft.com/office/drawing/2010/main" val="0"/>
              </a:ext>
            </a:extLst>
          </a:blip>
          <a:srcRect l="-4954"/>
          <a:stretch/>
        </p:blipFill>
        <p:spPr>
          <a:xfrm>
            <a:off x="4383051" y="5323651"/>
            <a:ext cx="1679470" cy="469900"/>
          </a:xfrm>
          <a:prstGeom prst="rect">
            <a:avLst/>
          </a:prstGeom>
        </p:spPr>
      </p:pic>
      <p:pic>
        <p:nvPicPr>
          <p:cNvPr id="14" name="verts_and_joints.png"/>
          <p:cNvPicPr>
            <a:picLocks noChangeAspect="1"/>
          </p:cNvPicPr>
          <p:nvPr/>
        </p:nvPicPr>
        <p:blipFill>
          <a:blip r:embed="rId7">
            <a:extLst/>
          </a:blip>
          <a:stretch>
            <a:fillRect/>
          </a:stretch>
        </p:blipFill>
        <p:spPr>
          <a:xfrm>
            <a:off x="6894847" y="2607207"/>
            <a:ext cx="1922426" cy="3733407"/>
          </a:xfrm>
          <a:prstGeom prst="rect">
            <a:avLst/>
          </a:prstGeom>
          <a:ln w="12700">
            <a:miter lim="400000"/>
          </a:ln>
        </p:spPr>
      </p:pic>
      <p:sp>
        <p:nvSpPr>
          <p:cNvPr id="15" name="Shape 234"/>
          <p:cNvSpPr/>
          <p:nvPr/>
        </p:nvSpPr>
        <p:spPr>
          <a:xfrm flipV="1">
            <a:off x="6454076" y="3070714"/>
            <a:ext cx="1261242" cy="578477"/>
          </a:xfrm>
          <a:prstGeom prst="line">
            <a:avLst/>
          </a:prstGeom>
          <a:ln w="88900">
            <a:solidFill>
              <a:srgbClr val="87C345"/>
            </a:solidFill>
            <a:miter lim="400000"/>
            <a:tailEnd type="triangle"/>
          </a:ln>
          <a:effectLst>
            <a:outerShdw blurRad="38100" dist="25400" dir="5400000" rotWithShape="0">
              <a:srgbClr val="000000">
                <a:alpha val="50000"/>
              </a:srgbClr>
            </a:outerShdw>
          </a:effectLst>
        </p:spPr>
        <p:txBody>
          <a:bodyPr lIns="35717" tIns="35717" rIns="35717" bIns="35717" anchor="ctr"/>
          <a:lstStyle/>
          <a:p>
            <a:pPr>
              <a:defRPr sz="2400"/>
            </a:pPr>
            <a:endParaRPr/>
          </a:p>
        </p:txBody>
      </p:sp>
      <p:sp>
        <p:nvSpPr>
          <p:cNvPr id="16" name="Shape 234"/>
          <p:cNvSpPr/>
          <p:nvPr/>
        </p:nvSpPr>
        <p:spPr>
          <a:xfrm>
            <a:off x="6454076" y="3714431"/>
            <a:ext cx="826331" cy="183534"/>
          </a:xfrm>
          <a:prstGeom prst="line">
            <a:avLst/>
          </a:prstGeom>
          <a:ln w="88900">
            <a:solidFill>
              <a:srgbClr val="87C345"/>
            </a:solidFill>
            <a:miter lim="400000"/>
            <a:tailEnd type="triangle"/>
          </a:ln>
          <a:effectLst>
            <a:outerShdw blurRad="38100" dist="25400" dir="5400000" rotWithShape="0">
              <a:srgbClr val="000000">
                <a:alpha val="50000"/>
              </a:srgbClr>
            </a:outerShdw>
          </a:effectLst>
        </p:spPr>
        <p:txBody>
          <a:bodyPr lIns="35717" tIns="35717" rIns="35717" bIns="35717" anchor="ctr"/>
          <a:lstStyle/>
          <a:p>
            <a:pPr>
              <a:defRPr sz="2400"/>
            </a:pPr>
            <a:endParaRPr/>
          </a:p>
        </p:txBody>
      </p:sp>
    </p:spTree>
    <p:extLst>
      <p:ext uri="{BB962C8B-B14F-4D97-AF65-F5344CB8AC3E}">
        <p14:creationId xmlns:p14="http://schemas.microsoft.com/office/powerpoint/2010/main" val="366945061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body" idx="1"/>
          </p:nvPr>
        </p:nvSpPr>
        <p:spPr>
          <a:xfrm>
            <a:off x="457200" y="1417639"/>
            <a:ext cx="8229600" cy="4708525"/>
          </a:xfrm>
          <a:prstGeom prst="rect">
            <a:avLst/>
          </a:prstGeom>
        </p:spPr>
        <p:txBody>
          <a:bodyPr>
            <a:normAutofit lnSpcReduction="10000"/>
          </a:bodyPr>
          <a:lstStyle/>
          <a:p>
            <a:pPr marL="0" indent="0">
              <a:buNone/>
            </a:pPr>
            <a:r>
              <a:rPr dirty="0"/>
              <a:t>Standard skinning produces vertices </a:t>
            </a:r>
            <a:r>
              <a:rPr dirty="0" smtClean="0"/>
              <a:t>from…</a:t>
            </a:r>
            <a:endParaRPr lang="en-US" dirty="0" smtClean="0"/>
          </a:p>
          <a:p>
            <a:pPr marL="0" indent="0">
              <a:buNone/>
            </a:pPr>
            <a:endParaRPr dirty="0" smtClean="0"/>
          </a:p>
          <a:p>
            <a:pPr lvl="1"/>
            <a:r>
              <a:rPr dirty="0" smtClean="0"/>
              <a:t>Rest pose vertices:</a:t>
            </a:r>
          </a:p>
          <a:p>
            <a:pPr lvl="1"/>
            <a:endParaRPr lang="en-US" dirty="0" smtClean="0"/>
          </a:p>
          <a:p>
            <a:pPr lvl="1"/>
            <a:r>
              <a:rPr dirty="0" smtClean="0"/>
              <a:t>Joint </a:t>
            </a:r>
            <a:r>
              <a:rPr dirty="0"/>
              <a:t>locations:</a:t>
            </a:r>
          </a:p>
          <a:p>
            <a:pPr lvl="1"/>
            <a:endParaRPr lang="en-US" dirty="0" smtClean="0"/>
          </a:p>
          <a:p>
            <a:pPr lvl="1"/>
            <a:r>
              <a:rPr dirty="0" smtClean="0"/>
              <a:t>Weights</a:t>
            </a:r>
            <a:r>
              <a:rPr dirty="0"/>
              <a:t>:</a:t>
            </a:r>
          </a:p>
          <a:p>
            <a:pPr lvl="1"/>
            <a:endParaRPr lang="en-US" dirty="0" smtClean="0"/>
          </a:p>
          <a:p>
            <a:pPr lvl="1"/>
            <a:r>
              <a:rPr dirty="0" smtClean="0"/>
              <a:t>Pose </a:t>
            </a:r>
            <a:r>
              <a:rPr dirty="0"/>
              <a:t>parameters: </a:t>
            </a:r>
          </a:p>
        </p:txBody>
      </p:sp>
      <p:sp>
        <p:nvSpPr>
          <p:cNvPr id="221" name="Shape 221"/>
          <p:cNvSpPr>
            <a:spLocks noGrp="1"/>
          </p:cNvSpPr>
          <p:nvPr>
            <p:ph type="title"/>
          </p:nvPr>
        </p:nvSpPr>
        <p:spPr>
          <a:prstGeom prst="rect">
            <a:avLst/>
          </a:prstGeom>
        </p:spPr>
        <p:txBody>
          <a:bodyPr/>
          <a:lstStyle/>
          <a:p>
            <a:r>
              <a:rPr dirty="0"/>
              <a:t>Standard Skinning</a:t>
            </a:r>
          </a:p>
        </p:txBody>
      </p:sp>
      <p:sp>
        <p:nvSpPr>
          <p:cNvPr id="222" name="Shape 222"/>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sp>
        <p:nvSpPr>
          <p:cNvPr id="227" name="Shape 227"/>
          <p:cNvSpPr/>
          <p:nvPr/>
        </p:nvSpPr>
        <p:spPr>
          <a:xfrm>
            <a:off x="797796" y="4279863"/>
            <a:ext cx="4690780" cy="665468"/>
          </a:xfrm>
          <a:prstGeom prst="roundRect">
            <a:avLst>
              <a:gd name="adj" fmla="val 20301"/>
            </a:avLst>
          </a:prstGeom>
          <a:ln w="88900">
            <a:solidFill>
              <a:srgbClr val="87C345"/>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250" y="2526605"/>
            <a:ext cx="1727200" cy="444500"/>
          </a:xfrm>
          <a:prstGeom prst="rect">
            <a:avLst/>
          </a:prstGeom>
        </p:spPr>
      </p:pic>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1485" y="3453466"/>
            <a:ext cx="1651000" cy="444500"/>
          </a:xfrm>
          <a:prstGeom prst="rect">
            <a:avLst/>
          </a:prstGeom>
        </p:spPr>
      </p:pic>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179" y="4368512"/>
            <a:ext cx="2286000" cy="444500"/>
          </a:xfrm>
          <a:prstGeom prst="rect">
            <a:avLst/>
          </a:prstGeom>
        </p:spPr>
      </p:pic>
      <p:pic>
        <p:nvPicPr>
          <p:cNvPr id="15" name="Picture 14" descr="dqbs_tj10smooth6_v_template_28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4751" y="2971105"/>
            <a:ext cx="3016459" cy="3036650"/>
          </a:xfrm>
          <a:prstGeom prst="rect">
            <a:avLst/>
          </a:prstGeom>
        </p:spPr>
      </p:pic>
      <p:pic>
        <p:nvPicPr>
          <p:cNvPr id="2" name="Picture 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4000" y="5324400"/>
            <a:ext cx="1600200" cy="469900"/>
          </a:xfrm>
          <a:prstGeom prst="rect">
            <a:avLst/>
          </a:prstGeom>
        </p:spPr>
      </p:pic>
    </p:spTree>
    <p:extLst>
      <p:ext uri="{BB962C8B-B14F-4D97-AF65-F5344CB8AC3E}">
        <p14:creationId xmlns:p14="http://schemas.microsoft.com/office/powerpoint/2010/main" val="69006236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body" idx="1"/>
          </p:nvPr>
        </p:nvSpPr>
        <p:spPr>
          <a:xfrm>
            <a:off x="457200" y="1417639"/>
            <a:ext cx="8229600" cy="4708525"/>
          </a:xfrm>
          <a:prstGeom prst="rect">
            <a:avLst/>
          </a:prstGeom>
        </p:spPr>
        <p:txBody>
          <a:bodyPr>
            <a:normAutofit lnSpcReduction="10000"/>
          </a:bodyPr>
          <a:lstStyle/>
          <a:p>
            <a:pPr marL="0" indent="0">
              <a:buNone/>
            </a:pPr>
            <a:r>
              <a:rPr dirty="0"/>
              <a:t>Standard skinning produces vertices </a:t>
            </a:r>
            <a:r>
              <a:rPr dirty="0" smtClean="0"/>
              <a:t>from…</a:t>
            </a:r>
            <a:endParaRPr lang="en-US" dirty="0" smtClean="0"/>
          </a:p>
          <a:p>
            <a:pPr marL="0" indent="0">
              <a:buNone/>
            </a:pPr>
            <a:endParaRPr dirty="0" smtClean="0"/>
          </a:p>
          <a:p>
            <a:pPr lvl="1"/>
            <a:r>
              <a:rPr dirty="0" smtClean="0"/>
              <a:t>Rest pose vertices:</a:t>
            </a:r>
          </a:p>
          <a:p>
            <a:pPr lvl="1"/>
            <a:endParaRPr lang="en-US" dirty="0" smtClean="0"/>
          </a:p>
          <a:p>
            <a:pPr lvl="1"/>
            <a:r>
              <a:rPr dirty="0" smtClean="0"/>
              <a:t>Joint </a:t>
            </a:r>
            <a:r>
              <a:rPr dirty="0"/>
              <a:t>locations:</a:t>
            </a:r>
          </a:p>
          <a:p>
            <a:pPr lvl="1"/>
            <a:endParaRPr lang="en-US" dirty="0" smtClean="0"/>
          </a:p>
          <a:p>
            <a:pPr lvl="1"/>
            <a:r>
              <a:rPr dirty="0" smtClean="0"/>
              <a:t>Weights</a:t>
            </a:r>
            <a:r>
              <a:rPr dirty="0"/>
              <a:t>:</a:t>
            </a:r>
          </a:p>
          <a:p>
            <a:pPr lvl="1"/>
            <a:endParaRPr lang="en-US" dirty="0" smtClean="0"/>
          </a:p>
          <a:p>
            <a:pPr lvl="1"/>
            <a:r>
              <a:rPr dirty="0" smtClean="0"/>
              <a:t>Pose </a:t>
            </a:r>
            <a:r>
              <a:rPr dirty="0"/>
              <a:t>parameters: </a:t>
            </a:r>
          </a:p>
        </p:txBody>
      </p:sp>
      <p:sp>
        <p:nvSpPr>
          <p:cNvPr id="221" name="Shape 221"/>
          <p:cNvSpPr>
            <a:spLocks noGrp="1"/>
          </p:cNvSpPr>
          <p:nvPr>
            <p:ph type="title"/>
          </p:nvPr>
        </p:nvSpPr>
        <p:spPr>
          <a:prstGeom prst="rect">
            <a:avLst/>
          </a:prstGeom>
        </p:spPr>
        <p:txBody>
          <a:bodyPr/>
          <a:lstStyle/>
          <a:p>
            <a:r>
              <a:rPr dirty="0"/>
              <a:t>Standard Skinning</a:t>
            </a:r>
          </a:p>
        </p:txBody>
      </p:sp>
      <p:sp>
        <p:nvSpPr>
          <p:cNvPr id="222" name="Shape 222"/>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250" y="2526605"/>
            <a:ext cx="1727200" cy="444500"/>
          </a:xfrm>
          <a:prstGeom prst="rect">
            <a:avLst/>
          </a:prstGeom>
        </p:spPr>
      </p:pic>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1485" y="3453466"/>
            <a:ext cx="1651000" cy="444500"/>
          </a:xfrm>
          <a:prstGeom prst="rect">
            <a:avLst/>
          </a:prstGeom>
        </p:spPr>
      </p:pic>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179" y="4368512"/>
            <a:ext cx="2286000" cy="444500"/>
          </a:xfrm>
          <a:prstGeom prst="rect">
            <a:avLst/>
          </a:prstGeom>
        </p:spPr>
      </p:pic>
      <p:pic>
        <p:nvPicPr>
          <p:cNvPr id="2" name="Picture 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2321" y="5323651"/>
            <a:ext cx="1600200" cy="469900"/>
          </a:xfrm>
          <a:prstGeom prst="rect">
            <a:avLst/>
          </a:prstGeom>
        </p:spPr>
      </p:pic>
      <p:sp>
        <p:nvSpPr>
          <p:cNvPr id="15" name="Shape 227"/>
          <p:cNvSpPr/>
          <p:nvPr/>
        </p:nvSpPr>
        <p:spPr>
          <a:xfrm>
            <a:off x="911704" y="5258659"/>
            <a:ext cx="5342313" cy="665468"/>
          </a:xfrm>
          <a:prstGeom prst="roundRect">
            <a:avLst>
              <a:gd name="adj" fmla="val 20301"/>
            </a:avLst>
          </a:prstGeom>
          <a:ln w="88900">
            <a:solidFill>
              <a:srgbClr val="87C345"/>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4" name="Picture 3" descr="dqbs_tj10smooth6_v_out_joints_skel_27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3200" y="2526605"/>
            <a:ext cx="2521339" cy="3851276"/>
          </a:xfrm>
          <a:prstGeom prst="rect">
            <a:avLst/>
          </a:prstGeom>
        </p:spPr>
      </p:pic>
    </p:spTree>
    <p:extLst>
      <p:ext uri="{BB962C8B-B14F-4D97-AF65-F5344CB8AC3E}">
        <p14:creationId xmlns:p14="http://schemas.microsoft.com/office/powerpoint/2010/main" val="79327799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body" idx="1"/>
          </p:nvPr>
        </p:nvSpPr>
        <p:spPr>
          <a:xfrm>
            <a:off x="457200" y="1417639"/>
            <a:ext cx="8229600" cy="4708525"/>
          </a:xfrm>
          <a:prstGeom prst="rect">
            <a:avLst/>
          </a:prstGeom>
        </p:spPr>
        <p:txBody>
          <a:bodyPr>
            <a:normAutofit/>
          </a:bodyPr>
          <a:lstStyle/>
          <a:p>
            <a:pPr lvl="1"/>
            <a:r>
              <a:rPr dirty="0" smtClean="0"/>
              <a:t>Rest pose vertices:</a:t>
            </a:r>
            <a:endParaRPr lang="en-US" dirty="0" smtClean="0"/>
          </a:p>
          <a:p>
            <a:pPr lvl="1"/>
            <a:r>
              <a:rPr dirty="0" smtClean="0"/>
              <a:t>Joint </a:t>
            </a:r>
            <a:r>
              <a:rPr dirty="0"/>
              <a:t>locations</a:t>
            </a:r>
            <a:r>
              <a:rPr dirty="0" smtClean="0"/>
              <a:t>:</a:t>
            </a:r>
            <a:endParaRPr lang="en-US" dirty="0" smtClean="0"/>
          </a:p>
          <a:p>
            <a:pPr lvl="1"/>
            <a:r>
              <a:rPr dirty="0" smtClean="0"/>
              <a:t>Weights:</a:t>
            </a:r>
            <a:endParaRPr lang="en-US" dirty="0" smtClean="0"/>
          </a:p>
          <a:p>
            <a:pPr lvl="1"/>
            <a:r>
              <a:rPr dirty="0" smtClean="0"/>
              <a:t>Pose </a:t>
            </a:r>
            <a:r>
              <a:rPr dirty="0"/>
              <a:t>parameters: </a:t>
            </a:r>
          </a:p>
        </p:txBody>
      </p:sp>
      <p:sp>
        <p:nvSpPr>
          <p:cNvPr id="221" name="Shape 221"/>
          <p:cNvSpPr>
            <a:spLocks noGrp="1"/>
          </p:cNvSpPr>
          <p:nvPr>
            <p:ph type="title"/>
          </p:nvPr>
        </p:nvSpPr>
        <p:spPr>
          <a:prstGeom prst="rect">
            <a:avLst/>
          </a:prstGeom>
        </p:spPr>
        <p:txBody>
          <a:bodyPr/>
          <a:lstStyle/>
          <a:p>
            <a:r>
              <a:rPr lang="en-US" dirty="0" smtClean="0"/>
              <a:t>Skinning function</a:t>
            </a:r>
            <a:endParaRPr dirty="0"/>
          </a:p>
        </p:txBody>
      </p:sp>
      <p:sp>
        <p:nvSpPr>
          <p:cNvPr id="222" name="Shape 222"/>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321" y="1398395"/>
            <a:ext cx="1727200" cy="444500"/>
          </a:xfrm>
          <a:prstGeom prst="rect">
            <a:avLst/>
          </a:prstGeom>
        </p:spPr>
      </p:pic>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9812" y="1891005"/>
            <a:ext cx="1651000" cy="444500"/>
          </a:xfrm>
          <a:prstGeom prst="rect">
            <a:avLst/>
          </a:prstGeom>
        </p:spPr>
      </p:pic>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179" y="2444134"/>
            <a:ext cx="2286000" cy="444500"/>
          </a:xfrm>
          <a:prstGeom prst="rect">
            <a:avLst/>
          </a:prstGeom>
        </p:spPr>
      </p:pic>
      <p:pic>
        <p:nvPicPr>
          <p:cNvPr id="2" name="Picture 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9079" y="2888634"/>
            <a:ext cx="1600200" cy="469900"/>
          </a:xfrm>
          <a:prstGeom prst="rect">
            <a:avLst/>
          </a:prstGeom>
        </p:spPr>
      </p:pic>
      <p:sp>
        <p:nvSpPr>
          <p:cNvPr id="15" name="Shape 227"/>
          <p:cNvSpPr/>
          <p:nvPr/>
        </p:nvSpPr>
        <p:spPr>
          <a:xfrm>
            <a:off x="1606093" y="3986367"/>
            <a:ext cx="5342313" cy="1068030"/>
          </a:xfrm>
          <a:prstGeom prst="roundRect">
            <a:avLst>
              <a:gd name="adj" fmla="val 20301"/>
            </a:avLst>
          </a:prstGeom>
          <a:ln w="88900">
            <a:solidFill>
              <a:srgbClr val="87C345"/>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3" name="Picture 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6646" y="4210577"/>
            <a:ext cx="4978400" cy="571500"/>
          </a:xfrm>
          <a:prstGeom prst="rect">
            <a:avLst/>
          </a:prstGeom>
        </p:spPr>
      </p:pic>
    </p:spTree>
    <p:extLst>
      <p:ext uri="{BB962C8B-B14F-4D97-AF65-F5344CB8AC3E}">
        <p14:creationId xmlns:p14="http://schemas.microsoft.com/office/powerpoint/2010/main" val="388452906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qbs_tj10smooth6_v_template_28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 y="1587500"/>
            <a:ext cx="4566832" cy="4597400"/>
          </a:xfrm>
          <a:prstGeom prst="rect">
            <a:avLst/>
          </a:prstGeom>
        </p:spPr>
      </p:pic>
      <p:pic>
        <p:nvPicPr>
          <p:cNvPr id="2" name="Picture 1" descr="dqbs_tj10smooth6_v_template_lbs_posed_28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8264" y="1442251"/>
            <a:ext cx="2993635" cy="4742650"/>
          </a:xfrm>
          <a:prstGeom prst="rect">
            <a:avLst/>
          </a:prstGeom>
        </p:spPr>
      </p:pic>
      <p:sp>
        <p:nvSpPr>
          <p:cNvPr id="77" name="Shape 77"/>
          <p:cNvSpPr>
            <a:spLocks noGrp="1"/>
          </p:cNvSpPr>
          <p:nvPr>
            <p:ph type="title"/>
          </p:nvPr>
        </p:nvSpPr>
        <p:spPr>
          <a:prstGeom prst="rect">
            <a:avLst/>
          </a:prstGeom>
        </p:spPr>
        <p:txBody>
          <a:bodyPr/>
          <a:lstStyle/>
          <a:p>
            <a:pPr lvl="0">
              <a:defRPr sz="1800"/>
            </a:pPr>
            <a:r>
              <a:rPr lang="en-US" sz="5000" dirty="0" smtClean="0"/>
              <a:t>LBS problems</a:t>
            </a:r>
            <a:endParaRPr sz="5000" dirty="0"/>
          </a:p>
        </p:txBody>
      </p:sp>
      <p:sp>
        <p:nvSpPr>
          <p:cNvPr id="84" name="Shape 84"/>
          <p:cNvSpPr/>
          <p:nvPr/>
        </p:nvSpPr>
        <p:spPr>
          <a:xfrm>
            <a:off x="3364641" y="3598666"/>
            <a:ext cx="892969" cy="892969"/>
          </a:xfrm>
          <a:prstGeom prst="rightArrow">
            <a:avLst>
              <a:gd name="adj1" fmla="val 32000"/>
              <a:gd name="adj2" fmla="val 64000"/>
            </a:avLst>
          </a:prstGeom>
          <a:blipFill>
            <a:blip r:embed="rId5"/>
          </a:blipFill>
          <a:ln w="12700">
            <a:miter lim="400000"/>
          </a:ln>
          <a:effectLst>
            <a:outerShdw blurRad="38100" dist="25400" dir="5400000" rotWithShape="0">
              <a:srgbClr val="000000">
                <a:alpha val="50000"/>
              </a:srgbClr>
            </a:outerShdw>
          </a:effectLst>
        </p:spPr>
        <p:txBody>
          <a:bodyPr lIns="31887" tIns="31887" rIns="31887" bIns="31887" anchor="ctr"/>
          <a:lstStyle/>
          <a:p>
            <a:pPr lvl="0">
              <a:defRPr sz="2400">
                <a:solidFill>
                  <a:srgbClr val="FFFFFF"/>
                </a:solidFill>
              </a:defRPr>
            </a:pPr>
            <a:endParaRPr/>
          </a:p>
        </p:txBody>
      </p:sp>
      <p:cxnSp>
        <p:nvCxnSpPr>
          <p:cNvPr id="4" name="Straight Arrow Connector 3"/>
          <p:cNvCxnSpPr/>
          <p:nvPr/>
        </p:nvCxnSpPr>
        <p:spPr>
          <a:xfrm>
            <a:off x="4974298" y="2694128"/>
            <a:ext cx="586909" cy="4233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7514364" y="2193790"/>
            <a:ext cx="384859" cy="59655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59122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585"/>
            <a:ext cx="9144000" cy="764483"/>
          </a:xfrm>
        </p:spPr>
        <p:txBody>
          <a:bodyPr>
            <a:normAutofit fontScale="90000"/>
          </a:bodyPr>
          <a:lstStyle/>
          <a:p>
            <a:r>
              <a:rPr lang="en-US" dirty="0" smtClean="0"/>
              <a:t>Problems with Triangle Based Models</a:t>
            </a:r>
            <a:endParaRPr lang="en-US" dirty="0"/>
          </a:p>
        </p:txBody>
      </p:sp>
      <p:sp>
        <p:nvSpPr>
          <p:cNvPr id="3" name="Content Placeholder 2"/>
          <p:cNvSpPr>
            <a:spLocks noGrp="1"/>
          </p:cNvSpPr>
          <p:nvPr>
            <p:ph idx="1"/>
          </p:nvPr>
        </p:nvSpPr>
        <p:spPr>
          <a:xfrm>
            <a:off x="457200" y="1442551"/>
            <a:ext cx="8229600" cy="4683613"/>
          </a:xfrm>
        </p:spPr>
        <p:txBody>
          <a:bodyPr>
            <a:normAutofit/>
          </a:bodyPr>
          <a:lstStyle/>
          <a:p>
            <a:r>
              <a:rPr lang="en-US" dirty="0" smtClean="0"/>
              <a:t>Shape as 3x3 deformation matrices is </a:t>
            </a:r>
            <a:r>
              <a:rPr lang="en-US" dirty="0" err="1" smtClean="0"/>
              <a:t>overcomplete</a:t>
            </a:r>
            <a:r>
              <a:rPr lang="en-US" dirty="0" smtClean="0"/>
              <a:t> (9D </a:t>
            </a:r>
            <a:r>
              <a:rPr lang="en-US" dirty="0" err="1" smtClean="0"/>
              <a:t>vs</a:t>
            </a:r>
            <a:r>
              <a:rPr lang="en-US" dirty="0" smtClean="0"/>
              <a:t> 6D)</a:t>
            </a:r>
          </a:p>
          <a:p>
            <a:endParaRPr lang="en-US" dirty="0" smtClean="0"/>
          </a:p>
          <a:p>
            <a:r>
              <a:rPr lang="en-US" dirty="0" smtClean="0"/>
              <a:t>PCA on this non-Euclidean space is wrong</a:t>
            </a:r>
          </a:p>
          <a:p>
            <a:endParaRPr lang="en-US" dirty="0" smtClean="0"/>
          </a:p>
          <a:p>
            <a:r>
              <a:rPr lang="en-US" dirty="0" smtClean="0"/>
              <a:t>Least squares step to be solved at the end</a:t>
            </a:r>
          </a:p>
          <a:p>
            <a:endParaRPr lang="en-US" dirty="0"/>
          </a:p>
          <a:p>
            <a:r>
              <a:rPr lang="en-US" dirty="0"/>
              <a:t>Not compatible with standard graphics</a:t>
            </a:r>
          </a:p>
          <a:p>
            <a:endParaRPr lang="en-US" dirty="0" smtClean="0"/>
          </a:p>
        </p:txBody>
      </p:sp>
      <p:sp>
        <p:nvSpPr>
          <p:cNvPr id="5" name="TextBox 4"/>
          <p:cNvSpPr txBox="1"/>
          <p:nvPr/>
        </p:nvSpPr>
        <p:spPr>
          <a:xfrm>
            <a:off x="799562" y="3637739"/>
            <a:ext cx="6882496" cy="400110"/>
          </a:xfrm>
          <a:prstGeom prst="rect">
            <a:avLst/>
          </a:prstGeom>
          <a:noFill/>
        </p:spPr>
        <p:txBody>
          <a:bodyPr wrap="square" rtlCol="0">
            <a:spAutoFit/>
          </a:bodyPr>
          <a:lstStyle/>
          <a:p>
            <a:r>
              <a:rPr lang="en-US" sz="2000" dirty="0" err="1" smtClean="0">
                <a:latin typeface="Arial"/>
                <a:cs typeface="Arial"/>
              </a:rPr>
              <a:t>Freifield</a:t>
            </a:r>
            <a:r>
              <a:rPr lang="en-US" sz="2000" dirty="0" smtClean="0">
                <a:latin typeface="Arial"/>
                <a:cs typeface="Arial"/>
              </a:rPr>
              <a:t> and Black ECCV 2012, Lie Bodies</a:t>
            </a:r>
          </a:p>
        </p:txBody>
      </p:sp>
    </p:spTree>
    <p:extLst>
      <p:ext uri="{BB962C8B-B14F-4D97-AF65-F5344CB8AC3E}">
        <p14:creationId xmlns:p14="http://schemas.microsoft.com/office/powerpoint/2010/main" val="4204649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Screen Shot 2015-03-16 at 4.27.47 PM.png"/>
          <p:cNvPicPr/>
          <p:nvPr/>
        </p:nvPicPr>
        <p:blipFill>
          <a:blip r:embed="rId3">
            <a:extLst/>
          </a:blip>
          <a:stretch>
            <a:fillRect/>
          </a:stretch>
        </p:blipFill>
        <p:spPr>
          <a:xfrm>
            <a:off x="1570824" y="2914526"/>
            <a:ext cx="2501350" cy="2996707"/>
          </a:xfrm>
          <a:prstGeom prst="rect">
            <a:avLst/>
          </a:prstGeom>
          <a:ln w="12700">
            <a:miter lim="400000"/>
          </a:ln>
        </p:spPr>
      </p:pic>
      <p:pic>
        <p:nvPicPr>
          <p:cNvPr id="69" name="Screen Shot 2015-03-16 at 4.29.56 PM.png"/>
          <p:cNvPicPr/>
          <p:nvPr/>
        </p:nvPicPr>
        <p:blipFill>
          <a:blip r:embed="rId4">
            <a:extLst/>
          </a:blip>
          <a:stretch>
            <a:fillRect/>
          </a:stretch>
        </p:blipFill>
        <p:spPr>
          <a:xfrm>
            <a:off x="5021387" y="2951371"/>
            <a:ext cx="2505443" cy="2923017"/>
          </a:xfrm>
          <a:prstGeom prst="rect">
            <a:avLst/>
          </a:prstGeom>
          <a:ln w="12700">
            <a:miter lim="400000"/>
          </a:ln>
        </p:spPr>
      </p:pic>
      <p:sp>
        <p:nvSpPr>
          <p:cNvPr id="70" name="Shape 70"/>
          <p:cNvSpPr>
            <a:spLocks noGrp="1"/>
          </p:cNvSpPr>
          <p:nvPr>
            <p:ph type="title"/>
          </p:nvPr>
        </p:nvSpPr>
        <p:spPr>
          <a:prstGeom prst="rect">
            <a:avLst/>
          </a:prstGeom>
        </p:spPr>
        <p:txBody>
          <a:bodyPr/>
          <a:lstStyle/>
          <a:p>
            <a:pPr lvl="0">
              <a:defRPr sz="1800"/>
            </a:pPr>
            <a:r>
              <a:rPr sz="5600"/>
              <a:t>Standard Skinning</a:t>
            </a:r>
          </a:p>
        </p:txBody>
      </p:sp>
      <p:sp>
        <p:nvSpPr>
          <p:cNvPr id="71" name="Shape 71"/>
          <p:cNvSpPr>
            <a:spLocks noGrp="1"/>
          </p:cNvSpPr>
          <p:nvPr>
            <p:ph type="body" idx="1"/>
          </p:nvPr>
        </p:nvSpPr>
        <p:spPr>
          <a:xfrm>
            <a:off x="669727" y="1830586"/>
            <a:ext cx="7804547" cy="989155"/>
          </a:xfrm>
          <a:prstGeom prst="rect">
            <a:avLst/>
          </a:prstGeom>
        </p:spPr>
        <p:txBody>
          <a:bodyPr/>
          <a:lstStyle/>
          <a:p>
            <a:pPr lvl="0">
              <a:defRPr sz="1800"/>
            </a:pPr>
            <a:r>
              <a:rPr sz="2500" b="1" dirty="0">
                <a:latin typeface="Helvetica"/>
                <a:ea typeface="Helvetica"/>
                <a:cs typeface="Helvetica"/>
                <a:sym typeface="Helvetica"/>
              </a:rPr>
              <a:t>Problem</a:t>
            </a:r>
            <a:r>
              <a:rPr sz="2500" dirty="0"/>
              <a:t>: We want better pose-driven changes</a:t>
            </a:r>
          </a:p>
        </p:txBody>
      </p:sp>
      <p:sp>
        <p:nvSpPr>
          <p:cNvPr id="73" name="Shape 73"/>
          <p:cNvSpPr/>
          <p:nvPr/>
        </p:nvSpPr>
        <p:spPr>
          <a:xfrm>
            <a:off x="5080186" y="2696265"/>
            <a:ext cx="2533148" cy="45685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500"/>
              <a:t>DQ Skinning: bulge</a:t>
            </a:r>
          </a:p>
        </p:txBody>
      </p:sp>
      <p:sp>
        <p:nvSpPr>
          <p:cNvPr id="74" name="Shape 74"/>
          <p:cNvSpPr/>
          <p:nvPr/>
        </p:nvSpPr>
        <p:spPr>
          <a:xfrm>
            <a:off x="1128805" y="2696265"/>
            <a:ext cx="2914488" cy="45685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500" dirty="0"/>
              <a:t>LBS Skinning: collapse</a:t>
            </a:r>
          </a:p>
        </p:txBody>
      </p:sp>
      <p:sp>
        <p:nvSpPr>
          <p:cNvPr id="75" name="Shape 75"/>
          <p:cNvSpPr/>
          <p:nvPr/>
        </p:nvSpPr>
        <p:spPr>
          <a:xfrm>
            <a:off x="3235103" y="6005299"/>
            <a:ext cx="2578076" cy="45685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500"/>
              <a:t>[Kavan et al., 2012]</a:t>
            </a:r>
          </a:p>
        </p:txBody>
      </p:sp>
      <p:sp>
        <p:nvSpPr>
          <p:cNvPr id="2" name="Rectangle 1"/>
          <p:cNvSpPr/>
          <p:nvPr/>
        </p:nvSpPr>
        <p:spPr>
          <a:xfrm>
            <a:off x="1570824" y="3153117"/>
            <a:ext cx="1376578" cy="71982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p:nvSpPr>
        <p:spPr>
          <a:xfrm>
            <a:off x="5124890" y="3153117"/>
            <a:ext cx="1376578" cy="71982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0018402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Blend Shapes</a:t>
            </a:r>
            <a:endParaRPr lang="en-US" dirty="0"/>
          </a:p>
        </p:txBody>
      </p:sp>
      <p:sp>
        <p:nvSpPr>
          <p:cNvPr id="3" name="Text Placeholder 2"/>
          <p:cNvSpPr>
            <a:spLocks noGrp="1"/>
          </p:cNvSpPr>
          <p:nvPr>
            <p:ph type="body" idx="1"/>
          </p:nvPr>
        </p:nvSpPr>
        <p:spPr/>
        <p:txBody>
          <a:bodyPr/>
          <a:lstStyle/>
          <a:p>
            <a:r>
              <a:rPr lang="en-US" dirty="0" smtClean="0"/>
              <a:t>A </a:t>
            </a:r>
            <a:r>
              <a:rPr lang="en-US" b="1" dirty="0" smtClean="0"/>
              <a:t>blend shape </a:t>
            </a:r>
            <a:r>
              <a:rPr lang="en-US" dirty="0" smtClean="0"/>
              <a:t>is a set of vertex displacements in a rest pose</a:t>
            </a:r>
          </a:p>
          <a:p>
            <a:endParaRPr lang="en-US" dirty="0" smtClean="0">
              <a:latin typeface="Book Antiqua"/>
              <a:cs typeface="Book Antiqua"/>
            </a:endParaRPr>
          </a:p>
          <a:p>
            <a:pPr lvl="1"/>
            <a:r>
              <a:rPr lang="en-US" dirty="0" smtClean="0"/>
              <a:t>Pose blend shapes: correct for LBS problems</a:t>
            </a:r>
          </a:p>
          <a:p>
            <a:endParaRPr lang="en-US" dirty="0"/>
          </a:p>
        </p:txBody>
      </p:sp>
      <p:pic>
        <p:nvPicPr>
          <p:cNvPr id="4" name="LBS_unposed.png"/>
          <p:cNvPicPr/>
          <p:nvPr/>
        </p:nvPicPr>
        <p:blipFill>
          <a:blip r:embed="rId3">
            <a:extLst/>
          </a:blip>
          <a:stretch>
            <a:fillRect/>
          </a:stretch>
        </p:blipFill>
        <p:spPr>
          <a:xfrm>
            <a:off x="526426" y="3871013"/>
            <a:ext cx="3048541" cy="3126169"/>
          </a:xfrm>
          <a:prstGeom prst="rect">
            <a:avLst/>
          </a:prstGeom>
          <a:ln w="12700">
            <a:miter lim="400000"/>
          </a:ln>
        </p:spPr>
      </p:pic>
      <p:cxnSp>
        <p:nvCxnSpPr>
          <p:cNvPr id="6" name="Straight Arrow Connector 5"/>
          <p:cNvCxnSpPr/>
          <p:nvPr/>
        </p:nvCxnSpPr>
        <p:spPr>
          <a:xfrm flipV="1">
            <a:off x="2331122" y="4540829"/>
            <a:ext cx="104379" cy="869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387842" y="4758640"/>
            <a:ext cx="104379" cy="869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435501" y="4932618"/>
            <a:ext cx="104379" cy="869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539880" y="5115972"/>
            <a:ext cx="104379" cy="869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592069" y="5237418"/>
            <a:ext cx="191360" cy="1524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05027" y="5636891"/>
            <a:ext cx="1610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250572" y="5928812"/>
            <a:ext cx="1610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227105" y="6143900"/>
            <a:ext cx="1610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185879" y="6346359"/>
            <a:ext cx="1610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841329" y="4502532"/>
            <a:ext cx="34339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341295" y="4263648"/>
            <a:ext cx="1197636" cy="400110"/>
          </a:xfrm>
          <a:prstGeom prst="rect">
            <a:avLst/>
          </a:prstGeom>
          <a:noFill/>
        </p:spPr>
        <p:txBody>
          <a:bodyPr wrap="square" rtlCol="0">
            <a:spAutoFit/>
          </a:bodyPr>
          <a:lstStyle/>
          <a:p>
            <a:r>
              <a:rPr lang="en-US" sz="2000" dirty="0" smtClean="0">
                <a:latin typeface="Arial"/>
                <a:cs typeface="Arial"/>
              </a:rPr>
              <a:t>Offset 1</a:t>
            </a:r>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4079" y="4121064"/>
            <a:ext cx="3719621" cy="1623107"/>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9600" y="4730750"/>
            <a:ext cx="1219200" cy="444500"/>
          </a:xfrm>
          <a:prstGeom prst="rect">
            <a:avLst/>
          </a:prstGeom>
        </p:spPr>
      </p:pic>
    </p:spTree>
    <p:extLst>
      <p:ext uri="{BB962C8B-B14F-4D97-AF65-F5344CB8AC3E}">
        <p14:creationId xmlns:p14="http://schemas.microsoft.com/office/powerpoint/2010/main" val="39810489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lshapes_unposed.png"/>
          <p:cNvPicPr/>
          <p:nvPr/>
        </p:nvPicPr>
        <p:blipFill>
          <a:blip r:embed="rId3">
            <a:extLst/>
          </a:blip>
          <a:stretch>
            <a:fillRect/>
          </a:stretch>
        </p:blipFill>
        <p:spPr>
          <a:xfrm>
            <a:off x="-34068" y="2222892"/>
            <a:ext cx="4289348" cy="4289348"/>
          </a:xfrm>
          <a:prstGeom prst="rect">
            <a:avLst/>
          </a:prstGeom>
          <a:ln w="12700">
            <a:miter lim="400000"/>
          </a:ln>
        </p:spPr>
      </p:pic>
      <p:pic>
        <p:nvPicPr>
          <p:cNvPr id="17" name="blshapes_posed.png"/>
          <p:cNvPicPr/>
          <p:nvPr/>
        </p:nvPicPr>
        <p:blipFill>
          <a:blip r:embed="rId4">
            <a:extLst/>
          </a:blip>
          <a:stretch>
            <a:fillRect/>
          </a:stretch>
        </p:blipFill>
        <p:spPr>
          <a:xfrm>
            <a:off x="4319300" y="2208362"/>
            <a:ext cx="4289348" cy="4289349"/>
          </a:xfrm>
          <a:prstGeom prst="rect">
            <a:avLst/>
          </a:prstGeom>
          <a:ln w="12700">
            <a:miter lim="400000"/>
          </a:ln>
        </p:spPr>
      </p:pic>
      <p:sp>
        <p:nvSpPr>
          <p:cNvPr id="2" name="Title 1"/>
          <p:cNvSpPr>
            <a:spLocks noGrp="1"/>
          </p:cNvSpPr>
          <p:nvPr>
            <p:ph type="title"/>
          </p:nvPr>
        </p:nvSpPr>
        <p:spPr/>
        <p:txBody>
          <a:bodyPr/>
          <a:lstStyle/>
          <a:p>
            <a:r>
              <a:rPr lang="en-US" dirty="0" smtClean="0"/>
              <a:t>Pose Blend Shapes</a:t>
            </a:r>
            <a:endParaRPr lang="en-US" dirty="0"/>
          </a:p>
        </p:txBody>
      </p:sp>
      <p:sp>
        <p:nvSpPr>
          <p:cNvPr id="10" name="Shape 81"/>
          <p:cNvSpPr>
            <a:spLocks noGrp="1"/>
          </p:cNvSpPr>
          <p:nvPr>
            <p:ph type="body" idx="1"/>
          </p:nvPr>
        </p:nvSpPr>
        <p:spPr>
          <a:xfrm>
            <a:off x="669727" y="1608285"/>
            <a:ext cx="7804547" cy="741866"/>
          </a:xfrm>
          <a:prstGeom prst="rect">
            <a:avLst/>
          </a:prstGeom>
        </p:spPr>
        <p:txBody>
          <a:bodyPr/>
          <a:lstStyle/>
          <a:p>
            <a:pPr lvl="0">
              <a:defRPr sz="1800"/>
            </a:pPr>
            <a:r>
              <a:rPr lang="en-US" sz="2300" b="1" dirty="0" smtClean="0">
                <a:ea typeface="Helvetica"/>
                <a:sym typeface="Helvetica"/>
              </a:rPr>
              <a:t>With </a:t>
            </a:r>
            <a:r>
              <a:rPr sz="2300" dirty="0" smtClean="0"/>
              <a:t>blend </a:t>
            </a:r>
            <a:r>
              <a:rPr sz="2300" dirty="0"/>
              <a:t>shape correction</a:t>
            </a:r>
          </a:p>
        </p:txBody>
      </p:sp>
      <p:pic>
        <p:nvPicPr>
          <p:cNvPr id="14" name="LBS_unposed.png"/>
          <p:cNvPicPr/>
          <p:nvPr/>
        </p:nvPicPr>
        <p:blipFill>
          <a:blip r:embed="rId5">
            <a:extLst/>
          </a:blip>
          <a:stretch>
            <a:fillRect/>
          </a:stretch>
        </p:blipFill>
        <p:spPr>
          <a:xfrm>
            <a:off x="-65563" y="2196955"/>
            <a:ext cx="4356000" cy="4320000"/>
          </a:xfrm>
          <a:prstGeom prst="rect">
            <a:avLst/>
          </a:prstGeom>
          <a:ln w="12700">
            <a:miter lim="400000"/>
          </a:ln>
        </p:spPr>
      </p:pic>
      <p:pic>
        <p:nvPicPr>
          <p:cNvPr id="15" name="LBS_posed.png"/>
          <p:cNvPicPr/>
          <p:nvPr/>
        </p:nvPicPr>
        <p:blipFill>
          <a:blip r:embed="rId6">
            <a:extLst/>
          </a:blip>
          <a:stretch>
            <a:fillRect/>
          </a:stretch>
        </p:blipFill>
        <p:spPr>
          <a:xfrm>
            <a:off x="4300058" y="2192240"/>
            <a:ext cx="4320000" cy="4320000"/>
          </a:xfrm>
          <a:prstGeom prst="rect">
            <a:avLst/>
          </a:prstGeom>
          <a:ln w="12700">
            <a:miter lim="400000"/>
          </a:ln>
        </p:spPr>
      </p:pic>
      <p:sp>
        <p:nvSpPr>
          <p:cNvPr id="18" name="Shape 84"/>
          <p:cNvSpPr/>
          <p:nvPr/>
        </p:nvSpPr>
        <p:spPr>
          <a:xfrm>
            <a:off x="3808795" y="3598666"/>
            <a:ext cx="892969" cy="892969"/>
          </a:xfrm>
          <a:prstGeom prst="rightArrow">
            <a:avLst>
              <a:gd name="adj1" fmla="val 32000"/>
              <a:gd name="adj2" fmla="val 64000"/>
            </a:avLst>
          </a:prstGeom>
          <a:blipFill>
            <a:blip r:embed="rId7"/>
          </a:blipFill>
          <a:ln w="12700">
            <a:miter lim="400000"/>
          </a:ln>
          <a:effectLst>
            <a:outerShdw blurRad="38100" dist="25400" dir="5400000" rotWithShape="0">
              <a:srgbClr val="000000">
                <a:alpha val="50000"/>
              </a:srgbClr>
            </a:outerShdw>
          </a:effectLst>
        </p:spPr>
        <p:txBody>
          <a:bodyPr lIns="31887" tIns="31887" rIns="31887" bIns="31887" anchor="ctr"/>
          <a:lstStyle/>
          <a:p>
            <a:pPr lvl="0">
              <a:defRPr sz="2400">
                <a:solidFill>
                  <a:srgbClr val="FFFFFF"/>
                </a:solidFill>
              </a:defRPr>
            </a:pPr>
            <a:endParaRPr/>
          </a:p>
        </p:txBody>
      </p:sp>
    </p:spTree>
    <p:extLst>
      <p:ext uri="{BB962C8B-B14F-4D97-AF65-F5344CB8AC3E}">
        <p14:creationId xmlns:p14="http://schemas.microsoft.com/office/powerpoint/2010/main" val="10690061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predict Blend Shapes ?</a:t>
            </a:r>
            <a:endParaRPr lang="en-US" dirty="0"/>
          </a:p>
        </p:txBody>
      </p:sp>
      <p:sp>
        <p:nvSpPr>
          <p:cNvPr id="3" name="Text Placeholder 2"/>
          <p:cNvSpPr>
            <a:spLocks noGrp="1"/>
          </p:cNvSpPr>
          <p:nvPr>
            <p:ph type="body" idx="1"/>
          </p:nvPr>
        </p:nvSpPr>
        <p:spPr/>
        <p:txBody>
          <a:bodyPr/>
          <a:lstStyle/>
          <a:p>
            <a:r>
              <a:rPr lang="en-US" dirty="0" smtClean="0">
                <a:latin typeface="Arial"/>
                <a:cs typeface="Arial"/>
              </a:rPr>
              <a:t>Animators sculpt it manually!</a:t>
            </a:r>
          </a:p>
          <a:p>
            <a:endParaRPr lang="en-US" dirty="0" smtClean="0">
              <a:latin typeface="Arial"/>
              <a:cs typeface="Arial"/>
            </a:endParaRPr>
          </a:p>
          <a:p>
            <a:r>
              <a:rPr lang="en-US" dirty="0" smtClean="0">
                <a:latin typeface="Arial"/>
                <a:cs typeface="Arial"/>
              </a:rPr>
              <a:t>Time consuming, does not scale</a:t>
            </a:r>
          </a:p>
          <a:p>
            <a:endParaRPr lang="en-US" dirty="0">
              <a:latin typeface="Arial"/>
              <a:cs typeface="Arial"/>
            </a:endParaRPr>
          </a:p>
          <a:p>
            <a:pPr marL="0" indent="0">
              <a:buNone/>
            </a:pPr>
            <a:endParaRPr lang="en-US" dirty="0" smtClean="0">
              <a:latin typeface="Arial"/>
              <a:cs typeface="Arial"/>
            </a:endParaRPr>
          </a:p>
          <a:p>
            <a:pPr marL="0" indent="0">
              <a:buNone/>
            </a:pPr>
            <a:r>
              <a:rPr lang="en-US" dirty="0" smtClean="0">
                <a:latin typeface="Arial"/>
                <a:cs typeface="Arial"/>
              </a:rPr>
              <a:t>    Can we leverage training data ? </a:t>
            </a:r>
            <a:endParaRPr lang="en-US" dirty="0">
              <a:latin typeface="Arial"/>
              <a:cs typeface="Arial"/>
            </a:endParaRPr>
          </a:p>
        </p:txBody>
      </p:sp>
      <p:sp>
        <p:nvSpPr>
          <p:cNvPr id="4" name="Rectangle 3"/>
          <p:cNvSpPr/>
          <p:nvPr/>
        </p:nvSpPr>
        <p:spPr>
          <a:xfrm>
            <a:off x="770335" y="4305958"/>
            <a:ext cx="7071650" cy="1069966"/>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2798988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dqbs_tj10smooth6_v_grey_template_poseBS_330.png"/>
          <p:cNvPicPr>
            <a:picLocks noChangeAspect="1"/>
          </p:cNvPicPr>
          <p:nvPr/>
        </p:nvPicPr>
        <p:blipFill rotWithShape="1">
          <a:blip r:embed="rId3">
            <a:extLst>
              <a:ext uri="{28A0092B-C50C-407E-A947-70E740481C1C}">
                <a14:useLocalDpi xmlns:a14="http://schemas.microsoft.com/office/drawing/2010/main" val="0"/>
              </a:ext>
            </a:extLst>
          </a:blip>
          <a:srcRect l="29861" t="18749" r="30603" b="13426"/>
          <a:stretch/>
        </p:blipFill>
        <p:spPr>
          <a:xfrm>
            <a:off x="4826568" y="5547659"/>
            <a:ext cx="1273022" cy="1310341"/>
          </a:xfrm>
          <a:prstGeom prst="rect">
            <a:avLst/>
          </a:prstGeom>
        </p:spPr>
      </p:pic>
      <p:pic>
        <p:nvPicPr>
          <p:cNvPr id="30" name="Picture 29" descr="dqbs_tj10smooth6_v_grey_template_28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964" y="1282413"/>
            <a:ext cx="1836410" cy="1874108"/>
          </a:xfrm>
          <a:prstGeom prst="rect">
            <a:avLst/>
          </a:prstGeom>
        </p:spPr>
      </p:pic>
      <p:pic>
        <p:nvPicPr>
          <p:cNvPr id="7" name="Picture 6" descr="dqbs_tj10smooth6_v_grey_template_poseBS_286.png"/>
          <p:cNvPicPr>
            <a:picLocks noChangeAspect="1"/>
          </p:cNvPicPr>
          <p:nvPr/>
        </p:nvPicPr>
        <p:blipFill rotWithShape="1">
          <a:blip r:embed="rId5">
            <a:extLst>
              <a:ext uri="{28A0092B-C50C-407E-A947-70E740481C1C}">
                <a14:useLocalDpi xmlns:a14="http://schemas.microsoft.com/office/drawing/2010/main" val="0"/>
              </a:ext>
            </a:extLst>
          </a:blip>
          <a:srcRect l="30889" t="18749" r="30556" b="13978"/>
          <a:stretch/>
        </p:blipFill>
        <p:spPr>
          <a:xfrm>
            <a:off x="3954781" y="1237427"/>
            <a:ext cx="1897701" cy="1986680"/>
          </a:xfrm>
          <a:prstGeom prst="rect">
            <a:avLst/>
          </a:prstGeom>
        </p:spPr>
      </p:pic>
      <p:pic>
        <p:nvPicPr>
          <p:cNvPr id="4" name="Picture 3" descr="dqbs_tj10smooth6_v_grey_template_poseBS_330.png"/>
          <p:cNvPicPr>
            <a:picLocks noChangeAspect="1"/>
          </p:cNvPicPr>
          <p:nvPr/>
        </p:nvPicPr>
        <p:blipFill rotWithShape="1">
          <a:blip r:embed="rId3">
            <a:extLst>
              <a:ext uri="{28A0092B-C50C-407E-A947-70E740481C1C}">
                <a14:useLocalDpi xmlns:a14="http://schemas.microsoft.com/office/drawing/2010/main" val="0"/>
              </a:ext>
            </a:extLst>
          </a:blip>
          <a:srcRect l="29861" t="18749" r="30603" b="13426"/>
          <a:stretch/>
        </p:blipFill>
        <p:spPr>
          <a:xfrm>
            <a:off x="7181264" y="1237427"/>
            <a:ext cx="2000836" cy="2059491"/>
          </a:xfrm>
          <a:prstGeom prst="rect">
            <a:avLst/>
          </a:prstGeom>
        </p:spPr>
      </p:pic>
      <p:pic>
        <p:nvPicPr>
          <p:cNvPr id="3" name="Picture 2" descr="dqbs_tj10smooth6_v_out_joints_skel_33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8944" y="1421686"/>
            <a:ext cx="1711627" cy="1849832"/>
          </a:xfrm>
          <a:prstGeom prst="rect">
            <a:avLst/>
          </a:prstGeom>
        </p:spPr>
      </p:pic>
      <p:sp>
        <p:nvSpPr>
          <p:cNvPr id="2" name="Title 1"/>
          <p:cNvSpPr>
            <a:spLocks noGrp="1"/>
          </p:cNvSpPr>
          <p:nvPr>
            <p:ph type="title"/>
          </p:nvPr>
        </p:nvSpPr>
        <p:spPr/>
        <p:txBody>
          <a:bodyPr/>
          <a:lstStyle/>
          <a:p>
            <a:r>
              <a:rPr lang="en-US" dirty="0" smtClean="0"/>
              <a:t>Scattered Data Interpolation</a:t>
            </a:r>
            <a:endParaRPr lang="en-US" dirty="0"/>
          </a:p>
        </p:txBody>
      </p:sp>
      <p:sp>
        <p:nvSpPr>
          <p:cNvPr id="17" name="TextBox 16"/>
          <p:cNvSpPr txBox="1"/>
          <p:nvPr/>
        </p:nvSpPr>
        <p:spPr>
          <a:xfrm>
            <a:off x="826331" y="1104717"/>
            <a:ext cx="1266629" cy="369332"/>
          </a:xfrm>
          <a:prstGeom prst="rect">
            <a:avLst/>
          </a:prstGeom>
          <a:noFill/>
        </p:spPr>
        <p:txBody>
          <a:bodyPr wrap="square" rtlCol="0">
            <a:spAutoFit/>
          </a:bodyPr>
          <a:lstStyle/>
          <a:p>
            <a:r>
              <a:rPr lang="en-US" dirty="0" smtClean="0"/>
              <a:t>Pose 1</a:t>
            </a:r>
            <a:endParaRPr lang="en-US" dirty="0"/>
          </a:p>
        </p:txBody>
      </p:sp>
      <p:sp>
        <p:nvSpPr>
          <p:cNvPr id="18" name="TextBox 17"/>
          <p:cNvSpPr txBox="1"/>
          <p:nvPr/>
        </p:nvSpPr>
        <p:spPr>
          <a:xfrm>
            <a:off x="3881120" y="1144959"/>
            <a:ext cx="1153962" cy="369332"/>
          </a:xfrm>
          <a:prstGeom prst="rect">
            <a:avLst/>
          </a:prstGeom>
          <a:noFill/>
        </p:spPr>
        <p:txBody>
          <a:bodyPr wrap="square" rtlCol="0">
            <a:spAutoFit/>
          </a:bodyPr>
          <a:lstStyle/>
          <a:p>
            <a:r>
              <a:rPr lang="en-US" dirty="0" smtClean="0"/>
              <a:t>Pose 2</a:t>
            </a:r>
            <a:endParaRPr lang="en-US" dirty="0"/>
          </a:p>
        </p:txBody>
      </p:sp>
      <p:sp>
        <p:nvSpPr>
          <p:cNvPr id="20" name="TextBox 19"/>
          <p:cNvSpPr txBox="1"/>
          <p:nvPr/>
        </p:nvSpPr>
        <p:spPr>
          <a:xfrm>
            <a:off x="7000240" y="1104717"/>
            <a:ext cx="1263066" cy="369332"/>
          </a:xfrm>
          <a:prstGeom prst="rect">
            <a:avLst/>
          </a:prstGeom>
          <a:noFill/>
        </p:spPr>
        <p:txBody>
          <a:bodyPr wrap="square" rtlCol="0">
            <a:spAutoFit/>
          </a:bodyPr>
          <a:lstStyle/>
          <a:p>
            <a:r>
              <a:rPr lang="en-US" dirty="0" smtClean="0"/>
              <a:t>Pose N</a:t>
            </a:r>
            <a:endParaRPr lang="en-US" dirty="0"/>
          </a:p>
        </p:txBody>
      </p:sp>
      <p:sp>
        <p:nvSpPr>
          <p:cNvPr id="22" name="Or 21"/>
          <p:cNvSpPr/>
          <p:nvPr/>
        </p:nvSpPr>
        <p:spPr>
          <a:xfrm>
            <a:off x="4783104" y="4477460"/>
            <a:ext cx="503956" cy="557738"/>
          </a:xfrm>
          <a:prstGeom prst="flowChartOr">
            <a:avLst/>
          </a:prstGeom>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95959"/>
              </a:solidFill>
            </a:endParaRPr>
          </a:p>
        </p:txBody>
      </p:sp>
      <p:cxnSp>
        <p:nvCxnSpPr>
          <p:cNvPr id="23" name="Straight Arrow Connector 22"/>
          <p:cNvCxnSpPr>
            <a:stCxn id="22" idx="4"/>
          </p:cNvCxnSpPr>
          <p:nvPr/>
        </p:nvCxnSpPr>
        <p:spPr>
          <a:xfrm>
            <a:off x="5035082" y="5035198"/>
            <a:ext cx="43864" cy="51246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endCxn id="22" idx="2"/>
          </p:cNvCxnSpPr>
          <p:nvPr/>
        </p:nvCxnSpPr>
        <p:spPr>
          <a:xfrm>
            <a:off x="1505237" y="3192928"/>
            <a:ext cx="3277867" cy="1563401"/>
          </a:xfrm>
          <a:prstGeom prst="straightConnector1">
            <a:avLst/>
          </a:prstGeom>
          <a:ln w="38100" cmpd="sng">
            <a:solidFill>
              <a:srgbClr val="4F81BD"/>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22" idx="0"/>
          </p:cNvCxnSpPr>
          <p:nvPr/>
        </p:nvCxnSpPr>
        <p:spPr>
          <a:xfrm>
            <a:off x="4602730" y="3253039"/>
            <a:ext cx="432352" cy="1224421"/>
          </a:xfrm>
          <a:prstGeom prst="straightConnector1">
            <a:avLst/>
          </a:prstGeom>
          <a:ln w="101600" cmpd="sng">
            <a:solidFill>
              <a:srgbClr val="4F81BD"/>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22" idx="7"/>
          </p:cNvCxnSpPr>
          <p:nvPr/>
        </p:nvCxnSpPr>
        <p:spPr>
          <a:xfrm flipH="1">
            <a:off x="5213257" y="3373119"/>
            <a:ext cx="1786983" cy="1186020"/>
          </a:xfrm>
          <a:prstGeom prst="straightConnector1">
            <a:avLst/>
          </a:prstGeom>
          <a:ln w="57150" cmpd="sng">
            <a:solidFill>
              <a:srgbClr val="4F81BD"/>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42" name="pasted-image.tif"/>
          <p:cNvPicPr/>
          <p:nvPr/>
        </p:nvPicPr>
        <p:blipFill>
          <a:blip r:embed="rId7">
            <a:biLevel thresh="75000"/>
            <a:extLst>
              <a:ext uri="{BEBA8EAE-BF5A-486C-A8C5-ECC9F3942E4B}">
                <a14:imgProps xmlns:a14="http://schemas.microsoft.com/office/drawing/2010/main">
                  <a14:imgLayer r:embed="rId8">
                    <a14:imgEffect>
                      <a14:colorTemperature colorTemp="4700"/>
                    </a14:imgEffect>
                  </a14:imgLayer>
                </a14:imgProps>
              </a:ext>
            </a:extLst>
          </a:blip>
          <a:srcRect l="28284" t="31390" r="42784" b="8327"/>
          <a:stretch>
            <a:fillRect/>
          </a:stretch>
        </p:blipFill>
        <p:spPr>
          <a:xfrm flipH="1">
            <a:off x="4437381" y="5547659"/>
            <a:ext cx="582928" cy="1310341"/>
          </a:xfrm>
          <a:prstGeom prst="rect">
            <a:avLst/>
          </a:prstGeom>
          <a:ln w="12700">
            <a:miter lim="400000"/>
          </a:ln>
        </p:spPr>
      </p:pic>
      <p:sp>
        <p:nvSpPr>
          <p:cNvPr id="43" name="TextBox 42"/>
          <p:cNvSpPr txBox="1"/>
          <p:nvPr/>
        </p:nvSpPr>
        <p:spPr>
          <a:xfrm>
            <a:off x="2092960" y="5959568"/>
            <a:ext cx="1577687" cy="369332"/>
          </a:xfrm>
          <a:prstGeom prst="rect">
            <a:avLst/>
          </a:prstGeom>
          <a:noFill/>
        </p:spPr>
        <p:txBody>
          <a:bodyPr wrap="square" rtlCol="0">
            <a:spAutoFit/>
          </a:bodyPr>
          <a:lstStyle/>
          <a:p>
            <a:r>
              <a:rPr lang="en-US" dirty="0" smtClean="0"/>
              <a:t>Query pose</a:t>
            </a:r>
            <a:endParaRPr lang="en-US" dirty="0"/>
          </a:p>
        </p:txBody>
      </p:sp>
      <p:sp>
        <p:nvSpPr>
          <p:cNvPr id="44" name="TextBox 43"/>
          <p:cNvSpPr txBox="1"/>
          <p:nvPr/>
        </p:nvSpPr>
        <p:spPr>
          <a:xfrm>
            <a:off x="6123544" y="6286323"/>
            <a:ext cx="2878217" cy="369332"/>
          </a:xfrm>
          <a:prstGeom prst="rect">
            <a:avLst/>
          </a:prstGeom>
          <a:noFill/>
        </p:spPr>
        <p:txBody>
          <a:bodyPr wrap="square" rtlCol="0">
            <a:spAutoFit/>
          </a:bodyPr>
          <a:lstStyle/>
          <a:p>
            <a:r>
              <a:rPr lang="en-US" dirty="0" err="1" smtClean="0"/>
              <a:t>J.P.Lewis</a:t>
            </a:r>
            <a:r>
              <a:rPr lang="en-US" dirty="0" smtClean="0"/>
              <a:t> </a:t>
            </a:r>
            <a:r>
              <a:rPr lang="en-US" dirty="0" err="1" smtClean="0"/>
              <a:t>et.al</a:t>
            </a:r>
            <a:r>
              <a:rPr lang="en-US" dirty="0" smtClean="0"/>
              <a:t>. 2000</a:t>
            </a:r>
            <a:endParaRPr lang="en-US" dirty="0"/>
          </a:p>
        </p:txBody>
      </p:sp>
      <p:pic>
        <p:nvPicPr>
          <p:cNvPr id="16" name="Picture 15"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726" y="4477460"/>
            <a:ext cx="3670647" cy="713192"/>
          </a:xfrm>
          <a:prstGeom prst="rect">
            <a:avLst/>
          </a:prstGeom>
        </p:spPr>
      </p:pic>
      <p:pic>
        <p:nvPicPr>
          <p:cNvPr id="5" name="Picture 4" descr="dqbs_tj10smooth6_v_out_joints_skel_276.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30184" y="1474049"/>
            <a:ext cx="1076531" cy="1644372"/>
          </a:xfrm>
          <a:prstGeom prst="rect">
            <a:avLst/>
          </a:prstGeom>
        </p:spPr>
      </p:pic>
      <p:pic>
        <p:nvPicPr>
          <p:cNvPr id="8" name="Picture 7" descr="dqbs_tj10smooth6_v_template_joints_skel_33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06" y="1514291"/>
            <a:ext cx="1485143" cy="1468266"/>
          </a:xfrm>
          <a:prstGeom prst="rect">
            <a:avLst/>
          </a:prstGeom>
        </p:spPr>
      </p:pic>
      <p:pic>
        <p:nvPicPr>
          <p:cNvPr id="6" name="Picture 5"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02555" y="4792228"/>
            <a:ext cx="3399206" cy="796847"/>
          </a:xfrm>
          <a:prstGeom prst="rect">
            <a:avLst/>
          </a:prstGeom>
        </p:spPr>
      </p:pic>
    </p:spTree>
    <p:extLst>
      <p:ext uri="{BB962C8B-B14F-4D97-AF65-F5344CB8AC3E}">
        <p14:creationId xmlns:p14="http://schemas.microsoft.com/office/powerpoint/2010/main" val="251128257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449"/>
            <a:ext cx="8229600" cy="764483"/>
          </a:xfrm>
        </p:spPr>
        <p:txBody>
          <a:bodyPr>
            <a:normAutofit fontScale="90000"/>
          </a:bodyPr>
          <a:lstStyle/>
          <a:p>
            <a:r>
              <a:rPr lang="en-US" dirty="0" smtClean="0"/>
              <a:t>Problems Scattered Data Interpolation</a:t>
            </a:r>
            <a:endParaRPr lang="en-US" dirty="0"/>
          </a:p>
        </p:txBody>
      </p:sp>
      <p:sp>
        <p:nvSpPr>
          <p:cNvPr id="3" name="Content Placeholder 2"/>
          <p:cNvSpPr>
            <a:spLocks noGrp="1"/>
          </p:cNvSpPr>
          <p:nvPr>
            <p:ph idx="1"/>
          </p:nvPr>
        </p:nvSpPr>
        <p:spPr>
          <a:xfrm>
            <a:off x="457200" y="1632895"/>
            <a:ext cx="8229600" cy="4493269"/>
          </a:xfrm>
        </p:spPr>
        <p:txBody>
          <a:bodyPr>
            <a:normAutofit/>
          </a:bodyPr>
          <a:lstStyle/>
          <a:p>
            <a:r>
              <a:rPr lang="en-US" sz="3000" dirty="0" smtClean="0">
                <a:latin typeface="Arial"/>
                <a:cs typeface="Arial"/>
              </a:rPr>
              <a:t>1) Computationally expensive (need to find closest poses in a database)</a:t>
            </a:r>
          </a:p>
          <a:p>
            <a:endParaRPr lang="en-US" sz="3000" dirty="0" smtClean="0">
              <a:latin typeface="Arial"/>
              <a:cs typeface="Arial"/>
            </a:endParaRPr>
          </a:p>
          <a:p>
            <a:r>
              <a:rPr lang="en-US" sz="3000" dirty="0" smtClean="0">
                <a:latin typeface="Arial"/>
                <a:cs typeface="Arial"/>
              </a:rPr>
              <a:t>2) Does not extrapolate very well to novel poses</a:t>
            </a:r>
            <a:endParaRPr lang="en-US" sz="3000" dirty="0">
              <a:latin typeface="Arial"/>
              <a:cs typeface="Arial"/>
            </a:endParaRPr>
          </a:p>
        </p:txBody>
      </p:sp>
    </p:spTree>
    <p:extLst>
      <p:ext uri="{BB962C8B-B14F-4D97-AF65-F5344CB8AC3E}">
        <p14:creationId xmlns:p14="http://schemas.microsoft.com/office/powerpoint/2010/main" val="42322643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sp>
        <p:nvSpPr>
          <p:cNvPr id="3" name="Content Placeholder 2"/>
          <p:cNvSpPr>
            <a:spLocks noGrp="1"/>
          </p:cNvSpPr>
          <p:nvPr>
            <p:ph idx="1"/>
          </p:nvPr>
        </p:nvSpPr>
        <p:spPr>
          <a:xfrm>
            <a:off x="457199" y="1085073"/>
            <a:ext cx="8574679" cy="1791871"/>
          </a:xfrm>
        </p:spPr>
        <p:txBody>
          <a:bodyPr/>
          <a:lstStyle/>
          <a:p>
            <a:r>
              <a:rPr lang="en-US" dirty="0" smtClean="0">
                <a:latin typeface="Arial"/>
                <a:cs typeface="Arial"/>
              </a:rPr>
              <a:t>If we </a:t>
            </a:r>
            <a:r>
              <a:rPr lang="en-US" dirty="0">
                <a:latin typeface="Arial"/>
                <a:cs typeface="Arial"/>
              </a:rPr>
              <a:t>don’t use scattered data interpolation, how do we </a:t>
            </a:r>
            <a:r>
              <a:rPr lang="en-US" dirty="0" smtClean="0">
                <a:latin typeface="Arial"/>
                <a:cs typeface="Arial"/>
              </a:rPr>
              <a:t>define pose blend shapes ?</a:t>
            </a:r>
            <a:endParaRPr lang="en-US" dirty="0">
              <a:latin typeface="Arial"/>
              <a:cs typeface="Arial"/>
            </a:endParaRPr>
          </a:p>
          <a:p>
            <a:endParaRPr lang="en-US" dirty="0" smtClean="0"/>
          </a:p>
          <a:p>
            <a:endParaRPr lang="en-US" dirty="0" smtClean="0"/>
          </a:p>
          <a:p>
            <a:endParaRPr lang="en-US" dirty="0" smtClean="0"/>
          </a:p>
          <a:p>
            <a:endParaRPr lang="en-US" dirty="0" smtClean="0"/>
          </a:p>
          <a:p>
            <a:endParaRPr lang="en-US" dirty="0" smtClean="0"/>
          </a:p>
          <a:p>
            <a:pPr marL="0" indent="0">
              <a:buNone/>
            </a:pPr>
            <a:endParaRPr lang="en-US" dirty="0"/>
          </a:p>
          <a:p>
            <a:pPr marL="0" indent="0">
              <a:buNone/>
            </a:pPr>
            <a:endParaRPr lang="en-US" dirty="0"/>
          </a:p>
          <a:p>
            <a:endParaRPr lang="en-US" dirty="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960" y="4764122"/>
            <a:ext cx="1727200" cy="4445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9965" y="4764122"/>
            <a:ext cx="1651000" cy="44450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2070" y="4764122"/>
            <a:ext cx="2286000" cy="444500"/>
          </a:xfrm>
          <a:prstGeom prst="rect">
            <a:avLst/>
          </a:prstGeom>
        </p:spPr>
      </p:pic>
      <p:pic>
        <p:nvPicPr>
          <p:cNvPr id="8" name="Picture 7" descr="latex-image-1.pdf"/>
          <p:cNvPicPr>
            <a:picLocks noChangeAspect="1"/>
          </p:cNvPicPr>
          <p:nvPr/>
        </p:nvPicPr>
        <p:blipFill rotWithShape="1">
          <a:blip r:embed="rId6">
            <a:extLst>
              <a:ext uri="{28A0092B-C50C-407E-A947-70E740481C1C}">
                <a14:useLocalDpi xmlns:a14="http://schemas.microsoft.com/office/drawing/2010/main" val="0"/>
              </a:ext>
            </a:extLst>
          </a:blip>
          <a:srcRect r="59690"/>
          <a:stretch/>
        </p:blipFill>
        <p:spPr>
          <a:xfrm>
            <a:off x="983960" y="2238119"/>
            <a:ext cx="1163610" cy="808679"/>
          </a:xfrm>
          <a:prstGeom prst="rect">
            <a:avLst/>
          </a:prstGeom>
        </p:spPr>
      </p:pic>
      <p:sp>
        <p:nvSpPr>
          <p:cNvPr id="4" name="TextBox 3"/>
          <p:cNvSpPr txBox="1"/>
          <p:nvPr/>
        </p:nvSpPr>
        <p:spPr>
          <a:xfrm>
            <a:off x="457200" y="3136735"/>
            <a:ext cx="8574678" cy="1046440"/>
          </a:xfrm>
          <a:prstGeom prst="rect">
            <a:avLst/>
          </a:prstGeom>
          <a:noFill/>
        </p:spPr>
        <p:txBody>
          <a:bodyPr wrap="square" rtlCol="0">
            <a:spAutoFit/>
          </a:bodyPr>
          <a:lstStyle/>
          <a:p>
            <a:pPr marL="457200" indent="-457200">
              <a:buFont typeface="Arial"/>
              <a:buChar char="•"/>
            </a:pPr>
            <a:r>
              <a:rPr lang="en-US" sz="3200" dirty="0">
                <a:latin typeface="Arial"/>
                <a:cs typeface="Arial"/>
              </a:rPr>
              <a:t>How to set the </a:t>
            </a:r>
            <a:r>
              <a:rPr lang="en-US" sz="3200" dirty="0" smtClean="0">
                <a:latin typeface="Arial"/>
                <a:cs typeface="Arial"/>
              </a:rPr>
              <a:t>skinning parameters </a:t>
            </a:r>
            <a:r>
              <a:rPr lang="en-US" sz="3200" dirty="0">
                <a:latin typeface="Arial"/>
                <a:cs typeface="Arial"/>
              </a:rPr>
              <a:t>?</a:t>
            </a:r>
          </a:p>
          <a:p>
            <a:endParaRPr lang="en-US" sz="3000" dirty="0" smtClean="0">
              <a:latin typeface="Arial"/>
              <a:cs typeface="Arial"/>
            </a:endParaRPr>
          </a:p>
        </p:txBody>
      </p:sp>
    </p:spTree>
    <p:extLst>
      <p:ext uri="{BB962C8B-B14F-4D97-AF65-F5344CB8AC3E}">
        <p14:creationId xmlns:p14="http://schemas.microsoft.com/office/powerpoint/2010/main" val="2109965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Problems</a:t>
            </a:r>
            <a:endParaRPr lang="en-US" dirty="0"/>
          </a:p>
        </p:txBody>
      </p:sp>
      <p:grpSp>
        <p:nvGrpSpPr>
          <p:cNvPr id="4" name="Group 3"/>
          <p:cNvGrpSpPr/>
          <p:nvPr/>
        </p:nvGrpSpPr>
        <p:grpSpPr>
          <a:xfrm>
            <a:off x="-2223091" y="2210345"/>
            <a:ext cx="13795644" cy="3626020"/>
            <a:chOff x="-2223091" y="2179972"/>
            <a:chExt cx="13795644" cy="3033548"/>
          </a:xfrm>
        </p:grpSpPr>
        <p:pic>
          <p:nvPicPr>
            <p:cNvPr id="5" name="snapshot03.png"/>
            <p:cNvPicPr/>
            <p:nvPr/>
          </p:nvPicPr>
          <p:blipFill>
            <a:blip r:embed="rId3">
              <a:extLst/>
            </a:blip>
            <a:stretch>
              <a:fillRect/>
            </a:stretch>
          </p:blipFill>
          <p:spPr>
            <a:xfrm>
              <a:off x="-2223091" y="2179972"/>
              <a:ext cx="6979901" cy="3033548"/>
            </a:xfrm>
            <a:prstGeom prst="rect">
              <a:avLst/>
            </a:prstGeom>
            <a:ln w="12700">
              <a:miter lim="400000"/>
            </a:ln>
          </p:spPr>
        </p:pic>
        <p:pic>
          <p:nvPicPr>
            <p:cNvPr id="6" name="snapshot05.png"/>
            <p:cNvPicPr/>
            <p:nvPr/>
          </p:nvPicPr>
          <p:blipFill>
            <a:blip r:embed="rId4">
              <a:extLst/>
            </a:blip>
            <a:stretch>
              <a:fillRect/>
            </a:stretch>
          </p:blipFill>
          <p:spPr>
            <a:xfrm>
              <a:off x="483795" y="2179972"/>
              <a:ext cx="6979901" cy="3033548"/>
            </a:xfrm>
            <a:prstGeom prst="rect">
              <a:avLst/>
            </a:prstGeom>
            <a:ln w="12700">
              <a:miter lim="400000"/>
            </a:ln>
          </p:spPr>
        </p:pic>
        <p:pic>
          <p:nvPicPr>
            <p:cNvPr id="7" name="snapshot06.png"/>
            <p:cNvPicPr/>
            <p:nvPr/>
          </p:nvPicPr>
          <p:blipFill>
            <a:blip r:embed="rId5">
              <a:extLst/>
            </a:blip>
            <a:stretch>
              <a:fillRect/>
            </a:stretch>
          </p:blipFill>
          <p:spPr>
            <a:xfrm>
              <a:off x="3244602" y="2179972"/>
              <a:ext cx="6979901" cy="3033548"/>
            </a:xfrm>
            <a:prstGeom prst="rect">
              <a:avLst/>
            </a:prstGeom>
            <a:ln w="12700">
              <a:miter lim="400000"/>
            </a:ln>
          </p:spPr>
        </p:pic>
        <p:pic>
          <p:nvPicPr>
            <p:cNvPr id="8" name="snapshot07.png"/>
            <p:cNvPicPr/>
            <p:nvPr/>
          </p:nvPicPr>
          <p:blipFill>
            <a:blip r:embed="rId6">
              <a:extLst/>
            </a:blip>
            <a:stretch>
              <a:fillRect/>
            </a:stretch>
          </p:blipFill>
          <p:spPr>
            <a:xfrm>
              <a:off x="-939746" y="2179972"/>
              <a:ext cx="6979901" cy="3033548"/>
            </a:xfrm>
            <a:prstGeom prst="rect">
              <a:avLst/>
            </a:prstGeom>
            <a:ln w="12700">
              <a:miter lim="400000"/>
            </a:ln>
          </p:spPr>
        </p:pic>
        <p:pic>
          <p:nvPicPr>
            <p:cNvPr id="9" name="snapshot09.png"/>
            <p:cNvPicPr/>
            <p:nvPr/>
          </p:nvPicPr>
          <p:blipFill>
            <a:blip r:embed="rId7">
              <a:extLst/>
            </a:blip>
            <a:stretch>
              <a:fillRect/>
            </a:stretch>
          </p:blipFill>
          <p:spPr>
            <a:xfrm>
              <a:off x="1885767" y="2179972"/>
              <a:ext cx="6979901" cy="3033548"/>
            </a:xfrm>
            <a:prstGeom prst="rect">
              <a:avLst/>
            </a:prstGeom>
            <a:ln w="12700">
              <a:miter lim="400000"/>
            </a:ln>
          </p:spPr>
        </p:pic>
        <p:pic>
          <p:nvPicPr>
            <p:cNvPr id="10" name="snapshot11.png"/>
            <p:cNvPicPr/>
            <p:nvPr/>
          </p:nvPicPr>
          <p:blipFill>
            <a:blip r:embed="rId8">
              <a:extLst/>
            </a:blip>
            <a:stretch>
              <a:fillRect/>
            </a:stretch>
          </p:blipFill>
          <p:spPr>
            <a:xfrm>
              <a:off x="4592652" y="2179972"/>
              <a:ext cx="6979901" cy="3033548"/>
            </a:xfrm>
            <a:prstGeom prst="rect">
              <a:avLst/>
            </a:prstGeom>
            <a:ln w="12700">
              <a:miter lim="400000"/>
            </a:ln>
          </p:spPr>
        </p:pic>
      </p:grpSp>
      <p:sp>
        <p:nvSpPr>
          <p:cNvPr id="12" name="TextBox 11"/>
          <p:cNvSpPr txBox="1"/>
          <p:nvPr/>
        </p:nvSpPr>
        <p:spPr>
          <a:xfrm>
            <a:off x="772639" y="1305440"/>
            <a:ext cx="6691057" cy="1015663"/>
          </a:xfrm>
          <a:prstGeom prst="rect">
            <a:avLst/>
          </a:prstGeom>
          <a:noFill/>
        </p:spPr>
        <p:txBody>
          <a:bodyPr wrap="square" rtlCol="0">
            <a:spAutoFit/>
          </a:bodyPr>
          <a:lstStyle/>
          <a:p>
            <a:r>
              <a:rPr lang="en-US" sz="3000" dirty="0" smtClean="0">
                <a:latin typeface="Arial"/>
                <a:cs typeface="Arial"/>
              </a:rPr>
              <a:t>How do we model shape identity variations ?</a:t>
            </a:r>
          </a:p>
        </p:txBody>
      </p:sp>
    </p:spTree>
    <p:extLst>
      <p:ext uri="{BB962C8B-B14F-4D97-AF65-F5344CB8AC3E}">
        <p14:creationId xmlns:p14="http://schemas.microsoft.com/office/powerpoint/2010/main" val="10869877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669727" y="79975"/>
            <a:ext cx="7804547" cy="1518048"/>
          </a:xfrm>
          <a:prstGeom prst="rect">
            <a:avLst/>
          </a:prstGeom>
        </p:spPr>
        <p:txBody>
          <a:bodyPr/>
          <a:lstStyle/>
          <a:p>
            <a:r>
              <a:rPr lang="en-US" dirty="0" smtClean="0"/>
              <a:t>SMPL</a:t>
            </a:r>
            <a:endParaRPr dirty="0"/>
          </a:p>
        </p:txBody>
      </p:sp>
      <p:pic>
        <p:nvPicPr>
          <p:cNvPr id="128" name="01_ballet.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1844" y="1725183"/>
            <a:ext cx="9167688" cy="5156826"/>
          </a:xfrm>
          <a:prstGeom prst="rect">
            <a:avLst/>
          </a:prstGeom>
          <a:ln w="12700">
            <a:miter lim="400000"/>
          </a:ln>
        </p:spPr>
      </p:pic>
    </p:spTree>
    <p:extLst>
      <p:ext uri="{BB962C8B-B14F-4D97-AF65-F5344CB8AC3E}">
        <p14:creationId xmlns:p14="http://schemas.microsoft.com/office/powerpoint/2010/main" val="182236110"/>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8" fill="hold"/>
                                        <p:tgtEl>
                                          <p:spTgt spid="1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28"/>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rotWithShape="1">
          <a:blip r:embed="rId3"/>
          <a:srcRect l="26279" t="3418" r="20141" b="30592"/>
          <a:stretch/>
        </p:blipFill>
        <p:spPr>
          <a:xfrm>
            <a:off x="3743286" y="1089654"/>
            <a:ext cx="1528880" cy="2192429"/>
          </a:xfrm>
          <a:prstGeom prst="rect">
            <a:avLst/>
          </a:prstGeom>
        </p:spPr>
      </p:pic>
      <p:pic>
        <p:nvPicPr>
          <p:cNvPr id="5" name="Picture 4"/>
          <p:cNvPicPr>
            <a:picLocks noChangeAspect="1"/>
          </p:cNvPicPr>
          <p:nvPr/>
        </p:nvPicPr>
        <p:blipFill>
          <a:blip r:embed="rId4"/>
          <a:srcRect l="11535"/>
          <a:stretch>
            <a:fillRect/>
          </a:stretch>
        </p:blipFill>
        <p:spPr>
          <a:xfrm>
            <a:off x="6515647" y="1089654"/>
            <a:ext cx="1741964" cy="2172807"/>
          </a:xfrm>
          <a:prstGeom prst="rect">
            <a:avLst/>
          </a:prstGeom>
        </p:spPr>
      </p:pic>
      <p:pic>
        <p:nvPicPr>
          <p:cNvPr id="6" name="Picture 5"/>
          <p:cNvPicPr>
            <a:picLocks noChangeAspect="1"/>
          </p:cNvPicPr>
          <p:nvPr/>
        </p:nvPicPr>
        <p:blipFill>
          <a:blip r:embed="rId5"/>
          <a:stretch>
            <a:fillRect/>
          </a:stretch>
        </p:blipFill>
        <p:spPr>
          <a:xfrm>
            <a:off x="5272166" y="4044675"/>
            <a:ext cx="1813640" cy="2082639"/>
          </a:xfrm>
          <a:prstGeom prst="rect">
            <a:avLst/>
          </a:prstGeom>
        </p:spPr>
      </p:pic>
      <p:pic>
        <p:nvPicPr>
          <p:cNvPr id="7" name="Picture 6"/>
          <p:cNvPicPr>
            <a:picLocks noChangeAspect="1"/>
          </p:cNvPicPr>
          <p:nvPr/>
        </p:nvPicPr>
        <p:blipFill rotWithShape="1">
          <a:blip r:embed="rId6"/>
          <a:srcRect b="8304"/>
          <a:stretch/>
        </p:blipFill>
        <p:spPr>
          <a:xfrm>
            <a:off x="1821509" y="3934885"/>
            <a:ext cx="1709569" cy="2192429"/>
          </a:xfrm>
          <a:prstGeom prst="rect">
            <a:avLst/>
          </a:prstGeom>
        </p:spPr>
      </p:pic>
      <p:sp>
        <p:nvSpPr>
          <p:cNvPr id="8" name="TextBox 7"/>
          <p:cNvSpPr txBox="1"/>
          <p:nvPr/>
        </p:nvSpPr>
        <p:spPr>
          <a:xfrm>
            <a:off x="1677963" y="6243666"/>
            <a:ext cx="2315118" cy="400110"/>
          </a:xfrm>
          <a:prstGeom prst="rect">
            <a:avLst/>
          </a:prstGeom>
          <a:noFill/>
        </p:spPr>
        <p:txBody>
          <a:bodyPr wrap="square" rtlCol="0">
            <a:spAutoFit/>
          </a:bodyPr>
          <a:lstStyle/>
          <a:p>
            <a:r>
              <a:rPr lang="en-US" sz="2000" dirty="0" smtClean="0">
                <a:solidFill>
                  <a:srgbClr val="000000"/>
                </a:solidFill>
                <a:latin typeface="Arial"/>
                <a:cs typeface="Arial"/>
              </a:rPr>
              <a:t>Gerard Pons-Moll</a:t>
            </a:r>
            <a:endParaRPr lang="en-US" sz="2000" dirty="0">
              <a:solidFill>
                <a:srgbClr val="000000"/>
              </a:solidFill>
              <a:latin typeface="Arial"/>
              <a:cs typeface="Arial"/>
            </a:endParaRPr>
          </a:p>
        </p:txBody>
      </p:sp>
      <p:sp>
        <p:nvSpPr>
          <p:cNvPr id="9" name="TextBox 8"/>
          <p:cNvSpPr txBox="1"/>
          <p:nvPr/>
        </p:nvSpPr>
        <p:spPr>
          <a:xfrm>
            <a:off x="839763" y="3412428"/>
            <a:ext cx="1836422" cy="400110"/>
          </a:xfrm>
          <a:prstGeom prst="rect">
            <a:avLst/>
          </a:prstGeom>
          <a:noFill/>
        </p:spPr>
        <p:txBody>
          <a:bodyPr wrap="square" rtlCol="0">
            <a:spAutoFit/>
          </a:bodyPr>
          <a:lstStyle/>
          <a:p>
            <a:r>
              <a:rPr lang="en-US" sz="2000" dirty="0" smtClean="0">
                <a:latin typeface="Arial"/>
                <a:cs typeface="Arial"/>
              </a:rPr>
              <a:t>Mathew </a:t>
            </a:r>
            <a:r>
              <a:rPr lang="en-US" sz="2000" dirty="0" err="1" smtClean="0">
                <a:latin typeface="Arial"/>
                <a:cs typeface="Arial"/>
              </a:rPr>
              <a:t>Loper</a:t>
            </a:r>
            <a:endParaRPr lang="en-US" sz="2000" dirty="0">
              <a:latin typeface="Arial"/>
              <a:cs typeface="Arial"/>
            </a:endParaRPr>
          </a:p>
        </p:txBody>
      </p:sp>
      <p:sp>
        <p:nvSpPr>
          <p:cNvPr id="10" name="TextBox 9"/>
          <p:cNvSpPr txBox="1"/>
          <p:nvPr/>
        </p:nvSpPr>
        <p:spPr>
          <a:xfrm>
            <a:off x="3446412" y="3404238"/>
            <a:ext cx="2503974" cy="400110"/>
          </a:xfrm>
          <a:prstGeom prst="rect">
            <a:avLst/>
          </a:prstGeom>
          <a:noFill/>
        </p:spPr>
        <p:txBody>
          <a:bodyPr wrap="square" rtlCol="0">
            <a:spAutoFit/>
          </a:bodyPr>
          <a:lstStyle/>
          <a:p>
            <a:r>
              <a:rPr lang="en-US" sz="2000" dirty="0" err="1" smtClean="0">
                <a:solidFill>
                  <a:srgbClr val="000000"/>
                </a:solidFill>
                <a:latin typeface="Arial"/>
                <a:cs typeface="Arial"/>
              </a:rPr>
              <a:t>Naureen</a:t>
            </a:r>
            <a:r>
              <a:rPr lang="en-US" sz="2000" dirty="0" smtClean="0">
                <a:solidFill>
                  <a:srgbClr val="000000"/>
                </a:solidFill>
                <a:latin typeface="Arial"/>
                <a:cs typeface="Arial"/>
              </a:rPr>
              <a:t> </a:t>
            </a:r>
            <a:r>
              <a:rPr lang="en-US" sz="2000" dirty="0" err="1" smtClean="0">
                <a:solidFill>
                  <a:srgbClr val="000000"/>
                </a:solidFill>
                <a:latin typeface="Arial"/>
                <a:cs typeface="Arial"/>
              </a:rPr>
              <a:t>Mahmood</a:t>
            </a:r>
            <a:endParaRPr lang="en-US" sz="2000" dirty="0">
              <a:solidFill>
                <a:srgbClr val="000000"/>
              </a:solidFill>
              <a:latin typeface="Arial"/>
              <a:cs typeface="Arial"/>
            </a:endParaRPr>
          </a:p>
        </p:txBody>
      </p:sp>
      <p:sp>
        <p:nvSpPr>
          <p:cNvPr id="11" name="TextBox 10"/>
          <p:cNvSpPr txBox="1"/>
          <p:nvPr/>
        </p:nvSpPr>
        <p:spPr>
          <a:xfrm>
            <a:off x="5362657" y="6243666"/>
            <a:ext cx="1808663" cy="400110"/>
          </a:xfrm>
          <a:prstGeom prst="rect">
            <a:avLst/>
          </a:prstGeom>
          <a:noFill/>
        </p:spPr>
        <p:txBody>
          <a:bodyPr wrap="square" rtlCol="0">
            <a:spAutoFit/>
          </a:bodyPr>
          <a:lstStyle/>
          <a:p>
            <a:r>
              <a:rPr lang="en-US" sz="2000" dirty="0" smtClean="0">
                <a:solidFill>
                  <a:srgbClr val="000000"/>
                </a:solidFill>
                <a:latin typeface="Arial"/>
                <a:cs typeface="Arial"/>
              </a:rPr>
              <a:t>Michael Black</a:t>
            </a:r>
            <a:endParaRPr lang="en-US" sz="2000" dirty="0">
              <a:solidFill>
                <a:srgbClr val="000000"/>
              </a:solidFill>
              <a:latin typeface="Arial"/>
              <a:cs typeface="Arial"/>
            </a:endParaRPr>
          </a:p>
        </p:txBody>
      </p:sp>
      <p:pic>
        <p:nvPicPr>
          <p:cNvPr id="12" name="Picture 11"/>
          <p:cNvPicPr>
            <a:picLocks noChangeAspect="1"/>
          </p:cNvPicPr>
          <p:nvPr/>
        </p:nvPicPr>
        <p:blipFill>
          <a:blip r:embed="rId7"/>
          <a:stretch>
            <a:fillRect/>
          </a:stretch>
        </p:blipFill>
        <p:spPr>
          <a:xfrm>
            <a:off x="839763" y="1008783"/>
            <a:ext cx="1778000" cy="2273300"/>
          </a:xfrm>
          <a:prstGeom prst="rect">
            <a:avLst/>
          </a:prstGeom>
        </p:spPr>
      </p:pic>
      <p:sp>
        <p:nvSpPr>
          <p:cNvPr id="13" name="TextBox 12"/>
          <p:cNvSpPr txBox="1"/>
          <p:nvPr/>
        </p:nvSpPr>
        <p:spPr>
          <a:xfrm>
            <a:off x="6399118" y="3404238"/>
            <a:ext cx="2503974" cy="400110"/>
          </a:xfrm>
          <a:prstGeom prst="rect">
            <a:avLst/>
          </a:prstGeom>
          <a:noFill/>
        </p:spPr>
        <p:txBody>
          <a:bodyPr wrap="square" rtlCol="0">
            <a:spAutoFit/>
          </a:bodyPr>
          <a:lstStyle/>
          <a:p>
            <a:r>
              <a:rPr lang="en-US" sz="2000" dirty="0" smtClean="0">
                <a:solidFill>
                  <a:srgbClr val="000000"/>
                </a:solidFill>
                <a:latin typeface="Arial"/>
                <a:cs typeface="Arial"/>
              </a:rPr>
              <a:t>Javier Romero</a:t>
            </a:r>
            <a:endParaRPr lang="en-US" sz="2000" dirty="0">
              <a:solidFill>
                <a:srgbClr val="000000"/>
              </a:solidFill>
              <a:latin typeface="Arial"/>
              <a:cs typeface="Arial"/>
            </a:endParaRPr>
          </a:p>
        </p:txBody>
      </p:sp>
      <p:sp>
        <p:nvSpPr>
          <p:cNvPr id="14" name="TextBox 13"/>
          <p:cNvSpPr txBox="1"/>
          <p:nvPr/>
        </p:nvSpPr>
        <p:spPr>
          <a:xfrm>
            <a:off x="0" y="165912"/>
            <a:ext cx="9795934" cy="630942"/>
          </a:xfrm>
          <a:prstGeom prst="rect">
            <a:avLst/>
          </a:prstGeom>
          <a:noFill/>
        </p:spPr>
        <p:txBody>
          <a:bodyPr wrap="square" rtlCol="0">
            <a:spAutoFit/>
          </a:bodyPr>
          <a:lstStyle/>
          <a:p>
            <a:r>
              <a:rPr lang="en-US" sz="3500" dirty="0" smtClean="0">
                <a:latin typeface="Arial"/>
                <a:cs typeface="Arial"/>
              </a:rPr>
              <a:t>SMPL: A Skinned Multi-Person Linear Model </a:t>
            </a:r>
            <a:endParaRPr lang="en-US" sz="3500" dirty="0" smtClean="0">
              <a:latin typeface="Arial"/>
              <a:cs typeface="Arial"/>
            </a:endParaRPr>
          </a:p>
        </p:txBody>
      </p:sp>
      <p:pic>
        <p:nvPicPr>
          <p:cNvPr id="15" name="Picture 14"/>
          <p:cNvPicPr>
            <a:picLocks noChangeAspect="1"/>
          </p:cNvPicPr>
          <p:nvPr/>
        </p:nvPicPr>
        <p:blipFill>
          <a:blip r:embed="rId8"/>
          <a:stretch>
            <a:fillRect/>
          </a:stretch>
        </p:blipFill>
        <p:spPr>
          <a:xfrm>
            <a:off x="7517532" y="5231532"/>
            <a:ext cx="1626468" cy="1626468"/>
          </a:xfrm>
          <a:prstGeom prst="rect">
            <a:avLst/>
          </a:prstGeom>
        </p:spPr>
      </p:pic>
    </p:spTree>
    <p:extLst>
      <p:ext uri="{BB962C8B-B14F-4D97-AF65-F5344CB8AC3E}">
        <p14:creationId xmlns:p14="http://schemas.microsoft.com/office/powerpoint/2010/main" val="51811124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deformation models</a:t>
            </a:r>
            <a:endParaRPr lang="en-US" dirty="0"/>
          </a:p>
        </p:txBody>
      </p:sp>
      <p:sp>
        <p:nvSpPr>
          <p:cNvPr id="7" name="TextBox 6"/>
          <p:cNvSpPr txBox="1"/>
          <p:nvPr/>
        </p:nvSpPr>
        <p:spPr>
          <a:xfrm>
            <a:off x="165332" y="1806661"/>
            <a:ext cx="4531607" cy="4324261"/>
          </a:xfrm>
          <a:prstGeom prst="rect">
            <a:avLst/>
          </a:prstGeom>
          <a:noFill/>
        </p:spPr>
        <p:txBody>
          <a:bodyPr wrap="square" rtlCol="0">
            <a:spAutoFit/>
          </a:bodyPr>
          <a:lstStyle/>
          <a:p>
            <a:r>
              <a:rPr lang="en-US" sz="2500" b="1" i="1" dirty="0">
                <a:latin typeface="Arial"/>
                <a:cs typeface="Arial"/>
              </a:rPr>
              <a:t>Local </a:t>
            </a:r>
            <a:r>
              <a:rPr lang="en-US" sz="2500" b="1" i="1" dirty="0" smtClean="0">
                <a:latin typeface="Arial"/>
                <a:cs typeface="Arial"/>
              </a:rPr>
              <a:t>triangle deformations</a:t>
            </a:r>
          </a:p>
          <a:p>
            <a:endParaRPr lang="en-US" sz="2500" i="1" dirty="0">
              <a:latin typeface="Arial"/>
              <a:cs typeface="Arial"/>
            </a:endParaRPr>
          </a:p>
          <a:p>
            <a:pPr marL="342900" indent="-342900">
              <a:buFont typeface="Arial"/>
              <a:buChar char="•"/>
            </a:pPr>
            <a:r>
              <a:rPr lang="en-US" sz="2500" dirty="0">
                <a:latin typeface="Arial"/>
                <a:cs typeface="Arial"/>
              </a:rPr>
              <a:t>3x3 </a:t>
            </a:r>
            <a:r>
              <a:rPr lang="en-US" sz="2500" dirty="0" smtClean="0">
                <a:latin typeface="Arial"/>
                <a:cs typeface="Arial"/>
              </a:rPr>
              <a:t>transformations</a:t>
            </a:r>
          </a:p>
          <a:p>
            <a:pPr marL="342900" indent="-342900">
              <a:buFont typeface="Arial"/>
              <a:buChar char="•"/>
            </a:pPr>
            <a:endParaRPr lang="en-US" sz="2500" dirty="0">
              <a:latin typeface="Arial"/>
              <a:cs typeface="Arial"/>
            </a:endParaRPr>
          </a:p>
          <a:p>
            <a:pPr marL="342900" indent="-342900">
              <a:buFont typeface="Arial"/>
              <a:buChar char="•"/>
            </a:pPr>
            <a:r>
              <a:rPr lang="en-US" sz="2500" dirty="0">
                <a:latin typeface="Arial"/>
                <a:cs typeface="Arial"/>
              </a:rPr>
              <a:t>Applied to two edges per triangle</a:t>
            </a:r>
          </a:p>
          <a:p>
            <a:pPr marL="342900" indent="-342900">
              <a:buFont typeface="Arial"/>
              <a:buChar char="•"/>
            </a:pPr>
            <a:endParaRPr lang="en-US" sz="2500" dirty="0" smtClean="0">
              <a:latin typeface="Arial"/>
              <a:cs typeface="Arial"/>
            </a:endParaRPr>
          </a:p>
          <a:p>
            <a:pPr marL="342900" indent="-342900">
              <a:buFont typeface="Arial"/>
              <a:buChar char="•"/>
            </a:pPr>
            <a:r>
              <a:rPr lang="en-US" sz="2500" dirty="0" smtClean="0">
                <a:latin typeface="Arial"/>
                <a:cs typeface="Arial"/>
              </a:rPr>
              <a:t>No </a:t>
            </a:r>
            <a:r>
              <a:rPr lang="en-US" sz="2500" dirty="0">
                <a:latin typeface="Arial"/>
                <a:cs typeface="Arial"/>
              </a:rPr>
              <a:t>explicit center of </a:t>
            </a:r>
            <a:r>
              <a:rPr lang="en-US" sz="2500" dirty="0" smtClean="0">
                <a:latin typeface="Arial"/>
                <a:cs typeface="Arial"/>
              </a:rPr>
              <a:t>rotation</a:t>
            </a:r>
          </a:p>
          <a:p>
            <a:pPr marL="342900" indent="-342900">
              <a:buFont typeface="Arial"/>
              <a:buChar char="•"/>
            </a:pPr>
            <a:endParaRPr lang="en-US" sz="2500" dirty="0">
              <a:latin typeface="Arial"/>
              <a:cs typeface="Arial"/>
            </a:endParaRPr>
          </a:p>
          <a:p>
            <a:pPr marL="342900" indent="-342900">
              <a:buFont typeface="Arial"/>
              <a:buChar char="•"/>
            </a:pPr>
            <a:r>
              <a:rPr lang="en-US" sz="2500" dirty="0" smtClean="0">
                <a:latin typeface="Arial"/>
                <a:cs typeface="Arial"/>
              </a:rPr>
              <a:t>-&gt; SCAPE</a:t>
            </a:r>
            <a:endParaRPr lang="en-US" sz="2500" dirty="0">
              <a:latin typeface="Arial"/>
              <a:cs typeface="Arial"/>
            </a:endParaRPr>
          </a:p>
          <a:p>
            <a:endParaRPr lang="en-US" sz="2500" dirty="0" smtClean="0">
              <a:latin typeface="Arial"/>
              <a:cs typeface="Arial"/>
            </a:endParaRPr>
          </a:p>
        </p:txBody>
      </p:sp>
      <p:sp>
        <p:nvSpPr>
          <p:cNvPr id="8" name="TextBox 7"/>
          <p:cNvSpPr txBox="1"/>
          <p:nvPr/>
        </p:nvSpPr>
        <p:spPr>
          <a:xfrm>
            <a:off x="4696939" y="1809821"/>
            <a:ext cx="4328699" cy="3939540"/>
          </a:xfrm>
          <a:prstGeom prst="rect">
            <a:avLst/>
          </a:prstGeom>
          <a:noFill/>
        </p:spPr>
        <p:txBody>
          <a:bodyPr wrap="square" rtlCol="0">
            <a:spAutoFit/>
          </a:bodyPr>
          <a:lstStyle/>
          <a:p>
            <a:r>
              <a:rPr lang="en-US" sz="2500" b="1" i="1" dirty="0">
                <a:latin typeface="Arial"/>
                <a:cs typeface="Arial"/>
              </a:rPr>
              <a:t>Global vertex </a:t>
            </a:r>
            <a:r>
              <a:rPr lang="en-US" sz="2500" b="1" i="1" dirty="0" smtClean="0">
                <a:latin typeface="Arial"/>
                <a:cs typeface="Arial"/>
              </a:rPr>
              <a:t>deformations</a:t>
            </a:r>
          </a:p>
          <a:p>
            <a:endParaRPr lang="en-US" sz="2500" i="1" dirty="0">
              <a:latin typeface="Arial"/>
              <a:cs typeface="Arial"/>
            </a:endParaRPr>
          </a:p>
          <a:p>
            <a:pPr marL="342900" indent="-342900">
              <a:buFont typeface="Arial"/>
              <a:buChar char="•"/>
            </a:pPr>
            <a:r>
              <a:rPr lang="en-US" sz="2500" dirty="0" smtClean="0">
                <a:latin typeface="Arial"/>
                <a:cs typeface="Arial"/>
              </a:rPr>
              <a:t>3D displacements plus rigid body motion</a:t>
            </a:r>
          </a:p>
          <a:p>
            <a:pPr marL="342900" indent="-342900">
              <a:buFont typeface="Arial"/>
              <a:buChar char="•"/>
            </a:pPr>
            <a:endParaRPr lang="en-US" sz="2500" dirty="0">
              <a:latin typeface="Arial"/>
              <a:cs typeface="Arial"/>
            </a:endParaRPr>
          </a:p>
          <a:p>
            <a:pPr marL="342900" indent="-342900">
              <a:buFont typeface="Arial"/>
              <a:buChar char="•"/>
            </a:pPr>
            <a:r>
              <a:rPr lang="en-US" sz="2500" dirty="0">
                <a:latin typeface="Arial"/>
                <a:cs typeface="Arial"/>
              </a:rPr>
              <a:t>Applied to vertices</a:t>
            </a:r>
          </a:p>
          <a:p>
            <a:pPr marL="342900" indent="-342900">
              <a:buFont typeface="Arial"/>
              <a:buChar char="•"/>
            </a:pPr>
            <a:endParaRPr lang="en-US" sz="2500" dirty="0" smtClean="0">
              <a:latin typeface="Arial"/>
              <a:cs typeface="Arial"/>
            </a:endParaRPr>
          </a:p>
          <a:p>
            <a:pPr marL="342900" indent="-342900">
              <a:buFont typeface="Arial"/>
              <a:buChar char="•"/>
            </a:pPr>
            <a:r>
              <a:rPr lang="en-US" sz="2500" dirty="0" smtClean="0">
                <a:latin typeface="Arial"/>
                <a:cs typeface="Arial"/>
              </a:rPr>
              <a:t>Explicit </a:t>
            </a:r>
            <a:r>
              <a:rPr lang="en-US" sz="2500" dirty="0">
                <a:latin typeface="Arial"/>
                <a:cs typeface="Arial"/>
              </a:rPr>
              <a:t>center of </a:t>
            </a:r>
            <a:r>
              <a:rPr lang="en-US" sz="2500" dirty="0" smtClean="0">
                <a:latin typeface="Arial"/>
                <a:cs typeface="Arial"/>
              </a:rPr>
              <a:t>rotation</a:t>
            </a:r>
          </a:p>
          <a:p>
            <a:pPr marL="342900" indent="-342900">
              <a:buFont typeface="Arial"/>
              <a:buChar char="•"/>
            </a:pPr>
            <a:endParaRPr lang="en-US" sz="2500" dirty="0">
              <a:latin typeface="Arial"/>
              <a:cs typeface="Arial"/>
            </a:endParaRPr>
          </a:p>
          <a:p>
            <a:pPr marL="342900" indent="-342900">
              <a:buFont typeface="Arial"/>
              <a:buChar char="•"/>
            </a:pPr>
            <a:r>
              <a:rPr lang="en-US" sz="2500" dirty="0" smtClean="0">
                <a:latin typeface="Arial"/>
                <a:cs typeface="Arial"/>
              </a:rPr>
              <a:t>-&gt; SMPL</a:t>
            </a:r>
          </a:p>
        </p:txBody>
      </p:sp>
      <p:sp>
        <p:nvSpPr>
          <p:cNvPr id="9" name="Rectangle 8"/>
          <p:cNvSpPr/>
          <p:nvPr/>
        </p:nvSpPr>
        <p:spPr>
          <a:xfrm>
            <a:off x="4569182" y="1638180"/>
            <a:ext cx="4456456" cy="4358460"/>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69144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SMPL Philosophy</a:t>
            </a:r>
            <a:endParaRPr lang="en-US" dirty="0"/>
          </a:p>
        </p:txBody>
      </p:sp>
      <p:sp>
        <p:nvSpPr>
          <p:cNvPr id="4" name="Shape 167"/>
          <p:cNvSpPr>
            <a:spLocks noGrp="1"/>
          </p:cNvSpPr>
          <p:nvPr>
            <p:ph type="body" idx="1"/>
          </p:nvPr>
        </p:nvSpPr>
        <p:spPr>
          <a:prstGeom prst="rect">
            <a:avLst/>
          </a:prstGeom>
        </p:spPr>
        <p:txBody>
          <a:bodyPr/>
          <a:lstStyle/>
          <a:p>
            <a:pPr marL="0" indent="0">
              <a:buNone/>
            </a:pPr>
            <a:endParaRPr lang="en-US" dirty="0" smtClean="0"/>
          </a:p>
          <a:p>
            <a:pPr marL="0" indent="0">
              <a:buNone/>
            </a:pPr>
            <a:r>
              <a:rPr dirty="0" smtClean="0">
                <a:latin typeface="Arial"/>
                <a:cs typeface="Arial"/>
              </a:rPr>
              <a:t>We </a:t>
            </a:r>
            <a:r>
              <a:rPr dirty="0">
                <a:latin typeface="Arial"/>
                <a:cs typeface="Arial"/>
              </a:rPr>
              <a:t>aim for the simplest possible </a:t>
            </a:r>
            <a:r>
              <a:rPr dirty="0" smtClean="0">
                <a:latin typeface="Arial"/>
                <a:cs typeface="Arial"/>
              </a:rPr>
              <a:t>mode</a:t>
            </a:r>
            <a:r>
              <a:rPr lang="en-US" dirty="0" smtClean="0">
                <a:latin typeface="Arial"/>
                <a:cs typeface="Arial"/>
              </a:rPr>
              <a:t>l while having state-of-the-art performance</a:t>
            </a:r>
          </a:p>
          <a:p>
            <a:pPr marL="0" indent="0">
              <a:buNone/>
            </a:pPr>
            <a:endParaRPr lang="en-US" dirty="0" smtClean="0">
              <a:latin typeface="Arial"/>
              <a:cs typeface="Arial"/>
            </a:endParaRPr>
          </a:p>
          <a:p>
            <a:r>
              <a:rPr dirty="0" smtClean="0">
                <a:latin typeface="Arial"/>
                <a:cs typeface="Arial"/>
              </a:rPr>
              <a:t>Makes </a:t>
            </a:r>
            <a:r>
              <a:rPr dirty="0">
                <a:latin typeface="Arial"/>
                <a:cs typeface="Arial"/>
              </a:rPr>
              <a:t>training </a:t>
            </a:r>
            <a:r>
              <a:rPr dirty="0" smtClean="0">
                <a:latin typeface="Arial"/>
                <a:cs typeface="Arial"/>
              </a:rPr>
              <a:t>easier</a:t>
            </a:r>
            <a:endParaRPr lang="en-US" dirty="0" smtClean="0">
              <a:latin typeface="Arial"/>
              <a:cs typeface="Arial"/>
            </a:endParaRPr>
          </a:p>
          <a:p>
            <a:r>
              <a:rPr dirty="0" smtClean="0">
                <a:latin typeface="Arial"/>
                <a:cs typeface="Arial"/>
              </a:rPr>
              <a:t>Enables </a:t>
            </a:r>
            <a:r>
              <a:rPr dirty="0">
                <a:latin typeface="Arial"/>
                <a:cs typeface="Arial"/>
              </a:rPr>
              <a:t>compatibility</a:t>
            </a:r>
          </a:p>
        </p:txBody>
      </p:sp>
      <p:sp>
        <p:nvSpPr>
          <p:cNvPr id="5" name="TextBox 4"/>
          <p:cNvSpPr txBox="1"/>
          <p:nvPr/>
        </p:nvSpPr>
        <p:spPr>
          <a:xfrm>
            <a:off x="4549129" y="6192471"/>
            <a:ext cx="4427149" cy="400110"/>
          </a:xfrm>
          <a:prstGeom prst="rect">
            <a:avLst/>
          </a:prstGeom>
          <a:noFill/>
        </p:spPr>
        <p:txBody>
          <a:bodyPr wrap="square" rtlCol="0">
            <a:spAutoFit/>
          </a:bodyPr>
          <a:lstStyle/>
          <a:p>
            <a:r>
              <a:rPr lang="en-US" sz="2000" dirty="0" smtClean="0">
                <a:latin typeface="Book Antiqua"/>
                <a:cs typeface="Book Antiqua"/>
              </a:rPr>
              <a:t>2015 </a:t>
            </a:r>
            <a:r>
              <a:rPr lang="en-US" sz="2000" dirty="0" err="1" smtClean="0">
                <a:latin typeface="Book Antiqua"/>
                <a:cs typeface="Book Antiqua"/>
              </a:rPr>
              <a:t>Loper</a:t>
            </a:r>
            <a:r>
              <a:rPr lang="en-US" sz="2000" dirty="0" smtClean="0">
                <a:latin typeface="Book Antiqua"/>
                <a:cs typeface="Book Antiqua"/>
              </a:rPr>
              <a:t> </a:t>
            </a:r>
            <a:r>
              <a:rPr lang="en-US" sz="2000" dirty="0" err="1" smtClean="0">
                <a:latin typeface="Book Antiqua"/>
                <a:cs typeface="Book Antiqua"/>
              </a:rPr>
              <a:t>et.al</a:t>
            </a:r>
            <a:r>
              <a:rPr lang="en-US" sz="2000" dirty="0" smtClean="0">
                <a:latin typeface="Book Antiqua"/>
                <a:cs typeface="Book Antiqua"/>
              </a:rPr>
              <a:t>. SIGGRAPH Asia</a:t>
            </a:r>
          </a:p>
        </p:txBody>
      </p:sp>
    </p:spTree>
    <p:extLst>
      <p:ext uri="{BB962C8B-B14F-4D97-AF65-F5344CB8AC3E}">
        <p14:creationId xmlns:p14="http://schemas.microsoft.com/office/powerpoint/2010/main" val="14953118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p:nvPr/>
        </p:nvSpPr>
        <p:spPr>
          <a:xfrm>
            <a:off x="-68226" y="1363223"/>
            <a:ext cx="9506392" cy="818320"/>
          </a:xfrm>
          <a:prstGeom prst="rect">
            <a:avLst/>
          </a:prstGeom>
          <a:solidFill>
            <a:srgbClr val="FFFFFF"/>
          </a:solidFill>
          <a:ln w="12700">
            <a:miter lim="400000"/>
          </a:ln>
        </p:spPr>
        <p:txBody>
          <a:bodyPr lIns="35717" tIns="35717" rIns="35717" bIns="35717" anchor="ctr"/>
          <a:lstStyle/>
          <a:p>
            <a:pPr>
              <a:defRPr sz="2400">
                <a:solidFill>
                  <a:srgbClr val="FFFFFF"/>
                </a:solidFill>
              </a:defRPr>
            </a:pPr>
            <a:endParaRPr/>
          </a:p>
        </p:txBody>
      </p:sp>
      <p:sp>
        <p:nvSpPr>
          <p:cNvPr id="172" name="Shape 172"/>
          <p:cNvSpPr>
            <a:spLocks noGrp="1"/>
          </p:cNvSpPr>
          <p:nvPr>
            <p:ph type="title"/>
          </p:nvPr>
        </p:nvSpPr>
        <p:spPr>
          <a:prstGeom prst="rect">
            <a:avLst/>
          </a:prstGeom>
        </p:spPr>
        <p:txBody>
          <a:bodyPr/>
          <a:lstStyle/>
          <a:p>
            <a:r>
              <a:t>Pipeline</a:t>
            </a:r>
          </a:p>
        </p:txBody>
      </p:sp>
      <p:pic>
        <p:nvPicPr>
          <p:cNvPr id="173" name="pipeline1.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 y="1713745"/>
            <a:ext cx="9144001" cy="5143501"/>
          </a:xfrm>
          <a:prstGeom prst="rect">
            <a:avLst/>
          </a:prstGeom>
          <a:ln w="12700">
            <a:miter lim="400000"/>
          </a:ln>
        </p:spPr>
      </p:pic>
      <p:sp>
        <p:nvSpPr>
          <p:cNvPr id="174" name="Shape 174"/>
          <p:cNvSpPr/>
          <p:nvPr/>
        </p:nvSpPr>
        <p:spPr>
          <a:xfrm>
            <a:off x="2014300" y="1782021"/>
            <a:ext cx="5115400" cy="892969"/>
          </a:xfrm>
          <a:prstGeom prst="rect">
            <a:avLst/>
          </a:prstGeom>
          <a:solidFill>
            <a:srgbClr val="000000"/>
          </a:solidFill>
          <a:ln w="12700">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Tree>
    <p:extLst>
      <p:ext uri="{BB962C8B-B14F-4D97-AF65-F5344CB8AC3E}">
        <p14:creationId xmlns:p14="http://schemas.microsoft.com/office/powerpoint/2010/main" val="1144033087"/>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1" fill="hold"/>
                                        <p:tgtEl>
                                          <p:spTgt spid="17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7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p:nvPr/>
        </p:nvSpPr>
        <p:spPr>
          <a:xfrm>
            <a:off x="-68226" y="1363223"/>
            <a:ext cx="9506392" cy="818320"/>
          </a:xfrm>
          <a:prstGeom prst="rect">
            <a:avLst/>
          </a:prstGeom>
          <a:solidFill>
            <a:srgbClr val="FFFFFF"/>
          </a:solidFill>
          <a:ln w="12700">
            <a:miter lim="400000"/>
          </a:ln>
        </p:spPr>
        <p:txBody>
          <a:bodyPr lIns="35717" tIns="35717" rIns="35717" bIns="35717" anchor="ctr"/>
          <a:lstStyle/>
          <a:p>
            <a:pPr>
              <a:defRPr sz="2400">
                <a:solidFill>
                  <a:srgbClr val="FFFFFF"/>
                </a:solidFill>
              </a:defRPr>
            </a:pPr>
            <a:endParaRPr/>
          </a:p>
        </p:txBody>
      </p:sp>
      <p:sp>
        <p:nvSpPr>
          <p:cNvPr id="179" name="Shape 179"/>
          <p:cNvSpPr>
            <a:spLocks noGrp="1"/>
          </p:cNvSpPr>
          <p:nvPr>
            <p:ph type="title"/>
          </p:nvPr>
        </p:nvSpPr>
        <p:spPr>
          <a:prstGeom prst="rect">
            <a:avLst/>
          </a:prstGeom>
        </p:spPr>
        <p:txBody>
          <a:bodyPr/>
          <a:lstStyle/>
          <a:p>
            <a:r>
              <a:t>Pipeline</a:t>
            </a:r>
          </a:p>
        </p:txBody>
      </p:sp>
      <p:pic>
        <p:nvPicPr>
          <p:cNvPr id="180" name="pipeline2.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 y="1714644"/>
            <a:ext cx="9144001" cy="5143501"/>
          </a:xfrm>
          <a:prstGeom prst="rect">
            <a:avLst/>
          </a:prstGeom>
          <a:ln w="12700">
            <a:miter lim="400000"/>
          </a:ln>
        </p:spPr>
      </p:pic>
      <p:sp>
        <p:nvSpPr>
          <p:cNvPr id="181" name="Shape 181"/>
          <p:cNvSpPr/>
          <p:nvPr/>
        </p:nvSpPr>
        <p:spPr>
          <a:xfrm>
            <a:off x="2014300" y="1782021"/>
            <a:ext cx="5115400" cy="892969"/>
          </a:xfrm>
          <a:prstGeom prst="rect">
            <a:avLst/>
          </a:prstGeom>
          <a:solidFill>
            <a:srgbClr val="000000"/>
          </a:solidFill>
          <a:ln w="12700">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Tree>
    <p:extLst>
      <p:ext uri="{BB962C8B-B14F-4D97-AF65-F5344CB8AC3E}">
        <p14:creationId xmlns:p14="http://schemas.microsoft.com/office/powerpoint/2010/main" val="387174009"/>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58" fill="hold"/>
                                        <p:tgtEl>
                                          <p:spTgt spid="18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80"/>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p:nvPr/>
        </p:nvSpPr>
        <p:spPr>
          <a:xfrm>
            <a:off x="-68226" y="1363223"/>
            <a:ext cx="9506392" cy="818320"/>
          </a:xfrm>
          <a:prstGeom prst="rect">
            <a:avLst/>
          </a:prstGeom>
          <a:solidFill>
            <a:srgbClr val="FFFFFF"/>
          </a:solidFill>
          <a:ln w="12700">
            <a:miter lim="400000"/>
          </a:ln>
        </p:spPr>
        <p:txBody>
          <a:bodyPr lIns="35717" tIns="35717" rIns="35717" bIns="35717" anchor="ctr"/>
          <a:lstStyle/>
          <a:p>
            <a:pPr>
              <a:defRPr sz="2400">
                <a:solidFill>
                  <a:srgbClr val="FFFFFF"/>
                </a:solidFill>
              </a:defRPr>
            </a:pPr>
            <a:endParaRPr/>
          </a:p>
        </p:txBody>
      </p:sp>
      <p:sp>
        <p:nvSpPr>
          <p:cNvPr id="193" name="Shape 193"/>
          <p:cNvSpPr>
            <a:spLocks noGrp="1"/>
          </p:cNvSpPr>
          <p:nvPr>
            <p:ph type="title"/>
          </p:nvPr>
        </p:nvSpPr>
        <p:spPr>
          <a:prstGeom prst="rect">
            <a:avLst/>
          </a:prstGeom>
        </p:spPr>
        <p:txBody>
          <a:bodyPr/>
          <a:lstStyle/>
          <a:p>
            <a:r>
              <a:t>Pipeline</a:t>
            </a:r>
          </a:p>
        </p:txBody>
      </p:sp>
      <p:pic>
        <p:nvPicPr>
          <p:cNvPr id="194" name="pipeline4.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0" y="1716692"/>
            <a:ext cx="9144001" cy="5143501"/>
          </a:xfrm>
          <a:prstGeom prst="rect">
            <a:avLst/>
          </a:prstGeom>
          <a:ln w="12700">
            <a:miter lim="400000"/>
          </a:ln>
        </p:spPr>
      </p:pic>
      <p:sp>
        <p:nvSpPr>
          <p:cNvPr id="195" name="Shape 195"/>
          <p:cNvSpPr/>
          <p:nvPr/>
        </p:nvSpPr>
        <p:spPr>
          <a:xfrm>
            <a:off x="2014300" y="1782021"/>
            <a:ext cx="5115400" cy="892969"/>
          </a:xfrm>
          <a:prstGeom prst="rect">
            <a:avLst/>
          </a:prstGeom>
          <a:solidFill>
            <a:srgbClr val="000000"/>
          </a:solidFill>
          <a:ln w="12700">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Tree>
    <p:extLst>
      <p:ext uri="{BB962C8B-B14F-4D97-AF65-F5344CB8AC3E}">
        <p14:creationId xmlns:p14="http://schemas.microsoft.com/office/powerpoint/2010/main" val="1284202025"/>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33" fill="hold"/>
                                        <p:tgtEl>
                                          <p:spTgt spid="19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9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p:nvPr/>
        </p:nvSpPr>
        <p:spPr>
          <a:xfrm>
            <a:off x="-68226" y="1363223"/>
            <a:ext cx="9365083" cy="818320"/>
          </a:xfrm>
          <a:prstGeom prst="rect">
            <a:avLst/>
          </a:prstGeom>
          <a:solidFill>
            <a:srgbClr val="FFFFFF"/>
          </a:solidFill>
          <a:ln w="12700">
            <a:miter lim="400000"/>
          </a:ln>
        </p:spPr>
        <p:txBody>
          <a:bodyPr lIns="35717" tIns="35717" rIns="35717" bIns="35717" anchor="ctr"/>
          <a:lstStyle/>
          <a:p>
            <a:pPr>
              <a:defRPr sz="2400">
                <a:solidFill>
                  <a:srgbClr val="FFFFFF"/>
                </a:solidFill>
              </a:defRPr>
            </a:pPr>
            <a:endParaRPr/>
          </a:p>
        </p:txBody>
      </p:sp>
      <p:sp>
        <p:nvSpPr>
          <p:cNvPr id="200" name="Shape 200"/>
          <p:cNvSpPr>
            <a:spLocks noGrp="1"/>
          </p:cNvSpPr>
          <p:nvPr>
            <p:ph type="title"/>
          </p:nvPr>
        </p:nvSpPr>
        <p:spPr>
          <a:prstGeom prst="rect">
            <a:avLst/>
          </a:prstGeom>
        </p:spPr>
        <p:txBody>
          <a:bodyPr/>
          <a:lstStyle/>
          <a:p>
            <a:r>
              <a:rPr dirty="0" smtClean="0"/>
              <a:t>Pipeline</a:t>
            </a:r>
            <a:endParaRPr dirty="0"/>
          </a:p>
        </p:txBody>
      </p:sp>
      <p:pic>
        <p:nvPicPr>
          <p:cNvPr id="201" name="pipeline5.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0" y="1715902"/>
            <a:ext cx="9144001" cy="5143501"/>
          </a:xfrm>
          <a:prstGeom prst="rect">
            <a:avLst/>
          </a:prstGeom>
          <a:ln w="12700">
            <a:miter lim="400000"/>
          </a:ln>
        </p:spPr>
      </p:pic>
      <p:sp>
        <p:nvSpPr>
          <p:cNvPr id="202" name="Shape 202"/>
          <p:cNvSpPr/>
          <p:nvPr/>
        </p:nvSpPr>
        <p:spPr>
          <a:xfrm>
            <a:off x="2014300" y="1782021"/>
            <a:ext cx="5115400" cy="892969"/>
          </a:xfrm>
          <a:prstGeom prst="rect">
            <a:avLst/>
          </a:prstGeom>
          <a:solidFill>
            <a:srgbClr val="000000"/>
          </a:solidFill>
          <a:ln w="12700">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Tree>
    <p:extLst>
      <p:ext uri="{BB962C8B-B14F-4D97-AF65-F5344CB8AC3E}">
        <p14:creationId xmlns:p14="http://schemas.microsoft.com/office/powerpoint/2010/main" val="1262214180"/>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0" fill="hold"/>
                                        <p:tgtEl>
                                          <p:spTgt spid="20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01"/>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Skinning</a:t>
            </a:r>
            <a:endParaRPr lang="en-US" dirty="0"/>
          </a:p>
        </p:txBody>
      </p:sp>
      <p:sp>
        <p:nvSpPr>
          <p:cNvPr id="3" name="Text Placeholder 2"/>
          <p:cNvSpPr>
            <a:spLocks noGrp="1"/>
          </p:cNvSpPr>
          <p:nvPr>
            <p:ph type="body" idx="1"/>
          </p:nvPr>
        </p:nvSpPr>
        <p:spPr/>
        <p:txBody>
          <a:bodyPr/>
          <a:lstStyle/>
          <a:p>
            <a:endParaRPr lang="en-US"/>
          </a:p>
        </p:txBody>
      </p:sp>
      <p:pic>
        <p:nvPicPr>
          <p:cNvPr id="4" name="skinning_smpl_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9552" y="1543542"/>
            <a:ext cx="8359414" cy="4702170"/>
          </a:xfrm>
          <a:prstGeom prst="rect">
            <a:avLst/>
          </a:prstGeom>
        </p:spPr>
      </p:pic>
      <p:sp>
        <p:nvSpPr>
          <p:cNvPr id="5" name="Rectangle 4"/>
          <p:cNvSpPr/>
          <p:nvPr/>
        </p:nvSpPr>
        <p:spPr>
          <a:xfrm>
            <a:off x="2819089" y="1674207"/>
            <a:ext cx="3329027" cy="60617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a:off x="4338095" y="3506261"/>
            <a:ext cx="2067901" cy="932756"/>
          </a:xfrm>
          <a:prstGeom prst="rightArrow">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20293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p:cNvSpPr>
          <p:nvPr>
            <p:ph type="title"/>
          </p:nvPr>
        </p:nvSpPr>
        <p:spPr>
          <a:prstGeom prst="rect">
            <a:avLst/>
          </a:prstGeom>
        </p:spPr>
        <p:txBody>
          <a:bodyPr/>
          <a:lstStyle/>
          <a:p>
            <a:r>
              <a:rPr dirty="0"/>
              <a:t>Parameterized Skinning</a:t>
            </a:r>
          </a:p>
        </p:txBody>
      </p:sp>
      <p:pic>
        <p:nvPicPr>
          <p:cNvPr id="14" name="Picture 1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400" y="1747522"/>
            <a:ext cx="4390400" cy="504000"/>
          </a:xfrm>
          <a:prstGeom prst="rect">
            <a:avLst/>
          </a:prstGeom>
        </p:spPr>
      </p:pic>
      <p:sp>
        <p:nvSpPr>
          <p:cNvPr id="16" name="Shape 227"/>
          <p:cNvSpPr/>
          <p:nvPr/>
        </p:nvSpPr>
        <p:spPr>
          <a:xfrm>
            <a:off x="457200" y="1455871"/>
            <a:ext cx="8433034" cy="1068030"/>
          </a:xfrm>
          <a:prstGeom prst="roundRect">
            <a:avLst>
              <a:gd name="adj" fmla="val 20301"/>
            </a:avLst>
          </a:prstGeom>
          <a:ln w="88900">
            <a:solidFill>
              <a:srgbClr val="87C345"/>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668" y="3566559"/>
            <a:ext cx="8202144" cy="519439"/>
          </a:xfrm>
          <a:prstGeom prst="rect">
            <a:avLst/>
          </a:prstGeom>
        </p:spPr>
      </p:pic>
      <p:sp>
        <p:nvSpPr>
          <p:cNvPr id="18" name="Shape 227"/>
          <p:cNvSpPr/>
          <p:nvPr/>
        </p:nvSpPr>
        <p:spPr>
          <a:xfrm>
            <a:off x="437958" y="2751860"/>
            <a:ext cx="8433034" cy="1501013"/>
          </a:xfrm>
          <a:prstGeom prst="roundRect">
            <a:avLst>
              <a:gd name="adj" fmla="val 20301"/>
            </a:avLst>
          </a:prstGeom>
          <a:noFill/>
          <a:ln w="88900">
            <a:solidFill>
              <a:schemeClr val="accent6"/>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
        <p:nvSpPr>
          <p:cNvPr id="4" name="TextBox 3"/>
          <p:cNvSpPr txBox="1"/>
          <p:nvPr/>
        </p:nvSpPr>
        <p:spPr>
          <a:xfrm>
            <a:off x="567668" y="1680021"/>
            <a:ext cx="3502212" cy="571501"/>
          </a:xfrm>
          <a:prstGeom prst="rect">
            <a:avLst/>
          </a:prstGeom>
          <a:noFill/>
        </p:spPr>
        <p:txBody>
          <a:bodyPr wrap="square" rtlCol="0">
            <a:spAutoFit/>
          </a:bodyPr>
          <a:lstStyle/>
          <a:p>
            <a:r>
              <a:rPr lang="en-US" sz="3000" dirty="0" smtClean="0">
                <a:latin typeface="Arial"/>
                <a:cs typeface="Arial"/>
              </a:rPr>
              <a:t>Standard skinning</a:t>
            </a:r>
          </a:p>
        </p:txBody>
      </p:sp>
      <p:sp>
        <p:nvSpPr>
          <p:cNvPr id="20" name="TextBox 19"/>
          <p:cNvSpPr txBox="1"/>
          <p:nvPr/>
        </p:nvSpPr>
        <p:spPr>
          <a:xfrm>
            <a:off x="567668" y="2900450"/>
            <a:ext cx="3502212" cy="571501"/>
          </a:xfrm>
          <a:prstGeom prst="rect">
            <a:avLst/>
          </a:prstGeom>
          <a:noFill/>
        </p:spPr>
        <p:txBody>
          <a:bodyPr wrap="square" rtlCol="0">
            <a:spAutoFit/>
          </a:bodyPr>
          <a:lstStyle/>
          <a:p>
            <a:r>
              <a:rPr lang="en-US" sz="3000" dirty="0" smtClean="0">
                <a:latin typeface="Arial"/>
                <a:cs typeface="Arial"/>
              </a:rPr>
              <a:t>SMPL model</a:t>
            </a:r>
          </a:p>
        </p:txBody>
      </p:sp>
      <p:sp>
        <p:nvSpPr>
          <p:cNvPr id="6" name="TextBox 5"/>
          <p:cNvSpPr txBox="1"/>
          <p:nvPr/>
        </p:nvSpPr>
        <p:spPr>
          <a:xfrm>
            <a:off x="582278" y="4904239"/>
            <a:ext cx="7552850" cy="1015663"/>
          </a:xfrm>
          <a:prstGeom prst="rect">
            <a:avLst/>
          </a:prstGeom>
          <a:noFill/>
        </p:spPr>
        <p:txBody>
          <a:bodyPr wrap="square" rtlCol="0">
            <a:spAutoFit/>
          </a:bodyPr>
          <a:lstStyle/>
          <a:p>
            <a:r>
              <a:rPr lang="en-US" sz="3000" dirty="0" smtClean="0">
                <a:latin typeface="Arial"/>
                <a:cs typeface="Arial"/>
              </a:rPr>
              <a:t>SMPL is skinning parameterized by pose   </a:t>
            </a:r>
          </a:p>
          <a:p>
            <a:r>
              <a:rPr lang="en-US" sz="3000" dirty="0">
                <a:latin typeface="Arial"/>
                <a:cs typeface="Arial"/>
              </a:rPr>
              <a:t>a</a:t>
            </a:r>
            <a:r>
              <a:rPr lang="en-US" sz="3000" dirty="0" smtClean="0">
                <a:latin typeface="Arial"/>
                <a:cs typeface="Arial"/>
              </a:rPr>
              <a:t>nd shape  </a:t>
            </a:r>
          </a:p>
        </p:txBody>
      </p:sp>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3824" y="5366687"/>
            <a:ext cx="318519" cy="547852"/>
          </a:xfrm>
          <a:prstGeom prst="rect">
            <a:avLst/>
          </a:prstGeom>
        </p:spPr>
      </p:pic>
      <p:pic>
        <p:nvPicPr>
          <p:cNvPr id="8" name="Picture 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5141" y="4906564"/>
            <a:ext cx="292100" cy="457200"/>
          </a:xfrm>
          <a:prstGeom prst="rect">
            <a:avLst/>
          </a:prstGeom>
        </p:spPr>
      </p:pic>
      <p:sp>
        <p:nvSpPr>
          <p:cNvPr id="26" name="Shape 227"/>
          <p:cNvSpPr/>
          <p:nvPr/>
        </p:nvSpPr>
        <p:spPr>
          <a:xfrm>
            <a:off x="457200" y="4616180"/>
            <a:ext cx="8322566" cy="1501013"/>
          </a:xfrm>
          <a:prstGeom prst="roundRect">
            <a:avLst>
              <a:gd name="adj" fmla="val 20301"/>
            </a:avLst>
          </a:prstGeom>
          <a:noFill/>
          <a:ln w="88900">
            <a:solidFill>
              <a:schemeClr val="accent6"/>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
        <p:nvSpPr>
          <p:cNvPr id="10" name="Rectangle 9"/>
          <p:cNvSpPr/>
          <p:nvPr/>
        </p:nvSpPr>
        <p:spPr>
          <a:xfrm>
            <a:off x="4839597" y="1747522"/>
            <a:ext cx="375237" cy="504000"/>
          </a:xfrm>
          <a:prstGeom prst="rect">
            <a:avLst/>
          </a:prstGeom>
          <a:gradFill flip="none" rotWithShape="1">
            <a:gsLst>
              <a:gs pos="0">
                <a:schemeClr val="accent1">
                  <a:tint val="100000"/>
                  <a:shade val="100000"/>
                  <a:satMod val="130000"/>
                  <a:alpha val="38000"/>
                </a:schemeClr>
              </a:gs>
              <a:gs pos="100000">
                <a:schemeClr val="accent1">
                  <a:tint val="50000"/>
                  <a:shade val="100000"/>
                  <a:satMod val="350000"/>
                  <a:alpha val="3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328748" y="1747522"/>
            <a:ext cx="375237" cy="504000"/>
          </a:xfrm>
          <a:prstGeom prst="rect">
            <a:avLst/>
          </a:prstGeom>
          <a:solidFill>
            <a:schemeClr val="accent3">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112722" y="3566559"/>
            <a:ext cx="1495960" cy="529061"/>
          </a:xfrm>
          <a:prstGeom prst="rect">
            <a:avLst/>
          </a:prstGeom>
          <a:gradFill flip="none" rotWithShape="1">
            <a:gsLst>
              <a:gs pos="0">
                <a:schemeClr val="accent1">
                  <a:tint val="100000"/>
                  <a:shade val="100000"/>
                  <a:satMod val="130000"/>
                  <a:alpha val="38000"/>
                </a:schemeClr>
              </a:gs>
              <a:gs pos="100000">
                <a:schemeClr val="accent1">
                  <a:tint val="50000"/>
                  <a:shade val="100000"/>
                  <a:satMod val="350000"/>
                  <a:alpha val="3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839597" y="3566559"/>
            <a:ext cx="760096" cy="529061"/>
          </a:xfrm>
          <a:prstGeom prst="rect">
            <a:avLst/>
          </a:prstGeom>
          <a:solidFill>
            <a:schemeClr val="accent3">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58878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6" grpId="0"/>
      <p:bldP spid="26" grpId="0" animBg="1"/>
      <p:bldP spid="29" grpId="0" animBg="1"/>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prstGeom prst="rect">
            <a:avLst/>
          </a:prstGeom>
        </p:spPr>
        <p:txBody>
          <a:bodyPr>
            <a:normAutofit fontScale="90000"/>
          </a:bodyPr>
          <a:lstStyle/>
          <a:p>
            <a:pPr lvl="0">
              <a:defRPr sz="1800"/>
            </a:pPr>
            <a:r>
              <a:rPr lang="en-US" sz="5000" dirty="0" smtClean="0"/>
              <a:t>SMPL: BS are a parametric function of pose</a:t>
            </a:r>
            <a:endParaRPr sz="5000" dirty="0"/>
          </a:p>
        </p:txBody>
      </p:sp>
      <p:sp>
        <p:nvSpPr>
          <p:cNvPr id="117" name="Shape 117"/>
          <p:cNvSpPr>
            <a:spLocks noGrp="1"/>
          </p:cNvSpPr>
          <p:nvPr>
            <p:ph type="body" idx="1"/>
          </p:nvPr>
        </p:nvSpPr>
        <p:spPr>
          <a:xfrm>
            <a:off x="236010" y="1797160"/>
            <a:ext cx="8907990" cy="892969"/>
          </a:xfrm>
          <a:prstGeom prst="rect">
            <a:avLst/>
          </a:prstGeom>
        </p:spPr>
        <p:txBody>
          <a:bodyPr>
            <a:noAutofit/>
          </a:bodyPr>
          <a:lstStyle/>
          <a:p>
            <a:pPr lvl="0">
              <a:defRPr sz="1800"/>
            </a:pPr>
            <a:r>
              <a:rPr sz="3000" dirty="0">
                <a:latin typeface="Arial"/>
                <a:cs typeface="Arial"/>
              </a:rPr>
              <a:t>We parameterize </a:t>
            </a:r>
            <a:r>
              <a:rPr lang="en-US" sz="3000" dirty="0" smtClean="0">
                <a:latin typeface="Arial"/>
                <a:cs typeface="Arial"/>
              </a:rPr>
              <a:t>the </a:t>
            </a:r>
            <a:r>
              <a:rPr sz="3000" dirty="0" smtClean="0">
                <a:latin typeface="Arial"/>
                <a:cs typeface="Arial"/>
              </a:rPr>
              <a:t>skinning </a:t>
            </a:r>
            <a:r>
              <a:rPr sz="3000" dirty="0">
                <a:latin typeface="Arial"/>
                <a:cs typeface="Arial"/>
              </a:rPr>
              <a:t>equation by pose</a:t>
            </a:r>
          </a:p>
        </p:txBody>
      </p:sp>
      <p:sp>
        <p:nvSpPr>
          <p:cNvPr id="118" name="Shape 118"/>
          <p:cNvSpPr/>
          <p:nvPr/>
        </p:nvSpPr>
        <p:spPr>
          <a:xfrm rot="5400000">
            <a:off x="4125517" y="4076945"/>
            <a:ext cx="892969" cy="892969"/>
          </a:xfrm>
          <a:prstGeom prst="rightArrow">
            <a:avLst>
              <a:gd name="adj1" fmla="val 32000"/>
              <a:gd name="adj2" fmla="val 64000"/>
            </a:avLst>
          </a:prstGeom>
          <a:blipFill>
            <a:blip r:embed="rId3"/>
          </a:blipFill>
          <a:ln w="12700">
            <a:miter lim="400000"/>
          </a:ln>
          <a:effectLst>
            <a:outerShdw blurRad="38100" dist="25400" dir="5400000" rotWithShape="0">
              <a:srgbClr val="000000">
                <a:alpha val="50000"/>
              </a:srgbClr>
            </a:outerShdw>
          </a:effectLst>
        </p:spPr>
        <p:txBody>
          <a:bodyPr lIns="31887" tIns="31887" rIns="31887" bIns="31887" anchor="ctr"/>
          <a:lstStyle/>
          <a:p>
            <a:pPr lvl="0">
              <a:defRPr sz="2400">
                <a:solidFill>
                  <a:srgbClr val="FFFFFF"/>
                </a:solidFill>
              </a:defRPr>
            </a:pPr>
            <a:endParaRPr/>
          </a:p>
        </p:txBody>
      </p:sp>
      <p:sp>
        <p:nvSpPr>
          <p:cNvPr id="119" name="Shape 119"/>
          <p:cNvSpPr/>
          <p:nvPr/>
        </p:nvSpPr>
        <p:spPr>
          <a:xfrm>
            <a:off x="3518161" y="5256332"/>
            <a:ext cx="873112" cy="471427"/>
          </a:xfrm>
          <a:prstGeom prst="rect">
            <a:avLst/>
          </a:prstGeom>
          <a:blipFill>
            <a:blip r:embed="rId3">
              <a:alphaModFix amt="21101"/>
            </a:blip>
          </a:blip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120" name="Shape 120"/>
          <p:cNvSpPr/>
          <p:nvPr/>
        </p:nvSpPr>
        <p:spPr>
          <a:xfrm>
            <a:off x="3919419" y="3115734"/>
            <a:ext cx="339852" cy="541865"/>
          </a:xfrm>
          <a:prstGeom prst="rect">
            <a:avLst/>
          </a:prstGeom>
          <a:blipFill>
            <a:blip r:embed="rId3">
              <a:alphaModFix amt="21101"/>
            </a:blip>
          </a:blip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280" y="3086099"/>
            <a:ext cx="2743200" cy="571500"/>
          </a:xfrm>
          <a:prstGeom prst="rect">
            <a:avLst/>
          </a:prstGeom>
        </p:spPr>
      </p:pic>
      <p:pic>
        <p:nvPicPr>
          <p:cNvPr id="5" name="Picture 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549" y="5170611"/>
            <a:ext cx="3302000" cy="571500"/>
          </a:xfrm>
          <a:prstGeom prst="rect">
            <a:avLst/>
          </a:prstGeom>
        </p:spPr>
      </p:pic>
    </p:spTree>
    <p:extLst>
      <p:ext uri="{BB962C8B-B14F-4D97-AF65-F5344CB8AC3E}">
        <p14:creationId xmlns:p14="http://schemas.microsoft.com/office/powerpoint/2010/main" val="32002445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p:cNvSpPr>
          <p:nvPr>
            <p:ph type="title"/>
          </p:nvPr>
        </p:nvSpPr>
        <p:spPr>
          <a:prstGeom prst="rect">
            <a:avLst/>
          </a:prstGeom>
        </p:spPr>
        <p:txBody>
          <a:bodyPr/>
          <a:lstStyle/>
          <a:p>
            <a:r>
              <a:rPr dirty="0"/>
              <a:t>Parameterized Skinning</a:t>
            </a:r>
          </a:p>
        </p:txBody>
      </p:sp>
      <p:sp>
        <p:nvSpPr>
          <p:cNvPr id="309" name="Shape 309"/>
          <p:cNvSpPr>
            <a:spLocks noGrp="1"/>
          </p:cNvSpPr>
          <p:nvPr>
            <p:ph type="body" sz="quarter" idx="1"/>
          </p:nvPr>
        </p:nvSpPr>
        <p:spPr>
          <a:xfrm>
            <a:off x="669727" y="3552802"/>
            <a:ext cx="7804547" cy="892969"/>
          </a:xfrm>
          <a:prstGeom prst="rect">
            <a:avLst/>
          </a:prstGeom>
        </p:spPr>
        <p:txBody>
          <a:bodyPr/>
          <a:lstStyle/>
          <a:p>
            <a:r>
              <a:rPr dirty="0">
                <a:latin typeface="Arial"/>
                <a:cs typeface="Arial"/>
              </a:rPr>
              <a:t>Our rest vertices are linear in</a:t>
            </a:r>
          </a:p>
        </p:txBody>
      </p:sp>
      <p:sp>
        <p:nvSpPr>
          <p:cNvPr id="310" name="Shape 310"/>
          <p:cNvSpPr/>
          <p:nvPr/>
        </p:nvSpPr>
        <p:spPr>
          <a:xfrm>
            <a:off x="2347925" y="1707176"/>
            <a:ext cx="959880" cy="481191"/>
          </a:xfrm>
          <a:prstGeom prst="rect">
            <a:avLst/>
          </a:prstGeom>
          <a:blipFill>
            <a:blip r:embed="rId3">
              <a:alphaModFix amt="21101"/>
            </a:blip>
          </a:blipFill>
          <a:ln w="12700">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
        <p:nvSpPr>
          <p:cNvPr id="311" name="Shape 311"/>
          <p:cNvSpPr/>
          <p:nvPr/>
        </p:nvSpPr>
        <p:spPr>
          <a:xfrm>
            <a:off x="4443599" y="5232897"/>
            <a:ext cx="918437" cy="560567"/>
          </a:xfrm>
          <a:prstGeom prst="rect">
            <a:avLst/>
          </a:prstGeom>
          <a:blipFill>
            <a:blip r:embed="rId4">
              <a:alphaModFix amt="32331"/>
            </a:blip>
          </a:blipFill>
          <a:ln w="12700">
            <a:miter lim="400000"/>
          </a:ln>
          <a:effectLst>
            <a:outerShdw blurRad="50800" dist="12700" rotWithShape="0">
              <a:srgbClr val="000000">
                <a:alpha val="50000"/>
              </a:srgbClr>
            </a:outerShdw>
          </a:effectLst>
        </p:spPr>
        <p:txBody>
          <a:bodyPr lIns="35717" tIns="35717" rIns="35717" bIns="35717" anchor="ctr"/>
          <a:lstStyle/>
          <a:p>
            <a:pPr>
              <a:defRPr sz="2400">
                <a:solidFill>
                  <a:srgbClr val="FFFFFF"/>
                </a:solidFill>
              </a:defRPr>
            </a:pPr>
            <a:endParaRPr/>
          </a:p>
        </p:txBody>
      </p:sp>
      <p:sp>
        <p:nvSpPr>
          <p:cNvPr id="312" name="Shape 312"/>
          <p:cNvSpPr/>
          <p:nvPr/>
        </p:nvSpPr>
        <p:spPr>
          <a:xfrm>
            <a:off x="6981033" y="4433935"/>
            <a:ext cx="1705767" cy="626129"/>
          </a:xfrm>
          <a:prstGeom prst="rect">
            <a:avLst/>
          </a:prstGeom>
          <a:solidFill>
            <a:schemeClr val="accent3">
              <a:satOff val="18648"/>
              <a:lumOff val="5971"/>
            </a:schemeClr>
          </a:solidFill>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t>Each is </a:t>
            </a:r>
          </a:p>
          <a:p>
            <a:r>
              <a:t>a blend shape</a:t>
            </a:r>
          </a:p>
        </p:txBody>
      </p:sp>
      <p:sp>
        <p:nvSpPr>
          <p:cNvPr id="313" name="Shape 313"/>
          <p:cNvSpPr/>
          <p:nvPr/>
        </p:nvSpPr>
        <p:spPr>
          <a:xfrm flipH="1">
            <a:off x="5798025" y="4796856"/>
            <a:ext cx="1150718" cy="534232"/>
          </a:xfrm>
          <a:prstGeom prst="line">
            <a:avLst/>
          </a:prstGeom>
          <a:ln w="25400">
            <a:solidFill>
              <a:srgbClr val="000000"/>
            </a:solidFill>
            <a:miter lim="400000"/>
            <a:tailEnd type="triangle"/>
          </a:ln>
        </p:spPr>
        <p:txBody>
          <a:bodyPr lIns="35717" tIns="35717" rIns="35717" bIns="35717" anchor="ctr"/>
          <a:lstStyle/>
          <a:p>
            <a:pPr>
              <a:defRPr sz="2400"/>
            </a:pPr>
            <a:endParaRPr/>
          </a:p>
        </p:txBody>
      </p:sp>
      <p:sp>
        <p:nvSpPr>
          <p:cNvPr id="316" name="Shape 316"/>
          <p:cNvSpPr/>
          <p:nvPr/>
        </p:nvSpPr>
        <p:spPr>
          <a:xfrm>
            <a:off x="2627499" y="2597595"/>
            <a:ext cx="872479" cy="570820"/>
          </a:xfrm>
          <a:prstGeom prst="rect">
            <a:avLst/>
          </a:prstGeom>
          <a:blipFill>
            <a:blip r:embed="rId3">
              <a:alphaModFix amt="21101"/>
            </a:blip>
          </a:blipFill>
          <a:ln w="12700">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320" name="pasted-image.pdf"/>
          <p:cNvPicPr>
            <a:picLocks noChangeAspect="1"/>
          </p:cNvPicPr>
          <p:nvPr/>
        </p:nvPicPr>
        <p:blipFill>
          <a:blip r:embed="rId5">
            <a:extLst/>
          </a:blip>
          <a:stretch>
            <a:fillRect/>
          </a:stretch>
        </p:blipFill>
        <p:spPr>
          <a:xfrm>
            <a:off x="6482495" y="3693922"/>
            <a:ext cx="683522" cy="401433"/>
          </a:xfrm>
          <a:prstGeom prst="rect">
            <a:avLst/>
          </a:prstGeom>
          <a:ln w="12700">
            <a:miter lim="400000"/>
          </a:ln>
        </p:spPr>
      </p:pic>
      <p:pic>
        <p:nvPicPr>
          <p:cNvPr id="2" name="Picture 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7096" y="1608418"/>
            <a:ext cx="5524500" cy="571500"/>
          </a:xfrm>
          <a:prstGeom prst="rect">
            <a:avLst/>
          </a:prstGeom>
        </p:spPr>
      </p:pic>
      <p:pic>
        <p:nvPicPr>
          <p:cNvPr id="3" name="Picture 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7499" y="2597595"/>
            <a:ext cx="3632200" cy="571500"/>
          </a:xfrm>
          <a:prstGeom prst="rect">
            <a:avLst/>
          </a:prstGeom>
        </p:spPr>
      </p:pic>
      <p:pic>
        <p:nvPicPr>
          <p:cNvPr id="6" name="Picture 5"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6164" y="4739118"/>
            <a:ext cx="4229100" cy="1473200"/>
          </a:xfrm>
          <a:prstGeom prst="rect">
            <a:avLst/>
          </a:prstGeom>
        </p:spPr>
      </p:pic>
    </p:spTree>
    <p:extLst>
      <p:ext uri="{BB962C8B-B14F-4D97-AF65-F5344CB8AC3E}">
        <p14:creationId xmlns:p14="http://schemas.microsoft.com/office/powerpoint/2010/main" val="44595733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0" animBg="1"/>
      <p:bldP spid="312" grpId="0" animBg="1"/>
      <p:bldP spid="3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p:cNvSpPr>
          <p:nvPr>
            <p:ph type="title"/>
          </p:nvPr>
        </p:nvSpPr>
        <p:spPr>
          <a:prstGeom prst="rect">
            <a:avLst/>
          </a:prstGeom>
        </p:spPr>
        <p:txBody>
          <a:bodyPr/>
          <a:lstStyle/>
          <a:p>
            <a:r>
              <a:rPr dirty="0"/>
              <a:t>Parameterized Skinning</a:t>
            </a:r>
          </a:p>
        </p:txBody>
      </p:sp>
      <p:sp>
        <p:nvSpPr>
          <p:cNvPr id="326" name="Shape 326"/>
          <p:cNvSpPr>
            <a:spLocks noGrp="1"/>
          </p:cNvSpPr>
          <p:nvPr>
            <p:ph type="body" sz="half" idx="1"/>
          </p:nvPr>
        </p:nvSpPr>
        <p:spPr>
          <a:xfrm>
            <a:off x="669727" y="1993553"/>
            <a:ext cx="7804547" cy="2870895"/>
          </a:xfrm>
          <a:prstGeom prst="rect">
            <a:avLst/>
          </a:prstGeom>
        </p:spPr>
        <p:txBody>
          <a:bodyPr>
            <a:normAutofit lnSpcReduction="10000"/>
          </a:bodyPr>
          <a:lstStyle/>
          <a:p>
            <a:r>
              <a:rPr dirty="0">
                <a:latin typeface="Arial"/>
                <a:cs typeface="Arial"/>
              </a:rPr>
              <a:t>What function</a:t>
            </a:r>
            <a:r>
              <a:rPr dirty="0">
                <a:latin typeface="Helvetica"/>
                <a:cs typeface="Helvetica"/>
              </a:rPr>
              <a:t>        </a:t>
            </a:r>
            <a:r>
              <a:rPr dirty="0">
                <a:latin typeface="Book Antiqua"/>
                <a:cs typeface="Book Antiqua"/>
              </a:rPr>
              <a:t>? </a:t>
            </a:r>
          </a:p>
          <a:p>
            <a:endParaRPr dirty="0">
              <a:latin typeface="Book Antiqua"/>
              <a:cs typeface="Book Antiqua"/>
            </a:endParaRPr>
          </a:p>
          <a:p>
            <a:endParaRPr dirty="0">
              <a:latin typeface="Book Antiqua"/>
              <a:cs typeface="Book Antiqua"/>
            </a:endParaRPr>
          </a:p>
          <a:p>
            <a:endParaRPr lang="en-US" dirty="0" smtClean="0">
              <a:latin typeface="Book Antiqua"/>
              <a:cs typeface="Book Antiqua"/>
            </a:endParaRPr>
          </a:p>
          <a:p>
            <a:r>
              <a:rPr dirty="0" smtClean="0">
                <a:latin typeface="Arial"/>
                <a:cs typeface="Arial"/>
              </a:rPr>
              <a:t>Simplest </a:t>
            </a:r>
            <a:r>
              <a:rPr dirty="0">
                <a:latin typeface="Arial"/>
                <a:cs typeface="Arial"/>
              </a:rPr>
              <a:t>possible:</a:t>
            </a:r>
          </a:p>
        </p:txBody>
      </p:sp>
      <p:sp>
        <p:nvSpPr>
          <p:cNvPr id="327" name="Shape 327"/>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39</a:t>
            </a:fld>
            <a:endParaRPr/>
          </a:p>
        </p:txBody>
      </p:sp>
      <p:sp>
        <p:nvSpPr>
          <p:cNvPr id="10" name="Shape 311"/>
          <p:cNvSpPr/>
          <p:nvPr/>
        </p:nvSpPr>
        <p:spPr>
          <a:xfrm>
            <a:off x="4755654" y="3100294"/>
            <a:ext cx="918437" cy="617501"/>
          </a:xfrm>
          <a:prstGeom prst="rect">
            <a:avLst/>
          </a:prstGeom>
          <a:blipFill>
            <a:blip r:embed="rId3">
              <a:alphaModFix amt="32331"/>
            </a:blip>
          </a:blipFill>
          <a:ln w="12700">
            <a:miter lim="400000"/>
          </a:ln>
          <a:effectLst>
            <a:outerShdw blurRad="50800" dist="127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0265" y="2563412"/>
            <a:ext cx="4229100" cy="1473200"/>
          </a:xfrm>
          <a:prstGeom prst="rect">
            <a:avLst/>
          </a:prstGeom>
        </p:spPr>
      </p:pic>
      <p:pic>
        <p:nvPicPr>
          <p:cNvPr id="3" name="Picture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1068" y="1993553"/>
            <a:ext cx="651062" cy="465044"/>
          </a:xfrm>
          <a:prstGeom prst="rect">
            <a:avLst/>
          </a:prstGeom>
        </p:spPr>
      </p:pic>
      <p:pic>
        <p:nvPicPr>
          <p:cNvPr id="4" name="Picture 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9350" y="5010150"/>
            <a:ext cx="1739900" cy="571500"/>
          </a:xfrm>
          <a:prstGeom prst="rect">
            <a:avLst/>
          </a:prstGeom>
        </p:spPr>
      </p:pic>
    </p:spTree>
    <p:extLst>
      <p:ext uri="{BB962C8B-B14F-4D97-AF65-F5344CB8AC3E}">
        <p14:creationId xmlns:p14="http://schemas.microsoft.com/office/powerpoint/2010/main" val="235794437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Rotation with Exponential Maps</a:t>
            </a:r>
            <a:endParaRPr lang="en-US" dirty="0"/>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15" y="1656237"/>
            <a:ext cx="825500" cy="482600"/>
          </a:xfrm>
          <a:prstGeom prst="rect">
            <a:avLst/>
          </a:prstGeom>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15" y="2394697"/>
            <a:ext cx="431800" cy="469900"/>
          </a:xfrm>
          <a:prstGeom prst="rect">
            <a:avLst/>
          </a:prstGeom>
        </p:spPr>
      </p:pic>
      <p:sp>
        <p:nvSpPr>
          <p:cNvPr id="8" name="TextBox 7"/>
          <p:cNvSpPr txBox="1"/>
          <p:nvPr/>
        </p:nvSpPr>
        <p:spPr>
          <a:xfrm>
            <a:off x="1286815" y="1656237"/>
            <a:ext cx="2771588" cy="477054"/>
          </a:xfrm>
          <a:prstGeom prst="rect">
            <a:avLst/>
          </a:prstGeom>
          <a:noFill/>
        </p:spPr>
        <p:txBody>
          <a:bodyPr wrap="square" rtlCol="0">
            <a:spAutoFit/>
          </a:bodyPr>
          <a:lstStyle/>
          <a:p>
            <a:r>
              <a:rPr lang="en-US" sz="2500" dirty="0" smtClean="0">
                <a:latin typeface="Arial"/>
                <a:cs typeface="Arial"/>
              </a:rPr>
              <a:t>: Angle of rotation</a:t>
            </a:r>
          </a:p>
        </p:txBody>
      </p:sp>
      <p:sp>
        <p:nvSpPr>
          <p:cNvPr id="9" name="TextBox 8"/>
          <p:cNvSpPr txBox="1"/>
          <p:nvPr/>
        </p:nvSpPr>
        <p:spPr>
          <a:xfrm>
            <a:off x="1032810" y="2394697"/>
            <a:ext cx="3546661" cy="477054"/>
          </a:xfrm>
          <a:prstGeom prst="rect">
            <a:avLst/>
          </a:prstGeom>
          <a:noFill/>
        </p:spPr>
        <p:txBody>
          <a:bodyPr wrap="square" rtlCol="0">
            <a:spAutoFit/>
          </a:bodyPr>
          <a:lstStyle/>
          <a:p>
            <a:r>
              <a:rPr lang="en-US" sz="2500" dirty="0" smtClean="0">
                <a:latin typeface="Arial"/>
                <a:cs typeface="Arial"/>
              </a:rPr>
              <a:t>:  scaled </a:t>
            </a:r>
            <a:r>
              <a:rPr lang="en-US" sz="2500" dirty="0">
                <a:latin typeface="Arial"/>
                <a:cs typeface="Arial"/>
              </a:rPr>
              <a:t>a</a:t>
            </a:r>
            <a:r>
              <a:rPr lang="en-US" sz="2500" dirty="0" smtClean="0">
                <a:latin typeface="Arial"/>
                <a:cs typeface="Arial"/>
              </a:rPr>
              <a:t>xis of rotation</a:t>
            </a:r>
          </a:p>
        </p:txBody>
      </p:sp>
      <p:sp>
        <p:nvSpPr>
          <p:cNvPr id="10" name="TextBox 9"/>
          <p:cNvSpPr txBox="1"/>
          <p:nvPr/>
        </p:nvSpPr>
        <p:spPr>
          <a:xfrm>
            <a:off x="164353" y="4713930"/>
            <a:ext cx="7082117" cy="477054"/>
          </a:xfrm>
          <a:prstGeom prst="rect">
            <a:avLst/>
          </a:prstGeom>
          <a:noFill/>
        </p:spPr>
        <p:txBody>
          <a:bodyPr wrap="square" rtlCol="0">
            <a:spAutoFit/>
          </a:bodyPr>
          <a:lstStyle/>
          <a:p>
            <a:r>
              <a:rPr lang="en-US" sz="2500" dirty="0" smtClean="0">
                <a:latin typeface="Arial"/>
                <a:cs typeface="Arial"/>
              </a:rPr>
              <a:t>Rotation obtained with Rodrigues formula:</a:t>
            </a:r>
          </a:p>
        </p:txBody>
      </p:sp>
      <p:sp>
        <p:nvSpPr>
          <p:cNvPr id="11" name="Oval 10"/>
          <p:cNvSpPr/>
          <p:nvPr/>
        </p:nvSpPr>
        <p:spPr>
          <a:xfrm rot="1316151">
            <a:off x="4626377" y="2028992"/>
            <a:ext cx="2218765" cy="153655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rgbClr val="000000"/>
                </a:solidFill>
              </a:ln>
              <a:noFill/>
            </a:endParaRPr>
          </a:p>
        </p:txBody>
      </p:sp>
      <p:cxnSp>
        <p:nvCxnSpPr>
          <p:cNvPr id="13" name="Straight Arrow Connector 12"/>
          <p:cNvCxnSpPr/>
          <p:nvPr/>
        </p:nvCxnSpPr>
        <p:spPr>
          <a:xfrm flipV="1">
            <a:off x="5235075" y="1495446"/>
            <a:ext cx="1157941" cy="23554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5675840" y="2710960"/>
            <a:ext cx="134471" cy="146367"/>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672416" y="3142814"/>
            <a:ext cx="134471" cy="146367"/>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5798089" y="2813479"/>
            <a:ext cx="871607" cy="3806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Curved Left Arrow 17"/>
          <p:cNvSpPr/>
          <p:nvPr/>
        </p:nvSpPr>
        <p:spPr>
          <a:xfrm>
            <a:off x="6500231" y="1329765"/>
            <a:ext cx="248069" cy="217975"/>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9" name="Picture 1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216" y="1028908"/>
            <a:ext cx="431800" cy="469900"/>
          </a:xfrm>
          <a:prstGeom prst="rect">
            <a:avLst/>
          </a:prstGeom>
        </p:spPr>
      </p:pic>
      <p:cxnSp>
        <p:nvCxnSpPr>
          <p:cNvPr id="21" name="Straight Arrow Connector 20"/>
          <p:cNvCxnSpPr/>
          <p:nvPr/>
        </p:nvCxnSpPr>
        <p:spPr>
          <a:xfrm flipH="1">
            <a:off x="6393016" y="3319065"/>
            <a:ext cx="308151" cy="39381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23" name="Picture 2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311" y="3188785"/>
            <a:ext cx="476990" cy="278856"/>
          </a:xfrm>
          <a:prstGeom prst="rect">
            <a:avLst/>
          </a:prstGeom>
        </p:spPr>
      </p:pic>
      <p:sp>
        <p:nvSpPr>
          <p:cNvPr id="24" name="Arc 23"/>
          <p:cNvSpPr/>
          <p:nvPr/>
        </p:nvSpPr>
        <p:spPr>
          <a:xfrm rot="10479182">
            <a:off x="5565340" y="2840574"/>
            <a:ext cx="595433" cy="298102"/>
          </a:xfrm>
          <a:prstGeom prst="arc">
            <a:avLst>
              <a:gd name="adj1" fmla="val 11106418"/>
              <a:gd name="adj2" fmla="val 18976186"/>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6" name="Straight Connector 25"/>
          <p:cNvCxnSpPr>
            <a:stCxn id="14" idx="4"/>
          </p:cNvCxnSpPr>
          <p:nvPr/>
        </p:nvCxnSpPr>
        <p:spPr>
          <a:xfrm>
            <a:off x="5743076" y="2857327"/>
            <a:ext cx="1806" cy="750967"/>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395941" y="2364814"/>
            <a:ext cx="4086412" cy="541244"/>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534" y="5373864"/>
            <a:ext cx="8703235" cy="624232"/>
          </a:xfrm>
          <a:prstGeom prst="rect">
            <a:avLst/>
          </a:prstGeom>
        </p:spPr>
      </p:pic>
    </p:spTree>
    <p:extLst>
      <p:ext uri="{BB962C8B-B14F-4D97-AF65-F5344CB8AC3E}">
        <p14:creationId xmlns:p14="http://schemas.microsoft.com/office/powerpoint/2010/main" val="24404223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title"/>
          </p:nvPr>
        </p:nvSpPr>
        <p:spPr>
          <a:xfrm>
            <a:off x="669728" y="138421"/>
            <a:ext cx="7804547" cy="1518048"/>
          </a:xfrm>
          <a:prstGeom prst="rect">
            <a:avLst/>
          </a:prstGeom>
        </p:spPr>
        <p:txBody>
          <a:bodyPr/>
          <a:lstStyle/>
          <a:p>
            <a:r>
              <a:rPr dirty="0"/>
              <a:t>Neck Rotation</a:t>
            </a:r>
          </a:p>
        </p:txBody>
      </p:sp>
      <p:pic>
        <p:nvPicPr>
          <p:cNvPr id="337" name="15_neck_reg.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2345025" y="1470522"/>
            <a:ext cx="9154222" cy="5149251"/>
          </a:xfrm>
          <a:prstGeom prst="rect">
            <a:avLst/>
          </a:prstGeom>
          <a:ln w="12700">
            <a:miter lim="400000"/>
          </a:ln>
        </p:spPr>
      </p:pic>
      <p:sp>
        <p:nvSpPr>
          <p:cNvPr id="338" name="Shape 338"/>
          <p:cNvSpPr/>
          <p:nvPr/>
        </p:nvSpPr>
        <p:spPr>
          <a:xfrm>
            <a:off x="3926515" y="1585298"/>
            <a:ext cx="5991242" cy="501124"/>
          </a:xfrm>
          <a:prstGeom prst="rect">
            <a:avLst/>
          </a:prstGeom>
          <a:solidFill>
            <a:srgbClr val="000000"/>
          </a:solidFill>
          <a:ln w="12700">
            <a:miter lim="400000"/>
          </a:ln>
          <a:effectLst>
            <a:outerShdw blurRad="38100" dist="25400" dir="5400000" rotWithShape="0">
              <a:srgbClr val="000000">
                <a:alpha val="50000"/>
              </a:srgbClr>
            </a:outerShdw>
          </a:effectLst>
        </p:spPr>
        <p:txBody>
          <a:bodyPr lIns="31887" tIns="31887" rIns="31887" bIns="31887" anchor="ctr"/>
          <a:lstStyle/>
          <a:p>
            <a:pPr>
              <a:defRPr sz="2400">
                <a:solidFill>
                  <a:srgbClr val="FFFFFF"/>
                </a:solidFill>
              </a:defRPr>
            </a:pPr>
            <a:endParaRPr/>
          </a:p>
        </p:txBody>
      </p:sp>
      <p:sp>
        <p:nvSpPr>
          <p:cNvPr id="339" name="Shape 339"/>
          <p:cNvSpPr/>
          <p:nvPr/>
        </p:nvSpPr>
        <p:spPr>
          <a:xfrm>
            <a:off x="6893088" y="1170709"/>
            <a:ext cx="4969339" cy="5748881"/>
          </a:xfrm>
          <a:prstGeom prst="rect">
            <a:avLst/>
          </a:prstGeom>
          <a:solidFill>
            <a:srgbClr val="FFFFFF"/>
          </a:solidFill>
          <a:ln w="12700">
            <a:miter lim="400000"/>
          </a:ln>
        </p:spPr>
        <p:txBody>
          <a:bodyPr lIns="31887" tIns="31887" rIns="31887" bIns="31887" anchor="ctr"/>
          <a:lstStyle/>
          <a:p>
            <a:pPr>
              <a:defRPr sz="2400"/>
            </a:pPr>
            <a:endParaRPr/>
          </a:p>
        </p:txBody>
      </p:sp>
    </p:spTree>
    <p:extLst>
      <p:ext uri="{BB962C8B-B14F-4D97-AF65-F5344CB8AC3E}">
        <p14:creationId xmlns:p14="http://schemas.microsoft.com/office/powerpoint/2010/main" val="2291970633"/>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48" fill="hold"/>
                                        <p:tgtEl>
                                          <p:spTgt spid="3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337"/>
                </p:tgtEl>
              </p:cMediaNode>
            </p:video>
            <p:seq concurrent="1" nextAc="seek">
              <p:cTn id="8" restart="whenNotActive" fill="hold" evtFilter="cancelBubble" nodeType="interactiveSeq">
                <p:stCondLst>
                  <p:cond evt="onClick" delay="0">
                    <p:tgtEl>
                      <p:spTgt spid="33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7"/>
                                        </p:tgtEl>
                                      </p:cBhvr>
                                    </p:cmd>
                                  </p:childTnLst>
                                </p:cTn>
                              </p:par>
                            </p:childTnLst>
                          </p:cTn>
                        </p:par>
                      </p:childTnLst>
                    </p:cTn>
                  </p:par>
                </p:childTnLst>
              </p:cTn>
              <p:nextCondLst>
                <p:cond evt="onClick" delay="0">
                  <p:tgtEl>
                    <p:spTgt spid="33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p:nvPr/>
        </p:nvSpPr>
        <p:spPr>
          <a:xfrm>
            <a:off x="669728" y="1540295"/>
            <a:ext cx="7804547" cy="4509391"/>
          </a:xfrm>
          <a:prstGeom prst="rect">
            <a:avLst/>
          </a:prstGeom>
          <a:ln w="12700">
            <a:miter lim="400000"/>
          </a:ln>
          <a:extLst>
            <a:ext uri="{C572A759-6A51-4108-AA02-DFA0A04FC94B}">
              <ma14:wrappingTextBoxFlag xmlns:ma14="http://schemas.microsoft.com/office/mac/drawingml/2011/main" val="1"/>
            </a:ext>
          </a:extLst>
        </p:spPr>
        <p:txBody>
          <a:bodyPr lIns="31887" tIns="31887" rIns="31887" bIns="31887" anchor="ctr">
            <a:noAutofit/>
          </a:bodyPr>
          <a:lstStyle/>
          <a:p>
            <a:pPr marL="279013" indent="-279013">
              <a:spcBef>
                <a:spcPts val="2636"/>
              </a:spcBef>
              <a:buSzPct val="75000"/>
              <a:buChar char="•"/>
            </a:pPr>
            <a:r>
              <a:rPr sz="3000" dirty="0">
                <a:latin typeface="Arial"/>
                <a:cs typeface="Arial"/>
              </a:rPr>
              <a:t>What function        </a:t>
            </a:r>
            <a:r>
              <a:rPr lang="en-US" sz="3000" dirty="0" smtClean="0">
                <a:latin typeface="Arial"/>
                <a:cs typeface="Arial"/>
              </a:rPr>
              <a:t>    </a:t>
            </a:r>
            <a:r>
              <a:rPr sz="3000" dirty="0" smtClean="0">
                <a:latin typeface="Arial"/>
                <a:cs typeface="Arial"/>
              </a:rPr>
              <a:t>? </a:t>
            </a:r>
            <a:endParaRPr sz="3000" dirty="0">
              <a:latin typeface="Arial"/>
              <a:cs typeface="Arial"/>
            </a:endParaRPr>
          </a:p>
          <a:p>
            <a:pPr marL="279013" indent="-279013">
              <a:spcBef>
                <a:spcPts val="2636"/>
              </a:spcBef>
              <a:buSzPct val="75000"/>
              <a:buChar char="•"/>
            </a:pPr>
            <a:endParaRPr sz="3000" dirty="0">
              <a:latin typeface="Arial"/>
              <a:cs typeface="Arial"/>
            </a:endParaRPr>
          </a:p>
          <a:p>
            <a:pPr marL="279013" indent="-279013">
              <a:spcBef>
                <a:spcPts val="2636"/>
              </a:spcBef>
              <a:buSzPct val="75000"/>
              <a:buChar char="•"/>
            </a:pPr>
            <a:endParaRPr sz="3000" dirty="0">
              <a:latin typeface="Arial"/>
              <a:cs typeface="Arial"/>
            </a:endParaRPr>
          </a:p>
          <a:p>
            <a:pPr marL="279013" indent="-279013">
              <a:spcBef>
                <a:spcPts val="2636"/>
              </a:spcBef>
              <a:buSzPct val="75000"/>
              <a:buChar char="•"/>
            </a:pPr>
            <a:r>
              <a:rPr sz="3000" dirty="0">
                <a:latin typeface="Arial"/>
                <a:cs typeface="Arial"/>
              </a:rPr>
              <a:t>Idea: we </a:t>
            </a:r>
            <a:r>
              <a:rPr sz="3000" dirty="0" smtClean="0">
                <a:latin typeface="Arial"/>
                <a:cs typeface="Arial"/>
              </a:rPr>
              <a:t>consider      </a:t>
            </a:r>
            <a:r>
              <a:rPr lang="en-US" sz="3000" dirty="0" smtClean="0">
                <a:latin typeface="Arial"/>
                <a:cs typeface="Arial"/>
              </a:rPr>
              <a:t>   </a:t>
            </a:r>
            <a:r>
              <a:rPr sz="3000" dirty="0" smtClean="0">
                <a:latin typeface="Arial"/>
                <a:cs typeface="Arial"/>
              </a:rPr>
              <a:t>as </a:t>
            </a:r>
            <a:r>
              <a:rPr lang="en-US" sz="3000" dirty="0" smtClean="0">
                <a:latin typeface="Arial"/>
                <a:cs typeface="Arial"/>
              </a:rPr>
              <a:t>the </a:t>
            </a:r>
            <a:r>
              <a:rPr sz="3000" dirty="0" smtClean="0">
                <a:latin typeface="Arial"/>
                <a:cs typeface="Arial"/>
              </a:rPr>
              <a:t>vectorized </a:t>
            </a:r>
            <a:r>
              <a:rPr lang="en-US" sz="3000" dirty="0" smtClean="0">
                <a:latin typeface="Arial"/>
                <a:cs typeface="Arial"/>
              </a:rPr>
              <a:t>joint </a:t>
            </a:r>
            <a:r>
              <a:rPr sz="3000" dirty="0" smtClean="0">
                <a:latin typeface="Arial"/>
                <a:cs typeface="Arial"/>
              </a:rPr>
              <a:t>rotation </a:t>
            </a:r>
            <a:r>
              <a:rPr sz="3000" dirty="0">
                <a:latin typeface="Arial"/>
                <a:cs typeface="Arial"/>
              </a:rPr>
              <a:t>matrices</a:t>
            </a:r>
          </a:p>
          <a:p>
            <a:pPr marL="279013" indent="-279013">
              <a:spcBef>
                <a:spcPts val="2636"/>
              </a:spcBef>
              <a:buSzPct val="75000"/>
              <a:buChar char="•"/>
            </a:pPr>
            <a:r>
              <a:rPr sz="3000" dirty="0">
                <a:latin typeface="Arial"/>
                <a:cs typeface="Arial"/>
              </a:rPr>
              <a:t>Blend shapes are </a:t>
            </a:r>
            <a:r>
              <a:rPr sz="3000" i="1" dirty="0">
                <a:latin typeface="Arial"/>
                <a:cs typeface="Arial"/>
              </a:rPr>
              <a:t>linear in rotation matrix elements</a:t>
            </a:r>
          </a:p>
        </p:txBody>
      </p:sp>
      <p:sp>
        <p:nvSpPr>
          <p:cNvPr id="344" name="Shape 344"/>
          <p:cNvSpPr>
            <a:spLocks noGrp="1"/>
          </p:cNvSpPr>
          <p:nvPr>
            <p:ph type="title"/>
          </p:nvPr>
        </p:nvSpPr>
        <p:spPr>
          <a:prstGeom prst="rect">
            <a:avLst/>
          </a:prstGeom>
        </p:spPr>
        <p:txBody>
          <a:bodyPr>
            <a:normAutofit/>
          </a:bodyPr>
          <a:lstStyle>
            <a:lvl1pPr defTabSz="490727">
              <a:defRPr sz="6719"/>
            </a:lvl1pPr>
          </a:lstStyle>
          <a:p>
            <a:r>
              <a:rPr sz="4400" dirty="0"/>
              <a:t>Parameterized Skinning</a:t>
            </a:r>
          </a:p>
        </p:txBody>
      </p:sp>
      <p:sp>
        <p:nvSpPr>
          <p:cNvPr id="345" name="Shape 345"/>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41</a:t>
            </a:fld>
            <a:endParaRPr/>
          </a:p>
        </p:txBody>
      </p:sp>
      <p:sp>
        <p:nvSpPr>
          <p:cNvPr id="10" name="Shape 311"/>
          <p:cNvSpPr/>
          <p:nvPr/>
        </p:nvSpPr>
        <p:spPr>
          <a:xfrm>
            <a:off x="4916782" y="2702014"/>
            <a:ext cx="918437" cy="560567"/>
          </a:xfrm>
          <a:prstGeom prst="rect">
            <a:avLst/>
          </a:prstGeom>
          <a:blipFill>
            <a:blip r:embed="rId3">
              <a:alphaModFix amt="32331"/>
            </a:blip>
          </a:blipFill>
          <a:ln w="12700">
            <a:miter lim="400000"/>
          </a:ln>
          <a:effectLst>
            <a:outerShdw blurRad="50800" dist="127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362" y="1528509"/>
            <a:ext cx="651062" cy="465044"/>
          </a:xfrm>
          <a:prstGeom prst="rect">
            <a:avLst/>
          </a:prstGeom>
        </p:spPr>
      </p:pic>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4837" y="3913494"/>
            <a:ext cx="651062" cy="465044"/>
          </a:xfrm>
          <a:prstGeom prst="rect">
            <a:avLst/>
          </a:prstGeom>
        </p:spPr>
      </p:pic>
      <p:sp>
        <p:nvSpPr>
          <p:cNvPr id="2" name="Rectangle 1"/>
          <p:cNvSpPr/>
          <p:nvPr/>
        </p:nvSpPr>
        <p:spPr>
          <a:xfrm>
            <a:off x="537882" y="3726525"/>
            <a:ext cx="7642412" cy="2518887"/>
          </a:xfrm>
          <a:prstGeom prst="rect">
            <a:avLst/>
          </a:prstGeom>
          <a:no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4341" y="2185589"/>
            <a:ext cx="4229100" cy="1473200"/>
          </a:xfrm>
          <a:prstGeom prst="rect">
            <a:avLst/>
          </a:prstGeom>
        </p:spPr>
      </p:pic>
    </p:spTree>
    <p:extLst>
      <p:ext uri="{BB962C8B-B14F-4D97-AF65-F5344CB8AC3E}">
        <p14:creationId xmlns:p14="http://schemas.microsoft.com/office/powerpoint/2010/main" val="333048016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Pose Blend Shapes</a:t>
            </a:r>
            <a:endParaRPr lang="en-US" dirty="0"/>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225" y="2890162"/>
            <a:ext cx="3730438" cy="584628"/>
          </a:xfrm>
          <a:prstGeom prst="rect">
            <a:avLst/>
          </a:prstGeom>
        </p:spPr>
      </p:pic>
      <p:cxnSp>
        <p:nvCxnSpPr>
          <p:cNvPr id="5" name="Straight Arrow Connector 4"/>
          <p:cNvCxnSpPr/>
          <p:nvPr/>
        </p:nvCxnSpPr>
        <p:spPr>
          <a:xfrm>
            <a:off x="3645647" y="3474790"/>
            <a:ext cx="0" cy="4846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396753" y="3474790"/>
            <a:ext cx="0" cy="4846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Left Brace 17"/>
          <p:cNvSpPr/>
          <p:nvPr/>
        </p:nvSpPr>
        <p:spPr>
          <a:xfrm rot="16200000">
            <a:off x="7601323" y="4855881"/>
            <a:ext cx="336177" cy="2046941"/>
          </a:xfrm>
          <a:prstGeom prst="leftBrace">
            <a:avLst>
              <a:gd name="adj1" fmla="val 3499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Left Brace 18"/>
          <p:cNvSpPr/>
          <p:nvPr/>
        </p:nvSpPr>
        <p:spPr>
          <a:xfrm rot="16200000">
            <a:off x="2915023" y="4880535"/>
            <a:ext cx="336177" cy="1997634"/>
          </a:xfrm>
          <a:prstGeom prst="leftBrace">
            <a:avLst>
              <a:gd name="adj1" fmla="val 34999"/>
              <a:gd name="adj2" fmla="val 496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Arrow Connector 20"/>
          <p:cNvCxnSpPr/>
          <p:nvPr/>
        </p:nvCxnSpPr>
        <p:spPr>
          <a:xfrm flipH="1">
            <a:off x="3204882" y="4451569"/>
            <a:ext cx="294341" cy="6246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844426" y="4451569"/>
            <a:ext cx="1723280" cy="6246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123109" y="6260353"/>
            <a:ext cx="7738260" cy="400110"/>
          </a:xfrm>
          <a:prstGeom prst="rect">
            <a:avLst/>
          </a:prstGeom>
          <a:noFill/>
        </p:spPr>
        <p:txBody>
          <a:bodyPr wrap="square" rtlCol="0">
            <a:spAutoFit/>
          </a:bodyPr>
          <a:lstStyle/>
          <a:p>
            <a:r>
              <a:rPr lang="en-US" sz="2000" dirty="0" smtClean="0">
                <a:latin typeface="Arial"/>
                <a:cs typeface="Arial"/>
              </a:rPr>
              <a:t>9 elements of the rotation matrix-&gt; We learn 9xK=207 </a:t>
            </a:r>
            <a:r>
              <a:rPr lang="en-US" sz="2000" dirty="0" err="1" smtClean="0">
                <a:latin typeface="Arial"/>
                <a:cs typeface="Arial"/>
              </a:rPr>
              <a:t>blendshapes</a:t>
            </a:r>
            <a:r>
              <a:rPr lang="en-US" sz="2000" dirty="0" smtClean="0">
                <a:latin typeface="Arial"/>
                <a:cs typeface="Arial"/>
              </a:rPr>
              <a:t> </a:t>
            </a:r>
          </a:p>
        </p:txBody>
      </p:sp>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86" y="5076262"/>
            <a:ext cx="8458200" cy="635000"/>
          </a:xfrm>
          <a:prstGeom prst="rect">
            <a:avLst/>
          </a:prstGeom>
        </p:spPr>
      </p:pic>
      <p:pic>
        <p:nvPicPr>
          <p:cNvPr id="11" name="Picture 1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9047" y="3959412"/>
            <a:ext cx="1473200" cy="419100"/>
          </a:xfrm>
          <a:prstGeom prst="rect">
            <a:avLst/>
          </a:prstGeom>
        </p:spPr>
      </p:pic>
      <p:pic>
        <p:nvPicPr>
          <p:cNvPr id="12" name="Picture 1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0676" y="3959412"/>
            <a:ext cx="1587500" cy="419100"/>
          </a:xfrm>
          <a:prstGeom prst="rect">
            <a:avLst/>
          </a:prstGeom>
        </p:spPr>
      </p:pic>
      <p:pic>
        <p:nvPicPr>
          <p:cNvPr id="15" name="Picture 1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8294" y="1220391"/>
            <a:ext cx="4229100" cy="1473200"/>
          </a:xfrm>
          <a:prstGeom prst="rect">
            <a:avLst/>
          </a:prstGeom>
        </p:spPr>
      </p:pic>
    </p:spTree>
    <p:extLst>
      <p:ext uri="{BB962C8B-B14F-4D97-AF65-F5344CB8AC3E}">
        <p14:creationId xmlns:p14="http://schemas.microsoft.com/office/powerpoint/2010/main" val="19375624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p:cNvSpPr>
          <p:nvPr>
            <p:ph type="title"/>
          </p:nvPr>
        </p:nvSpPr>
        <p:spPr>
          <a:xfrm>
            <a:off x="669728" y="138421"/>
            <a:ext cx="7804547" cy="1518048"/>
          </a:xfrm>
          <a:prstGeom prst="rect">
            <a:avLst/>
          </a:prstGeom>
        </p:spPr>
        <p:txBody>
          <a:bodyPr/>
          <a:lstStyle/>
          <a:p>
            <a:r>
              <a:t>Neck Rotation</a:t>
            </a:r>
          </a:p>
        </p:txBody>
      </p:sp>
      <p:pic>
        <p:nvPicPr>
          <p:cNvPr id="355" name="15_neck_reg.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5111" y="1715848"/>
            <a:ext cx="9154222" cy="5149251"/>
          </a:xfrm>
          <a:prstGeom prst="rect">
            <a:avLst/>
          </a:prstGeom>
          <a:ln w="12700">
            <a:miter lim="400000"/>
          </a:ln>
        </p:spPr>
      </p:pic>
      <p:sp>
        <p:nvSpPr>
          <p:cNvPr id="356" name="Shape 356"/>
          <p:cNvSpPr/>
          <p:nvPr/>
        </p:nvSpPr>
        <p:spPr>
          <a:xfrm>
            <a:off x="1576379" y="1863061"/>
            <a:ext cx="5991242" cy="501124"/>
          </a:xfrm>
          <a:prstGeom prst="rect">
            <a:avLst/>
          </a:prstGeom>
          <a:solidFill>
            <a:srgbClr val="000000"/>
          </a:solidFill>
          <a:ln w="12700">
            <a:miter lim="400000"/>
          </a:ln>
          <a:effectLst>
            <a:outerShdw blurRad="38100" dist="25400" dir="5400000" rotWithShape="0">
              <a:srgbClr val="000000">
                <a:alpha val="50000"/>
              </a:srgbClr>
            </a:outerShdw>
          </a:effectLst>
        </p:spPr>
        <p:txBody>
          <a:bodyPr lIns="31887" tIns="31887" rIns="31887" bIns="31887" anchor="ctr"/>
          <a:lstStyle/>
          <a:p>
            <a:pPr>
              <a:defRPr sz="2400">
                <a:solidFill>
                  <a:srgbClr val="FFFFFF"/>
                </a:solidFill>
              </a:defRPr>
            </a:pPr>
            <a:endParaRPr/>
          </a:p>
        </p:txBody>
      </p:sp>
    </p:spTree>
    <p:extLst>
      <p:ext uri="{BB962C8B-B14F-4D97-AF65-F5344CB8AC3E}">
        <p14:creationId xmlns:p14="http://schemas.microsoft.com/office/powerpoint/2010/main" val="600112973"/>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48" fill="hold"/>
                                        <p:tgtEl>
                                          <p:spTgt spid="3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35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p:cNvSpPr>
          <p:nvPr>
            <p:ph type="title"/>
          </p:nvPr>
        </p:nvSpPr>
        <p:spPr>
          <a:prstGeom prst="rect">
            <a:avLst/>
          </a:prstGeom>
        </p:spPr>
        <p:txBody>
          <a:bodyPr>
            <a:normAutofit/>
          </a:bodyPr>
          <a:lstStyle>
            <a:lvl1pPr defTabSz="566674">
              <a:defRPr sz="7760"/>
            </a:lvl1pPr>
          </a:lstStyle>
          <a:p>
            <a:r>
              <a:rPr sz="4000" dirty="0"/>
              <a:t>Joint Location Estimation</a:t>
            </a:r>
          </a:p>
        </p:txBody>
      </p:sp>
      <p:sp>
        <p:nvSpPr>
          <p:cNvPr id="361" name="Shape 361"/>
          <p:cNvSpPr>
            <a:spLocks noGrp="1"/>
          </p:cNvSpPr>
          <p:nvPr>
            <p:ph type="body" idx="1"/>
          </p:nvPr>
        </p:nvSpPr>
        <p:spPr>
          <a:xfrm>
            <a:off x="669728" y="1844256"/>
            <a:ext cx="7804547" cy="3128849"/>
          </a:xfrm>
          <a:prstGeom prst="rect">
            <a:avLst/>
          </a:prstGeom>
        </p:spPr>
        <p:txBody>
          <a:bodyPr>
            <a:normAutofit/>
          </a:bodyPr>
          <a:lstStyle/>
          <a:p>
            <a:r>
              <a:rPr sz="3000" dirty="0">
                <a:latin typeface="Arial"/>
                <a:cs typeface="Arial"/>
              </a:rPr>
              <a:t>How to get the joints     for a new shape? What is the simplest way</a:t>
            </a:r>
            <a:r>
              <a:rPr sz="3000" dirty="0" smtClean="0">
                <a:latin typeface="Arial"/>
                <a:cs typeface="Arial"/>
              </a:rPr>
              <a:t>?</a:t>
            </a:r>
            <a:endParaRPr lang="en-US" sz="3000" dirty="0" smtClean="0">
              <a:latin typeface="Arial"/>
              <a:cs typeface="Arial"/>
            </a:endParaRPr>
          </a:p>
          <a:p>
            <a:endParaRPr sz="3000" dirty="0">
              <a:latin typeface="Arial"/>
              <a:cs typeface="Arial"/>
            </a:endParaRPr>
          </a:p>
          <a:p>
            <a:r>
              <a:rPr sz="3000" dirty="0">
                <a:latin typeface="Arial"/>
                <a:cs typeface="Arial"/>
              </a:rPr>
              <a:t>Joints are considered linear in rest vertices (much like in </a:t>
            </a:r>
            <a:r>
              <a:rPr sz="3000" dirty="0" smtClean="0">
                <a:latin typeface="Arial"/>
                <a:cs typeface="Arial"/>
              </a:rPr>
              <a:t>Allen</a:t>
            </a:r>
            <a:r>
              <a:rPr lang="en-US" sz="3000" dirty="0" smtClean="0">
                <a:latin typeface="Arial"/>
                <a:cs typeface="Arial"/>
              </a:rPr>
              <a:t> et al.</a:t>
            </a:r>
            <a:r>
              <a:rPr sz="3000" dirty="0" smtClean="0">
                <a:latin typeface="Arial"/>
                <a:cs typeface="Arial"/>
              </a:rPr>
              <a:t> </a:t>
            </a:r>
            <a:r>
              <a:rPr sz="3000" dirty="0">
                <a:latin typeface="Arial"/>
                <a:cs typeface="Arial"/>
              </a:rPr>
              <a:t>’06)</a:t>
            </a:r>
          </a:p>
        </p:txBody>
      </p:sp>
      <p:sp>
        <p:nvSpPr>
          <p:cNvPr id="362" name="Shape 362"/>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44</a:t>
            </a:fld>
            <a:endParaRPr/>
          </a:p>
        </p:txBody>
      </p:sp>
      <p:cxnSp>
        <p:nvCxnSpPr>
          <p:cNvPr id="5" name="Straight Arrow Connector 4"/>
          <p:cNvCxnSpPr/>
          <p:nvPr/>
        </p:nvCxnSpPr>
        <p:spPr>
          <a:xfrm>
            <a:off x="4641657" y="5347938"/>
            <a:ext cx="0" cy="5862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760763" y="5802353"/>
            <a:ext cx="4224794" cy="553998"/>
          </a:xfrm>
          <a:prstGeom prst="rect">
            <a:avLst/>
          </a:prstGeom>
          <a:noFill/>
        </p:spPr>
        <p:txBody>
          <a:bodyPr wrap="square" rtlCol="0">
            <a:spAutoFit/>
          </a:bodyPr>
          <a:lstStyle/>
          <a:p>
            <a:r>
              <a:rPr lang="en-US" sz="3000" dirty="0" smtClean="0">
                <a:latin typeface="Arial"/>
                <a:cs typeface="Arial"/>
              </a:rPr>
              <a:t>Joint </a:t>
            </a:r>
            <a:r>
              <a:rPr lang="en-US" sz="3000" dirty="0" err="1" smtClean="0">
                <a:latin typeface="Arial"/>
                <a:cs typeface="Arial"/>
              </a:rPr>
              <a:t>regressor</a:t>
            </a:r>
            <a:r>
              <a:rPr lang="en-US" sz="3000" dirty="0" smtClean="0">
                <a:latin typeface="Arial"/>
                <a:cs typeface="Arial"/>
              </a:rPr>
              <a:t> matrix</a:t>
            </a:r>
          </a:p>
        </p:txBody>
      </p:sp>
      <p:pic>
        <p:nvPicPr>
          <p:cNvPr id="2" name="Picture 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016" y="1987555"/>
            <a:ext cx="241300" cy="33020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9635" y="4720322"/>
            <a:ext cx="3835400" cy="469900"/>
          </a:xfrm>
          <a:prstGeom prst="rect">
            <a:avLst/>
          </a:prstGeom>
        </p:spPr>
      </p:pic>
    </p:spTree>
    <p:extLst>
      <p:ext uri="{BB962C8B-B14F-4D97-AF65-F5344CB8AC3E}">
        <p14:creationId xmlns:p14="http://schemas.microsoft.com/office/powerpoint/2010/main" val="341806770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p:cNvSpPr>
          <p:nvPr>
            <p:ph type="title"/>
          </p:nvPr>
        </p:nvSpPr>
        <p:spPr>
          <a:prstGeom prst="rect">
            <a:avLst/>
          </a:prstGeom>
        </p:spPr>
        <p:txBody>
          <a:bodyPr>
            <a:normAutofit/>
          </a:bodyPr>
          <a:lstStyle>
            <a:lvl1pPr defTabSz="566674">
              <a:defRPr sz="7760"/>
            </a:lvl1pPr>
          </a:lstStyle>
          <a:p>
            <a:r>
              <a:rPr sz="4400" dirty="0"/>
              <a:t>Joint Location Estimation</a:t>
            </a:r>
          </a:p>
        </p:txBody>
      </p:sp>
      <p:sp>
        <p:nvSpPr>
          <p:cNvPr id="368" name="Shape 368"/>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45</a:t>
            </a:fld>
            <a:endParaRPr/>
          </a:p>
        </p:txBody>
      </p:sp>
      <p:pic>
        <p:nvPicPr>
          <p:cNvPr id="369" name="joint regressor.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268509" y="1885310"/>
            <a:ext cx="9681017" cy="5445572"/>
          </a:xfrm>
          <a:prstGeom prst="rect">
            <a:avLst/>
          </a:prstGeom>
          <a:ln w="12700">
            <a:miter lim="400000"/>
          </a:ln>
        </p:spPr>
      </p:pic>
    </p:spTree>
    <p:extLst>
      <p:ext uri="{BB962C8B-B14F-4D97-AF65-F5344CB8AC3E}">
        <p14:creationId xmlns:p14="http://schemas.microsoft.com/office/powerpoint/2010/main" val="1008276326"/>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8" fill="hold"/>
                                        <p:tgtEl>
                                          <p:spTgt spid="36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69"/>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p:cNvSpPr>
          <p:nvPr>
            <p:ph type="title"/>
          </p:nvPr>
        </p:nvSpPr>
        <p:spPr>
          <a:prstGeom prst="rect">
            <a:avLst/>
          </a:prstGeom>
        </p:spPr>
        <p:txBody>
          <a:bodyPr/>
          <a:lstStyle/>
          <a:p>
            <a:r>
              <a:t>Adding a shape space</a:t>
            </a:r>
          </a:p>
        </p:txBody>
      </p:sp>
      <p:sp>
        <p:nvSpPr>
          <p:cNvPr id="375" name="Shape 375"/>
          <p:cNvSpPr>
            <a:spLocks noGrp="1"/>
          </p:cNvSpPr>
          <p:nvPr>
            <p:ph type="body" sz="quarter" idx="1"/>
          </p:nvPr>
        </p:nvSpPr>
        <p:spPr>
          <a:xfrm>
            <a:off x="370064" y="1492984"/>
            <a:ext cx="9474133" cy="699903"/>
          </a:xfrm>
          <a:prstGeom prst="rect">
            <a:avLst/>
          </a:prstGeom>
        </p:spPr>
        <p:txBody>
          <a:bodyPr>
            <a:noAutofit/>
          </a:bodyPr>
          <a:lstStyle/>
          <a:p>
            <a:pPr marL="0" indent="0">
              <a:buNone/>
            </a:pPr>
            <a:r>
              <a:rPr sz="2800" b="1" dirty="0">
                <a:ea typeface="Helvetica"/>
                <a:sym typeface="Helvetica"/>
              </a:rPr>
              <a:t>Problem</a:t>
            </a:r>
            <a:r>
              <a:rPr sz="2800" dirty="0"/>
              <a:t>: want a shape space with different identities</a:t>
            </a:r>
          </a:p>
        </p:txBody>
      </p:sp>
      <p:sp>
        <p:nvSpPr>
          <p:cNvPr id="376" name="Shape 376"/>
          <p:cNvSpPr/>
          <p:nvPr/>
        </p:nvSpPr>
        <p:spPr>
          <a:xfrm>
            <a:off x="370064" y="4583161"/>
            <a:ext cx="1942511" cy="626129"/>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r"/>
          </a:lstStyle>
          <a:p>
            <a:r>
              <a:t>Pose contribution</a:t>
            </a:r>
          </a:p>
        </p:txBody>
      </p:sp>
      <p:sp>
        <p:nvSpPr>
          <p:cNvPr id="377" name="Shape 377"/>
          <p:cNvSpPr/>
          <p:nvPr/>
        </p:nvSpPr>
        <p:spPr>
          <a:xfrm>
            <a:off x="2298374" y="4062591"/>
            <a:ext cx="477328" cy="145712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9000"/>
            </a:lvl1pPr>
          </a:lstStyle>
          <a:p>
            <a:r>
              <a:t>{</a:t>
            </a:r>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5702" y="4259717"/>
            <a:ext cx="3497586" cy="1260000"/>
          </a:xfrm>
          <a:prstGeom prst="rect">
            <a:avLst/>
          </a:prstGeom>
        </p:spPr>
      </p:pic>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5904" y="3412425"/>
            <a:ext cx="3632200" cy="571500"/>
          </a:xfrm>
          <a:prstGeom prst="rect">
            <a:avLst/>
          </a:prstGeom>
        </p:spPr>
      </p:pic>
      <p:pic>
        <p:nvPicPr>
          <p:cNvPr id="3" name="Picture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2034" y="2423583"/>
            <a:ext cx="6273800" cy="571500"/>
          </a:xfrm>
          <a:prstGeom prst="rect">
            <a:avLst/>
          </a:prstGeom>
        </p:spPr>
      </p:pic>
    </p:spTree>
    <p:extLst>
      <p:ext uri="{BB962C8B-B14F-4D97-AF65-F5344CB8AC3E}">
        <p14:creationId xmlns:p14="http://schemas.microsoft.com/office/powerpoint/2010/main" val="364848778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atex-image-1.pdf"/>
          <p:cNvPicPr>
            <a:picLocks noChangeAspect="1"/>
          </p:cNvPicPr>
          <p:nvPr/>
        </p:nvPicPr>
        <p:blipFill rotWithShape="1">
          <a:blip r:embed="rId3">
            <a:extLst>
              <a:ext uri="{28A0092B-C50C-407E-A947-70E740481C1C}">
                <a14:useLocalDpi xmlns:a14="http://schemas.microsoft.com/office/drawing/2010/main" val="0"/>
              </a:ext>
            </a:extLst>
          </a:blip>
          <a:srcRect r="27057"/>
          <a:stretch/>
        </p:blipFill>
        <p:spPr>
          <a:xfrm>
            <a:off x="1190350" y="3413657"/>
            <a:ext cx="4483629" cy="571500"/>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979" y="3413657"/>
            <a:ext cx="1536700" cy="571500"/>
          </a:xfrm>
          <a:prstGeom prst="rect">
            <a:avLst/>
          </a:prstGeom>
        </p:spPr>
      </p:pic>
      <p:sp>
        <p:nvSpPr>
          <p:cNvPr id="13" name="Shape 393"/>
          <p:cNvSpPr/>
          <p:nvPr/>
        </p:nvSpPr>
        <p:spPr>
          <a:xfrm>
            <a:off x="5954944" y="3413657"/>
            <a:ext cx="1423508" cy="685045"/>
          </a:xfrm>
          <a:prstGeom prst="rect">
            <a:avLst/>
          </a:prstGeom>
          <a:gradFill flip="none" rotWithShape="1">
            <a:gsLst>
              <a:gs pos="0">
                <a:schemeClr val="accent6">
                  <a:tint val="100000"/>
                  <a:shade val="100000"/>
                  <a:satMod val="130000"/>
                  <a:alpha val="28000"/>
                </a:schemeClr>
              </a:gs>
              <a:gs pos="100000">
                <a:schemeClr val="accent6">
                  <a:tint val="50000"/>
                  <a:shade val="100000"/>
                  <a:satMod val="350000"/>
                  <a:alpha val="28000"/>
                </a:schemeClr>
              </a:gs>
            </a:gsLst>
            <a:lin ang="16200000" scaled="0"/>
            <a:tileRect/>
          </a:gradFill>
          <a:ln/>
        </p:spPr>
        <p:style>
          <a:lnRef idx="1">
            <a:schemeClr val="accent6"/>
          </a:lnRef>
          <a:fillRef idx="3">
            <a:schemeClr val="accent6"/>
          </a:fillRef>
          <a:effectRef idx="2">
            <a:schemeClr val="accent6"/>
          </a:effectRef>
          <a:fontRef idx="minor">
            <a:schemeClr val="lt1"/>
          </a:fontRef>
        </p:style>
        <p:txBody>
          <a:bodyPr lIns="35717" tIns="35717" rIns="35717" bIns="35717" anchor="ctr"/>
          <a:lstStyle/>
          <a:p>
            <a:pPr>
              <a:defRPr sz="2400">
                <a:solidFill>
                  <a:srgbClr val="FFFFFF"/>
                </a:solidFill>
              </a:defRPr>
            </a:pPr>
            <a:endParaRPr/>
          </a:p>
        </p:txBody>
      </p:sp>
      <p:sp>
        <p:nvSpPr>
          <p:cNvPr id="374" name="Shape 374"/>
          <p:cNvSpPr>
            <a:spLocks noGrp="1"/>
          </p:cNvSpPr>
          <p:nvPr>
            <p:ph type="title"/>
          </p:nvPr>
        </p:nvSpPr>
        <p:spPr>
          <a:prstGeom prst="rect">
            <a:avLst/>
          </a:prstGeom>
        </p:spPr>
        <p:txBody>
          <a:bodyPr/>
          <a:lstStyle/>
          <a:p>
            <a:r>
              <a:t>Adding a shape space</a:t>
            </a:r>
          </a:p>
        </p:txBody>
      </p:sp>
      <p:sp>
        <p:nvSpPr>
          <p:cNvPr id="375" name="Shape 375"/>
          <p:cNvSpPr>
            <a:spLocks noGrp="1"/>
          </p:cNvSpPr>
          <p:nvPr>
            <p:ph type="body" sz="quarter" idx="1"/>
          </p:nvPr>
        </p:nvSpPr>
        <p:spPr>
          <a:xfrm>
            <a:off x="370064" y="1492984"/>
            <a:ext cx="9474133" cy="699903"/>
          </a:xfrm>
          <a:prstGeom prst="rect">
            <a:avLst/>
          </a:prstGeom>
        </p:spPr>
        <p:txBody>
          <a:bodyPr>
            <a:noAutofit/>
          </a:bodyPr>
          <a:lstStyle/>
          <a:p>
            <a:pPr marL="0" indent="0">
              <a:buNone/>
            </a:pPr>
            <a:r>
              <a:rPr lang="en-US" sz="2800" b="1" dirty="0" smtClean="0">
                <a:ea typeface="Helvetica"/>
                <a:sym typeface="Helvetica"/>
              </a:rPr>
              <a:t>Solution</a:t>
            </a:r>
            <a:r>
              <a:rPr sz="2800" dirty="0" smtClean="0"/>
              <a:t>: </a:t>
            </a:r>
            <a:r>
              <a:rPr lang="en-US" sz="2800" dirty="0" smtClean="0"/>
              <a:t>add blend shapes linear with </a:t>
            </a:r>
            <a:endParaRPr sz="2800" dirty="0"/>
          </a:p>
        </p:txBody>
      </p:sp>
      <p:sp>
        <p:nvSpPr>
          <p:cNvPr id="376" name="Shape 376"/>
          <p:cNvSpPr/>
          <p:nvPr/>
        </p:nvSpPr>
        <p:spPr>
          <a:xfrm>
            <a:off x="370064" y="4583161"/>
            <a:ext cx="1942511" cy="626129"/>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r"/>
          </a:lstStyle>
          <a:p>
            <a:r>
              <a:rPr dirty="0"/>
              <a:t>Pose contribution</a:t>
            </a:r>
          </a:p>
        </p:txBody>
      </p:sp>
      <p:sp>
        <p:nvSpPr>
          <p:cNvPr id="377" name="Shape 377"/>
          <p:cNvSpPr/>
          <p:nvPr/>
        </p:nvSpPr>
        <p:spPr>
          <a:xfrm>
            <a:off x="2298374" y="4062591"/>
            <a:ext cx="477328" cy="145712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9000"/>
            </a:lvl1pPr>
          </a:lstStyle>
          <a:p>
            <a:r>
              <a:t>{</a:t>
            </a:r>
          </a:p>
        </p:txBody>
      </p:sp>
      <p:pic>
        <p:nvPicPr>
          <p:cNvPr id="11" name="Picture 1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5702" y="4259717"/>
            <a:ext cx="3497586" cy="1260000"/>
          </a:xfrm>
          <a:prstGeom prst="rect">
            <a:avLst/>
          </a:prstGeom>
        </p:spPr>
      </p:pic>
      <p:pic>
        <p:nvPicPr>
          <p:cNvPr id="15" name="pasted-image.pdf"/>
          <p:cNvPicPr>
            <a:picLocks noChangeAspect="1"/>
          </p:cNvPicPr>
          <p:nvPr/>
        </p:nvPicPr>
        <p:blipFill>
          <a:blip r:embed="rId6">
            <a:extLst/>
          </a:blip>
          <a:stretch>
            <a:fillRect/>
          </a:stretch>
        </p:blipFill>
        <p:spPr>
          <a:xfrm>
            <a:off x="2822481" y="5492944"/>
            <a:ext cx="2419946" cy="1026915"/>
          </a:xfrm>
          <a:prstGeom prst="rect">
            <a:avLst/>
          </a:prstGeom>
          <a:ln w="12700">
            <a:miter lim="400000"/>
          </a:ln>
        </p:spPr>
      </p:pic>
      <p:sp>
        <p:nvSpPr>
          <p:cNvPr id="16" name="Shape 393"/>
          <p:cNvSpPr/>
          <p:nvPr/>
        </p:nvSpPr>
        <p:spPr>
          <a:xfrm>
            <a:off x="631833" y="5519717"/>
            <a:ext cx="4947690" cy="1169773"/>
          </a:xfrm>
          <a:prstGeom prst="rect">
            <a:avLst/>
          </a:prstGeom>
          <a:gradFill flip="none" rotWithShape="1">
            <a:gsLst>
              <a:gs pos="0">
                <a:schemeClr val="accent6">
                  <a:tint val="100000"/>
                  <a:shade val="100000"/>
                  <a:satMod val="130000"/>
                  <a:alpha val="28000"/>
                </a:schemeClr>
              </a:gs>
              <a:gs pos="100000">
                <a:schemeClr val="accent6">
                  <a:tint val="50000"/>
                  <a:shade val="100000"/>
                  <a:satMod val="350000"/>
                  <a:alpha val="28000"/>
                </a:schemeClr>
              </a:gs>
            </a:gsLst>
            <a:lin ang="16200000" scaled="0"/>
            <a:tileRect/>
          </a:gradFill>
          <a:ln/>
        </p:spPr>
        <p:style>
          <a:lnRef idx="1">
            <a:schemeClr val="accent6"/>
          </a:lnRef>
          <a:fillRef idx="3">
            <a:schemeClr val="accent6"/>
          </a:fillRef>
          <a:effectRef idx="2">
            <a:schemeClr val="accent6"/>
          </a:effectRef>
          <a:fontRef idx="minor">
            <a:schemeClr val="lt1"/>
          </a:fontRef>
        </p:style>
        <p:txBody>
          <a:bodyPr lIns="35717" tIns="35717" rIns="35717" bIns="35717" anchor="ctr"/>
          <a:lstStyle/>
          <a:p>
            <a:pPr>
              <a:defRPr sz="2400">
                <a:solidFill>
                  <a:srgbClr val="FFFFFF"/>
                </a:solidFill>
              </a:defRPr>
            </a:pPr>
            <a:endParaRPr/>
          </a:p>
        </p:txBody>
      </p:sp>
      <p:sp>
        <p:nvSpPr>
          <p:cNvPr id="17" name="Shape 391"/>
          <p:cNvSpPr/>
          <p:nvPr/>
        </p:nvSpPr>
        <p:spPr>
          <a:xfrm>
            <a:off x="2311436" y="5183101"/>
            <a:ext cx="477328" cy="145712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9000"/>
            </a:lvl1pPr>
          </a:lstStyle>
          <a:p>
            <a:r>
              <a:rPr dirty="0"/>
              <a:t>{</a:t>
            </a:r>
          </a:p>
        </p:txBody>
      </p:sp>
      <p:pic>
        <p:nvPicPr>
          <p:cNvPr id="18" name="Picture 17"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1969" y="1492984"/>
            <a:ext cx="317500" cy="546100"/>
          </a:xfrm>
          <a:prstGeom prst="rect">
            <a:avLst/>
          </a:prstGeom>
        </p:spPr>
      </p:pic>
      <p:sp>
        <p:nvSpPr>
          <p:cNvPr id="19" name="Shape 376"/>
          <p:cNvSpPr/>
          <p:nvPr/>
        </p:nvSpPr>
        <p:spPr>
          <a:xfrm>
            <a:off x="289041" y="5791468"/>
            <a:ext cx="1942511" cy="626129"/>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r"/>
          </a:lstStyle>
          <a:p>
            <a:r>
              <a:rPr lang="en-US" dirty="0" smtClean="0"/>
              <a:t>Shape</a:t>
            </a:r>
            <a:r>
              <a:rPr dirty="0" smtClean="0"/>
              <a:t> </a:t>
            </a:r>
            <a:r>
              <a:rPr dirty="0"/>
              <a:t>contribution</a:t>
            </a:r>
          </a:p>
        </p:txBody>
      </p:sp>
      <p:pic>
        <p:nvPicPr>
          <p:cNvPr id="3" name="Picture 2"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5227" y="2448130"/>
            <a:ext cx="6667500" cy="571500"/>
          </a:xfrm>
          <a:prstGeom prst="rect">
            <a:avLst/>
          </a:prstGeom>
        </p:spPr>
      </p:pic>
    </p:spTree>
    <p:extLst>
      <p:ext uri="{BB962C8B-B14F-4D97-AF65-F5344CB8AC3E}">
        <p14:creationId xmlns:p14="http://schemas.microsoft.com/office/powerpoint/2010/main" val="42685917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5-12-11 at 00.27.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1464764"/>
            <a:ext cx="7473664" cy="1289703"/>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395" y="5116421"/>
            <a:ext cx="3806768" cy="540393"/>
          </a:xfrm>
          <a:prstGeom prst="rect">
            <a:avLst/>
          </a:prstGeom>
        </p:spPr>
      </p:pic>
      <p:sp>
        <p:nvSpPr>
          <p:cNvPr id="12" name="TextBox 11"/>
          <p:cNvSpPr txBox="1"/>
          <p:nvPr/>
        </p:nvSpPr>
        <p:spPr>
          <a:xfrm>
            <a:off x="385926" y="720266"/>
            <a:ext cx="1223412" cy="553998"/>
          </a:xfrm>
          <a:prstGeom prst="rect">
            <a:avLst/>
          </a:prstGeom>
          <a:noFill/>
        </p:spPr>
        <p:txBody>
          <a:bodyPr wrap="none" rtlCol="0">
            <a:spAutoFit/>
          </a:bodyPr>
          <a:lstStyle/>
          <a:p>
            <a:r>
              <a:rPr lang="en-US" sz="3000" dirty="0" smtClean="0">
                <a:latin typeface="Arial"/>
                <a:cs typeface="Arial"/>
              </a:rPr>
              <a:t>SMPL</a:t>
            </a:r>
          </a:p>
        </p:txBody>
      </p:sp>
      <p:sp>
        <p:nvSpPr>
          <p:cNvPr id="13" name="TextBox 12"/>
          <p:cNvSpPr txBox="1"/>
          <p:nvPr/>
        </p:nvSpPr>
        <p:spPr>
          <a:xfrm>
            <a:off x="372893" y="3971522"/>
            <a:ext cx="2472890" cy="553998"/>
          </a:xfrm>
          <a:prstGeom prst="rect">
            <a:avLst/>
          </a:prstGeom>
          <a:noFill/>
        </p:spPr>
        <p:txBody>
          <a:bodyPr wrap="none" rtlCol="0">
            <a:spAutoFit/>
          </a:bodyPr>
          <a:lstStyle/>
          <a:p>
            <a:r>
              <a:rPr lang="en-US" sz="3000" dirty="0" err="1" smtClean="0">
                <a:latin typeface="Arial"/>
                <a:cs typeface="Arial"/>
              </a:rPr>
              <a:t>BlendSCAPE</a:t>
            </a:r>
            <a:endParaRPr lang="en-US" sz="3000" dirty="0" smtClean="0">
              <a:latin typeface="Arial"/>
              <a:cs typeface="Arial"/>
            </a:endParaRPr>
          </a:p>
        </p:txBody>
      </p:sp>
      <p:sp>
        <p:nvSpPr>
          <p:cNvPr id="14" name="Rectangle 13"/>
          <p:cNvSpPr/>
          <p:nvPr/>
        </p:nvSpPr>
        <p:spPr>
          <a:xfrm>
            <a:off x="4591050" y="1851617"/>
            <a:ext cx="349250" cy="482600"/>
          </a:xfrm>
          <a:prstGeom prst="rect">
            <a:avLst/>
          </a:prstGeom>
          <a:gradFill flip="none" rotWithShape="1">
            <a:gsLst>
              <a:gs pos="0">
                <a:schemeClr val="accent1">
                  <a:tint val="100000"/>
                  <a:shade val="100000"/>
                  <a:satMod val="130000"/>
                  <a:alpha val="36000"/>
                </a:schemeClr>
              </a:gs>
              <a:gs pos="100000">
                <a:schemeClr val="accent1">
                  <a:tint val="50000"/>
                  <a:shade val="100000"/>
                  <a:satMod val="350000"/>
                  <a:alpha val="3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302306" y="1851617"/>
            <a:ext cx="1136593" cy="482600"/>
          </a:xfrm>
          <a:prstGeom prst="rect">
            <a:avLst/>
          </a:prstGeom>
          <a:gradFill flip="none" rotWithShape="1">
            <a:gsLst>
              <a:gs pos="0">
                <a:schemeClr val="accent2">
                  <a:tint val="100000"/>
                  <a:shade val="100000"/>
                  <a:satMod val="130000"/>
                  <a:alpha val="51000"/>
                </a:schemeClr>
              </a:gs>
              <a:gs pos="100000">
                <a:schemeClr val="accent2">
                  <a:tint val="50000"/>
                  <a:shade val="100000"/>
                  <a:satMod val="350000"/>
                  <a:alpha val="51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Rectangle 16"/>
          <p:cNvSpPr/>
          <p:nvPr/>
        </p:nvSpPr>
        <p:spPr>
          <a:xfrm>
            <a:off x="6845300" y="1851617"/>
            <a:ext cx="1073092" cy="482600"/>
          </a:xfrm>
          <a:prstGeom prst="rect">
            <a:avLst/>
          </a:prstGeom>
          <a:gradFill flip="none" rotWithShape="1">
            <a:gsLst>
              <a:gs pos="0">
                <a:schemeClr val="accent6">
                  <a:tint val="100000"/>
                  <a:shade val="100000"/>
                  <a:satMod val="130000"/>
                  <a:alpha val="35000"/>
                </a:schemeClr>
              </a:gs>
              <a:gs pos="100000">
                <a:schemeClr val="accent6">
                  <a:tint val="50000"/>
                  <a:shade val="100000"/>
                  <a:satMod val="350000"/>
                  <a:alpha val="35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ectangle 17"/>
          <p:cNvSpPr/>
          <p:nvPr/>
        </p:nvSpPr>
        <p:spPr>
          <a:xfrm>
            <a:off x="5547194" y="5116421"/>
            <a:ext cx="349250" cy="540393"/>
          </a:xfrm>
          <a:prstGeom prst="rect">
            <a:avLst/>
          </a:prstGeom>
          <a:gradFill flip="none" rotWithShape="1">
            <a:gsLst>
              <a:gs pos="0">
                <a:schemeClr val="accent1">
                  <a:tint val="100000"/>
                  <a:shade val="100000"/>
                  <a:satMod val="130000"/>
                  <a:alpha val="36000"/>
                </a:schemeClr>
              </a:gs>
              <a:gs pos="100000">
                <a:schemeClr val="accent1">
                  <a:tint val="50000"/>
                  <a:shade val="100000"/>
                  <a:satMod val="350000"/>
                  <a:alpha val="3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772368" y="5116421"/>
            <a:ext cx="882537" cy="540393"/>
          </a:xfrm>
          <a:prstGeom prst="rect">
            <a:avLst/>
          </a:prstGeom>
          <a:gradFill flip="none" rotWithShape="1">
            <a:gsLst>
              <a:gs pos="0">
                <a:schemeClr val="accent2">
                  <a:tint val="100000"/>
                  <a:shade val="100000"/>
                  <a:satMod val="130000"/>
                  <a:alpha val="51000"/>
                </a:schemeClr>
              </a:gs>
              <a:gs pos="100000">
                <a:schemeClr val="accent2">
                  <a:tint val="50000"/>
                  <a:shade val="100000"/>
                  <a:satMod val="350000"/>
                  <a:alpha val="51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0" name="Rectangle 19"/>
          <p:cNvSpPr/>
          <p:nvPr/>
        </p:nvSpPr>
        <p:spPr>
          <a:xfrm>
            <a:off x="4654905" y="5116421"/>
            <a:ext cx="892289" cy="537810"/>
          </a:xfrm>
          <a:prstGeom prst="rect">
            <a:avLst/>
          </a:prstGeom>
          <a:gradFill flip="none" rotWithShape="1">
            <a:gsLst>
              <a:gs pos="0">
                <a:schemeClr val="accent6">
                  <a:tint val="100000"/>
                  <a:shade val="100000"/>
                  <a:satMod val="130000"/>
                  <a:alpha val="35000"/>
                </a:schemeClr>
              </a:gs>
              <a:gs pos="100000">
                <a:schemeClr val="accent6">
                  <a:tint val="50000"/>
                  <a:shade val="100000"/>
                  <a:satMod val="350000"/>
                  <a:alpha val="35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1" name="Rectangle 20"/>
          <p:cNvSpPr/>
          <p:nvPr/>
        </p:nvSpPr>
        <p:spPr>
          <a:xfrm>
            <a:off x="2832455" y="5116421"/>
            <a:ext cx="939913" cy="537810"/>
          </a:xfrm>
          <a:prstGeom prst="rect">
            <a:avLst/>
          </a:prstGeom>
          <a:gradFill flip="none" rotWithShape="1">
            <a:gsLst>
              <a:gs pos="0">
                <a:schemeClr val="accent3">
                  <a:tint val="100000"/>
                  <a:shade val="100000"/>
                  <a:satMod val="130000"/>
                  <a:alpha val="50000"/>
                </a:schemeClr>
              </a:gs>
              <a:gs pos="100000">
                <a:schemeClr val="accent3">
                  <a:tint val="50000"/>
                  <a:shade val="100000"/>
                  <a:satMod val="350000"/>
                  <a:alpha val="50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2" name="Rectangle 21"/>
          <p:cNvSpPr/>
          <p:nvPr/>
        </p:nvSpPr>
        <p:spPr>
          <a:xfrm>
            <a:off x="1470983" y="1816640"/>
            <a:ext cx="2999417" cy="537810"/>
          </a:xfrm>
          <a:prstGeom prst="rect">
            <a:avLst/>
          </a:prstGeom>
          <a:gradFill flip="none" rotWithShape="1">
            <a:gsLst>
              <a:gs pos="0">
                <a:schemeClr val="accent3">
                  <a:tint val="100000"/>
                  <a:shade val="100000"/>
                  <a:satMod val="130000"/>
                  <a:alpha val="50000"/>
                </a:schemeClr>
              </a:gs>
              <a:gs pos="100000">
                <a:schemeClr val="accent3">
                  <a:tint val="50000"/>
                  <a:shade val="100000"/>
                  <a:satMod val="350000"/>
                  <a:alpha val="50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3" name="TextBox 22"/>
          <p:cNvSpPr txBox="1"/>
          <p:nvPr/>
        </p:nvSpPr>
        <p:spPr>
          <a:xfrm>
            <a:off x="4195255" y="2483654"/>
            <a:ext cx="1490090" cy="477054"/>
          </a:xfrm>
          <a:prstGeom prst="rect">
            <a:avLst/>
          </a:prstGeom>
          <a:noFill/>
        </p:spPr>
        <p:txBody>
          <a:bodyPr wrap="square" rtlCol="0">
            <a:spAutoFit/>
          </a:bodyPr>
          <a:lstStyle/>
          <a:p>
            <a:r>
              <a:rPr lang="en-US" sz="2500" dirty="0" smtClean="0">
                <a:solidFill>
                  <a:schemeClr val="accent1"/>
                </a:solidFill>
                <a:latin typeface="Arial"/>
                <a:cs typeface="Arial"/>
              </a:rPr>
              <a:t>Vertices</a:t>
            </a:r>
          </a:p>
        </p:txBody>
      </p:sp>
      <p:sp>
        <p:nvSpPr>
          <p:cNvPr id="24" name="TextBox 23"/>
          <p:cNvSpPr txBox="1"/>
          <p:nvPr/>
        </p:nvSpPr>
        <p:spPr>
          <a:xfrm>
            <a:off x="5378450" y="5804786"/>
            <a:ext cx="1231900" cy="477054"/>
          </a:xfrm>
          <a:prstGeom prst="rect">
            <a:avLst/>
          </a:prstGeom>
          <a:noFill/>
        </p:spPr>
        <p:txBody>
          <a:bodyPr wrap="square" rtlCol="0">
            <a:spAutoFit/>
          </a:bodyPr>
          <a:lstStyle/>
          <a:p>
            <a:r>
              <a:rPr lang="en-US" sz="2500" dirty="0" smtClean="0">
                <a:solidFill>
                  <a:srgbClr val="4F81BD"/>
                </a:solidFill>
                <a:latin typeface="Arial"/>
                <a:cs typeface="Arial"/>
              </a:rPr>
              <a:t>Edges</a:t>
            </a:r>
          </a:p>
        </p:txBody>
      </p:sp>
      <p:sp>
        <p:nvSpPr>
          <p:cNvPr id="26" name="TextBox 25"/>
          <p:cNvSpPr txBox="1"/>
          <p:nvPr/>
        </p:nvSpPr>
        <p:spPr>
          <a:xfrm>
            <a:off x="1909190" y="5810053"/>
            <a:ext cx="1490090" cy="477054"/>
          </a:xfrm>
          <a:prstGeom prst="rect">
            <a:avLst/>
          </a:prstGeom>
          <a:noFill/>
        </p:spPr>
        <p:txBody>
          <a:bodyPr wrap="square" rtlCol="0">
            <a:spAutoFit/>
          </a:bodyPr>
          <a:lstStyle/>
          <a:p>
            <a:r>
              <a:rPr lang="en-US" sz="2500" dirty="0" smtClean="0">
                <a:solidFill>
                  <a:srgbClr val="9BBB59"/>
                </a:solidFill>
                <a:latin typeface="Arial"/>
                <a:cs typeface="Arial"/>
              </a:rPr>
              <a:t>No joints</a:t>
            </a:r>
          </a:p>
        </p:txBody>
      </p:sp>
      <p:sp>
        <p:nvSpPr>
          <p:cNvPr id="27" name="Rectangle 26"/>
          <p:cNvSpPr/>
          <p:nvPr/>
        </p:nvSpPr>
        <p:spPr>
          <a:xfrm>
            <a:off x="241300" y="381000"/>
            <a:ext cx="8636000" cy="2966254"/>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41300" y="3824308"/>
            <a:ext cx="8636000" cy="2652692"/>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609338" y="2515940"/>
            <a:ext cx="2446234" cy="477054"/>
          </a:xfrm>
          <a:prstGeom prst="rect">
            <a:avLst/>
          </a:prstGeom>
          <a:noFill/>
        </p:spPr>
        <p:txBody>
          <a:bodyPr wrap="square" rtlCol="0">
            <a:spAutoFit/>
          </a:bodyPr>
          <a:lstStyle/>
          <a:p>
            <a:r>
              <a:rPr lang="en-US" sz="2500" dirty="0" smtClean="0">
                <a:solidFill>
                  <a:schemeClr val="accent3"/>
                </a:solidFill>
                <a:latin typeface="Arial"/>
                <a:cs typeface="Arial"/>
              </a:rPr>
              <a:t>Joint locations</a:t>
            </a:r>
          </a:p>
        </p:txBody>
      </p:sp>
      <p:sp>
        <p:nvSpPr>
          <p:cNvPr id="31" name="TextBox 30"/>
          <p:cNvSpPr txBox="1"/>
          <p:nvPr/>
        </p:nvSpPr>
        <p:spPr>
          <a:xfrm>
            <a:off x="3187700" y="720266"/>
            <a:ext cx="2806700" cy="553998"/>
          </a:xfrm>
          <a:prstGeom prst="rect">
            <a:avLst/>
          </a:prstGeom>
          <a:noFill/>
        </p:spPr>
        <p:txBody>
          <a:bodyPr wrap="square" rtlCol="0">
            <a:spAutoFit/>
          </a:bodyPr>
          <a:lstStyle/>
          <a:p>
            <a:r>
              <a:rPr lang="en-US" sz="3000" dirty="0" smtClean="0">
                <a:latin typeface="Arial"/>
                <a:cs typeface="Arial"/>
              </a:rPr>
              <a:t>Additive Model</a:t>
            </a:r>
          </a:p>
        </p:txBody>
      </p:sp>
      <p:sp>
        <p:nvSpPr>
          <p:cNvPr id="32" name="TextBox 31"/>
          <p:cNvSpPr txBox="1"/>
          <p:nvPr/>
        </p:nvSpPr>
        <p:spPr>
          <a:xfrm>
            <a:off x="3340100" y="3966209"/>
            <a:ext cx="3962400" cy="553998"/>
          </a:xfrm>
          <a:prstGeom prst="rect">
            <a:avLst/>
          </a:prstGeom>
          <a:noFill/>
        </p:spPr>
        <p:txBody>
          <a:bodyPr wrap="square" rtlCol="0">
            <a:spAutoFit/>
          </a:bodyPr>
          <a:lstStyle/>
          <a:p>
            <a:r>
              <a:rPr lang="en-US" sz="3000" dirty="0" smtClean="0">
                <a:latin typeface="Arial"/>
                <a:cs typeface="Arial"/>
              </a:rPr>
              <a:t>Multiplicative Model</a:t>
            </a:r>
          </a:p>
        </p:txBody>
      </p:sp>
    </p:spTree>
    <p:extLst>
      <p:ext uri="{BB962C8B-B14F-4D97-AF65-F5344CB8AC3E}">
        <p14:creationId xmlns:p14="http://schemas.microsoft.com/office/powerpoint/2010/main" val="57318042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P spid="23" grpId="0"/>
      <p:bldP spid="24" grpId="0"/>
      <p:bldP spid="26" grpId="0"/>
      <p:bldP spid="29" grpId="0"/>
      <p:bldP spid="31" grpId="0"/>
      <p:bldP spid="3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kinning_smpl_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41" y="756805"/>
            <a:ext cx="8717146" cy="4903394"/>
          </a:xfrm>
          <a:prstGeom prst="rect">
            <a:avLst/>
          </a:prstGeom>
        </p:spPr>
      </p:pic>
      <p:sp>
        <p:nvSpPr>
          <p:cNvPr id="3" name="Right Arrow 2"/>
          <p:cNvSpPr/>
          <p:nvPr/>
        </p:nvSpPr>
        <p:spPr>
          <a:xfrm>
            <a:off x="4154582" y="2785534"/>
            <a:ext cx="2352563" cy="993365"/>
          </a:xfrm>
          <a:prstGeom prst="rightArrow">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0670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Joint Rigid Body Motion</a:t>
            </a:r>
            <a:endParaRPr lang="en-US" dirty="0"/>
          </a:p>
        </p:txBody>
      </p:sp>
      <p:sp>
        <p:nvSpPr>
          <p:cNvPr id="5" name="TextBox 4"/>
          <p:cNvSpPr txBox="1"/>
          <p:nvPr/>
        </p:nvSpPr>
        <p:spPr>
          <a:xfrm>
            <a:off x="304800" y="1170482"/>
            <a:ext cx="8382000" cy="1015663"/>
          </a:xfrm>
          <a:prstGeom prst="rect">
            <a:avLst/>
          </a:prstGeom>
          <a:noFill/>
        </p:spPr>
        <p:txBody>
          <a:bodyPr wrap="square" rtlCol="0">
            <a:spAutoFit/>
          </a:bodyPr>
          <a:lstStyle/>
          <a:p>
            <a:r>
              <a:rPr lang="de-DE" sz="3000" dirty="0" smtClean="0">
                <a:latin typeface="Arial"/>
                <a:cs typeface="Arial"/>
              </a:rPr>
              <a:t>The </a:t>
            </a:r>
            <a:r>
              <a:rPr lang="de-DE" sz="3000" dirty="0" err="1" smtClean="0">
                <a:latin typeface="Arial"/>
                <a:cs typeface="Arial"/>
              </a:rPr>
              <a:t>transformation</a:t>
            </a:r>
            <a:r>
              <a:rPr lang="de-DE" sz="3000" dirty="0" smtClean="0">
                <a:latin typeface="Arial"/>
                <a:cs typeface="Arial"/>
              </a:rPr>
              <a:t> </a:t>
            </a:r>
            <a:r>
              <a:rPr lang="de-DE" sz="3000" dirty="0" err="1" smtClean="0">
                <a:latin typeface="Arial"/>
                <a:cs typeface="Arial"/>
              </a:rPr>
              <a:t>associated</a:t>
            </a:r>
            <a:r>
              <a:rPr lang="de-DE" sz="3000" dirty="0" smtClean="0">
                <a:latin typeface="Arial"/>
                <a:cs typeface="Arial"/>
              </a:rPr>
              <a:t> </a:t>
            </a:r>
            <a:r>
              <a:rPr lang="de-DE" sz="3000" dirty="0" err="1" smtClean="0">
                <a:latin typeface="Arial"/>
                <a:cs typeface="Arial"/>
              </a:rPr>
              <a:t>with</a:t>
            </a:r>
            <a:r>
              <a:rPr lang="de-DE" sz="3000" dirty="0" smtClean="0">
                <a:latin typeface="Arial"/>
                <a:cs typeface="Arial"/>
              </a:rPr>
              <a:t> a </a:t>
            </a:r>
            <a:r>
              <a:rPr lang="de-DE" sz="3000" dirty="0" err="1" smtClean="0">
                <a:latin typeface="Arial"/>
                <a:cs typeface="Arial"/>
              </a:rPr>
              <a:t>rotational</a:t>
            </a:r>
            <a:r>
              <a:rPr lang="de-DE" sz="3000" dirty="0" smtClean="0">
                <a:latin typeface="Arial"/>
                <a:cs typeface="Arial"/>
              </a:rPr>
              <a:t> </a:t>
            </a:r>
            <a:r>
              <a:rPr lang="de-DE" sz="3000" dirty="0" err="1" smtClean="0">
                <a:latin typeface="Arial"/>
                <a:cs typeface="Arial"/>
              </a:rPr>
              <a:t>joint</a:t>
            </a:r>
            <a:r>
              <a:rPr lang="de-DE" sz="3000" dirty="0" smtClean="0">
                <a:latin typeface="Arial"/>
                <a:cs typeface="Arial"/>
              </a:rPr>
              <a:t> </a:t>
            </a:r>
            <a:r>
              <a:rPr lang="de-DE" sz="3000" dirty="0" err="1" smtClean="0">
                <a:latin typeface="Arial"/>
                <a:cs typeface="Arial"/>
              </a:rPr>
              <a:t>is</a:t>
            </a:r>
            <a:endParaRPr lang="de-DE" sz="3000" dirty="0" smtClean="0">
              <a:latin typeface="Arial"/>
              <a:cs typeface="Arial"/>
            </a:endParaRPr>
          </a:p>
        </p:txBody>
      </p:sp>
      <p:sp>
        <p:nvSpPr>
          <p:cNvPr id="19" name="TextBox 18"/>
          <p:cNvSpPr txBox="1"/>
          <p:nvPr/>
        </p:nvSpPr>
        <p:spPr>
          <a:xfrm>
            <a:off x="6809771" y="4972690"/>
            <a:ext cx="2476169" cy="861774"/>
          </a:xfrm>
          <a:prstGeom prst="rect">
            <a:avLst/>
          </a:prstGeom>
          <a:noFill/>
        </p:spPr>
        <p:txBody>
          <a:bodyPr wrap="square" rtlCol="0">
            <a:spAutoFit/>
          </a:bodyPr>
          <a:lstStyle/>
          <a:p>
            <a:r>
              <a:rPr lang="de-DE" sz="2500" dirty="0" smtClean="0">
                <a:latin typeface="Arial"/>
                <a:cs typeface="Arial"/>
              </a:rPr>
              <a:t>Rigid Body Motion</a:t>
            </a:r>
          </a:p>
        </p:txBody>
      </p:sp>
      <p:cxnSp>
        <p:nvCxnSpPr>
          <p:cNvPr id="20" name="Straight Arrow Connector 19"/>
          <p:cNvCxnSpPr/>
          <p:nvPr/>
        </p:nvCxnSpPr>
        <p:spPr>
          <a:xfrm>
            <a:off x="6040705" y="5407021"/>
            <a:ext cx="56309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rot="1316151">
            <a:off x="4358710" y="2847539"/>
            <a:ext cx="2218765" cy="153655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rgbClr val="000000"/>
                </a:solidFill>
              </a:ln>
              <a:noFill/>
            </a:endParaRPr>
          </a:p>
        </p:txBody>
      </p:sp>
      <p:cxnSp>
        <p:nvCxnSpPr>
          <p:cNvPr id="27" name="Straight Arrow Connector 26"/>
          <p:cNvCxnSpPr/>
          <p:nvPr/>
        </p:nvCxnSpPr>
        <p:spPr>
          <a:xfrm flipV="1">
            <a:off x="4967408" y="2313993"/>
            <a:ext cx="1157941" cy="23554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5408173" y="3529507"/>
            <a:ext cx="134471" cy="146367"/>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404749" y="3961361"/>
            <a:ext cx="134471" cy="146367"/>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5530422" y="3632026"/>
            <a:ext cx="871607" cy="3806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Curved Left Arrow 30"/>
          <p:cNvSpPr/>
          <p:nvPr/>
        </p:nvSpPr>
        <p:spPr>
          <a:xfrm>
            <a:off x="6232564" y="2148312"/>
            <a:ext cx="248069" cy="217975"/>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2" name="Picture 3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549" y="1847455"/>
            <a:ext cx="431800" cy="469900"/>
          </a:xfrm>
          <a:prstGeom prst="rect">
            <a:avLst/>
          </a:prstGeom>
        </p:spPr>
      </p:pic>
      <p:cxnSp>
        <p:nvCxnSpPr>
          <p:cNvPr id="33" name="Straight Arrow Connector 32"/>
          <p:cNvCxnSpPr/>
          <p:nvPr/>
        </p:nvCxnSpPr>
        <p:spPr>
          <a:xfrm flipH="1">
            <a:off x="6125349" y="4137612"/>
            <a:ext cx="308151" cy="39381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34" name="Picture 3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2644" y="4007332"/>
            <a:ext cx="476990" cy="278856"/>
          </a:xfrm>
          <a:prstGeom prst="rect">
            <a:avLst/>
          </a:prstGeom>
        </p:spPr>
      </p:pic>
      <p:sp>
        <p:nvSpPr>
          <p:cNvPr id="35" name="Arc 34"/>
          <p:cNvSpPr/>
          <p:nvPr/>
        </p:nvSpPr>
        <p:spPr>
          <a:xfrm rot="10479182">
            <a:off x="5297673" y="3659121"/>
            <a:ext cx="595433" cy="298102"/>
          </a:xfrm>
          <a:prstGeom prst="arc">
            <a:avLst>
              <a:gd name="adj1" fmla="val 11106418"/>
              <a:gd name="adj2" fmla="val 18976186"/>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6" name="Straight Connector 35"/>
          <p:cNvCxnSpPr>
            <a:stCxn id="28" idx="4"/>
          </p:cNvCxnSpPr>
          <p:nvPr/>
        </p:nvCxnSpPr>
        <p:spPr>
          <a:xfrm>
            <a:off x="5475409" y="3675874"/>
            <a:ext cx="1806" cy="750967"/>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pic>
        <p:nvPicPr>
          <p:cNvPr id="37" name="Picture 3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3094" y="3080955"/>
            <a:ext cx="152400" cy="419100"/>
          </a:xfrm>
          <a:prstGeom prst="rect">
            <a:avLst/>
          </a:prstGeom>
        </p:spPr>
      </p:pic>
      <p:pic>
        <p:nvPicPr>
          <p:cNvPr id="39" name="Picture 3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347" y="4872189"/>
            <a:ext cx="5029200" cy="1117600"/>
          </a:xfrm>
          <a:prstGeom prst="rect">
            <a:avLst/>
          </a:prstGeom>
        </p:spPr>
      </p:pic>
      <p:sp>
        <p:nvSpPr>
          <p:cNvPr id="42" name="TextBox 41"/>
          <p:cNvSpPr txBox="1"/>
          <p:nvPr/>
        </p:nvSpPr>
        <p:spPr>
          <a:xfrm>
            <a:off x="1813325" y="3290980"/>
            <a:ext cx="2467321" cy="477054"/>
          </a:xfrm>
          <a:prstGeom prst="rect">
            <a:avLst/>
          </a:prstGeom>
          <a:noFill/>
        </p:spPr>
        <p:txBody>
          <a:bodyPr wrap="square" rtlCol="0">
            <a:spAutoFit/>
          </a:bodyPr>
          <a:lstStyle/>
          <a:p>
            <a:r>
              <a:rPr lang="de-DE" sz="2500" dirty="0" smtClean="0">
                <a:latin typeface="Arial"/>
                <a:cs typeface="Arial"/>
              </a:rPr>
              <a:t> </a:t>
            </a:r>
            <a:r>
              <a:rPr lang="de-DE" sz="2500" dirty="0">
                <a:latin typeface="Arial"/>
                <a:cs typeface="Arial"/>
              </a:rPr>
              <a:t>J</a:t>
            </a:r>
            <a:r>
              <a:rPr lang="de-DE" sz="2500" dirty="0" smtClean="0">
                <a:latin typeface="Arial"/>
                <a:cs typeface="Arial"/>
              </a:rPr>
              <a:t>oint </a:t>
            </a:r>
            <a:r>
              <a:rPr lang="de-DE" sz="2500" dirty="0" err="1" smtClean="0">
                <a:latin typeface="Arial"/>
                <a:cs typeface="Arial"/>
              </a:rPr>
              <a:t>location</a:t>
            </a:r>
            <a:endParaRPr lang="de-DE" sz="2500" dirty="0" smtClean="0">
              <a:latin typeface="Arial"/>
              <a:cs typeface="Arial"/>
            </a:endParaRPr>
          </a:p>
        </p:txBody>
      </p:sp>
      <p:cxnSp>
        <p:nvCxnSpPr>
          <p:cNvPr id="45" name="Straight Arrow Connector 44"/>
          <p:cNvCxnSpPr/>
          <p:nvPr/>
        </p:nvCxnSpPr>
        <p:spPr>
          <a:xfrm flipH="1">
            <a:off x="3847354" y="3410034"/>
            <a:ext cx="1335740" cy="119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843609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p:cNvSpPr>
          <p:nvPr>
            <p:ph type="title"/>
          </p:nvPr>
        </p:nvSpPr>
        <p:spPr>
          <a:prstGeom prst="rect">
            <a:avLst/>
          </a:prstGeom>
        </p:spPr>
        <p:txBody>
          <a:bodyPr/>
          <a:lstStyle/>
          <a:p>
            <a:r>
              <a:rPr dirty="0"/>
              <a:t>Parameterized Skinning</a:t>
            </a:r>
          </a:p>
        </p:txBody>
      </p:sp>
      <p:pic>
        <p:nvPicPr>
          <p:cNvPr id="14" name="Picture 1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400" y="1747522"/>
            <a:ext cx="4390400" cy="504000"/>
          </a:xfrm>
          <a:prstGeom prst="rect">
            <a:avLst/>
          </a:prstGeom>
        </p:spPr>
      </p:pic>
      <p:sp>
        <p:nvSpPr>
          <p:cNvPr id="16" name="Shape 227"/>
          <p:cNvSpPr/>
          <p:nvPr/>
        </p:nvSpPr>
        <p:spPr>
          <a:xfrm>
            <a:off x="457200" y="1455871"/>
            <a:ext cx="8433034" cy="1068030"/>
          </a:xfrm>
          <a:prstGeom prst="roundRect">
            <a:avLst>
              <a:gd name="adj" fmla="val 20301"/>
            </a:avLst>
          </a:prstGeom>
          <a:ln w="88900">
            <a:solidFill>
              <a:srgbClr val="87C345"/>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668" y="3566559"/>
            <a:ext cx="8202144" cy="519439"/>
          </a:xfrm>
          <a:prstGeom prst="rect">
            <a:avLst/>
          </a:prstGeom>
        </p:spPr>
      </p:pic>
      <p:sp>
        <p:nvSpPr>
          <p:cNvPr id="18" name="Shape 227"/>
          <p:cNvSpPr/>
          <p:nvPr/>
        </p:nvSpPr>
        <p:spPr>
          <a:xfrm>
            <a:off x="437958" y="2751860"/>
            <a:ext cx="8433034" cy="1501013"/>
          </a:xfrm>
          <a:prstGeom prst="roundRect">
            <a:avLst>
              <a:gd name="adj" fmla="val 20301"/>
            </a:avLst>
          </a:prstGeom>
          <a:noFill/>
          <a:ln w="88900">
            <a:solidFill>
              <a:schemeClr val="accent6"/>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
        <p:nvSpPr>
          <p:cNvPr id="4" name="TextBox 3"/>
          <p:cNvSpPr txBox="1"/>
          <p:nvPr/>
        </p:nvSpPr>
        <p:spPr>
          <a:xfrm>
            <a:off x="567668" y="1680021"/>
            <a:ext cx="3502212" cy="571501"/>
          </a:xfrm>
          <a:prstGeom prst="rect">
            <a:avLst/>
          </a:prstGeom>
          <a:noFill/>
        </p:spPr>
        <p:txBody>
          <a:bodyPr wrap="square" rtlCol="0">
            <a:spAutoFit/>
          </a:bodyPr>
          <a:lstStyle/>
          <a:p>
            <a:r>
              <a:rPr lang="en-US" sz="3000" dirty="0" smtClean="0">
                <a:latin typeface="Arial"/>
                <a:cs typeface="Arial"/>
              </a:rPr>
              <a:t>Standard skinning</a:t>
            </a:r>
          </a:p>
        </p:txBody>
      </p:sp>
      <p:sp>
        <p:nvSpPr>
          <p:cNvPr id="20" name="TextBox 19"/>
          <p:cNvSpPr txBox="1"/>
          <p:nvPr/>
        </p:nvSpPr>
        <p:spPr>
          <a:xfrm>
            <a:off x="567668" y="2900450"/>
            <a:ext cx="3502212" cy="571501"/>
          </a:xfrm>
          <a:prstGeom prst="rect">
            <a:avLst/>
          </a:prstGeom>
          <a:noFill/>
        </p:spPr>
        <p:txBody>
          <a:bodyPr wrap="square" rtlCol="0">
            <a:spAutoFit/>
          </a:bodyPr>
          <a:lstStyle/>
          <a:p>
            <a:r>
              <a:rPr lang="en-US" sz="3000" dirty="0" smtClean="0">
                <a:latin typeface="Arial"/>
                <a:cs typeface="Arial"/>
              </a:rPr>
              <a:t>SMPL model</a:t>
            </a:r>
          </a:p>
        </p:txBody>
      </p:sp>
      <p:sp>
        <p:nvSpPr>
          <p:cNvPr id="6" name="TextBox 5"/>
          <p:cNvSpPr txBox="1"/>
          <p:nvPr/>
        </p:nvSpPr>
        <p:spPr>
          <a:xfrm>
            <a:off x="582278" y="4904239"/>
            <a:ext cx="7552850" cy="1015663"/>
          </a:xfrm>
          <a:prstGeom prst="rect">
            <a:avLst/>
          </a:prstGeom>
          <a:noFill/>
        </p:spPr>
        <p:txBody>
          <a:bodyPr wrap="square" rtlCol="0">
            <a:spAutoFit/>
          </a:bodyPr>
          <a:lstStyle/>
          <a:p>
            <a:r>
              <a:rPr lang="en-US" sz="3000" dirty="0" smtClean="0">
                <a:latin typeface="Arial"/>
                <a:cs typeface="Arial"/>
              </a:rPr>
              <a:t>SMPL is skinning parameterized by pose   </a:t>
            </a:r>
          </a:p>
          <a:p>
            <a:r>
              <a:rPr lang="en-US" sz="3000" dirty="0">
                <a:latin typeface="Arial"/>
                <a:cs typeface="Arial"/>
              </a:rPr>
              <a:t>a</a:t>
            </a:r>
            <a:r>
              <a:rPr lang="en-US" sz="3000" dirty="0" smtClean="0">
                <a:latin typeface="Arial"/>
                <a:cs typeface="Arial"/>
              </a:rPr>
              <a:t>nd shape  </a:t>
            </a:r>
          </a:p>
        </p:txBody>
      </p:sp>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3824" y="5366687"/>
            <a:ext cx="318519" cy="547852"/>
          </a:xfrm>
          <a:prstGeom prst="rect">
            <a:avLst/>
          </a:prstGeom>
        </p:spPr>
      </p:pic>
      <p:pic>
        <p:nvPicPr>
          <p:cNvPr id="8" name="Picture 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5141" y="4906564"/>
            <a:ext cx="292100" cy="457200"/>
          </a:xfrm>
          <a:prstGeom prst="rect">
            <a:avLst/>
          </a:prstGeom>
        </p:spPr>
      </p:pic>
      <p:sp>
        <p:nvSpPr>
          <p:cNvPr id="26" name="Shape 227"/>
          <p:cNvSpPr/>
          <p:nvPr/>
        </p:nvSpPr>
        <p:spPr>
          <a:xfrm>
            <a:off x="457200" y="4616180"/>
            <a:ext cx="8322566" cy="1501013"/>
          </a:xfrm>
          <a:prstGeom prst="roundRect">
            <a:avLst>
              <a:gd name="adj" fmla="val 20301"/>
            </a:avLst>
          </a:prstGeom>
          <a:noFill/>
          <a:ln w="88900">
            <a:solidFill>
              <a:schemeClr val="accent6"/>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
        <p:nvSpPr>
          <p:cNvPr id="10" name="Rectangle 9"/>
          <p:cNvSpPr/>
          <p:nvPr/>
        </p:nvSpPr>
        <p:spPr>
          <a:xfrm>
            <a:off x="4839597" y="1747522"/>
            <a:ext cx="375237" cy="504000"/>
          </a:xfrm>
          <a:prstGeom prst="rect">
            <a:avLst/>
          </a:prstGeom>
          <a:gradFill flip="none" rotWithShape="1">
            <a:gsLst>
              <a:gs pos="0">
                <a:schemeClr val="accent1">
                  <a:tint val="100000"/>
                  <a:shade val="100000"/>
                  <a:satMod val="130000"/>
                  <a:alpha val="38000"/>
                </a:schemeClr>
              </a:gs>
              <a:gs pos="100000">
                <a:schemeClr val="accent1">
                  <a:tint val="50000"/>
                  <a:shade val="100000"/>
                  <a:satMod val="350000"/>
                  <a:alpha val="3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328748" y="1747522"/>
            <a:ext cx="375237" cy="504000"/>
          </a:xfrm>
          <a:prstGeom prst="rect">
            <a:avLst/>
          </a:prstGeom>
          <a:solidFill>
            <a:schemeClr val="accent3">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112722" y="3566559"/>
            <a:ext cx="1495960" cy="529061"/>
          </a:xfrm>
          <a:prstGeom prst="rect">
            <a:avLst/>
          </a:prstGeom>
          <a:gradFill flip="none" rotWithShape="1">
            <a:gsLst>
              <a:gs pos="0">
                <a:schemeClr val="accent1">
                  <a:tint val="100000"/>
                  <a:shade val="100000"/>
                  <a:satMod val="130000"/>
                  <a:alpha val="38000"/>
                </a:schemeClr>
              </a:gs>
              <a:gs pos="100000">
                <a:schemeClr val="accent1">
                  <a:tint val="50000"/>
                  <a:shade val="100000"/>
                  <a:satMod val="350000"/>
                  <a:alpha val="3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839597" y="3566559"/>
            <a:ext cx="760096" cy="529061"/>
          </a:xfrm>
          <a:prstGeom prst="rect">
            <a:avLst/>
          </a:prstGeom>
          <a:solidFill>
            <a:schemeClr val="accent3">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02345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6" grpId="0"/>
      <p:bldP spid="26" grpId="0" animBg="1"/>
      <p:bldP spid="29" grpId="0" animBg="1"/>
      <p:bldP spid="3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SMPL</a:t>
            </a:r>
            <a:endParaRPr lang="en-US" dirty="0"/>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551" y="1895089"/>
            <a:ext cx="5553067" cy="718069"/>
          </a:xfrm>
          <a:prstGeom prst="rect">
            <a:avLst/>
          </a:prstGeom>
        </p:spPr>
      </p:pic>
      <p:sp>
        <p:nvSpPr>
          <p:cNvPr id="10" name="TextBox 9"/>
          <p:cNvSpPr txBox="1"/>
          <p:nvPr/>
        </p:nvSpPr>
        <p:spPr>
          <a:xfrm>
            <a:off x="1995499" y="1185333"/>
            <a:ext cx="1060016" cy="553998"/>
          </a:xfrm>
          <a:prstGeom prst="rect">
            <a:avLst/>
          </a:prstGeom>
          <a:noFill/>
        </p:spPr>
        <p:txBody>
          <a:bodyPr wrap="square" rtlCol="0">
            <a:spAutoFit/>
          </a:bodyPr>
          <a:lstStyle/>
          <a:p>
            <a:r>
              <a:rPr lang="en-US" sz="3000" dirty="0" smtClean="0">
                <a:latin typeface="Book Antiqua"/>
                <a:cs typeface="Book Antiqua"/>
              </a:rPr>
              <a:t>pose</a:t>
            </a:r>
          </a:p>
        </p:txBody>
      </p:sp>
      <p:sp>
        <p:nvSpPr>
          <p:cNvPr id="11" name="TextBox 10"/>
          <p:cNvSpPr txBox="1"/>
          <p:nvPr/>
        </p:nvSpPr>
        <p:spPr>
          <a:xfrm>
            <a:off x="3055515" y="1173551"/>
            <a:ext cx="1293345" cy="553998"/>
          </a:xfrm>
          <a:prstGeom prst="rect">
            <a:avLst/>
          </a:prstGeom>
          <a:noFill/>
        </p:spPr>
        <p:txBody>
          <a:bodyPr wrap="square" rtlCol="0">
            <a:spAutoFit/>
          </a:bodyPr>
          <a:lstStyle/>
          <a:p>
            <a:r>
              <a:rPr lang="en-US" sz="3000" dirty="0" smtClean="0">
                <a:latin typeface="Book Antiqua"/>
                <a:cs typeface="Book Antiqua"/>
              </a:rPr>
              <a:t>shape</a:t>
            </a:r>
          </a:p>
        </p:txBody>
      </p:sp>
      <p:sp>
        <p:nvSpPr>
          <p:cNvPr id="15" name="TextBox 14"/>
          <p:cNvSpPr txBox="1"/>
          <p:nvPr/>
        </p:nvSpPr>
        <p:spPr>
          <a:xfrm>
            <a:off x="2549931" y="2892696"/>
            <a:ext cx="1152257" cy="553998"/>
          </a:xfrm>
          <a:prstGeom prst="rect">
            <a:avLst/>
          </a:prstGeom>
          <a:noFill/>
        </p:spPr>
        <p:txBody>
          <a:bodyPr wrap="square" rtlCol="0">
            <a:spAutoFit/>
          </a:bodyPr>
          <a:lstStyle/>
          <a:p>
            <a:r>
              <a:rPr lang="en-US" sz="3000" dirty="0" smtClean="0">
                <a:latin typeface="Book Antiqua"/>
                <a:cs typeface="Book Antiqua"/>
              </a:rPr>
              <a:t>Input</a:t>
            </a:r>
          </a:p>
        </p:txBody>
      </p:sp>
      <p:cxnSp>
        <p:nvCxnSpPr>
          <p:cNvPr id="20" name="Straight Connector 19"/>
          <p:cNvCxnSpPr/>
          <p:nvPr/>
        </p:nvCxnSpPr>
        <p:spPr>
          <a:xfrm>
            <a:off x="3702188" y="2632402"/>
            <a:ext cx="3377910" cy="0"/>
          </a:xfrm>
          <a:prstGeom prst="line">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244102" y="2606536"/>
            <a:ext cx="0" cy="446718"/>
          </a:xfrm>
          <a:prstGeom prst="straightConnector1">
            <a:avLst/>
          </a:prstGeom>
          <a:ln w="38100" cmpd="sng">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817745" y="2892696"/>
            <a:ext cx="4598822" cy="1015663"/>
          </a:xfrm>
          <a:prstGeom prst="rect">
            <a:avLst/>
          </a:prstGeom>
          <a:noFill/>
        </p:spPr>
        <p:txBody>
          <a:bodyPr wrap="square" rtlCol="0">
            <a:spAutoFit/>
          </a:bodyPr>
          <a:lstStyle/>
          <a:p>
            <a:r>
              <a:rPr lang="en-US" sz="3000" dirty="0" smtClean="0">
                <a:latin typeface="Book Antiqua"/>
                <a:cs typeface="Book Antiqua"/>
              </a:rPr>
              <a:t>Model parameters to </a:t>
            </a:r>
          </a:p>
          <a:p>
            <a:r>
              <a:rPr lang="en-US" sz="3000" dirty="0" smtClean="0">
                <a:latin typeface="Book Antiqua"/>
                <a:cs typeface="Book Antiqua"/>
              </a:rPr>
              <a:t>be learned from data</a:t>
            </a:r>
          </a:p>
        </p:txBody>
      </p:sp>
      <p:cxnSp>
        <p:nvCxnSpPr>
          <p:cNvPr id="24" name="Straight Connector 23"/>
          <p:cNvCxnSpPr/>
          <p:nvPr/>
        </p:nvCxnSpPr>
        <p:spPr>
          <a:xfrm>
            <a:off x="2445606" y="2632402"/>
            <a:ext cx="1134977" cy="0"/>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055515" y="2612324"/>
            <a:ext cx="0" cy="466850"/>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pic>
        <p:nvPicPr>
          <p:cNvPr id="28" name="Picture 2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268" y="4704800"/>
            <a:ext cx="292100" cy="355600"/>
          </a:xfrm>
          <a:prstGeom prst="rect">
            <a:avLst/>
          </a:prstGeom>
        </p:spPr>
      </p:pic>
      <p:pic>
        <p:nvPicPr>
          <p:cNvPr id="29" name="Picture 28"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168" y="5265059"/>
            <a:ext cx="330200" cy="342900"/>
          </a:xfrm>
          <a:prstGeom prst="rect">
            <a:avLst/>
          </a:prstGeom>
        </p:spPr>
      </p:pic>
      <p:pic>
        <p:nvPicPr>
          <p:cNvPr id="30" name="Picture 2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923" y="5727297"/>
            <a:ext cx="469900" cy="342900"/>
          </a:xfrm>
          <a:prstGeom prst="rect">
            <a:avLst/>
          </a:prstGeom>
        </p:spPr>
      </p:pic>
      <p:pic>
        <p:nvPicPr>
          <p:cNvPr id="31" name="Picture 3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923" y="4223981"/>
            <a:ext cx="342900" cy="317500"/>
          </a:xfrm>
          <a:prstGeom prst="rect">
            <a:avLst/>
          </a:prstGeom>
        </p:spPr>
      </p:pic>
      <p:pic>
        <p:nvPicPr>
          <p:cNvPr id="32" name="Picture 31"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268" y="6211567"/>
            <a:ext cx="381000" cy="368300"/>
          </a:xfrm>
          <a:prstGeom prst="rect">
            <a:avLst/>
          </a:prstGeom>
        </p:spPr>
      </p:pic>
      <p:sp>
        <p:nvSpPr>
          <p:cNvPr id="38" name="TextBox 37"/>
          <p:cNvSpPr txBox="1"/>
          <p:nvPr/>
        </p:nvSpPr>
        <p:spPr>
          <a:xfrm>
            <a:off x="1391699" y="4098566"/>
            <a:ext cx="4783119" cy="553998"/>
          </a:xfrm>
          <a:prstGeom prst="rect">
            <a:avLst/>
          </a:prstGeom>
          <a:noFill/>
        </p:spPr>
        <p:txBody>
          <a:bodyPr wrap="square" rtlCol="0">
            <a:spAutoFit/>
          </a:bodyPr>
          <a:lstStyle/>
          <a:p>
            <a:r>
              <a:rPr lang="en-US" sz="3000" dirty="0" smtClean="0">
                <a:latin typeface="Book Antiqua"/>
                <a:cs typeface="Book Antiqua"/>
              </a:rPr>
              <a:t>Template (average shape)</a:t>
            </a:r>
          </a:p>
        </p:txBody>
      </p:sp>
      <p:sp>
        <p:nvSpPr>
          <p:cNvPr id="39" name="TextBox 38"/>
          <p:cNvSpPr txBox="1"/>
          <p:nvPr/>
        </p:nvSpPr>
        <p:spPr>
          <a:xfrm>
            <a:off x="1408979" y="4604896"/>
            <a:ext cx="4783119" cy="553998"/>
          </a:xfrm>
          <a:prstGeom prst="rect">
            <a:avLst/>
          </a:prstGeom>
          <a:noFill/>
        </p:spPr>
        <p:txBody>
          <a:bodyPr wrap="square" rtlCol="0">
            <a:spAutoFit/>
          </a:bodyPr>
          <a:lstStyle/>
          <a:p>
            <a:r>
              <a:rPr lang="en-US" sz="3000" dirty="0" smtClean="0">
                <a:latin typeface="Book Antiqua"/>
                <a:cs typeface="Book Antiqua"/>
              </a:rPr>
              <a:t>Shape blend shape matrix</a:t>
            </a:r>
          </a:p>
        </p:txBody>
      </p:sp>
      <p:sp>
        <p:nvSpPr>
          <p:cNvPr id="40" name="TextBox 39"/>
          <p:cNvSpPr txBox="1"/>
          <p:nvPr/>
        </p:nvSpPr>
        <p:spPr>
          <a:xfrm>
            <a:off x="1426259" y="5122066"/>
            <a:ext cx="4783119" cy="553998"/>
          </a:xfrm>
          <a:prstGeom prst="rect">
            <a:avLst/>
          </a:prstGeom>
          <a:noFill/>
        </p:spPr>
        <p:txBody>
          <a:bodyPr wrap="square" rtlCol="0">
            <a:spAutoFit/>
          </a:bodyPr>
          <a:lstStyle/>
          <a:p>
            <a:r>
              <a:rPr lang="en-US" sz="3000" dirty="0" smtClean="0">
                <a:latin typeface="Book Antiqua"/>
                <a:cs typeface="Book Antiqua"/>
              </a:rPr>
              <a:t>Pose blend shape matrix</a:t>
            </a:r>
          </a:p>
        </p:txBody>
      </p:sp>
      <p:sp>
        <p:nvSpPr>
          <p:cNvPr id="41" name="TextBox 40"/>
          <p:cNvSpPr txBox="1"/>
          <p:nvPr/>
        </p:nvSpPr>
        <p:spPr>
          <a:xfrm>
            <a:off x="1426259" y="5598707"/>
            <a:ext cx="4783119" cy="553998"/>
          </a:xfrm>
          <a:prstGeom prst="rect">
            <a:avLst/>
          </a:prstGeom>
          <a:noFill/>
        </p:spPr>
        <p:txBody>
          <a:bodyPr wrap="square" rtlCol="0">
            <a:spAutoFit/>
          </a:bodyPr>
          <a:lstStyle/>
          <a:p>
            <a:r>
              <a:rPr lang="en-US" sz="3000" dirty="0" err="1" smtClean="0">
                <a:latin typeface="Book Antiqua"/>
                <a:cs typeface="Book Antiqua"/>
              </a:rPr>
              <a:t>Blendweights</a:t>
            </a:r>
            <a:r>
              <a:rPr lang="en-US" sz="3000" dirty="0" smtClean="0">
                <a:latin typeface="Book Antiqua"/>
                <a:cs typeface="Book Antiqua"/>
              </a:rPr>
              <a:t> matrix</a:t>
            </a:r>
          </a:p>
        </p:txBody>
      </p:sp>
      <p:sp>
        <p:nvSpPr>
          <p:cNvPr id="42" name="TextBox 41"/>
          <p:cNvSpPr txBox="1"/>
          <p:nvPr/>
        </p:nvSpPr>
        <p:spPr>
          <a:xfrm>
            <a:off x="1443539" y="6048327"/>
            <a:ext cx="4783119" cy="553998"/>
          </a:xfrm>
          <a:prstGeom prst="rect">
            <a:avLst/>
          </a:prstGeom>
          <a:noFill/>
        </p:spPr>
        <p:txBody>
          <a:bodyPr wrap="square" rtlCol="0">
            <a:spAutoFit/>
          </a:bodyPr>
          <a:lstStyle/>
          <a:p>
            <a:r>
              <a:rPr lang="en-US" sz="3000" dirty="0" smtClean="0">
                <a:latin typeface="Book Antiqua"/>
                <a:cs typeface="Book Antiqua"/>
              </a:rPr>
              <a:t>Joint </a:t>
            </a:r>
            <a:r>
              <a:rPr lang="en-US" sz="3000" dirty="0" err="1">
                <a:latin typeface="Book Antiqua"/>
                <a:cs typeface="Book Antiqua"/>
              </a:rPr>
              <a:t>r</a:t>
            </a:r>
            <a:r>
              <a:rPr lang="en-US" sz="3000" dirty="0" err="1" smtClean="0">
                <a:latin typeface="Book Antiqua"/>
                <a:cs typeface="Book Antiqua"/>
              </a:rPr>
              <a:t>egressor</a:t>
            </a:r>
            <a:r>
              <a:rPr lang="en-US" sz="3000" dirty="0" smtClean="0">
                <a:latin typeface="Book Antiqua"/>
                <a:cs typeface="Book Antiqua"/>
              </a:rPr>
              <a:t> matrix</a:t>
            </a:r>
          </a:p>
        </p:txBody>
      </p:sp>
      <p:cxnSp>
        <p:nvCxnSpPr>
          <p:cNvPr id="49" name="Straight Arrow Connector 48"/>
          <p:cNvCxnSpPr/>
          <p:nvPr/>
        </p:nvCxnSpPr>
        <p:spPr>
          <a:xfrm flipH="1" flipV="1">
            <a:off x="2510346" y="1614505"/>
            <a:ext cx="79169" cy="280584"/>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3318930" y="1614505"/>
            <a:ext cx="222030" cy="271232"/>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06768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0383" y="2357362"/>
            <a:ext cx="3117355" cy="1323439"/>
          </a:xfrm>
          <a:prstGeom prst="rect">
            <a:avLst/>
          </a:prstGeom>
          <a:noFill/>
        </p:spPr>
        <p:txBody>
          <a:bodyPr wrap="square" rtlCol="0">
            <a:spAutoFit/>
          </a:bodyPr>
          <a:lstStyle/>
          <a:p>
            <a:r>
              <a:rPr lang="en-US" sz="8000" dirty="0" smtClean="0">
                <a:latin typeface="Arial"/>
                <a:cs typeface="Arial"/>
              </a:rPr>
              <a:t>DATA</a:t>
            </a:r>
          </a:p>
        </p:txBody>
      </p:sp>
    </p:spTree>
    <p:extLst>
      <p:ext uri="{BB962C8B-B14F-4D97-AF65-F5344CB8AC3E}">
        <p14:creationId xmlns:p14="http://schemas.microsoft.com/office/powerpoint/2010/main" val="6201968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p:cNvSpPr>
          <p:nvPr>
            <p:ph type="title"/>
          </p:nvPr>
        </p:nvSpPr>
        <p:spPr>
          <a:xfrm>
            <a:off x="669727" y="45127"/>
            <a:ext cx="7804547" cy="1518048"/>
          </a:xfrm>
          <a:prstGeom prst="rect">
            <a:avLst/>
          </a:prstGeom>
        </p:spPr>
        <p:txBody>
          <a:bodyPr/>
          <a:lstStyle/>
          <a:p>
            <a:r>
              <a:t>Model Training</a:t>
            </a:r>
          </a:p>
        </p:txBody>
      </p:sp>
      <p:sp>
        <p:nvSpPr>
          <p:cNvPr id="401" name="Shape 401"/>
          <p:cNvSpPr>
            <a:spLocks noGrp="1"/>
          </p:cNvSpPr>
          <p:nvPr>
            <p:ph type="body" sz="quarter" idx="1"/>
          </p:nvPr>
        </p:nvSpPr>
        <p:spPr>
          <a:xfrm>
            <a:off x="212526" y="1337957"/>
            <a:ext cx="8474274" cy="735643"/>
          </a:xfrm>
          <a:prstGeom prst="rect">
            <a:avLst/>
          </a:prstGeom>
        </p:spPr>
        <p:txBody>
          <a:bodyPr>
            <a:normAutofit fontScale="70000" lnSpcReduction="20000"/>
          </a:bodyPr>
          <a:lstStyle/>
          <a:p>
            <a:pPr marL="0" indent="0" algn="ctr">
              <a:buNone/>
            </a:pPr>
            <a:r>
              <a:rPr b="1" dirty="0">
                <a:latin typeface="Helvetica"/>
                <a:ea typeface="Helvetica"/>
                <a:cs typeface="Helvetica"/>
                <a:sym typeface="Helvetica"/>
              </a:rPr>
              <a:t>Multipose database</a:t>
            </a:r>
            <a:r>
              <a:rPr dirty="0"/>
              <a:t>: 20 males, 24 </a:t>
            </a:r>
            <a:r>
              <a:rPr dirty="0" smtClean="0"/>
              <a:t>females</a:t>
            </a:r>
            <a:endParaRPr lang="en-US" dirty="0" smtClean="0"/>
          </a:p>
          <a:p>
            <a:pPr marL="0" indent="0" algn="ctr">
              <a:buNone/>
            </a:pPr>
            <a:r>
              <a:rPr lang="en-US" dirty="0" smtClean="0"/>
              <a:t>1800 registrations</a:t>
            </a:r>
          </a:p>
          <a:p>
            <a:pPr marL="0" indent="0" algn="ctr">
              <a:buNone/>
            </a:pPr>
            <a:endParaRPr lang="en-US" dirty="0"/>
          </a:p>
          <a:p>
            <a:pPr marL="0" indent="0" algn="ctr">
              <a:buNone/>
            </a:pPr>
            <a:endParaRPr dirty="0"/>
          </a:p>
        </p:txBody>
      </p:sp>
      <p:sp>
        <p:nvSpPr>
          <p:cNvPr id="402" name="Shape 402"/>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53</a:t>
            </a:fld>
            <a:endParaRPr/>
          </a:p>
        </p:txBody>
      </p:sp>
      <p:pic>
        <p:nvPicPr>
          <p:cNvPr id="403" name="registrations_multiPerson.png"/>
          <p:cNvPicPr>
            <a:picLocks noChangeAspect="1"/>
          </p:cNvPicPr>
          <p:nvPr/>
        </p:nvPicPr>
        <p:blipFill>
          <a:blip r:embed="rId3">
            <a:extLst/>
          </a:blip>
          <a:stretch>
            <a:fillRect/>
          </a:stretch>
        </p:blipFill>
        <p:spPr>
          <a:xfrm>
            <a:off x="906695" y="2151275"/>
            <a:ext cx="7330611" cy="4066199"/>
          </a:xfrm>
          <a:prstGeom prst="rect">
            <a:avLst/>
          </a:prstGeom>
          <a:ln w="12700">
            <a:miter lim="400000"/>
          </a:ln>
        </p:spPr>
      </p:pic>
    </p:spTree>
    <p:extLst>
      <p:ext uri="{BB962C8B-B14F-4D97-AF65-F5344CB8AC3E}">
        <p14:creationId xmlns:p14="http://schemas.microsoft.com/office/powerpoint/2010/main" val="220979831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p:cNvSpPr>
          <p:nvPr>
            <p:ph type="title"/>
          </p:nvPr>
        </p:nvSpPr>
        <p:spPr>
          <a:xfrm>
            <a:off x="669727" y="50361"/>
            <a:ext cx="7804547" cy="1518048"/>
          </a:xfrm>
          <a:prstGeom prst="rect">
            <a:avLst/>
          </a:prstGeom>
        </p:spPr>
        <p:txBody>
          <a:bodyPr/>
          <a:lstStyle/>
          <a:p>
            <a:r>
              <a:t>Model Training</a:t>
            </a:r>
          </a:p>
        </p:txBody>
      </p:sp>
      <p:sp>
        <p:nvSpPr>
          <p:cNvPr id="408" name="Shape 408"/>
          <p:cNvSpPr>
            <a:spLocks noGrp="1"/>
          </p:cNvSpPr>
          <p:nvPr>
            <p:ph type="body" sz="half" idx="1"/>
          </p:nvPr>
        </p:nvSpPr>
        <p:spPr>
          <a:xfrm>
            <a:off x="669727" y="1192629"/>
            <a:ext cx="7804547" cy="1183372"/>
          </a:xfrm>
          <a:prstGeom prst="rect">
            <a:avLst/>
          </a:prstGeom>
        </p:spPr>
        <p:txBody>
          <a:bodyPr/>
          <a:lstStyle/>
          <a:p>
            <a:pPr marL="0" indent="0">
              <a:buNone/>
            </a:pPr>
            <a:r>
              <a:rPr b="1" dirty="0">
                <a:latin typeface="Helvetica"/>
                <a:ea typeface="Helvetica"/>
                <a:cs typeface="Helvetica"/>
                <a:sym typeface="Helvetica"/>
              </a:rPr>
              <a:t>Multishape database</a:t>
            </a:r>
            <a:r>
              <a:rPr dirty="0"/>
              <a:t>: PCA on ~2000 single-pose registrations per gender</a:t>
            </a:r>
          </a:p>
        </p:txBody>
      </p:sp>
      <p:sp>
        <p:nvSpPr>
          <p:cNvPr id="409" name="Shape 409"/>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54</a:t>
            </a:fld>
            <a:endParaRPr/>
          </a:p>
        </p:txBody>
      </p:sp>
      <p:pic>
        <p:nvPicPr>
          <p:cNvPr id="410" name="shapespace.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 y="2746068"/>
            <a:ext cx="9144001" cy="5143501"/>
          </a:xfrm>
          <a:prstGeom prst="rect">
            <a:avLst/>
          </a:prstGeom>
          <a:ln w="12700">
            <a:miter lim="400000"/>
          </a:ln>
        </p:spPr>
      </p:pic>
    </p:spTree>
    <p:extLst>
      <p:ext uri="{BB962C8B-B14F-4D97-AF65-F5344CB8AC3E}">
        <p14:creationId xmlns:p14="http://schemas.microsoft.com/office/powerpoint/2010/main" val="3218177089"/>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83" fill="hold"/>
                                        <p:tgtEl>
                                          <p:spTgt spid="4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410"/>
                </p:tgtEl>
              </p:cMediaNode>
            </p:video>
            <p:seq concurrent="1" nextAc="seek">
              <p:cTn id="8" restart="whenNotActive" fill="hold" evtFilter="cancelBubble" nodeType="interactiveSeq">
                <p:stCondLst>
                  <p:cond evt="onClick" delay="0">
                    <p:tgtEl>
                      <p:spTgt spid="4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10"/>
                                        </p:tgtEl>
                                      </p:cBhvr>
                                    </p:cmd>
                                  </p:childTnLst>
                                </p:cTn>
                              </p:par>
                            </p:childTnLst>
                          </p:cTn>
                        </p:par>
                      </p:childTnLst>
                    </p:cTn>
                  </p:par>
                </p:childTnLst>
              </p:cTn>
              <p:nextCondLst>
                <p:cond evt="onClick" delay="0">
                  <p:tgtEl>
                    <p:spTgt spid="410"/>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a:t>
            </a:r>
            <a:endParaRPr lang="en-US" dirty="0"/>
          </a:p>
        </p:txBody>
      </p:sp>
      <p:pic>
        <p:nvPicPr>
          <p:cNvPr id="4" name="Picture 3" descr="latex-image-1.pdf"/>
          <p:cNvPicPr>
            <a:picLocks noChangeAspect="1"/>
          </p:cNvPicPr>
          <p:nvPr/>
        </p:nvPicPr>
        <p:blipFill rotWithShape="1">
          <a:blip r:embed="rId3">
            <a:extLst>
              <a:ext uri="{28A0092B-C50C-407E-A947-70E740481C1C}">
                <a14:useLocalDpi xmlns:a14="http://schemas.microsoft.com/office/drawing/2010/main" val="0"/>
              </a:ext>
            </a:extLst>
          </a:blip>
          <a:srcRect l="22202"/>
          <a:stretch/>
        </p:blipFill>
        <p:spPr>
          <a:xfrm>
            <a:off x="415243" y="1677751"/>
            <a:ext cx="8523179" cy="808274"/>
          </a:xfrm>
          <a:prstGeom prst="rect">
            <a:avLst/>
          </a:prstGeom>
        </p:spPr>
      </p:pic>
      <p:cxnSp>
        <p:nvCxnSpPr>
          <p:cNvPr id="6" name="Straight Arrow Connector 5"/>
          <p:cNvCxnSpPr/>
          <p:nvPr/>
        </p:nvCxnSpPr>
        <p:spPr>
          <a:xfrm>
            <a:off x="8459626" y="2282970"/>
            <a:ext cx="0" cy="4900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586661" y="2827368"/>
            <a:ext cx="2557339" cy="553998"/>
          </a:xfrm>
          <a:prstGeom prst="rect">
            <a:avLst/>
          </a:prstGeom>
          <a:noFill/>
        </p:spPr>
        <p:txBody>
          <a:bodyPr wrap="square" rtlCol="0">
            <a:spAutoFit/>
          </a:bodyPr>
          <a:lstStyle/>
          <a:p>
            <a:r>
              <a:rPr lang="en-US" sz="3000" dirty="0" smtClean="0">
                <a:latin typeface="Book Antiqua"/>
                <a:cs typeface="Book Antiqua"/>
              </a:rPr>
              <a:t>Registrations</a:t>
            </a:r>
          </a:p>
        </p:txBody>
      </p:sp>
      <p:sp>
        <p:nvSpPr>
          <p:cNvPr id="9" name="TextBox 8"/>
          <p:cNvSpPr txBox="1"/>
          <p:nvPr/>
        </p:nvSpPr>
        <p:spPr>
          <a:xfrm>
            <a:off x="457200" y="3810117"/>
            <a:ext cx="8359384" cy="2400657"/>
          </a:xfrm>
          <a:prstGeom prst="rect">
            <a:avLst/>
          </a:prstGeom>
          <a:noFill/>
        </p:spPr>
        <p:txBody>
          <a:bodyPr wrap="square" rtlCol="0">
            <a:spAutoFit/>
          </a:bodyPr>
          <a:lstStyle/>
          <a:p>
            <a:r>
              <a:rPr lang="en-US" sz="3000" dirty="0" smtClean="0">
                <a:latin typeface="Arial"/>
                <a:cs typeface="Arial"/>
              </a:rPr>
              <a:t>Ideally one wants to find the model parameters that minimize a single objective measuring the distance between </a:t>
            </a:r>
            <a:r>
              <a:rPr lang="en-US" sz="3000" b="1" dirty="0" smtClean="0">
                <a:latin typeface="Arial"/>
                <a:cs typeface="Arial"/>
              </a:rPr>
              <a:t>model</a:t>
            </a:r>
            <a:r>
              <a:rPr lang="en-US" sz="3000" dirty="0" smtClean="0">
                <a:latin typeface="Arial"/>
                <a:cs typeface="Arial"/>
              </a:rPr>
              <a:t> and </a:t>
            </a:r>
            <a:r>
              <a:rPr lang="en-US" sz="3000" b="1" dirty="0" smtClean="0">
                <a:latin typeface="Arial"/>
                <a:cs typeface="Arial"/>
              </a:rPr>
              <a:t>registrations</a:t>
            </a:r>
          </a:p>
          <a:p>
            <a:endParaRPr lang="en-US" sz="3000" b="1" dirty="0">
              <a:latin typeface="Arial"/>
              <a:cs typeface="Arial"/>
            </a:endParaRPr>
          </a:p>
          <a:p>
            <a:r>
              <a:rPr lang="en-US" sz="3000" dirty="0" smtClean="0">
                <a:latin typeface="Arial"/>
                <a:cs typeface="Arial"/>
              </a:rPr>
              <a:t>Gradient based optimization!</a:t>
            </a:r>
          </a:p>
        </p:txBody>
      </p:sp>
      <p:sp>
        <p:nvSpPr>
          <p:cNvPr id="10" name="TextBox 9"/>
          <p:cNvSpPr txBox="1"/>
          <p:nvPr/>
        </p:nvSpPr>
        <p:spPr>
          <a:xfrm>
            <a:off x="3700038" y="2827368"/>
            <a:ext cx="1323421" cy="553998"/>
          </a:xfrm>
          <a:prstGeom prst="rect">
            <a:avLst/>
          </a:prstGeom>
          <a:noFill/>
        </p:spPr>
        <p:txBody>
          <a:bodyPr wrap="square" rtlCol="0">
            <a:spAutoFit/>
          </a:bodyPr>
          <a:lstStyle/>
          <a:p>
            <a:r>
              <a:rPr lang="en-US" sz="3000" dirty="0" smtClean="0">
                <a:latin typeface="Book Antiqua"/>
                <a:cs typeface="Book Antiqua"/>
              </a:rPr>
              <a:t>Model</a:t>
            </a:r>
          </a:p>
        </p:txBody>
      </p:sp>
      <p:cxnSp>
        <p:nvCxnSpPr>
          <p:cNvPr id="11" name="Straight Arrow Connector 10"/>
          <p:cNvCxnSpPr/>
          <p:nvPr/>
        </p:nvCxnSpPr>
        <p:spPr>
          <a:xfrm flipH="1">
            <a:off x="4671072" y="2288939"/>
            <a:ext cx="289590" cy="4900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073302" y="2395350"/>
            <a:ext cx="140377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6079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Details</a:t>
            </a:r>
            <a:endParaRPr lang="en-US" dirty="0"/>
          </a:p>
        </p:txBody>
      </p:sp>
      <p:sp>
        <p:nvSpPr>
          <p:cNvPr id="20" name="Text Placeholder 19"/>
          <p:cNvSpPr>
            <a:spLocks noGrp="1"/>
          </p:cNvSpPr>
          <p:nvPr>
            <p:ph type="body" idx="1"/>
          </p:nvPr>
        </p:nvSpPr>
        <p:spPr>
          <a:xfrm>
            <a:off x="457199" y="1611440"/>
            <a:ext cx="8501113" cy="3273828"/>
          </a:xfrm>
        </p:spPr>
        <p:txBody>
          <a:bodyPr/>
          <a:lstStyle/>
          <a:p>
            <a:r>
              <a:rPr lang="en-US" sz="3000" dirty="0" smtClean="0">
                <a:latin typeface="Book Antiqua"/>
                <a:cs typeface="Book Antiqua"/>
              </a:rPr>
              <a:t>            </a:t>
            </a:r>
            <a:r>
              <a:rPr lang="en-US" sz="3000" dirty="0" smtClean="0">
                <a:latin typeface="Arial"/>
                <a:cs typeface="Arial"/>
              </a:rPr>
              <a:t>are trained from our </a:t>
            </a:r>
            <a:r>
              <a:rPr lang="en-US" sz="3000" b="1" dirty="0" err="1" smtClean="0">
                <a:latin typeface="Arial"/>
                <a:cs typeface="Arial"/>
              </a:rPr>
              <a:t>multipose</a:t>
            </a:r>
            <a:r>
              <a:rPr lang="en-US" sz="3000" dirty="0" smtClean="0">
                <a:latin typeface="Arial"/>
                <a:cs typeface="Arial"/>
              </a:rPr>
              <a:t> dataset      </a:t>
            </a:r>
          </a:p>
          <a:p>
            <a:r>
              <a:rPr lang="en-US" sz="3000" dirty="0" smtClean="0">
                <a:latin typeface="Arial"/>
                <a:cs typeface="Arial"/>
              </a:rPr>
              <a:t>    regularized towards zero (ridge regression)</a:t>
            </a:r>
          </a:p>
          <a:p>
            <a:r>
              <a:rPr lang="en-US" sz="3000" dirty="0" smtClean="0">
                <a:latin typeface="Arial"/>
                <a:cs typeface="Arial"/>
              </a:rPr>
              <a:t>   </a:t>
            </a:r>
            <a:r>
              <a:rPr lang="en-US" sz="3000" dirty="0">
                <a:latin typeface="Arial"/>
                <a:cs typeface="Arial"/>
              </a:rPr>
              <a:t> </a:t>
            </a:r>
            <a:r>
              <a:rPr lang="en-US" sz="3000" dirty="0" smtClean="0">
                <a:latin typeface="Arial"/>
                <a:cs typeface="Arial"/>
              </a:rPr>
              <a:t>regularized towards initialization</a:t>
            </a:r>
          </a:p>
          <a:p>
            <a:r>
              <a:rPr lang="en-US" sz="3000" dirty="0" smtClean="0">
                <a:latin typeface="Arial"/>
                <a:cs typeface="Arial"/>
              </a:rPr>
              <a:t>    regularized towards predicting part boundary centers and is forced to be sparse</a:t>
            </a:r>
          </a:p>
          <a:p>
            <a:r>
              <a:rPr lang="en-US" sz="3000" dirty="0" smtClean="0">
                <a:latin typeface="Arial"/>
                <a:cs typeface="Arial"/>
              </a:rPr>
              <a:t>      are </a:t>
            </a:r>
            <a:r>
              <a:rPr lang="en-US" sz="3000" dirty="0">
                <a:latin typeface="Arial"/>
                <a:cs typeface="Arial"/>
              </a:rPr>
              <a:t>trained from our </a:t>
            </a:r>
            <a:r>
              <a:rPr lang="en-US" sz="3000" b="1" dirty="0" err="1">
                <a:latin typeface="Arial"/>
                <a:cs typeface="Arial"/>
              </a:rPr>
              <a:t>multishape</a:t>
            </a:r>
            <a:r>
              <a:rPr lang="en-US" sz="3000" dirty="0">
                <a:latin typeface="Arial"/>
                <a:cs typeface="Arial"/>
              </a:rPr>
              <a:t> dataset</a:t>
            </a:r>
            <a:endParaRPr lang="en-US" sz="3000" dirty="0" smtClean="0">
              <a:latin typeface="Arial"/>
              <a:cs typeface="Arial"/>
            </a:endParaRPr>
          </a:p>
          <a:p>
            <a:endParaRPr lang="en-US" dirty="0"/>
          </a:p>
        </p:txBody>
      </p:sp>
      <p:pic>
        <p:nvPicPr>
          <p:cNvPr id="21" name="Picture 2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61" y="4384778"/>
            <a:ext cx="709216" cy="349315"/>
          </a:xfrm>
          <a:prstGeom prst="rect">
            <a:avLst/>
          </a:prstGeom>
        </p:spPr>
      </p:pic>
      <p:pic>
        <p:nvPicPr>
          <p:cNvPr id="22" name="Picture 2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31" y="1780256"/>
            <a:ext cx="1175668" cy="293917"/>
          </a:xfrm>
          <a:prstGeom prst="rect">
            <a:avLst/>
          </a:prstGeom>
        </p:spPr>
      </p:pic>
      <p:pic>
        <p:nvPicPr>
          <p:cNvPr id="23" name="Picture 2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407" y="2279385"/>
            <a:ext cx="252462" cy="262172"/>
          </a:xfrm>
          <a:prstGeom prst="rect">
            <a:avLst/>
          </a:prstGeom>
        </p:spPr>
      </p:pic>
      <p:pic>
        <p:nvPicPr>
          <p:cNvPr id="24" name="Picture 2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278" y="2846395"/>
            <a:ext cx="343731" cy="250831"/>
          </a:xfrm>
          <a:prstGeom prst="rect">
            <a:avLst/>
          </a:prstGeom>
        </p:spPr>
      </p:pic>
      <p:pic>
        <p:nvPicPr>
          <p:cNvPr id="25" name="Picture 2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407" y="3424748"/>
            <a:ext cx="296081" cy="286212"/>
          </a:xfrm>
          <a:prstGeom prst="rect">
            <a:avLst/>
          </a:prstGeom>
        </p:spPr>
      </p:pic>
    </p:spTree>
    <p:extLst>
      <p:ext uri="{BB962C8B-B14F-4D97-AF65-F5344CB8AC3E}">
        <p14:creationId xmlns:p14="http://schemas.microsoft.com/office/powerpoint/2010/main" val="16486936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69332"/>
            <a:ext cx="8229600" cy="1143000"/>
          </a:xfrm>
        </p:spPr>
        <p:txBody>
          <a:bodyPr/>
          <a:lstStyle/>
          <a:p>
            <a:r>
              <a:rPr lang="en-US" dirty="0" smtClean="0"/>
              <a:t>Number of Parameters </a:t>
            </a:r>
            <a:r>
              <a:rPr lang="en-US" dirty="0"/>
              <a:t>L</a:t>
            </a:r>
            <a:r>
              <a:rPr lang="en-US" dirty="0" smtClean="0"/>
              <a:t>earned</a:t>
            </a:r>
            <a:endParaRPr lang="en-US" dirty="0"/>
          </a:p>
        </p:txBody>
      </p:sp>
      <p:sp>
        <p:nvSpPr>
          <p:cNvPr id="20" name="Text Placeholder 19"/>
          <p:cNvSpPr>
            <a:spLocks noGrp="1"/>
          </p:cNvSpPr>
          <p:nvPr>
            <p:ph type="body" idx="1"/>
          </p:nvPr>
        </p:nvSpPr>
        <p:spPr>
          <a:xfrm>
            <a:off x="457199" y="1888066"/>
            <a:ext cx="8813801" cy="2853267"/>
          </a:xfrm>
        </p:spPr>
        <p:txBody>
          <a:bodyPr>
            <a:normAutofit/>
          </a:bodyPr>
          <a:lstStyle/>
          <a:p>
            <a:endParaRPr lang="en-US" sz="3000" dirty="0" smtClean="0">
              <a:latin typeface="Arial"/>
              <a:cs typeface="Arial"/>
            </a:endParaRPr>
          </a:p>
          <a:p>
            <a:r>
              <a:rPr lang="en-US" sz="3000" dirty="0"/>
              <a:t> </a:t>
            </a:r>
            <a:r>
              <a:rPr lang="en-US" sz="3000" dirty="0" smtClean="0"/>
              <a:t>     </a:t>
            </a:r>
            <a:r>
              <a:rPr lang="en-US" sz="3000" dirty="0" smtClean="0">
                <a:latin typeface="Arial"/>
                <a:cs typeface="Arial"/>
              </a:rPr>
              <a:t>4x3x6890 = 4,278,690</a:t>
            </a:r>
          </a:p>
          <a:p>
            <a:r>
              <a:rPr lang="en-US" sz="3000" dirty="0"/>
              <a:t> </a:t>
            </a:r>
            <a:r>
              <a:rPr lang="en-US" sz="3000" dirty="0" smtClean="0"/>
              <a:t>     4x3x6890 = 82,680 </a:t>
            </a:r>
          </a:p>
          <a:p>
            <a:r>
              <a:rPr lang="en-US" sz="3000" dirty="0"/>
              <a:t> </a:t>
            </a:r>
            <a:r>
              <a:rPr lang="en-US" sz="3000" dirty="0" smtClean="0"/>
              <a:t>     3x6890x23x3 = 1,426,230</a:t>
            </a:r>
          </a:p>
          <a:p>
            <a:r>
              <a:rPr lang="en-US" sz="3000" dirty="0"/>
              <a:t> </a:t>
            </a:r>
            <a:r>
              <a:rPr lang="en-US" sz="3000" dirty="0" smtClean="0"/>
              <a:t>     3x6890 + 3x6890x10blendshapes = 227,370</a:t>
            </a:r>
          </a:p>
          <a:p>
            <a:endParaRPr lang="en-US" sz="3000" dirty="0" smtClean="0"/>
          </a:p>
          <a:p>
            <a:endParaRPr lang="en-US" sz="3000" dirty="0" smtClean="0">
              <a:latin typeface="Arial"/>
              <a:cs typeface="Arial"/>
            </a:endParaRPr>
          </a:p>
          <a:p>
            <a:endParaRPr lang="en-US" sz="3000" dirty="0" smtClean="0">
              <a:latin typeface="Arial"/>
              <a:cs typeface="Arial"/>
            </a:endParaRPr>
          </a:p>
          <a:p>
            <a:endParaRPr lang="en-US" sz="3000" dirty="0" smtClean="0">
              <a:latin typeface="Arial"/>
              <a:cs typeface="Arial"/>
            </a:endParaRPr>
          </a:p>
          <a:p>
            <a:pPr marL="0" indent="0">
              <a:buNone/>
            </a:pPr>
            <a:endParaRPr lang="en-US" dirty="0"/>
          </a:p>
        </p:txBody>
      </p:sp>
      <p:pic>
        <p:nvPicPr>
          <p:cNvPr id="21" name="Picture 2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29" y="4216400"/>
            <a:ext cx="709216" cy="349315"/>
          </a:xfrm>
          <a:prstGeom prst="rect">
            <a:avLst/>
          </a:prstGeom>
        </p:spPr>
      </p:pic>
      <p:pic>
        <p:nvPicPr>
          <p:cNvPr id="23" name="Picture 2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886" y="2542147"/>
            <a:ext cx="252462" cy="262172"/>
          </a:xfrm>
          <a:prstGeom prst="rect">
            <a:avLst/>
          </a:prstGeom>
        </p:spPr>
      </p:pic>
      <p:pic>
        <p:nvPicPr>
          <p:cNvPr id="24" name="Picture 2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886" y="3163883"/>
            <a:ext cx="343731" cy="250831"/>
          </a:xfrm>
          <a:prstGeom prst="rect">
            <a:avLst/>
          </a:prstGeom>
        </p:spPr>
      </p:pic>
      <p:pic>
        <p:nvPicPr>
          <p:cNvPr id="25" name="Picture 2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630" y="3710054"/>
            <a:ext cx="296081" cy="286212"/>
          </a:xfrm>
          <a:prstGeom prst="rect">
            <a:avLst/>
          </a:prstGeom>
        </p:spPr>
      </p:pic>
      <p:sp>
        <p:nvSpPr>
          <p:cNvPr id="3" name="TextBox 2"/>
          <p:cNvSpPr txBox="1"/>
          <p:nvPr/>
        </p:nvSpPr>
        <p:spPr>
          <a:xfrm>
            <a:off x="698228" y="5257800"/>
            <a:ext cx="7675305" cy="553998"/>
          </a:xfrm>
          <a:prstGeom prst="rect">
            <a:avLst/>
          </a:prstGeom>
          <a:noFill/>
        </p:spPr>
        <p:txBody>
          <a:bodyPr wrap="square" rtlCol="0">
            <a:spAutoFit/>
          </a:bodyPr>
          <a:lstStyle/>
          <a:p>
            <a:r>
              <a:rPr lang="en-US" sz="3000" dirty="0" smtClean="0">
                <a:latin typeface="Arial"/>
                <a:cs typeface="Arial"/>
              </a:rPr>
              <a:t>A total of 6.014.970 parameters are learned  </a:t>
            </a:r>
          </a:p>
        </p:txBody>
      </p:sp>
      <p:sp>
        <p:nvSpPr>
          <p:cNvPr id="4" name="Rectangle 3"/>
          <p:cNvSpPr/>
          <p:nvPr/>
        </p:nvSpPr>
        <p:spPr>
          <a:xfrm>
            <a:off x="592667" y="5283201"/>
            <a:ext cx="7713133" cy="553998"/>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7199" y="1604433"/>
            <a:ext cx="6244439" cy="567266"/>
          </a:xfrm>
          <a:prstGeom prst="rect">
            <a:avLst/>
          </a:prstGeom>
          <a:noFill/>
        </p:spPr>
        <p:txBody>
          <a:bodyPr wrap="square" rtlCol="0">
            <a:spAutoFit/>
          </a:bodyPr>
          <a:lstStyle/>
          <a:p>
            <a:r>
              <a:rPr lang="en-US" sz="3000" dirty="0" smtClean="0">
                <a:latin typeface="Arial"/>
                <a:cs typeface="Arial"/>
              </a:rPr>
              <a:t>For a model with 6890 vertices</a:t>
            </a:r>
          </a:p>
        </p:txBody>
      </p:sp>
    </p:spTree>
    <p:extLst>
      <p:ext uri="{BB962C8B-B14F-4D97-AF65-F5344CB8AC3E}">
        <p14:creationId xmlns:p14="http://schemas.microsoft.com/office/powerpoint/2010/main" val="25317701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gistrations_shapeSpace.png"/>
          <p:cNvPicPr>
            <a:picLocks noChangeAspect="1"/>
          </p:cNvPicPr>
          <p:nvPr/>
        </p:nvPicPr>
        <p:blipFill rotWithShape="1">
          <a:blip r:embed="rId3">
            <a:extLst>
              <a:ext uri="{28A0092B-C50C-407E-A947-70E740481C1C}">
                <a14:useLocalDpi xmlns:a14="http://schemas.microsoft.com/office/drawing/2010/main" val="0"/>
              </a:ext>
            </a:extLst>
          </a:blip>
          <a:srcRect r="66211" b="46849"/>
          <a:stretch/>
        </p:blipFill>
        <p:spPr>
          <a:xfrm>
            <a:off x="4255971" y="309925"/>
            <a:ext cx="1793944" cy="2054389"/>
          </a:xfrm>
          <a:prstGeom prst="rect">
            <a:avLst/>
          </a:prstGeom>
        </p:spPr>
      </p:pic>
      <p:pic>
        <p:nvPicPr>
          <p:cNvPr id="9" name="Picture 8" descr="registrations_shapeSpace.png"/>
          <p:cNvPicPr>
            <a:picLocks noChangeAspect="1"/>
          </p:cNvPicPr>
          <p:nvPr/>
        </p:nvPicPr>
        <p:blipFill rotWithShape="1">
          <a:blip r:embed="rId3">
            <a:extLst>
              <a:ext uri="{28A0092B-C50C-407E-A947-70E740481C1C}">
                <a14:useLocalDpi xmlns:a14="http://schemas.microsoft.com/office/drawing/2010/main" val="0"/>
              </a:ext>
            </a:extLst>
          </a:blip>
          <a:srcRect l="52703" t="50846"/>
          <a:stretch/>
        </p:blipFill>
        <p:spPr>
          <a:xfrm>
            <a:off x="656316" y="309925"/>
            <a:ext cx="2511047" cy="1899887"/>
          </a:xfrm>
          <a:prstGeom prst="rect">
            <a:avLst/>
          </a:prstGeom>
        </p:spPr>
      </p:pic>
      <p:sp>
        <p:nvSpPr>
          <p:cNvPr id="10" name="TextBox 9"/>
          <p:cNvSpPr txBox="1"/>
          <p:nvPr/>
        </p:nvSpPr>
        <p:spPr>
          <a:xfrm>
            <a:off x="3450856" y="956453"/>
            <a:ext cx="703058" cy="553998"/>
          </a:xfrm>
          <a:prstGeom prst="rect">
            <a:avLst/>
          </a:prstGeom>
          <a:noFill/>
        </p:spPr>
        <p:txBody>
          <a:bodyPr wrap="square" rtlCol="0">
            <a:spAutoFit/>
          </a:bodyPr>
          <a:lstStyle/>
          <a:p>
            <a:r>
              <a:rPr lang="en-US" sz="3000" dirty="0" smtClean="0">
                <a:latin typeface="Book Antiqua"/>
                <a:cs typeface="Book Antiqua"/>
              </a:rPr>
              <a:t>…</a:t>
            </a:r>
          </a:p>
        </p:txBody>
      </p:sp>
      <p:cxnSp>
        <p:nvCxnSpPr>
          <p:cNvPr id="12" name="Straight Arrow Connector 11"/>
          <p:cNvCxnSpPr/>
          <p:nvPr/>
        </p:nvCxnSpPr>
        <p:spPr>
          <a:xfrm flipH="1">
            <a:off x="825500" y="2364314"/>
            <a:ext cx="153315" cy="771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1625600" y="2364314"/>
            <a:ext cx="231352" cy="771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2540000" y="2364314"/>
            <a:ext cx="217768" cy="771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3" idx="2"/>
          </p:cNvCxnSpPr>
          <p:nvPr/>
        </p:nvCxnSpPr>
        <p:spPr>
          <a:xfrm flipH="1">
            <a:off x="2164492" y="3710232"/>
            <a:ext cx="2483708" cy="8833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2"/>
          </p:cNvCxnSpPr>
          <p:nvPr/>
        </p:nvCxnSpPr>
        <p:spPr>
          <a:xfrm flipH="1">
            <a:off x="3632200" y="2364314"/>
            <a:ext cx="1520743" cy="771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25229" y="4593606"/>
            <a:ext cx="3277156" cy="477054"/>
          </a:xfrm>
          <a:prstGeom prst="rect">
            <a:avLst/>
          </a:prstGeom>
          <a:noFill/>
        </p:spPr>
        <p:txBody>
          <a:bodyPr wrap="square" rtlCol="0">
            <a:spAutoFit/>
          </a:bodyPr>
          <a:lstStyle/>
          <a:p>
            <a:r>
              <a:rPr lang="en-US" sz="2500" dirty="0" smtClean="0">
                <a:latin typeface="Arial"/>
                <a:cs typeface="Arial"/>
              </a:rPr>
              <a:t>Average of shapes</a:t>
            </a:r>
          </a:p>
        </p:txBody>
      </p:sp>
      <p:sp>
        <p:nvSpPr>
          <p:cNvPr id="28" name="TextBox 27"/>
          <p:cNvSpPr txBox="1"/>
          <p:nvPr/>
        </p:nvSpPr>
        <p:spPr>
          <a:xfrm>
            <a:off x="4369362" y="4572599"/>
            <a:ext cx="3758638" cy="861774"/>
          </a:xfrm>
          <a:prstGeom prst="rect">
            <a:avLst/>
          </a:prstGeom>
          <a:noFill/>
        </p:spPr>
        <p:txBody>
          <a:bodyPr wrap="square" rtlCol="0">
            <a:spAutoFit/>
          </a:bodyPr>
          <a:lstStyle/>
          <a:p>
            <a:r>
              <a:rPr lang="en-US" sz="2500" dirty="0" smtClean="0">
                <a:latin typeface="Arial"/>
                <a:cs typeface="Arial"/>
              </a:rPr>
              <a:t>Shape blend shapes are the first eigenvectors</a:t>
            </a:r>
          </a:p>
        </p:txBody>
      </p:sp>
      <p:cxnSp>
        <p:nvCxnSpPr>
          <p:cNvPr id="29" name="Straight Arrow Connector 28"/>
          <p:cNvCxnSpPr/>
          <p:nvPr/>
        </p:nvCxnSpPr>
        <p:spPr>
          <a:xfrm>
            <a:off x="6430582" y="3668440"/>
            <a:ext cx="0" cy="9041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272409"/>
            <a:ext cx="8686800" cy="437823"/>
          </a:xfrm>
          <a:prstGeom prst="rect">
            <a:avLst/>
          </a:prstGeom>
        </p:spPr>
      </p:pic>
      <p:sp>
        <p:nvSpPr>
          <p:cNvPr id="19" name="Rectangle 18"/>
          <p:cNvSpPr/>
          <p:nvPr/>
        </p:nvSpPr>
        <p:spPr>
          <a:xfrm>
            <a:off x="5283200" y="3241457"/>
            <a:ext cx="2006600" cy="437823"/>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7695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gistrations_shapeSpace.png"/>
          <p:cNvPicPr>
            <a:picLocks noChangeAspect="1"/>
          </p:cNvPicPr>
          <p:nvPr/>
        </p:nvPicPr>
        <p:blipFill rotWithShape="1">
          <a:blip r:embed="rId3">
            <a:extLst>
              <a:ext uri="{28A0092B-C50C-407E-A947-70E740481C1C}">
                <a14:useLocalDpi xmlns:a14="http://schemas.microsoft.com/office/drawing/2010/main" val="0"/>
              </a:ext>
            </a:extLst>
          </a:blip>
          <a:srcRect r="66211" b="46849"/>
          <a:stretch/>
        </p:blipFill>
        <p:spPr>
          <a:xfrm>
            <a:off x="4255971" y="309925"/>
            <a:ext cx="1793944" cy="2054389"/>
          </a:xfrm>
          <a:prstGeom prst="rect">
            <a:avLst/>
          </a:prstGeom>
        </p:spPr>
      </p:pic>
      <p:pic>
        <p:nvPicPr>
          <p:cNvPr id="9" name="Picture 8" descr="registrations_shapeSpace.png"/>
          <p:cNvPicPr>
            <a:picLocks noChangeAspect="1"/>
          </p:cNvPicPr>
          <p:nvPr/>
        </p:nvPicPr>
        <p:blipFill rotWithShape="1">
          <a:blip r:embed="rId3">
            <a:extLst>
              <a:ext uri="{28A0092B-C50C-407E-A947-70E740481C1C}">
                <a14:useLocalDpi xmlns:a14="http://schemas.microsoft.com/office/drawing/2010/main" val="0"/>
              </a:ext>
            </a:extLst>
          </a:blip>
          <a:srcRect l="52703" t="50846"/>
          <a:stretch/>
        </p:blipFill>
        <p:spPr>
          <a:xfrm>
            <a:off x="656316" y="309925"/>
            <a:ext cx="2511047" cy="1899887"/>
          </a:xfrm>
          <a:prstGeom prst="rect">
            <a:avLst/>
          </a:prstGeom>
        </p:spPr>
      </p:pic>
      <p:sp>
        <p:nvSpPr>
          <p:cNvPr id="10" name="TextBox 9"/>
          <p:cNvSpPr txBox="1"/>
          <p:nvPr/>
        </p:nvSpPr>
        <p:spPr>
          <a:xfrm>
            <a:off x="3450856" y="956453"/>
            <a:ext cx="703058" cy="553998"/>
          </a:xfrm>
          <a:prstGeom prst="rect">
            <a:avLst/>
          </a:prstGeom>
          <a:noFill/>
        </p:spPr>
        <p:txBody>
          <a:bodyPr wrap="square" rtlCol="0">
            <a:spAutoFit/>
          </a:bodyPr>
          <a:lstStyle/>
          <a:p>
            <a:r>
              <a:rPr lang="en-US" sz="3000" dirty="0" smtClean="0">
                <a:latin typeface="Book Antiqua"/>
                <a:cs typeface="Book Antiqua"/>
              </a:rPr>
              <a:t>…</a:t>
            </a:r>
          </a:p>
        </p:txBody>
      </p:sp>
      <p:cxnSp>
        <p:nvCxnSpPr>
          <p:cNvPr id="12" name="Straight Arrow Connector 11"/>
          <p:cNvCxnSpPr/>
          <p:nvPr/>
        </p:nvCxnSpPr>
        <p:spPr>
          <a:xfrm flipH="1">
            <a:off x="825500" y="2364314"/>
            <a:ext cx="153315" cy="771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1625600" y="2364314"/>
            <a:ext cx="231352" cy="771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2540000" y="2364314"/>
            <a:ext cx="217768" cy="771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2164492" y="3710232"/>
            <a:ext cx="3245708" cy="8833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2"/>
          </p:cNvCxnSpPr>
          <p:nvPr/>
        </p:nvCxnSpPr>
        <p:spPr>
          <a:xfrm flipH="1">
            <a:off x="3632200" y="2364314"/>
            <a:ext cx="1520743" cy="771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25229" y="4593606"/>
            <a:ext cx="3277156" cy="477054"/>
          </a:xfrm>
          <a:prstGeom prst="rect">
            <a:avLst/>
          </a:prstGeom>
          <a:noFill/>
        </p:spPr>
        <p:txBody>
          <a:bodyPr wrap="square" rtlCol="0">
            <a:spAutoFit/>
          </a:bodyPr>
          <a:lstStyle/>
          <a:p>
            <a:r>
              <a:rPr lang="en-US" sz="2500" dirty="0" smtClean="0">
                <a:latin typeface="Arial"/>
                <a:cs typeface="Arial"/>
              </a:rPr>
              <a:t>Average of shapes</a:t>
            </a:r>
          </a:p>
        </p:txBody>
      </p:sp>
      <p:sp>
        <p:nvSpPr>
          <p:cNvPr id="28" name="TextBox 27"/>
          <p:cNvSpPr txBox="1"/>
          <p:nvPr/>
        </p:nvSpPr>
        <p:spPr>
          <a:xfrm>
            <a:off x="4369362" y="4572599"/>
            <a:ext cx="4088838" cy="477054"/>
          </a:xfrm>
          <a:prstGeom prst="rect">
            <a:avLst/>
          </a:prstGeom>
          <a:noFill/>
        </p:spPr>
        <p:txBody>
          <a:bodyPr wrap="square" rtlCol="0">
            <a:spAutoFit/>
          </a:bodyPr>
          <a:lstStyle/>
          <a:p>
            <a:r>
              <a:rPr lang="en-US" sz="2500" dirty="0" smtClean="0">
                <a:latin typeface="Arial"/>
                <a:cs typeface="Arial"/>
              </a:rPr>
              <a:t>Shape blend shapes matrix</a:t>
            </a:r>
          </a:p>
        </p:txBody>
      </p:sp>
      <p:cxnSp>
        <p:nvCxnSpPr>
          <p:cNvPr id="29" name="Straight Arrow Connector 28"/>
          <p:cNvCxnSpPr/>
          <p:nvPr/>
        </p:nvCxnSpPr>
        <p:spPr>
          <a:xfrm>
            <a:off x="6354382" y="3681140"/>
            <a:ext cx="0" cy="9041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56316" y="5794854"/>
            <a:ext cx="7642915" cy="861774"/>
          </a:xfrm>
          <a:prstGeom prst="rect">
            <a:avLst/>
          </a:prstGeom>
          <a:noFill/>
        </p:spPr>
        <p:txBody>
          <a:bodyPr wrap="square" rtlCol="0">
            <a:spAutoFit/>
          </a:bodyPr>
          <a:lstStyle/>
          <a:p>
            <a:r>
              <a:rPr lang="en-US" sz="2500" dirty="0" smtClean="0">
                <a:latin typeface="Arial"/>
                <a:cs typeface="Arial"/>
              </a:rPr>
              <a:t>Before doing PCA all shapes have to be in the same pose (pose needs to be optimized)</a:t>
            </a:r>
          </a:p>
        </p:txBody>
      </p:sp>
      <p:pic>
        <p:nvPicPr>
          <p:cNvPr id="2" name="Picture 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008" y="3278105"/>
            <a:ext cx="6184900" cy="503955"/>
          </a:xfrm>
          <a:prstGeom prst="rect">
            <a:avLst/>
          </a:prstGeom>
        </p:spPr>
      </p:pic>
    </p:spTree>
    <p:extLst>
      <p:ext uri="{BB962C8B-B14F-4D97-AF65-F5344CB8AC3E}">
        <p14:creationId xmlns:p14="http://schemas.microsoft.com/office/powerpoint/2010/main" val="297312721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 Chains</a:t>
            </a:r>
            <a:endParaRPr lang="en-US" dirty="0"/>
          </a:p>
        </p:txBody>
      </p:sp>
      <p:sp>
        <p:nvSpPr>
          <p:cNvPr id="4" name="Oval 3"/>
          <p:cNvSpPr/>
          <p:nvPr/>
        </p:nvSpPr>
        <p:spPr>
          <a:xfrm flipH="1">
            <a:off x="3379797" y="3108026"/>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sp>
        <p:nvSpPr>
          <p:cNvPr id="5" name="Cube 4"/>
          <p:cNvSpPr/>
          <p:nvPr/>
        </p:nvSpPr>
        <p:spPr>
          <a:xfrm>
            <a:off x="3620346" y="2923529"/>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6" name="Group 5"/>
          <p:cNvGrpSpPr/>
          <p:nvPr/>
        </p:nvGrpSpPr>
        <p:grpSpPr>
          <a:xfrm>
            <a:off x="313805" y="2655952"/>
            <a:ext cx="1882442" cy="1808369"/>
            <a:chOff x="518072" y="1352651"/>
            <a:chExt cx="1103393" cy="819530"/>
          </a:xfrm>
        </p:grpSpPr>
        <p:cxnSp>
          <p:nvCxnSpPr>
            <p:cNvPr id="7" name="Straight Arrow Connector 6"/>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580310" y="2852534"/>
            <a:ext cx="485123" cy="553998"/>
          </a:xfrm>
          <a:prstGeom prst="rect">
            <a:avLst/>
          </a:prstGeom>
          <a:noFill/>
        </p:spPr>
        <p:txBody>
          <a:bodyPr wrap="square" rtlCol="0">
            <a:spAutoFit/>
          </a:bodyPr>
          <a:lstStyle/>
          <a:p>
            <a:r>
              <a:rPr lang="de-DE" sz="3000" dirty="0" smtClean="0">
                <a:latin typeface="GFS Neohellenic Bold"/>
              </a:rPr>
              <a:t>S</a:t>
            </a:r>
          </a:p>
        </p:txBody>
      </p:sp>
      <p:sp>
        <p:nvSpPr>
          <p:cNvPr id="11" name="Oval 10"/>
          <p:cNvSpPr/>
          <p:nvPr/>
        </p:nvSpPr>
        <p:spPr>
          <a:xfrm flipH="1">
            <a:off x="5741036" y="3064014"/>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sp>
        <p:nvSpPr>
          <p:cNvPr id="12" name="Cube 11"/>
          <p:cNvSpPr/>
          <p:nvPr/>
        </p:nvSpPr>
        <p:spPr>
          <a:xfrm>
            <a:off x="6006660" y="2923529"/>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13" name="Group 12"/>
          <p:cNvGrpSpPr/>
          <p:nvPr/>
        </p:nvGrpSpPr>
        <p:grpSpPr>
          <a:xfrm>
            <a:off x="7361621" y="2444674"/>
            <a:ext cx="751628" cy="698077"/>
            <a:chOff x="518072" y="1352651"/>
            <a:chExt cx="1103393" cy="819530"/>
          </a:xfrm>
        </p:grpSpPr>
        <p:cxnSp>
          <p:nvCxnSpPr>
            <p:cNvPr id="14" name="Straight Arrow Connector 13"/>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7829885" y="1909063"/>
            <a:ext cx="485123" cy="553998"/>
          </a:xfrm>
          <a:prstGeom prst="rect">
            <a:avLst/>
          </a:prstGeom>
          <a:noFill/>
        </p:spPr>
        <p:txBody>
          <a:bodyPr wrap="square" rtlCol="0">
            <a:spAutoFit/>
          </a:bodyPr>
          <a:lstStyle/>
          <a:p>
            <a:r>
              <a:rPr lang="de-DE" sz="3000" dirty="0" smtClean="0">
                <a:latin typeface="GFS Neohellenic Bold"/>
              </a:rPr>
              <a:t>B</a:t>
            </a:r>
          </a:p>
        </p:txBody>
      </p:sp>
      <p:cxnSp>
        <p:nvCxnSpPr>
          <p:cNvPr id="18" name="Straight Arrow Connector 17"/>
          <p:cNvCxnSpPr/>
          <p:nvPr/>
        </p:nvCxnSpPr>
        <p:spPr>
          <a:xfrm flipH="1">
            <a:off x="3087065" y="3388105"/>
            <a:ext cx="426164" cy="4716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flipH="1">
            <a:off x="5428096" y="3327824"/>
            <a:ext cx="426164" cy="5319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5" name="Picture 2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297" y="3935536"/>
            <a:ext cx="444500" cy="406400"/>
          </a:xfrm>
          <a:prstGeom prst="rect">
            <a:avLst/>
          </a:prstGeom>
        </p:spPr>
      </p:pic>
      <p:pic>
        <p:nvPicPr>
          <p:cNvPr id="26" name="Picture 2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279" y="3965388"/>
            <a:ext cx="444500" cy="406400"/>
          </a:xfrm>
          <a:prstGeom prst="rect">
            <a:avLst/>
          </a:prstGeom>
        </p:spPr>
      </p:pic>
      <p:pic>
        <p:nvPicPr>
          <p:cNvPr id="27" name="Picture 2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6608" y="2655952"/>
            <a:ext cx="273738" cy="334569"/>
          </a:xfrm>
          <a:prstGeom prst="rect">
            <a:avLst/>
          </a:prstGeom>
        </p:spPr>
      </p:pic>
      <p:pic>
        <p:nvPicPr>
          <p:cNvPr id="28" name="Picture 2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3066" y="2420255"/>
            <a:ext cx="282388" cy="332814"/>
          </a:xfrm>
          <a:prstGeom prst="rect">
            <a:avLst/>
          </a:prstGeom>
        </p:spPr>
      </p:pic>
      <p:pic>
        <p:nvPicPr>
          <p:cNvPr id="3" name="Picture 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9468" y="2771129"/>
            <a:ext cx="444500" cy="304800"/>
          </a:xfrm>
          <a:prstGeom prst="rect">
            <a:avLst/>
          </a:prstGeom>
        </p:spPr>
      </p:pic>
      <p:sp>
        <p:nvSpPr>
          <p:cNvPr id="29" name="Oval 28"/>
          <p:cNvSpPr/>
          <p:nvPr/>
        </p:nvSpPr>
        <p:spPr>
          <a:xfrm flipH="1">
            <a:off x="8143909" y="3108026"/>
            <a:ext cx="342198" cy="347241"/>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007885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Cs_front_side_fema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3224" y="1058334"/>
            <a:ext cx="10310516" cy="5799666"/>
          </a:xfrm>
          <a:prstGeom prst="rect">
            <a:avLst/>
          </a:prstGeom>
        </p:spPr>
      </p:pic>
      <p:sp>
        <p:nvSpPr>
          <p:cNvPr id="4" name="Title 1"/>
          <p:cNvSpPr txBox="1">
            <a:spLocks/>
          </p:cNvSpPr>
          <p:nvPr/>
        </p:nvSpPr>
        <p:spPr>
          <a:xfrm>
            <a:off x="457200" y="20639"/>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rial"/>
                <a:cs typeface="Arial"/>
              </a:rPr>
              <a:t>Shape Blend Shapes- Female</a:t>
            </a:r>
            <a:endParaRPr lang="en-US" dirty="0">
              <a:latin typeface="Arial"/>
              <a:cs typeface="Arial"/>
            </a:endParaRPr>
          </a:p>
        </p:txBody>
      </p:sp>
    </p:spTree>
    <p:extLst>
      <p:ext uri="{BB962C8B-B14F-4D97-AF65-F5344CB8AC3E}">
        <p14:creationId xmlns:p14="http://schemas.microsoft.com/office/powerpoint/2010/main" val="3119513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Cs_front_side_ma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7400" y="939131"/>
            <a:ext cx="10522432" cy="5918869"/>
          </a:xfrm>
          <a:prstGeom prst="rect">
            <a:avLst/>
          </a:prstGeom>
        </p:spPr>
      </p:pic>
      <p:sp>
        <p:nvSpPr>
          <p:cNvPr id="4" name="Title 1"/>
          <p:cNvSpPr txBox="1">
            <a:spLocks/>
          </p:cNvSpPr>
          <p:nvPr/>
        </p:nvSpPr>
        <p:spPr>
          <a:xfrm>
            <a:off x="457200" y="20639"/>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rial"/>
                <a:cs typeface="Arial"/>
              </a:rPr>
              <a:t>Shape Blend Shapes- Male</a:t>
            </a:r>
            <a:endParaRPr lang="en-US" dirty="0">
              <a:latin typeface="Arial"/>
              <a:cs typeface="Arial"/>
            </a:endParaRPr>
          </a:p>
        </p:txBody>
      </p:sp>
    </p:spTree>
    <p:extLst>
      <p:ext uri="{BB962C8B-B14F-4D97-AF65-F5344CB8AC3E}">
        <p14:creationId xmlns:p14="http://schemas.microsoft.com/office/powerpoint/2010/main" val="3283490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p:cNvSpPr>
          <p:nvPr>
            <p:ph type="title"/>
          </p:nvPr>
        </p:nvSpPr>
        <p:spPr>
          <a:xfrm>
            <a:off x="669727" y="125633"/>
            <a:ext cx="7804547" cy="1518048"/>
          </a:xfrm>
          <a:prstGeom prst="rect">
            <a:avLst/>
          </a:prstGeom>
        </p:spPr>
        <p:txBody>
          <a:bodyPr/>
          <a:lstStyle/>
          <a:p>
            <a:r>
              <a:rPr dirty="0"/>
              <a:t>Pose Blendshapes</a:t>
            </a:r>
          </a:p>
        </p:txBody>
      </p:sp>
      <p:pic>
        <p:nvPicPr>
          <p:cNvPr id="3" name="pose_B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7502" y="1349454"/>
            <a:ext cx="9870880" cy="5552369"/>
          </a:xfrm>
          <a:prstGeom prst="rect">
            <a:avLst/>
          </a:prstGeom>
        </p:spPr>
      </p:pic>
    </p:spTree>
    <p:extLst>
      <p:ext uri="{BB962C8B-B14F-4D97-AF65-F5344CB8AC3E}">
        <p14:creationId xmlns:p14="http://schemas.microsoft.com/office/powerpoint/2010/main" val="1109570110"/>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p:cNvSpPr>
          <p:nvPr>
            <p:ph type="title"/>
          </p:nvPr>
        </p:nvSpPr>
        <p:spPr>
          <a:xfrm>
            <a:off x="669727" y="122259"/>
            <a:ext cx="7804547" cy="1518048"/>
          </a:xfrm>
          <a:prstGeom prst="rect">
            <a:avLst/>
          </a:prstGeom>
        </p:spPr>
        <p:txBody>
          <a:bodyPr>
            <a:normAutofit/>
          </a:bodyPr>
          <a:lstStyle>
            <a:lvl1pPr defTabSz="490727">
              <a:defRPr sz="6719"/>
            </a:lvl1pPr>
          </a:lstStyle>
          <a:p>
            <a:r>
              <a:rPr sz="4400" dirty="0"/>
              <a:t>Comparison with BlendSCAPE</a:t>
            </a:r>
          </a:p>
        </p:txBody>
      </p:sp>
      <p:pic>
        <p:nvPicPr>
          <p:cNvPr id="440" name="vs_blendscape.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 y="1720766"/>
            <a:ext cx="9144001" cy="5143501"/>
          </a:xfrm>
          <a:prstGeom prst="rect">
            <a:avLst/>
          </a:prstGeom>
          <a:ln w="12700">
            <a:miter lim="400000"/>
          </a:ln>
        </p:spPr>
      </p:pic>
    </p:spTree>
    <p:extLst>
      <p:ext uri="{BB962C8B-B14F-4D97-AF65-F5344CB8AC3E}">
        <p14:creationId xmlns:p14="http://schemas.microsoft.com/office/powerpoint/2010/main" val="332849627"/>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440"/>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p:cNvSpPr>
          <p:nvPr>
            <p:ph type="title"/>
          </p:nvPr>
        </p:nvSpPr>
        <p:spPr>
          <a:xfrm>
            <a:off x="135273" y="91758"/>
            <a:ext cx="8837758" cy="1518048"/>
          </a:xfrm>
          <a:prstGeom prst="rect">
            <a:avLst/>
          </a:prstGeom>
        </p:spPr>
        <p:txBody>
          <a:bodyPr>
            <a:normAutofit/>
          </a:bodyPr>
          <a:lstStyle>
            <a:lvl1pPr defTabSz="490727">
              <a:defRPr sz="6719"/>
            </a:lvl1pPr>
          </a:lstStyle>
          <a:p>
            <a:r>
              <a:rPr sz="4400" dirty="0"/>
              <a:t>Comparison with BlendSCAPE</a:t>
            </a:r>
          </a:p>
        </p:txBody>
      </p:sp>
      <p:pic>
        <p:nvPicPr>
          <p:cNvPr id="445" name="dyna_pose_generalization_smooth6.pdf"/>
          <p:cNvPicPr>
            <a:picLocks noChangeAspect="1"/>
          </p:cNvPicPr>
          <p:nvPr/>
        </p:nvPicPr>
        <p:blipFill>
          <a:blip r:embed="rId3">
            <a:extLst/>
          </a:blip>
          <a:stretch>
            <a:fillRect/>
          </a:stretch>
        </p:blipFill>
        <p:spPr>
          <a:xfrm>
            <a:off x="1168814" y="1226328"/>
            <a:ext cx="6358603" cy="5131197"/>
          </a:xfrm>
          <a:prstGeom prst="rect">
            <a:avLst/>
          </a:prstGeom>
          <a:ln w="12700">
            <a:miter lim="400000"/>
          </a:ln>
        </p:spPr>
      </p:pic>
      <p:sp>
        <p:nvSpPr>
          <p:cNvPr id="2" name="Rectangle 1"/>
          <p:cNvSpPr/>
          <p:nvPr/>
        </p:nvSpPr>
        <p:spPr>
          <a:xfrm>
            <a:off x="4742685" y="1966654"/>
            <a:ext cx="2079141" cy="294247"/>
          </a:xfrm>
          <a:prstGeom prst="rect">
            <a:avLst/>
          </a:prstGeom>
          <a:no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742685" y="2939429"/>
            <a:ext cx="2079141" cy="29424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4956219" y="3233676"/>
            <a:ext cx="505737" cy="192457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697497" y="2271389"/>
            <a:ext cx="1045189" cy="2965527"/>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461289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p:cNvSpPr>
          <p:nvPr>
            <p:ph type="title"/>
          </p:nvPr>
        </p:nvSpPr>
        <p:spPr>
          <a:xfrm>
            <a:off x="187879" y="36563"/>
            <a:ext cx="8286396" cy="1518048"/>
          </a:xfrm>
          <a:prstGeom prst="rect">
            <a:avLst/>
          </a:prstGeom>
        </p:spPr>
        <p:txBody>
          <a:bodyPr>
            <a:normAutofit/>
          </a:bodyPr>
          <a:lstStyle>
            <a:lvl1pPr defTabSz="490727">
              <a:defRPr sz="6719"/>
            </a:lvl1pPr>
          </a:lstStyle>
          <a:p>
            <a:r>
              <a:rPr sz="4400" dirty="0"/>
              <a:t>Comparison with BlendSCAPE</a:t>
            </a:r>
          </a:p>
        </p:txBody>
      </p:sp>
      <p:pic>
        <p:nvPicPr>
          <p:cNvPr id="450" name="smpl_performance.pdf"/>
          <p:cNvPicPr>
            <a:picLocks noChangeAspect="1"/>
          </p:cNvPicPr>
          <p:nvPr/>
        </p:nvPicPr>
        <p:blipFill>
          <a:blip r:embed="rId3">
            <a:extLst/>
          </a:blip>
          <a:stretch>
            <a:fillRect/>
          </a:stretch>
        </p:blipFill>
        <p:spPr>
          <a:xfrm>
            <a:off x="1280399" y="1576447"/>
            <a:ext cx="6583202" cy="4937403"/>
          </a:xfrm>
          <a:prstGeom prst="rect">
            <a:avLst/>
          </a:prstGeom>
          <a:ln w="12700">
            <a:miter lim="400000"/>
          </a:ln>
        </p:spPr>
      </p:pic>
    </p:spTree>
    <p:extLst>
      <p:ext uri="{BB962C8B-B14F-4D97-AF65-F5344CB8AC3E}">
        <p14:creationId xmlns:p14="http://schemas.microsoft.com/office/powerpoint/2010/main" val="23920706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with </a:t>
            </a:r>
            <a:r>
              <a:rPr lang="en-US" dirty="0" err="1" smtClean="0"/>
              <a:t>BlendSCAPE</a:t>
            </a:r>
            <a:endParaRPr lang="en-US" dirty="0"/>
          </a:p>
        </p:txBody>
      </p:sp>
      <p:pic>
        <p:nvPicPr>
          <p:cNvPr id="4" name="Picture 3"/>
          <p:cNvPicPr>
            <a:picLocks noChangeAspect="1"/>
          </p:cNvPicPr>
          <p:nvPr/>
        </p:nvPicPr>
        <p:blipFill>
          <a:blip r:embed="rId3"/>
          <a:stretch>
            <a:fillRect/>
          </a:stretch>
        </p:blipFill>
        <p:spPr>
          <a:xfrm>
            <a:off x="731355" y="1434601"/>
            <a:ext cx="6655990" cy="5423399"/>
          </a:xfrm>
          <a:prstGeom prst="rect">
            <a:avLst/>
          </a:prstGeom>
        </p:spPr>
      </p:pic>
    </p:spTree>
    <p:extLst>
      <p:ext uri="{BB962C8B-B14F-4D97-AF65-F5344CB8AC3E}">
        <p14:creationId xmlns:p14="http://schemas.microsoft.com/office/powerpoint/2010/main" val="16323518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p:cNvSpPr>
          <p:nvPr>
            <p:ph type="title"/>
          </p:nvPr>
        </p:nvSpPr>
        <p:spPr>
          <a:prstGeom prst="rect">
            <a:avLst/>
          </a:prstGeom>
        </p:spPr>
        <p:txBody>
          <a:bodyPr/>
          <a:lstStyle/>
          <a:p>
            <a:r>
              <a:rPr dirty="0"/>
              <a:t>Conclusion</a:t>
            </a:r>
          </a:p>
        </p:txBody>
      </p:sp>
      <p:sp>
        <p:nvSpPr>
          <p:cNvPr id="495" name="Shape 495"/>
          <p:cNvSpPr>
            <a:spLocks noGrp="1"/>
          </p:cNvSpPr>
          <p:nvPr>
            <p:ph type="body" idx="1"/>
          </p:nvPr>
        </p:nvSpPr>
        <p:spPr>
          <a:prstGeom prst="rect">
            <a:avLst/>
          </a:prstGeom>
        </p:spPr>
        <p:txBody>
          <a:bodyPr/>
          <a:lstStyle/>
          <a:p>
            <a:r>
              <a:rPr b="1" dirty="0">
                <a:ea typeface="Helvetica"/>
                <a:sym typeface="Helvetica"/>
              </a:rPr>
              <a:t>Speed</a:t>
            </a:r>
            <a:r>
              <a:rPr dirty="0"/>
              <a:t>: fast run-time</a:t>
            </a:r>
          </a:p>
          <a:p>
            <a:r>
              <a:rPr b="1" dirty="0">
                <a:ea typeface="Helvetica"/>
                <a:sym typeface="Helvetica"/>
              </a:rPr>
              <a:t>Fidelity</a:t>
            </a:r>
            <a:r>
              <a:rPr dirty="0"/>
              <a:t>: superior accuracy to </a:t>
            </a:r>
            <a:r>
              <a:rPr lang="en-US" dirty="0" smtClean="0"/>
              <a:t>Blend-</a:t>
            </a:r>
            <a:r>
              <a:rPr dirty="0" smtClean="0"/>
              <a:t>SCAPE</a:t>
            </a:r>
            <a:r>
              <a:rPr dirty="0"/>
              <a:t>, trained on the same data</a:t>
            </a:r>
          </a:p>
          <a:p>
            <a:r>
              <a:rPr b="1" dirty="0">
                <a:ea typeface="Helvetica"/>
                <a:sym typeface="Helvetica"/>
              </a:rPr>
              <a:t>Compatibility</a:t>
            </a:r>
            <a:r>
              <a:rPr dirty="0"/>
              <a:t>: works in Maya, other platforms soon</a:t>
            </a:r>
          </a:p>
          <a:p>
            <a:r>
              <a:rPr dirty="0"/>
              <a:t>Is publicly available for research purposes</a:t>
            </a:r>
          </a:p>
          <a:p>
            <a:pPr marL="0" lvl="5" indent="803643">
              <a:buNone/>
              <a:defRPr b="1">
                <a:latin typeface="Helvetica"/>
                <a:ea typeface="Helvetica"/>
                <a:cs typeface="Helvetica"/>
                <a:sym typeface="Helvetica"/>
              </a:defRPr>
            </a:pPr>
            <a:endParaRPr lang="en-US" dirty="0" smtClean="0">
              <a:latin typeface="Arial"/>
              <a:cs typeface="Arial"/>
            </a:endParaRPr>
          </a:p>
          <a:p>
            <a:pPr marL="0" lvl="5" indent="803643">
              <a:buNone/>
              <a:defRPr b="1">
                <a:latin typeface="Helvetica"/>
                <a:ea typeface="Helvetica"/>
                <a:cs typeface="Helvetica"/>
                <a:sym typeface="Helvetica"/>
              </a:defRPr>
            </a:pPr>
            <a:r>
              <a:rPr lang="en-US" dirty="0">
                <a:latin typeface="Arial"/>
                <a:cs typeface="Arial"/>
              </a:rPr>
              <a:t>	</a:t>
            </a:r>
            <a:r>
              <a:rPr lang="en-US" dirty="0" smtClean="0">
                <a:latin typeface="Arial"/>
                <a:cs typeface="Arial"/>
              </a:rPr>
              <a:t>		</a:t>
            </a:r>
            <a:r>
              <a:rPr dirty="0" smtClean="0">
                <a:latin typeface="Arial"/>
                <a:cs typeface="Arial"/>
              </a:rPr>
              <a:t>Download</a:t>
            </a:r>
            <a:r>
              <a:rPr dirty="0">
                <a:latin typeface="Arial"/>
                <a:cs typeface="Arial"/>
              </a:rPr>
              <a:t>: </a:t>
            </a:r>
            <a:r>
              <a:rPr u="sng" dirty="0">
                <a:latin typeface="Arial"/>
                <a:cs typeface="Arial"/>
                <a:hlinkClick r:id="rId3"/>
              </a:rPr>
              <a:t>http://smpl.is.tue.mpg.de</a:t>
            </a:r>
          </a:p>
        </p:txBody>
      </p:sp>
      <p:sp>
        <p:nvSpPr>
          <p:cNvPr id="496" name="Shape 496"/>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67</a:t>
            </a:fld>
            <a:endParaRPr/>
          </a:p>
        </p:txBody>
      </p:sp>
    </p:spTree>
    <p:extLst>
      <p:ext uri="{BB962C8B-B14F-4D97-AF65-F5344CB8AC3E}">
        <p14:creationId xmlns:p14="http://schemas.microsoft.com/office/powerpoint/2010/main" val="345788030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SMPL results</a:t>
            </a:r>
            <a:endParaRPr lang="en-US" dirty="0"/>
          </a:p>
        </p:txBody>
      </p:sp>
      <p:pic>
        <p:nvPicPr>
          <p:cNvPr id="4" name="dancing.mov"/>
          <p:cNvPicPr>
            <a:picLocks noChangeAspect="1"/>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0" y="1133473"/>
            <a:ext cx="9144000" cy="5143502"/>
          </a:xfrm>
          <a:prstGeom prst="rect">
            <a:avLst/>
          </a:prstGeom>
        </p:spPr>
      </p:pic>
    </p:spTree>
    <p:extLst>
      <p:ext uri="{BB962C8B-B14F-4D97-AF65-F5344CB8AC3E}">
        <p14:creationId xmlns:p14="http://schemas.microsoft.com/office/powerpoint/2010/main" val="12271377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 Chains</a:t>
            </a:r>
            <a:endParaRPr lang="en-US" dirty="0"/>
          </a:p>
        </p:txBody>
      </p:sp>
      <p:sp>
        <p:nvSpPr>
          <p:cNvPr id="4" name="Oval 3"/>
          <p:cNvSpPr/>
          <p:nvPr/>
        </p:nvSpPr>
        <p:spPr>
          <a:xfrm flipH="1">
            <a:off x="3379797" y="3108026"/>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sp>
        <p:nvSpPr>
          <p:cNvPr id="5" name="Cube 4"/>
          <p:cNvSpPr/>
          <p:nvPr/>
        </p:nvSpPr>
        <p:spPr>
          <a:xfrm>
            <a:off x="3620346" y="2923529"/>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6" name="Group 6"/>
          <p:cNvGrpSpPr/>
          <p:nvPr/>
        </p:nvGrpSpPr>
        <p:grpSpPr>
          <a:xfrm>
            <a:off x="313805" y="2655952"/>
            <a:ext cx="1882442" cy="1808369"/>
            <a:chOff x="518072" y="1352651"/>
            <a:chExt cx="1103393" cy="819530"/>
          </a:xfrm>
        </p:grpSpPr>
        <p:cxnSp>
          <p:nvCxnSpPr>
            <p:cNvPr id="7" name="Straight Arrow Connector 6"/>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580310" y="2852534"/>
            <a:ext cx="485123" cy="553998"/>
          </a:xfrm>
          <a:prstGeom prst="rect">
            <a:avLst/>
          </a:prstGeom>
          <a:noFill/>
        </p:spPr>
        <p:txBody>
          <a:bodyPr wrap="square" rtlCol="0">
            <a:spAutoFit/>
          </a:bodyPr>
          <a:lstStyle/>
          <a:p>
            <a:r>
              <a:rPr lang="de-DE" sz="3000" dirty="0" smtClean="0">
                <a:latin typeface="GFS Neohellenic Bold"/>
              </a:rPr>
              <a:t>S</a:t>
            </a:r>
          </a:p>
        </p:txBody>
      </p:sp>
      <p:sp>
        <p:nvSpPr>
          <p:cNvPr id="11" name="Oval 10"/>
          <p:cNvSpPr/>
          <p:nvPr/>
        </p:nvSpPr>
        <p:spPr>
          <a:xfrm flipH="1">
            <a:off x="5741036" y="3064014"/>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cxnSp>
        <p:nvCxnSpPr>
          <p:cNvPr id="12" name="Straight Arrow Connector 11"/>
          <p:cNvCxnSpPr/>
          <p:nvPr/>
        </p:nvCxnSpPr>
        <p:spPr>
          <a:xfrm flipH="1">
            <a:off x="3087065" y="3388105"/>
            <a:ext cx="426164" cy="4716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H="1">
            <a:off x="5428096" y="3327824"/>
            <a:ext cx="426164" cy="5319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Cube 14"/>
          <p:cNvSpPr/>
          <p:nvPr/>
        </p:nvSpPr>
        <p:spPr>
          <a:xfrm rot="20176224">
            <a:off x="5897322" y="2396083"/>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16" name="Group 13"/>
          <p:cNvGrpSpPr/>
          <p:nvPr/>
        </p:nvGrpSpPr>
        <p:grpSpPr>
          <a:xfrm rot="20176224">
            <a:off x="7020055" y="1708102"/>
            <a:ext cx="751628" cy="698077"/>
            <a:chOff x="518072" y="1352651"/>
            <a:chExt cx="1103393" cy="819530"/>
          </a:xfrm>
        </p:grpSpPr>
        <p:cxnSp>
          <p:nvCxnSpPr>
            <p:cNvPr id="19" name="Straight Arrow Connector 18"/>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rot="20176224">
            <a:off x="7215464" y="1089049"/>
            <a:ext cx="485123" cy="553998"/>
          </a:xfrm>
          <a:prstGeom prst="rect">
            <a:avLst/>
          </a:prstGeom>
          <a:noFill/>
        </p:spPr>
        <p:txBody>
          <a:bodyPr wrap="square" rtlCol="0">
            <a:spAutoFit/>
          </a:bodyPr>
          <a:lstStyle/>
          <a:p>
            <a:r>
              <a:rPr lang="de-DE" sz="3000" dirty="0" smtClean="0">
                <a:latin typeface="GFS Neohellenic Bold"/>
              </a:rPr>
              <a:t>B</a:t>
            </a:r>
          </a:p>
        </p:txBody>
      </p:sp>
      <p:cxnSp>
        <p:nvCxnSpPr>
          <p:cNvPr id="24" name="Straight Connector 23"/>
          <p:cNvCxnSpPr/>
          <p:nvPr/>
        </p:nvCxnSpPr>
        <p:spPr>
          <a:xfrm>
            <a:off x="5854260" y="3560137"/>
            <a:ext cx="2884626"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854260" y="2271865"/>
            <a:ext cx="2884626" cy="1288274"/>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6" name="Freeform 25"/>
          <p:cNvSpPr/>
          <p:nvPr/>
        </p:nvSpPr>
        <p:spPr>
          <a:xfrm>
            <a:off x="7651749" y="2852534"/>
            <a:ext cx="279602" cy="643020"/>
          </a:xfrm>
          <a:custGeom>
            <a:avLst/>
            <a:gdLst>
              <a:gd name="connsiteX0" fmla="*/ 23149 w 279721"/>
              <a:gd name="connsiteY0" fmla="*/ 844951 h 844951"/>
              <a:gd name="connsiteX1" fmla="*/ 219919 w 279721"/>
              <a:gd name="connsiteY1" fmla="*/ 613458 h 844951"/>
              <a:gd name="connsiteX2" fmla="*/ 243068 w 279721"/>
              <a:gd name="connsiteY2" fmla="*/ 289367 h 844951"/>
              <a:gd name="connsiteX3" fmla="*/ 0 w 279721"/>
              <a:gd name="connsiteY3" fmla="*/ 0 h 844951"/>
            </a:gdLst>
            <a:ahLst/>
            <a:cxnLst>
              <a:cxn ang="0">
                <a:pos x="connsiteX0" y="connsiteY0"/>
              </a:cxn>
              <a:cxn ang="0">
                <a:pos x="connsiteX1" y="connsiteY1"/>
              </a:cxn>
              <a:cxn ang="0">
                <a:pos x="connsiteX2" y="connsiteY2"/>
              </a:cxn>
              <a:cxn ang="0">
                <a:pos x="connsiteX3" y="connsiteY3"/>
              </a:cxn>
            </a:cxnLst>
            <a:rect l="l" t="t" r="r" b="b"/>
            <a:pathLst>
              <a:path w="279721" h="844951">
                <a:moveTo>
                  <a:pt x="23149" y="844951"/>
                </a:moveTo>
                <a:cubicBezTo>
                  <a:pt x="103207" y="775503"/>
                  <a:pt x="183266" y="706055"/>
                  <a:pt x="219919" y="613458"/>
                </a:cubicBezTo>
                <a:cubicBezTo>
                  <a:pt x="256572" y="520861"/>
                  <a:pt x="279721" y="391610"/>
                  <a:pt x="243068" y="289367"/>
                </a:cubicBezTo>
                <a:cubicBezTo>
                  <a:pt x="206415" y="187124"/>
                  <a:pt x="103207" y="93562"/>
                  <a:pt x="0" y="0"/>
                </a:cubicBezTo>
              </a:path>
            </a:pathLst>
          </a:cu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28" name="Picture 2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1314" y="3038747"/>
            <a:ext cx="612957" cy="348914"/>
          </a:xfrm>
          <a:prstGeom prst="rect">
            <a:avLst/>
          </a:prstGeom>
        </p:spPr>
      </p:pic>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5297" y="3935536"/>
            <a:ext cx="444500" cy="406400"/>
          </a:xfrm>
          <a:prstGeom prst="rect">
            <a:avLst/>
          </a:prstGeom>
        </p:spPr>
      </p:pic>
      <p:pic>
        <p:nvPicPr>
          <p:cNvPr id="29" name="Picture 28"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1279" y="3965388"/>
            <a:ext cx="444500" cy="406400"/>
          </a:xfrm>
          <a:prstGeom prst="rect">
            <a:avLst/>
          </a:prstGeom>
        </p:spPr>
      </p:pic>
      <p:pic>
        <p:nvPicPr>
          <p:cNvPr id="30" name="Picture 2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6608" y="2655952"/>
            <a:ext cx="273738" cy="334569"/>
          </a:xfrm>
          <a:prstGeom prst="rect">
            <a:avLst/>
          </a:prstGeom>
        </p:spPr>
      </p:pic>
      <p:pic>
        <p:nvPicPr>
          <p:cNvPr id="31" name="Picture 3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3066" y="2420255"/>
            <a:ext cx="282388" cy="332814"/>
          </a:xfrm>
          <a:prstGeom prst="rect">
            <a:avLst/>
          </a:prstGeom>
        </p:spPr>
      </p:pic>
      <p:sp>
        <p:nvSpPr>
          <p:cNvPr id="32" name="Oval 31"/>
          <p:cNvSpPr/>
          <p:nvPr/>
        </p:nvSpPr>
        <p:spPr>
          <a:xfrm flipH="1">
            <a:off x="7910215" y="2052311"/>
            <a:ext cx="342198" cy="347241"/>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pic>
        <p:nvPicPr>
          <p:cNvPr id="33" name="Picture 32"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7218" y="1668707"/>
            <a:ext cx="444500" cy="304800"/>
          </a:xfrm>
          <a:prstGeom prst="rect">
            <a:avLst/>
          </a:prstGeom>
        </p:spPr>
      </p:pic>
    </p:spTree>
    <p:extLst>
      <p:ext uri="{BB962C8B-B14F-4D97-AF65-F5344CB8AC3E}">
        <p14:creationId xmlns:p14="http://schemas.microsoft.com/office/powerpoint/2010/main" val="24935495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 Chains</a:t>
            </a:r>
            <a:endParaRPr lang="en-US" dirty="0"/>
          </a:p>
        </p:txBody>
      </p:sp>
      <p:sp>
        <p:nvSpPr>
          <p:cNvPr id="4" name="Oval 3"/>
          <p:cNvSpPr/>
          <p:nvPr/>
        </p:nvSpPr>
        <p:spPr>
          <a:xfrm flipH="1">
            <a:off x="3379797" y="3108026"/>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grpSp>
        <p:nvGrpSpPr>
          <p:cNvPr id="5" name="Group 6"/>
          <p:cNvGrpSpPr/>
          <p:nvPr/>
        </p:nvGrpSpPr>
        <p:grpSpPr>
          <a:xfrm>
            <a:off x="313805" y="2655952"/>
            <a:ext cx="1882442" cy="1808369"/>
            <a:chOff x="518072" y="1352651"/>
            <a:chExt cx="1103393" cy="819530"/>
          </a:xfrm>
        </p:grpSpPr>
        <p:cxnSp>
          <p:nvCxnSpPr>
            <p:cNvPr id="6" name="Straight Arrow Connector 5"/>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580310" y="2852534"/>
            <a:ext cx="485123" cy="553998"/>
          </a:xfrm>
          <a:prstGeom prst="rect">
            <a:avLst/>
          </a:prstGeom>
          <a:noFill/>
        </p:spPr>
        <p:txBody>
          <a:bodyPr wrap="square" rtlCol="0">
            <a:spAutoFit/>
          </a:bodyPr>
          <a:lstStyle/>
          <a:p>
            <a:r>
              <a:rPr lang="de-DE" sz="3000" dirty="0" smtClean="0">
                <a:latin typeface="GFS Neohellenic Bold"/>
              </a:rPr>
              <a:t>S</a:t>
            </a:r>
          </a:p>
        </p:txBody>
      </p:sp>
      <p:cxnSp>
        <p:nvCxnSpPr>
          <p:cNvPr id="10" name="Straight Arrow Connector 9"/>
          <p:cNvCxnSpPr/>
          <p:nvPr/>
        </p:nvCxnSpPr>
        <p:spPr>
          <a:xfrm flipH="1">
            <a:off x="3087065" y="3388105"/>
            <a:ext cx="426164" cy="4716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313805" y="4757195"/>
            <a:ext cx="8202666" cy="1015663"/>
          </a:xfrm>
          <a:prstGeom prst="rect">
            <a:avLst/>
          </a:prstGeom>
          <a:noFill/>
        </p:spPr>
        <p:txBody>
          <a:bodyPr wrap="square" rtlCol="0">
            <a:spAutoFit/>
          </a:bodyPr>
          <a:lstStyle/>
          <a:p>
            <a:r>
              <a:rPr lang="de-DE" sz="3000" dirty="0" smtClean="0">
                <a:latin typeface="Arial"/>
                <a:cs typeface="Arial"/>
              </a:rPr>
              <a:t>The </a:t>
            </a:r>
            <a:r>
              <a:rPr lang="de-DE" sz="3000" dirty="0" err="1" smtClean="0">
                <a:latin typeface="Arial"/>
                <a:cs typeface="Arial"/>
              </a:rPr>
              <a:t>coordinates</a:t>
            </a:r>
            <a:r>
              <a:rPr lang="de-DE" sz="3000" dirty="0" smtClean="0">
                <a:latin typeface="Arial"/>
                <a:cs typeface="Arial"/>
              </a:rPr>
              <a:t> </a:t>
            </a:r>
            <a:r>
              <a:rPr lang="de-DE" sz="3000" dirty="0" err="1" smtClean="0">
                <a:latin typeface="Arial"/>
                <a:cs typeface="Arial"/>
              </a:rPr>
              <a:t>of</a:t>
            </a:r>
            <a:r>
              <a:rPr lang="de-DE" sz="3000" dirty="0" smtClean="0">
                <a:latin typeface="Arial"/>
                <a:cs typeface="Arial"/>
              </a:rPr>
              <a:t> </a:t>
            </a:r>
            <a:r>
              <a:rPr lang="de-DE" sz="3000" dirty="0" err="1" smtClean="0">
                <a:latin typeface="Arial"/>
                <a:cs typeface="Arial"/>
              </a:rPr>
              <a:t>the</a:t>
            </a:r>
            <a:r>
              <a:rPr lang="de-DE" sz="3000" dirty="0" smtClean="0">
                <a:latin typeface="Arial"/>
                <a:cs typeface="Arial"/>
              </a:rPr>
              <a:t> </a:t>
            </a:r>
            <a:r>
              <a:rPr lang="de-DE" sz="3000" dirty="0" err="1" smtClean="0">
                <a:latin typeface="Arial"/>
                <a:cs typeface="Arial"/>
              </a:rPr>
              <a:t>point</a:t>
            </a:r>
            <a:r>
              <a:rPr lang="de-DE" sz="3000" dirty="0" smtClean="0">
                <a:latin typeface="Arial"/>
                <a:cs typeface="Arial"/>
              </a:rPr>
              <a:t> in </a:t>
            </a:r>
            <a:r>
              <a:rPr lang="de-DE" sz="3000" dirty="0" err="1" smtClean="0">
                <a:latin typeface="Arial"/>
                <a:cs typeface="Arial"/>
              </a:rPr>
              <a:t>the</a:t>
            </a:r>
            <a:r>
              <a:rPr lang="de-DE" sz="3000" dirty="0" smtClean="0">
                <a:latin typeface="Arial"/>
                <a:cs typeface="Arial"/>
              </a:rPr>
              <a:t> </a:t>
            </a:r>
            <a:r>
              <a:rPr lang="de-DE" sz="3000" dirty="0" err="1" smtClean="0">
                <a:latin typeface="Arial"/>
                <a:cs typeface="Arial"/>
              </a:rPr>
              <a:t>spatial</a:t>
            </a:r>
            <a:r>
              <a:rPr lang="de-DE" sz="3000" dirty="0" smtClean="0">
                <a:latin typeface="Arial"/>
                <a:cs typeface="Arial"/>
              </a:rPr>
              <a:t> </a:t>
            </a:r>
            <a:r>
              <a:rPr lang="de-DE" sz="3000" dirty="0" err="1" smtClean="0">
                <a:latin typeface="Arial"/>
                <a:cs typeface="Arial"/>
              </a:rPr>
              <a:t>frame</a:t>
            </a:r>
            <a:r>
              <a:rPr lang="de-DE" sz="3000" dirty="0" smtClean="0">
                <a:latin typeface="Arial"/>
                <a:cs typeface="Arial"/>
              </a:rPr>
              <a:t> </a:t>
            </a:r>
            <a:r>
              <a:rPr lang="de-DE" sz="3000" dirty="0" err="1" smtClean="0">
                <a:latin typeface="Arial"/>
                <a:cs typeface="Arial"/>
              </a:rPr>
              <a:t>are</a:t>
            </a:r>
            <a:r>
              <a:rPr lang="de-DE" sz="3000" dirty="0" smtClean="0">
                <a:latin typeface="Arial"/>
                <a:cs typeface="Arial"/>
              </a:rPr>
              <a:t>:</a:t>
            </a:r>
          </a:p>
        </p:txBody>
      </p:sp>
      <p:sp>
        <p:nvSpPr>
          <p:cNvPr id="15" name="Cube 14"/>
          <p:cNvSpPr/>
          <p:nvPr/>
        </p:nvSpPr>
        <p:spPr>
          <a:xfrm rot="20927639">
            <a:off x="3629041" y="2700786"/>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16" name="Oval 15"/>
          <p:cNvSpPr/>
          <p:nvPr/>
        </p:nvSpPr>
        <p:spPr>
          <a:xfrm rot="20927639" flipH="1">
            <a:off x="5726517" y="2613038"/>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cxnSp>
        <p:nvCxnSpPr>
          <p:cNvPr id="17" name="Straight Arrow Connector 16"/>
          <p:cNvCxnSpPr/>
          <p:nvPr/>
        </p:nvCxnSpPr>
        <p:spPr>
          <a:xfrm rot="20927639" flipH="1">
            <a:off x="5487958" y="2922714"/>
            <a:ext cx="426164" cy="5319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18" name="Group 24"/>
          <p:cNvGrpSpPr/>
          <p:nvPr/>
        </p:nvGrpSpPr>
        <p:grpSpPr>
          <a:xfrm rot="19503863">
            <a:off x="5462928" y="796522"/>
            <a:ext cx="2308348" cy="1651074"/>
            <a:chOff x="6006660" y="1909063"/>
            <a:chExt cx="2308348" cy="1651074"/>
          </a:xfrm>
        </p:grpSpPr>
        <p:sp>
          <p:nvSpPr>
            <p:cNvPr id="20" name="Cube 19"/>
            <p:cNvSpPr/>
            <p:nvPr/>
          </p:nvSpPr>
          <p:spPr>
            <a:xfrm>
              <a:off x="6006660" y="2923529"/>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21" name="Group 13"/>
            <p:cNvGrpSpPr/>
            <p:nvPr/>
          </p:nvGrpSpPr>
          <p:grpSpPr>
            <a:xfrm>
              <a:off x="7361621" y="2444674"/>
              <a:ext cx="751628" cy="698077"/>
              <a:chOff x="518072" y="1352651"/>
              <a:chExt cx="1103393" cy="819530"/>
            </a:xfrm>
          </p:grpSpPr>
          <p:cxnSp>
            <p:nvCxnSpPr>
              <p:cNvPr id="24" name="Straight Arrow Connector 23"/>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7829885" y="1909063"/>
              <a:ext cx="485123" cy="553998"/>
            </a:xfrm>
            <a:prstGeom prst="rect">
              <a:avLst/>
            </a:prstGeom>
            <a:noFill/>
          </p:spPr>
          <p:txBody>
            <a:bodyPr wrap="square" rtlCol="0">
              <a:spAutoFit/>
            </a:bodyPr>
            <a:lstStyle/>
            <a:p>
              <a:r>
                <a:rPr lang="de-DE" sz="3000" dirty="0" smtClean="0">
                  <a:latin typeface="GFS Neohellenic Bold"/>
                </a:rPr>
                <a:t>B</a:t>
              </a:r>
            </a:p>
          </p:txBody>
        </p:sp>
      </p:grpSp>
      <p:cxnSp>
        <p:nvCxnSpPr>
          <p:cNvPr id="27" name="Straight Connector 26"/>
          <p:cNvCxnSpPr/>
          <p:nvPr/>
        </p:nvCxnSpPr>
        <p:spPr>
          <a:xfrm>
            <a:off x="3721995" y="3560137"/>
            <a:ext cx="4935868"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3721995" y="2583096"/>
            <a:ext cx="4935868" cy="965296"/>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5961748" y="1074155"/>
            <a:ext cx="2869736" cy="2033872"/>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rot="20542217">
            <a:off x="7828566" y="1960243"/>
            <a:ext cx="168286" cy="710850"/>
          </a:xfrm>
          <a:custGeom>
            <a:avLst/>
            <a:gdLst>
              <a:gd name="connsiteX0" fmla="*/ 23149 w 279721"/>
              <a:gd name="connsiteY0" fmla="*/ 844951 h 844951"/>
              <a:gd name="connsiteX1" fmla="*/ 219919 w 279721"/>
              <a:gd name="connsiteY1" fmla="*/ 613458 h 844951"/>
              <a:gd name="connsiteX2" fmla="*/ 243068 w 279721"/>
              <a:gd name="connsiteY2" fmla="*/ 289367 h 844951"/>
              <a:gd name="connsiteX3" fmla="*/ 0 w 279721"/>
              <a:gd name="connsiteY3" fmla="*/ 0 h 844951"/>
            </a:gdLst>
            <a:ahLst/>
            <a:cxnLst>
              <a:cxn ang="0">
                <a:pos x="connsiteX0" y="connsiteY0"/>
              </a:cxn>
              <a:cxn ang="0">
                <a:pos x="connsiteX1" y="connsiteY1"/>
              </a:cxn>
              <a:cxn ang="0">
                <a:pos x="connsiteX2" y="connsiteY2"/>
              </a:cxn>
              <a:cxn ang="0">
                <a:pos x="connsiteX3" y="connsiteY3"/>
              </a:cxn>
            </a:cxnLst>
            <a:rect l="l" t="t" r="r" b="b"/>
            <a:pathLst>
              <a:path w="279721" h="844951">
                <a:moveTo>
                  <a:pt x="23149" y="844951"/>
                </a:moveTo>
                <a:cubicBezTo>
                  <a:pt x="103207" y="775503"/>
                  <a:pt x="183266" y="706055"/>
                  <a:pt x="219919" y="613458"/>
                </a:cubicBezTo>
                <a:cubicBezTo>
                  <a:pt x="256572" y="520861"/>
                  <a:pt x="279721" y="391610"/>
                  <a:pt x="243068" y="289367"/>
                </a:cubicBezTo>
                <a:cubicBezTo>
                  <a:pt x="206415" y="187124"/>
                  <a:pt x="103207" y="93562"/>
                  <a:pt x="0" y="0"/>
                </a:cubicBezTo>
              </a:path>
            </a:pathLst>
          </a:cu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31" name="Freeform 30"/>
          <p:cNvSpPr/>
          <p:nvPr/>
        </p:nvSpPr>
        <p:spPr>
          <a:xfrm rot="20542217">
            <a:off x="7793130" y="2828752"/>
            <a:ext cx="168286" cy="710850"/>
          </a:xfrm>
          <a:custGeom>
            <a:avLst/>
            <a:gdLst>
              <a:gd name="connsiteX0" fmla="*/ 23149 w 279721"/>
              <a:gd name="connsiteY0" fmla="*/ 844951 h 844951"/>
              <a:gd name="connsiteX1" fmla="*/ 219919 w 279721"/>
              <a:gd name="connsiteY1" fmla="*/ 613458 h 844951"/>
              <a:gd name="connsiteX2" fmla="*/ 243068 w 279721"/>
              <a:gd name="connsiteY2" fmla="*/ 289367 h 844951"/>
              <a:gd name="connsiteX3" fmla="*/ 0 w 279721"/>
              <a:gd name="connsiteY3" fmla="*/ 0 h 844951"/>
            </a:gdLst>
            <a:ahLst/>
            <a:cxnLst>
              <a:cxn ang="0">
                <a:pos x="connsiteX0" y="connsiteY0"/>
              </a:cxn>
              <a:cxn ang="0">
                <a:pos x="connsiteX1" y="connsiteY1"/>
              </a:cxn>
              <a:cxn ang="0">
                <a:pos x="connsiteX2" y="connsiteY2"/>
              </a:cxn>
              <a:cxn ang="0">
                <a:pos x="connsiteX3" y="connsiteY3"/>
              </a:cxn>
            </a:cxnLst>
            <a:rect l="l" t="t" r="r" b="b"/>
            <a:pathLst>
              <a:path w="279721" h="844951">
                <a:moveTo>
                  <a:pt x="23149" y="844951"/>
                </a:moveTo>
                <a:cubicBezTo>
                  <a:pt x="103207" y="775503"/>
                  <a:pt x="183266" y="706055"/>
                  <a:pt x="219919" y="613458"/>
                </a:cubicBezTo>
                <a:cubicBezTo>
                  <a:pt x="256572" y="520861"/>
                  <a:pt x="279721" y="391610"/>
                  <a:pt x="243068" y="289367"/>
                </a:cubicBezTo>
                <a:cubicBezTo>
                  <a:pt x="206415" y="187124"/>
                  <a:pt x="103207" y="93562"/>
                  <a:pt x="0" y="0"/>
                </a:cubicBezTo>
              </a:path>
            </a:pathLst>
          </a:cu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8017" y="3100888"/>
            <a:ext cx="621690" cy="353885"/>
          </a:xfrm>
          <a:prstGeom prst="rect">
            <a:avLst/>
          </a:prstGeom>
        </p:spPr>
      </p:pic>
      <p:pic>
        <p:nvPicPr>
          <p:cNvPr id="34" name="Picture 3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1314" y="2142153"/>
            <a:ext cx="612957" cy="348914"/>
          </a:xfrm>
          <a:prstGeom prst="rect">
            <a:avLst/>
          </a:prstGeom>
        </p:spPr>
      </p:pic>
      <p:pic>
        <p:nvPicPr>
          <p:cNvPr id="36" name="Picture 3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5297" y="3935536"/>
            <a:ext cx="444500" cy="406400"/>
          </a:xfrm>
          <a:prstGeom prst="rect">
            <a:avLst/>
          </a:prstGeom>
        </p:spPr>
      </p:pic>
      <p:pic>
        <p:nvPicPr>
          <p:cNvPr id="37" name="Picture 3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2732" y="3568029"/>
            <a:ext cx="444500" cy="406400"/>
          </a:xfrm>
          <a:prstGeom prst="rect">
            <a:avLst/>
          </a:prstGeom>
        </p:spPr>
      </p:pic>
      <p:pic>
        <p:nvPicPr>
          <p:cNvPr id="38" name="Picture 37"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6608" y="2655952"/>
            <a:ext cx="273738" cy="334569"/>
          </a:xfrm>
          <a:prstGeom prst="rect">
            <a:avLst/>
          </a:prstGeom>
        </p:spPr>
      </p:pic>
      <p:pic>
        <p:nvPicPr>
          <p:cNvPr id="39" name="Picture 38"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4844" y="1985228"/>
            <a:ext cx="282388" cy="332814"/>
          </a:xfrm>
          <a:prstGeom prst="rect">
            <a:avLst/>
          </a:prstGeom>
        </p:spPr>
      </p:pic>
      <p:sp>
        <p:nvSpPr>
          <p:cNvPr id="41" name="Oval 40"/>
          <p:cNvSpPr/>
          <p:nvPr/>
        </p:nvSpPr>
        <p:spPr>
          <a:xfrm flipH="1">
            <a:off x="7689436" y="1192774"/>
            <a:ext cx="342198" cy="347241"/>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pic>
        <p:nvPicPr>
          <p:cNvPr id="42" name="Picture 41"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2767" y="799555"/>
            <a:ext cx="444500" cy="304800"/>
          </a:xfrm>
          <a:prstGeom prst="rect">
            <a:avLst/>
          </a:prstGeom>
        </p:spPr>
      </p:pic>
      <p:pic>
        <p:nvPicPr>
          <p:cNvPr id="43" name="Picture 42"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040" y="6056686"/>
            <a:ext cx="8396941" cy="453557"/>
          </a:xfrm>
          <a:prstGeom prst="rect">
            <a:avLst/>
          </a:prstGeom>
        </p:spPr>
      </p:pic>
      <p:sp>
        <p:nvSpPr>
          <p:cNvPr id="11" name="Rectangle 10"/>
          <p:cNvSpPr/>
          <p:nvPr/>
        </p:nvSpPr>
        <p:spPr>
          <a:xfrm>
            <a:off x="6609947" y="5917460"/>
            <a:ext cx="1702999" cy="692775"/>
          </a:xfrm>
          <a:prstGeom prst="rect">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2925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35568E-6 -3.23924E-6 L -0.18514 -3.23924E-6 " pathEditMode="relative" rAng="0" ptsTypes="AA">
                                      <p:cBhvr>
                                        <p:cTn id="6" dur="2000" fill="hold"/>
                                        <p:tgtEl>
                                          <p:spTgt spid="11"/>
                                        </p:tgtEl>
                                        <p:attrNameLst>
                                          <p:attrName>ppt_x</p:attrName>
                                          <p:attrName>ppt_y</p:attrName>
                                        </p:attrNameLst>
                                      </p:cBhvr>
                                      <p:rCtr x="-925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Pose Parameters</a:t>
            </a:r>
            <a:endParaRPr lang="en-US" dirty="0"/>
          </a:p>
        </p:txBody>
      </p:sp>
      <p:pic>
        <p:nvPicPr>
          <p:cNvPr id="4" name="Picture 3" descr="dqbs_tj10smooth6_v_template_rigid_28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5" y="1069118"/>
            <a:ext cx="4112823" cy="4140351"/>
          </a:xfrm>
          <a:prstGeom prst="rect">
            <a:avLst/>
          </a:prstGeom>
        </p:spPr>
      </p:pic>
      <p:sp>
        <p:nvSpPr>
          <p:cNvPr id="6" name="Oval 5"/>
          <p:cNvSpPr/>
          <p:nvPr/>
        </p:nvSpPr>
        <p:spPr>
          <a:xfrm>
            <a:off x="2873062" y="1750014"/>
            <a:ext cx="200464" cy="1904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192245" y="4878685"/>
            <a:ext cx="202456" cy="189434"/>
          </a:xfrm>
          <a:prstGeom prst="ellipse">
            <a:avLst/>
          </a:prstGeom>
          <a:solidFill>
            <a:srgbClr val="FF66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274382" y="5273918"/>
            <a:ext cx="492912" cy="0"/>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17072" y="5273918"/>
            <a:ext cx="523634" cy="0"/>
          </a:xfrm>
          <a:prstGeom prst="line">
            <a:avLst/>
          </a:prstGeom>
          <a:ln w="76200"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014440" y="3455208"/>
            <a:ext cx="4787897" cy="861774"/>
          </a:xfrm>
          <a:prstGeom prst="rect">
            <a:avLst/>
          </a:prstGeom>
          <a:noFill/>
        </p:spPr>
        <p:txBody>
          <a:bodyPr wrap="square" rtlCol="0">
            <a:spAutoFit/>
          </a:bodyPr>
          <a:lstStyle/>
          <a:p>
            <a:r>
              <a:rPr lang="en-US" sz="2500" dirty="0" smtClean="0">
                <a:latin typeface="Arial"/>
                <a:cs typeface="Arial"/>
              </a:rPr>
              <a:t>The pose defined as the vector of concatenated part axis-angles</a:t>
            </a:r>
          </a:p>
        </p:txBody>
      </p:sp>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7551" y="4625140"/>
            <a:ext cx="3730438" cy="584628"/>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7551" y="2168712"/>
            <a:ext cx="3365500" cy="520700"/>
          </a:xfrm>
          <a:prstGeom prst="rect">
            <a:avLst/>
          </a:prstGeom>
        </p:spPr>
      </p:pic>
      <p:sp>
        <p:nvSpPr>
          <p:cNvPr id="14" name="TextBox 13"/>
          <p:cNvSpPr txBox="1"/>
          <p:nvPr/>
        </p:nvSpPr>
        <p:spPr>
          <a:xfrm>
            <a:off x="4147428" y="1622593"/>
            <a:ext cx="4787897" cy="477054"/>
          </a:xfrm>
          <a:prstGeom prst="rect">
            <a:avLst/>
          </a:prstGeom>
          <a:noFill/>
        </p:spPr>
        <p:txBody>
          <a:bodyPr wrap="square" rtlCol="0">
            <a:spAutoFit/>
          </a:bodyPr>
          <a:lstStyle/>
          <a:p>
            <a:r>
              <a:rPr lang="en-US" sz="2500" dirty="0" smtClean="0">
                <a:latin typeface="Arial"/>
                <a:cs typeface="Arial"/>
              </a:rPr>
              <a:t>Given a set of joint locations</a:t>
            </a:r>
          </a:p>
        </p:txBody>
      </p:sp>
      <p:pic>
        <p:nvPicPr>
          <p:cNvPr id="10" name="Picture 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4491" y="1426052"/>
            <a:ext cx="208803" cy="255204"/>
          </a:xfrm>
          <a:prstGeom prst="rect">
            <a:avLst/>
          </a:prstGeom>
        </p:spPr>
      </p:pic>
      <p:pic>
        <p:nvPicPr>
          <p:cNvPr id="15" name="Picture 1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5785" y="4861486"/>
            <a:ext cx="328706" cy="271182"/>
          </a:xfrm>
          <a:prstGeom prst="rect">
            <a:avLst/>
          </a:prstGeom>
        </p:spPr>
      </p:pic>
      <p:cxnSp>
        <p:nvCxnSpPr>
          <p:cNvPr id="19" name="Straight Connector 18"/>
          <p:cNvCxnSpPr/>
          <p:nvPr/>
        </p:nvCxnSpPr>
        <p:spPr>
          <a:xfrm>
            <a:off x="5180326" y="2769481"/>
            <a:ext cx="492912" cy="0"/>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655255" y="2769481"/>
            <a:ext cx="523634" cy="0"/>
          </a:xfrm>
          <a:prstGeom prst="line">
            <a:avLst/>
          </a:prstGeom>
          <a:ln w="76200" cmpd="sng">
            <a:solidFill>
              <a:srgbClr val="FF6600"/>
            </a:solidFill>
          </a:ln>
        </p:spPr>
        <p:style>
          <a:lnRef idx="2">
            <a:schemeClr val="accent1"/>
          </a:lnRef>
          <a:fillRef idx="0">
            <a:schemeClr val="accent1"/>
          </a:fillRef>
          <a:effectRef idx="1">
            <a:schemeClr val="accent1"/>
          </a:effectRef>
          <a:fontRef idx="minor">
            <a:schemeClr val="tx1"/>
          </a:fontRef>
        </p:style>
      </p:cxnSp>
      <p:pic>
        <p:nvPicPr>
          <p:cNvPr id="5" name="Picture 4"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418" y="5440347"/>
            <a:ext cx="342900" cy="317500"/>
          </a:xfrm>
          <a:prstGeom prst="rect">
            <a:avLst/>
          </a:prstGeom>
        </p:spPr>
      </p:pic>
      <p:sp>
        <p:nvSpPr>
          <p:cNvPr id="16" name="TextBox 15"/>
          <p:cNvSpPr txBox="1"/>
          <p:nvPr/>
        </p:nvSpPr>
        <p:spPr>
          <a:xfrm>
            <a:off x="2764492" y="5914646"/>
            <a:ext cx="6037846" cy="707886"/>
          </a:xfrm>
          <a:prstGeom prst="rect">
            <a:avLst/>
          </a:prstGeom>
          <a:noFill/>
        </p:spPr>
        <p:txBody>
          <a:bodyPr wrap="square" rtlCol="0">
            <a:spAutoFit/>
          </a:bodyPr>
          <a:lstStyle/>
          <a:p>
            <a:r>
              <a:rPr lang="en-US" sz="2000" dirty="0">
                <a:latin typeface="Arial"/>
                <a:cs typeface="Arial"/>
              </a:rPr>
              <a:t>Pons-Moll &amp; </a:t>
            </a:r>
            <a:r>
              <a:rPr lang="en-US" sz="2000" dirty="0" err="1" smtClean="0">
                <a:latin typeface="Arial"/>
                <a:cs typeface="Arial"/>
              </a:rPr>
              <a:t>Rosenhahn</a:t>
            </a:r>
            <a:r>
              <a:rPr lang="en-US" sz="2000" dirty="0">
                <a:latin typeface="Arial"/>
                <a:cs typeface="Arial"/>
              </a:rPr>
              <a:t> </a:t>
            </a:r>
            <a:r>
              <a:rPr lang="en-US" sz="2000" dirty="0" smtClean="0">
                <a:latin typeface="Arial"/>
                <a:cs typeface="Arial"/>
              </a:rPr>
              <a:t>2011</a:t>
            </a:r>
          </a:p>
          <a:p>
            <a:r>
              <a:rPr lang="en-US" sz="2000" dirty="0" smtClean="0">
                <a:latin typeface="Arial"/>
                <a:cs typeface="Arial"/>
              </a:rPr>
              <a:t>Model-based Pose Estimation. Looking at People. </a:t>
            </a:r>
          </a:p>
        </p:txBody>
      </p:sp>
    </p:spTree>
    <p:extLst>
      <p:ext uri="{BB962C8B-B14F-4D97-AF65-F5344CB8AC3E}">
        <p14:creationId xmlns:p14="http://schemas.microsoft.com/office/powerpoint/2010/main" val="69680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000" dirty="0"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7488</TotalTime>
  <Words>6493</Words>
  <Application>Microsoft Macintosh PowerPoint</Application>
  <PresentationFormat>On-screen Show (4:3)</PresentationFormat>
  <Paragraphs>603</Paragraphs>
  <Slides>68</Slides>
  <Notes>68</Notes>
  <HiddenSlides>1</HiddenSlides>
  <MMClips>16</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Modeling Human Bodies  Vertex Based Models</vt:lpstr>
      <vt:lpstr>Problems with Triangle Based Models</vt:lpstr>
      <vt:lpstr>Two deformation models</vt:lpstr>
      <vt:lpstr>Rotation with Exponential Maps</vt:lpstr>
      <vt:lpstr>Joint Rigid Body Motion</vt:lpstr>
      <vt:lpstr>Kinematic Chains</vt:lpstr>
      <vt:lpstr>Kinematic Chains</vt:lpstr>
      <vt:lpstr>Kinematic Chains</vt:lpstr>
      <vt:lpstr>Pose Parameters</vt:lpstr>
      <vt:lpstr>Kinematic Chain Problems</vt:lpstr>
      <vt:lpstr>Linear Blend Skinning</vt:lpstr>
      <vt:lpstr>Binding Matrices</vt:lpstr>
      <vt:lpstr>Linear Blend Skinning</vt:lpstr>
      <vt:lpstr>Standard Skinning</vt:lpstr>
      <vt:lpstr>Standard Skinning</vt:lpstr>
      <vt:lpstr>Standard Skinning</vt:lpstr>
      <vt:lpstr>Standard Skinning</vt:lpstr>
      <vt:lpstr>Skinning function</vt:lpstr>
      <vt:lpstr>LBS problems</vt:lpstr>
      <vt:lpstr>Standard Skinning</vt:lpstr>
      <vt:lpstr>Solution: Blend Shapes</vt:lpstr>
      <vt:lpstr>Pose Blend Shapes</vt:lpstr>
      <vt:lpstr>How to predict Blend Shapes ?</vt:lpstr>
      <vt:lpstr>Scattered Data Interpolation</vt:lpstr>
      <vt:lpstr>Problems Scattered Data Interpolation</vt:lpstr>
      <vt:lpstr>Problems</vt:lpstr>
      <vt:lpstr>More Problems</vt:lpstr>
      <vt:lpstr>SMPL</vt:lpstr>
      <vt:lpstr>PowerPoint Presentation</vt:lpstr>
      <vt:lpstr>SMPL Philosophy</vt:lpstr>
      <vt:lpstr>Pipeline</vt:lpstr>
      <vt:lpstr>Pipeline</vt:lpstr>
      <vt:lpstr>Pipeline</vt:lpstr>
      <vt:lpstr>Pipeline</vt:lpstr>
      <vt:lpstr>Standard Skinning</vt:lpstr>
      <vt:lpstr>Parameterized Skinning</vt:lpstr>
      <vt:lpstr>SMPL: BS are a parametric function of pose</vt:lpstr>
      <vt:lpstr>Parameterized Skinning</vt:lpstr>
      <vt:lpstr>Parameterized Skinning</vt:lpstr>
      <vt:lpstr>Neck Rotation</vt:lpstr>
      <vt:lpstr>Parameterized Skinning</vt:lpstr>
      <vt:lpstr>Pose Blend Shapes</vt:lpstr>
      <vt:lpstr>Neck Rotation</vt:lpstr>
      <vt:lpstr>Joint Location Estimation</vt:lpstr>
      <vt:lpstr>Joint Location Estimation</vt:lpstr>
      <vt:lpstr>Adding a shape space</vt:lpstr>
      <vt:lpstr>Adding a shape space</vt:lpstr>
      <vt:lpstr>PowerPoint Presentation</vt:lpstr>
      <vt:lpstr>PowerPoint Presentation</vt:lpstr>
      <vt:lpstr>Parameterized Skinning</vt:lpstr>
      <vt:lpstr>SMPL</vt:lpstr>
      <vt:lpstr>PowerPoint Presentation</vt:lpstr>
      <vt:lpstr>Model Training</vt:lpstr>
      <vt:lpstr>Model Training</vt:lpstr>
      <vt:lpstr>Training</vt:lpstr>
      <vt:lpstr>Training Details</vt:lpstr>
      <vt:lpstr>Number of Parameters Learned</vt:lpstr>
      <vt:lpstr>PowerPoint Presentation</vt:lpstr>
      <vt:lpstr>PowerPoint Presentation</vt:lpstr>
      <vt:lpstr>PowerPoint Presentation</vt:lpstr>
      <vt:lpstr>PowerPoint Presentation</vt:lpstr>
      <vt:lpstr>Pose Blendshapes</vt:lpstr>
      <vt:lpstr>Comparison with BlendSCAPE</vt:lpstr>
      <vt:lpstr>Comparison with BlendSCAPE</vt:lpstr>
      <vt:lpstr>Comparison with BlendSCAPE</vt:lpstr>
      <vt:lpstr>Comparison with BlendSCAPE</vt:lpstr>
      <vt:lpstr>Conclusion</vt:lpstr>
      <vt:lpstr>SMPL results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Built a Digital Body</dc:title>
  <dc:creator>Gerard Pons-Moll</dc:creator>
  <cp:lastModifiedBy>Gerard Pons-Moll</cp:lastModifiedBy>
  <cp:revision>297</cp:revision>
  <dcterms:created xsi:type="dcterms:W3CDTF">2015-12-01T19:32:42Z</dcterms:created>
  <dcterms:modified xsi:type="dcterms:W3CDTF">2016-01-04T18:16:10Z</dcterms:modified>
</cp:coreProperties>
</file>