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310" r:id="rId4"/>
    <p:sldId id="261" r:id="rId5"/>
    <p:sldId id="263" r:id="rId6"/>
    <p:sldId id="264" r:id="rId7"/>
    <p:sldId id="268" r:id="rId8"/>
    <p:sldId id="269" r:id="rId9"/>
    <p:sldId id="291" r:id="rId10"/>
    <p:sldId id="272" r:id="rId11"/>
    <p:sldId id="273" r:id="rId12"/>
    <p:sldId id="306" r:id="rId13"/>
    <p:sldId id="309" r:id="rId14"/>
    <p:sldId id="308" r:id="rId15"/>
    <p:sldId id="258" r:id="rId16"/>
    <p:sldId id="285" r:id="rId17"/>
    <p:sldId id="286" r:id="rId18"/>
    <p:sldId id="292" r:id="rId19"/>
    <p:sldId id="304" r:id="rId20"/>
    <p:sldId id="288" r:id="rId21"/>
    <p:sldId id="278" r:id="rId22"/>
    <p:sldId id="311" r:id="rId23"/>
    <p:sldId id="279" r:id="rId24"/>
    <p:sldId id="280" r:id="rId25"/>
    <p:sldId id="281" r:id="rId26"/>
    <p:sldId id="289" r:id="rId27"/>
    <p:sldId id="283" r:id="rId28"/>
    <p:sldId id="290"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4572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2pPr>
    <a:lvl3pPr marL="0" marR="0" indent="9144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3pPr>
    <a:lvl4pPr marL="0" marR="0" indent="13716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4pPr>
    <a:lvl5pPr marL="0" marR="0" indent="18288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5pPr>
    <a:lvl6pPr marL="0" marR="0" indent="22860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6pPr>
    <a:lvl7pPr marL="0" marR="0" indent="27432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7pPr>
    <a:lvl8pPr marL="0" marR="0" indent="32004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8pPr>
    <a:lvl9pPr marL="0" marR="0" indent="365760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9pPr>
  </p:defaultTextStyle>
  <p:extLst>
    <p:ext uri="{EFAFB233-063F-42B5-8137-9DF3F51BA10A}">
      <p15:sldGuideLst xmlns:p15="http://schemas.microsoft.com/office/powerpoint/2012/main">
        <p15:guide id="1" orient="horz" pos="6586">
          <p15:clr>
            <a:srgbClr val="A4A3A4"/>
          </p15:clr>
        </p15:guide>
        <p15:guide id="2" pos="119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04" autoAdjust="0"/>
    <p:restoredTop sz="83755" autoAdjust="0"/>
  </p:normalViewPr>
  <p:slideViewPr>
    <p:cSldViewPr snapToGrid="0" snapToObjects="1">
      <p:cViewPr varScale="1">
        <p:scale>
          <a:sx n="54" d="100"/>
          <a:sy n="54" d="100"/>
        </p:scale>
        <p:origin x="1224" y="232"/>
      </p:cViewPr>
      <p:guideLst>
        <p:guide orient="horz" pos="6586"/>
        <p:guide pos="11973"/>
      </p:guideLst>
    </p:cSldViewPr>
  </p:slideViewPr>
  <p:outlineViewPr>
    <p:cViewPr>
      <p:scale>
        <a:sx n="33" d="100"/>
        <a:sy n="33" d="100"/>
      </p:scale>
      <p:origin x="0" y="6776"/>
    </p:cViewPr>
  </p:outlineViewPr>
  <p:notesTextViewPr>
    <p:cViewPr>
      <p:scale>
        <a:sx n="100" d="100"/>
        <a:sy n="100" d="100"/>
      </p:scale>
      <p:origin x="0" y="0"/>
    </p:cViewPr>
  </p:notesTextViewPr>
  <p:sorterViewPr>
    <p:cViewPr>
      <p:scale>
        <a:sx n="66" d="100"/>
        <a:sy n="66" d="100"/>
      </p:scale>
      <p:origin x="0" y="12264"/>
    </p:cViewPr>
  </p:sorterViewPr>
  <p:notesViewPr>
    <p:cSldViewPr snapToGrid="0" snapToObjects="1" showGuides="1">
      <p:cViewPr varScale="1">
        <p:scale>
          <a:sx n="49" d="100"/>
          <a:sy n="49" d="100"/>
        </p:scale>
        <p:origin x="-29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93BE98-0BA1-3248-BC62-EEB0623A06D7}" type="datetimeFigureOut">
              <a:rPr lang="en-US" smtClean="0"/>
              <a:t>5/18/20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35B9AC-9020-554F-A937-55331C7FF3A5}" type="slidenum">
              <a:rPr lang="en-US" smtClean="0"/>
              <a:t>‹#›</a:t>
            </a:fld>
            <a:endParaRPr lang="en-US"/>
          </a:p>
        </p:txBody>
      </p:sp>
    </p:spTree>
    <p:extLst>
      <p:ext uri="{BB962C8B-B14F-4D97-AF65-F5344CB8AC3E}">
        <p14:creationId xmlns:p14="http://schemas.microsoft.com/office/powerpoint/2010/main" val="2270679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74100421"/>
      </p:ext>
    </p:extLst>
  </p:cSld>
  <p:clrMap bg1="lt1" tx1="dk1" bg2="lt2" tx2="dk2" accent1="accent1" accent2="accent2" accent3="accent3" accent4="accent4" accent5="accent5" accent6="accent6" hlink="hlink" folHlink="folHlink"/>
  <p:notesStyle>
    <a:lvl1pPr latinLnBrk="0">
      <a:defRPr>
        <a:latin typeface="+mn-lt"/>
        <a:ea typeface="+mn-ea"/>
        <a:cs typeface="+mn-cs"/>
        <a:sym typeface="Calibri"/>
      </a:defRPr>
    </a:lvl1pPr>
    <a:lvl2pPr indent="228600" latinLnBrk="0">
      <a:defRPr>
        <a:latin typeface="+mn-lt"/>
        <a:ea typeface="+mn-ea"/>
        <a:cs typeface="+mn-cs"/>
        <a:sym typeface="Calibri"/>
      </a:defRPr>
    </a:lvl2pPr>
    <a:lvl3pPr indent="457200" latinLnBrk="0">
      <a:defRPr>
        <a:latin typeface="+mn-lt"/>
        <a:ea typeface="+mn-ea"/>
        <a:cs typeface="+mn-cs"/>
        <a:sym typeface="Calibri"/>
      </a:defRPr>
    </a:lvl3pPr>
    <a:lvl4pPr indent="685800" latinLnBrk="0">
      <a:defRPr>
        <a:latin typeface="+mn-lt"/>
        <a:ea typeface="+mn-ea"/>
        <a:cs typeface="+mn-cs"/>
        <a:sym typeface="Calibri"/>
      </a:defRPr>
    </a:lvl4pPr>
    <a:lvl5pPr indent="914400" latinLnBrk="0">
      <a:defRPr>
        <a:latin typeface="+mn-lt"/>
        <a:ea typeface="+mn-ea"/>
        <a:cs typeface="+mn-cs"/>
        <a:sym typeface="Calibri"/>
      </a:defRPr>
    </a:lvl5pPr>
    <a:lvl6pPr indent="1143000" latinLnBrk="0">
      <a:defRPr>
        <a:latin typeface="+mn-lt"/>
        <a:ea typeface="+mn-ea"/>
        <a:cs typeface="+mn-cs"/>
        <a:sym typeface="Calibri"/>
      </a:defRPr>
    </a:lvl6pPr>
    <a:lvl7pPr indent="1371600" latinLnBrk="0">
      <a:defRPr>
        <a:latin typeface="+mn-lt"/>
        <a:ea typeface="+mn-ea"/>
        <a:cs typeface="+mn-cs"/>
        <a:sym typeface="Calibri"/>
      </a:defRPr>
    </a:lvl7pPr>
    <a:lvl8pPr indent="1600200" latinLnBrk="0">
      <a:defRPr>
        <a:latin typeface="+mn-lt"/>
        <a:ea typeface="+mn-ea"/>
        <a:cs typeface="+mn-cs"/>
        <a:sym typeface="Calibri"/>
      </a:defRPr>
    </a:lvl8pPr>
    <a:lvl9pPr indent="1828800" latinLnBrk="0">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(Jon please ignore</a:t>
            </a:r>
            <a:r>
              <a:rPr lang="en-US" baseline="0" dirty="0"/>
              <a:t> this slide):</a:t>
            </a:r>
            <a:endParaRPr lang="en-US" dirty="0"/>
          </a:p>
          <a:p>
            <a:r>
              <a:rPr lang="en-US" dirty="0"/>
              <a:t>Hi, my</a:t>
            </a:r>
            <a:r>
              <a:rPr lang="en-US" baseline="0" dirty="0"/>
              <a:t> name is </a:t>
            </a:r>
            <a:r>
              <a:rPr lang="en-US" baseline="0" dirty="0" err="1"/>
              <a:t>Angjoo</a:t>
            </a:r>
            <a:r>
              <a:rPr lang="en-US" baseline="0" dirty="0"/>
              <a:t> and I will present our work: Keep it SMPL, Automatic Estimation of 3D human pose and shape from a single image.</a:t>
            </a:r>
            <a:endParaRPr lang="en-US" dirty="0"/>
          </a:p>
        </p:txBody>
      </p:sp>
    </p:spTree>
    <p:extLst>
      <p:ext uri="{BB962C8B-B14F-4D97-AF65-F5344CB8AC3E}">
        <p14:creationId xmlns:p14="http://schemas.microsoft.com/office/powerpoint/2010/main" val="62622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lvl1pPr defTabSz="457200">
              <a:defRPr sz="1200"/>
            </a:lvl1pPr>
          </a:lstStyle>
          <a:p>
            <a:r>
              <a:rPr sz="1800" dirty="0"/>
              <a:t>For the CNN stage, we use a recently published method called DeepCut</a:t>
            </a:r>
            <a:r>
              <a:rPr lang="en-US" sz="1800" dirty="0"/>
              <a:t>,</a:t>
            </a:r>
            <a:r>
              <a:rPr lang="en-US" sz="1800" baseline="0" dirty="0"/>
              <a:t> which outputs </a:t>
            </a:r>
            <a:r>
              <a:rPr sz="1800" dirty="0"/>
              <a:t>a set of 2D joints with confidence values. </a:t>
            </a:r>
            <a:endParaRPr lang="en-US" sz="1800" dirty="0"/>
          </a:p>
          <a:p>
            <a:r>
              <a:rPr lang="en-US" sz="1800" dirty="0"/>
              <a:t>Note</a:t>
            </a:r>
            <a:r>
              <a:rPr lang="en-US" sz="1800" baseline="0" dirty="0"/>
              <a:t> that </a:t>
            </a:r>
            <a:r>
              <a:rPr lang="en-US" sz="1800" dirty="0"/>
              <a:t>you</a:t>
            </a:r>
            <a:r>
              <a:rPr lang="en-US" sz="1800" baseline="0" dirty="0"/>
              <a:t> could replace this with any 2D joint detectors</a:t>
            </a:r>
            <a:endParaRPr lang="en-US" sz="1800" dirty="0"/>
          </a:p>
          <a:p>
            <a:endParaRPr lang="en-US" sz="1800" dirty="0"/>
          </a:p>
          <a:p>
            <a:endParaRPr sz="1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a:t>
            </a:r>
            <a:r>
              <a:rPr lang="en-US" baseline="0" dirty="0"/>
              <a:t> 3D</a:t>
            </a:r>
            <a:r>
              <a:rPr lang="en-US" dirty="0"/>
              <a:t> generative</a:t>
            </a:r>
            <a:r>
              <a:rPr lang="en-US" baseline="0" dirty="0"/>
              <a:t> model of humans, we use SMPL where the human body is parameterized by SHAPE[show] and Pose [show]</a:t>
            </a:r>
          </a:p>
          <a:p>
            <a:r>
              <a:rPr lang="en-US" baseline="0" dirty="0"/>
              <a:t>The shape is characterized by the coefficients of a PCA shape space, BETA: (play video). </a:t>
            </a:r>
          </a:p>
          <a:p>
            <a:r>
              <a:rPr lang="en-US" baseline="0" dirty="0"/>
              <a:t>The POSE[show] is represented by the relative rotation of 23 joints in a kinematic tree , THETA</a:t>
            </a:r>
            <a:endParaRPr lang="en-US" dirty="0"/>
          </a:p>
        </p:txBody>
      </p:sp>
    </p:spTree>
    <p:extLst>
      <p:ext uri="{BB962C8B-B14F-4D97-AF65-F5344CB8AC3E}">
        <p14:creationId xmlns:p14="http://schemas.microsoft.com/office/powerpoint/2010/main" val="415530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defTabSz="457200">
              <a:defRPr sz="1200"/>
            </a:pPr>
            <a:r>
              <a:rPr lang="en-US" sz="1800" baseline="0" dirty="0"/>
              <a:t>To fit beta and theta parameters to the detected 2D joints, we minimize [show] an objective function, which is a sum of a data term and four priors.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data term depends on body joints.</a:t>
            </a:r>
            <a:r>
              <a:rPr lang="en-US" baseline="0" dirty="0"/>
              <a:t> </a:t>
            </a:r>
            <a:r>
              <a:rPr lang="en-US" dirty="0"/>
              <a:t>In </a:t>
            </a:r>
            <a:r>
              <a:rPr lang="en-US" baseline="0" dirty="0"/>
              <a:t>SMPL, the joints are [show] regressed from the shape and pose parameters.</a:t>
            </a:r>
          </a:p>
          <a:p>
            <a:r>
              <a:rPr lang="en-US" baseline="0" dirty="0"/>
              <a:t>Using these 3D joints from SMPL, we compute the joint projection error,, </a:t>
            </a:r>
            <a:endParaRPr lang="en-US" dirty="0"/>
          </a:p>
        </p:txBody>
      </p:sp>
    </p:spTree>
    <p:extLst>
      <p:ext uri="{BB962C8B-B14F-4D97-AF65-F5344CB8AC3E}">
        <p14:creationId xmlns:p14="http://schemas.microsoft.com/office/powerpoint/2010/main" val="169189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defTabSz="457200">
              <a:defRPr sz="1200"/>
            </a:pPr>
            <a:r>
              <a:rPr lang="en-US" sz="1800" baseline="0" dirty="0"/>
              <a:t>, which</a:t>
            </a:r>
            <a:r>
              <a:rPr lang="en-US" sz="1800" dirty="0"/>
              <a:t> penalizes the differences betwee</a:t>
            </a:r>
            <a:r>
              <a:rPr lang="en-US" sz="1800" baseline="0" dirty="0"/>
              <a:t>n the detected 2D joints and the projected SMPL joints. We solve for the camera parameters as well. </a:t>
            </a:r>
          </a:p>
          <a:p>
            <a:pPr defTabSz="457200">
              <a:defRPr sz="1200"/>
            </a:pPr>
            <a:r>
              <a:rPr lang="en-US" sz="1800" baseline="0" dirty="0"/>
              <a:t>Here, we show how SMPL change during optimization from the template to the final shape.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defTabSz="457200">
              <a:defRPr sz="1500"/>
            </a:pPr>
            <a:r>
              <a:rPr lang="en-US" sz="1800" dirty="0"/>
              <a:t>However,</a:t>
            </a:r>
            <a:r>
              <a:rPr lang="en-US" sz="1800" baseline="0" dirty="0"/>
              <a:t> this problem </a:t>
            </a:r>
            <a:r>
              <a:rPr sz="1800" dirty="0"/>
              <a:t>is fundamentally ambiguous</a:t>
            </a:r>
            <a:r>
              <a:rPr lang="en-US" sz="1800" dirty="0"/>
              <a:t>,</a:t>
            </a:r>
            <a:r>
              <a:rPr lang="en-US" sz="1800" baseline="0" dirty="0"/>
              <a:t> because</a:t>
            </a:r>
            <a:r>
              <a:rPr sz="1800" dirty="0"/>
              <a:t> </a:t>
            </a:r>
            <a:r>
              <a:rPr lang="en-US" sz="1800" dirty="0"/>
              <a:t>many</a:t>
            </a:r>
            <a:r>
              <a:rPr sz="1800" dirty="0"/>
              <a:t> </a:t>
            </a:r>
            <a:r>
              <a:rPr lang="en-US" sz="1800" dirty="0"/>
              <a:t>3D </a:t>
            </a:r>
            <a:r>
              <a:rPr sz="1800" dirty="0"/>
              <a:t>poses and shapes can explain the same </a:t>
            </a:r>
            <a:r>
              <a:rPr lang="en-US" sz="1800" dirty="0"/>
              <a:t>2D </a:t>
            </a:r>
            <a:r>
              <a:rPr sz="1800" dirty="0"/>
              <a:t>image.</a:t>
            </a:r>
          </a:p>
          <a:p>
            <a:pPr defTabSz="457200">
              <a:defRPr sz="1500"/>
            </a:pPr>
            <a:r>
              <a:rPr lang="en-US" sz="1800" dirty="0"/>
              <a:t>For</a:t>
            </a:r>
            <a:r>
              <a:rPr lang="en-US" sz="1800" baseline="0" dirty="0"/>
              <a:t> example, given this image of a man standing, this model looks like </a:t>
            </a:r>
            <a:r>
              <a:rPr sz="1800" dirty="0"/>
              <a:t>a reasonable explanatio</a:t>
            </a:r>
            <a:r>
              <a:rPr lang="en-US" sz="1800" dirty="0"/>
              <a:t>n</a:t>
            </a:r>
            <a:r>
              <a:rPr sz="1800" dirty="0"/>
              <a:t>, but if we see it from another side</a:t>
            </a:r>
            <a:r>
              <a:rPr lang="en-US" sz="1800" dirty="0"/>
              <a:t>[show]</a:t>
            </a:r>
            <a:r>
              <a:rPr sz="1800" dirty="0"/>
              <a:t>, we see that </a:t>
            </a:r>
            <a:r>
              <a:rPr lang="en-US" sz="1800" baseline="0" dirty="0"/>
              <a:t>the knees are bent</a:t>
            </a:r>
            <a:r>
              <a:rPr lang="en-US" sz="1800" dirty="0"/>
              <a:t> eve</a:t>
            </a:r>
            <a:r>
              <a:rPr lang="en-US" sz="1800" baseline="0" dirty="0"/>
              <a:t>n though they shouldn’t be. To overcome this, </a:t>
            </a:r>
            <a:r>
              <a:rPr sz="1800" dirty="0"/>
              <a:t>we need a good prior. </a:t>
            </a:r>
            <a:endParaRPr lang="en-US" sz="1800" dirty="0"/>
          </a:p>
          <a:p>
            <a:pPr defTabSz="457200">
              <a:defRPr sz="1500"/>
            </a:pPr>
            <a:endParaRPr lang="en-US" sz="18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a:t>So,</a:t>
            </a:r>
            <a:r>
              <a:rPr lang="en-US" sz="1800" baseline="0" dirty="0"/>
              <a:t> we learn a multi-modal pose prior [show] from nearly 1 million poses in the CMU </a:t>
            </a:r>
            <a:r>
              <a:rPr lang="en-US" sz="1800" baseline="0" dirty="0" err="1"/>
              <a:t>mocap</a:t>
            </a:r>
            <a:r>
              <a:rPr lang="en-US" sz="1800" baseline="0" dirty="0"/>
              <a:t> dataset. </a:t>
            </a:r>
          </a:p>
          <a:p>
            <a:pPr marL="0" marR="0" indent="0" defTabSz="914400" eaLnBrk="1" fontAlgn="auto" latinLnBrk="0" hangingPunct="1">
              <a:lnSpc>
                <a:spcPct val="100000"/>
              </a:lnSpc>
              <a:spcBef>
                <a:spcPts val="0"/>
              </a:spcBef>
              <a:spcAft>
                <a:spcPts val="0"/>
              </a:spcAft>
              <a:buClrTx/>
              <a:buSzTx/>
              <a:buFontTx/>
              <a:buNone/>
              <a:tabLst/>
              <a:defRPr/>
            </a:pPr>
            <a:r>
              <a:rPr lang="en-US" sz="1800" baseline="0" dirty="0"/>
              <a:t>For the shape prior, [show] we use SMPL’s PCA space, which was obtained from thousands of scans. This</a:t>
            </a:r>
            <a:r>
              <a:rPr lang="en-US" sz="1800" dirty="0"/>
              <a:t> captures</a:t>
            </a:r>
            <a:r>
              <a:rPr lang="en-US" sz="1800" baseline="0" dirty="0"/>
              <a:t> </a:t>
            </a:r>
            <a:r>
              <a:rPr lang="en-US" sz="1800" dirty="0"/>
              <a:t>the statistics</a:t>
            </a:r>
            <a:r>
              <a:rPr lang="en-US" sz="1800" baseline="0" dirty="0"/>
              <a:t> of human body shapes </a:t>
            </a:r>
            <a:r>
              <a:rPr lang="en-US" sz="1800" dirty="0"/>
              <a:t>very well</a:t>
            </a:r>
            <a:r>
              <a:rPr lang="en-US" sz="1800" baseline="0" dirty="0"/>
              <a:t> and is much richer than a prior on 3D skeletons. </a:t>
            </a:r>
          </a:p>
          <a:p>
            <a:pPr marL="0" marR="0" indent="0" defTabSz="914400" eaLnBrk="1" fontAlgn="auto" latinLnBrk="0" hangingPunct="1">
              <a:lnSpc>
                <a:spcPct val="100000"/>
              </a:lnSpc>
              <a:spcBef>
                <a:spcPts val="0"/>
              </a:spcBef>
              <a:spcAft>
                <a:spcPts val="0"/>
              </a:spcAft>
              <a:buClrTx/>
              <a:buSzTx/>
              <a:buFontTx/>
              <a:buNone/>
              <a:tabLst/>
              <a:defRPr/>
            </a:pPr>
            <a:endParaRPr lang="en-US" sz="1800" baseline="0" dirty="0"/>
          </a:p>
          <a:p>
            <a:pPr marL="0" marR="0" indent="0" defTabSz="914400" eaLnBrk="1" fontAlgn="auto" latinLnBrk="0" hangingPunct="1">
              <a:lnSpc>
                <a:spcPct val="100000"/>
              </a:lnSpc>
              <a:spcBef>
                <a:spcPts val="0"/>
              </a:spcBef>
              <a:spcAft>
                <a:spcPts val="0"/>
              </a:spcAft>
              <a:buClrTx/>
              <a:buSzTx/>
              <a:buFontTx/>
              <a:buNone/>
              <a:tabLst/>
              <a:defRPr/>
            </a:pPr>
            <a:endParaRPr lang="en-US" sz="1800" baseline="0" dirty="0"/>
          </a:p>
          <a:p>
            <a:pPr marL="0" marR="0" indent="0" defTabSz="914400" eaLnBrk="1" fontAlgn="auto" latinLnBrk="0" hangingPunct="1">
              <a:lnSpc>
                <a:spcPct val="100000"/>
              </a:lnSpc>
              <a:spcBef>
                <a:spcPts val="0"/>
              </a:spcBef>
              <a:spcAft>
                <a:spcPts val="0"/>
              </a:spcAft>
              <a:buClrTx/>
              <a:buSzTx/>
              <a:buFontTx/>
              <a:buNone/>
              <a:tabLst/>
              <a:defRPr/>
            </a:pPr>
            <a:endParaRPr lang="en-US" sz="1800" baseline="0" dirty="0"/>
          </a:p>
          <a:p>
            <a:pPr marL="0" marR="0" indent="0" defTabSz="914400" eaLnBrk="1" fontAlgn="auto" latinLnBrk="0" hangingPunct="1">
              <a:lnSpc>
                <a:spcPct val="100000"/>
              </a:lnSpc>
              <a:spcBef>
                <a:spcPts val="0"/>
              </a:spcBef>
              <a:spcAft>
                <a:spcPts val="0"/>
              </a:spcAft>
              <a:buClrTx/>
              <a:buSzTx/>
              <a:buFontTx/>
              <a:buNone/>
              <a:tabLst/>
              <a:defRPr/>
            </a:pPr>
            <a:r>
              <a:rPr lang="en-US" sz="1800" baseline="0" dirty="0"/>
              <a:t>#We also encode a prior on joint angle limits. </a:t>
            </a:r>
          </a:p>
        </p:txBody>
      </p:sp>
    </p:spTree>
    <p:extLst>
      <p:ext uri="{BB962C8B-B14F-4D97-AF65-F5344CB8AC3E}">
        <p14:creationId xmlns:p14="http://schemas.microsoft.com/office/powerpoint/2010/main" val="75645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advantage of</a:t>
            </a:r>
            <a:r>
              <a:rPr lang="en-US" baseline="0" dirty="0"/>
              <a:t> </a:t>
            </a:r>
            <a:r>
              <a:rPr lang="en-US" dirty="0"/>
              <a:t>working with complete</a:t>
            </a:r>
            <a:r>
              <a:rPr lang="en-US" baseline="0" dirty="0"/>
              <a:t> surfaces instead of skeletons </a:t>
            </a:r>
            <a:r>
              <a:rPr lang="en-US" dirty="0"/>
              <a:t>is that we can reason about interpenetration.</a:t>
            </a:r>
          </a:p>
          <a:p>
            <a:r>
              <a:rPr lang="en-US" dirty="0"/>
              <a:t>We do so by approximating the surface with</a:t>
            </a:r>
            <a:r>
              <a:rPr lang="en-US" baseline="0" dirty="0"/>
              <a:t> capsules and penalize intersections between them. </a:t>
            </a:r>
          </a:p>
          <a:p>
            <a:endParaRPr lang="en-US" dirty="0"/>
          </a:p>
        </p:txBody>
      </p:sp>
    </p:spTree>
    <p:extLst>
      <p:ext uri="{BB962C8B-B14F-4D97-AF65-F5344CB8AC3E}">
        <p14:creationId xmlns:p14="http://schemas.microsoft.com/office/powerpoint/2010/main" val="191314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Here is a result without the interpenetration</a:t>
            </a:r>
            <a:r>
              <a:rPr lang="en-US" baseline="0" dirty="0"/>
              <a:t> term where [show] there is a gross intersection of the left arm and the body. Adding the interpenetration term [show]  resolves this problem and makes the results qualitatively natural.</a:t>
            </a:r>
          </a:p>
        </p:txBody>
      </p:sp>
    </p:spTree>
    <p:extLst>
      <p:ext uri="{BB962C8B-B14F-4D97-AF65-F5344CB8AC3E}">
        <p14:creationId xmlns:p14="http://schemas.microsoft.com/office/powerpoint/2010/main" val="191314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defTabSz="457200">
              <a:defRPr sz="1200"/>
            </a:pPr>
            <a:r>
              <a:rPr lang="en-US" sz="1800" dirty="0"/>
              <a:t>Our final objective</a:t>
            </a:r>
            <a:r>
              <a:rPr lang="en-US" sz="1800" baseline="0" dirty="0"/>
              <a:t> function is composed of the sum of all of the energy terms.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defTabSz="457200">
              <a:defRPr sz="2000"/>
            </a:pPr>
            <a:r>
              <a:rPr dirty="0"/>
              <a:t>In this work, we are given a single image </a:t>
            </a:r>
            <a:r>
              <a:rPr lang="en-US" dirty="0"/>
              <a:t>of a human</a:t>
            </a:r>
            <a:r>
              <a:rPr dirty="0"/>
              <a:t> – without any info about body pose, scene, </a:t>
            </a:r>
            <a:r>
              <a:rPr lang="en-US" dirty="0"/>
              <a:t>or </a:t>
            </a:r>
            <a:r>
              <a:rPr dirty="0"/>
              <a:t>camera calibration -- and we </a:t>
            </a:r>
            <a:r>
              <a:rPr lang="en-US" dirty="0"/>
              <a:t>wish to</a:t>
            </a:r>
            <a:r>
              <a:rPr lang="en-US" baseline="0" dirty="0"/>
              <a:t> obtain [show] </a:t>
            </a:r>
            <a:r>
              <a:rPr dirty="0"/>
              <a:t>both 3D shape and pose from</a:t>
            </a:r>
            <a:r>
              <a:rPr lang="en-US" dirty="0"/>
              <a:t> </a:t>
            </a:r>
            <a:r>
              <a:rPr lang="en-US" baseline="0" dirty="0"/>
              <a:t>the picture</a:t>
            </a:r>
            <a:r>
              <a:rPr dirty="0"/>
              <a:t>.</a:t>
            </a:r>
            <a:r>
              <a:rPr lang="en-US" baseline="0" dirty="0"/>
              <a:t> This is </a:t>
            </a:r>
            <a:r>
              <a:rPr dirty="0"/>
              <a:t>a longstanding problem with many application</a:t>
            </a:r>
            <a:r>
              <a:rPr lang="en-US" dirty="0"/>
              <a:t>s</a:t>
            </a:r>
            <a:r>
              <a:rPr lang="en-US" baseline="0" dirty="0"/>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defTabSz="457200">
              <a:defRPr sz="1200"/>
            </a:pPr>
            <a:r>
              <a:rPr sz="1800" dirty="0"/>
              <a:t>We </a:t>
            </a:r>
            <a:r>
              <a:rPr lang="en-US" sz="1800" dirty="0"/>
              <a:t>demonstrate</a:t>
            </a:r>
            <a:r>
              <a:rPr lang="en-US" sz="1800" baseline="0" dirty="0"/>
              <a:t> our approach </a:t>
            </a:r>
            <a:r>
              <a:rPr sz="1800" dirty="0"/>
              <a:t>on the Leeds Sport</a:t>
            </a:r>
            <a:r>
              <a:rPr lang="en-US" sz="1800" dirty="0"/>
              <a:t> Poses</a:t>
            </a:r>
            <a:r>
              <a:rPr lang="en-US" sz="1800" baseline="0" dirty="0"/>
              <a:t>, a highly unconstrained dataset with a wide variety of complex poses, clothing, background, and imaging conditions. </a:t>
            </a:r>
            <a:endParaRPr sz="1800" dirty="0"/>
          </a:p>
          <a:p>
            <a:pPr defTabSz="457200">
              <a:defRPr sz="1200"/>
            </a:pPr>
            <a:r>
              <a:rPr lang="en-US" sz="1800" dirty="0"/>
              <a:t>To our knowledge,</a:t>
            </a:r>
            <a:r>
              <a:rPr lang="en-US" sz="1800" baseline="0" dirty="0"/>
              <a:t> n</a:t>
            </a:r>
            <a:r>
              <a:rPr lang="en-US" sz="1800" dirty="0"/>
              <a:t>o</a:t>
            </a:r>
            <a:r>
              <a:rPr lang="en-US" sz="1800" baseline="0" dirty="0"/>
              <a:t> other </a:t>
            </a:r>
            <a:r>
              <a:rPr sz="1800" dirty="0"/>
              <a:t>previous approaches</a:t>
            </a:r>
            <a:r>
              <a:rPr lang="en-US" sz="1800" dirty="0"/>
              <a:t> have demonstrated 3D mesh</a:t>
            </a:r>
            <a:r>
              <a:rPr lang="en-US" sz="1800" baseline="0" dirty="0"/>
              <a:t> reconstruction on LSP images.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defTabSz="457200">
              <a:defRPr sz="1200"/>
            </a:pPr>
            <a:r>
              <a:rPr sz="1800" dirty="0"/>
              <a:t>We</a:t>
            </a:r>
            <a:r>
              <a:rPr lang="en-US" sz="1800" baseline="0" dirty="0"/>
              <a:t> also compare our approach to three methods on the task of fully automatic 3D joint estimation. All methods use the same detected 2D joints as input.</a:t>
            </a:r>
          </a:p>
          <a:p>
            <a:pPr defTabSz="457200">
              <a:defRPr sz="1200"/>
            </a:pPr>
            <a:r>
              <a:rPr lang="en-US" sz="1800" dirty="0"/>
              <a:t>We also quantitatively evaluated our approach on two widely adopted datasets, </a:t>
            </a:r>
            <a:endParaRPr lang="en-US" sz="1800" baseline="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lvl1pPr defTabSz="457200">
              <a:defRPr sz="1200"/>
            </a:lvl1pPr>
          </a:lstStyle>
          <a:p>
            <a:r>
              <a:rPr sz="1800" dirty="0"/>
              <a:t>HumanEva and Human3.6m,</a:t>
            </a:r>
            <a:r>
              <a:rPr lang="en-US" sz="1800" dirty="0"/>
              <a:t> and</a:t>
            </a:r>
            <a:r>
              <a:rPr sz="1800" dirty="0"/>
              <a:t> achie</a:t>
            </a:r>
            <a:r>
              <a:rPr lang="en-US" sz="1800" dirty="0"/>
              <a:t>ve</a:t>
            </a:r>
            <a:r>
              <a:rPr sz="1800" dirty="0"/>
              <a:t> state of the art results.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lvl1pPr defTabSz="457200">
              <a:defRPr sz="1200"/>
            </a:lvl1pPr>
          </a:lstStyle>
          <a:p>
            <a:r>
              <a:rPr dirty="0"/>
              <a:t>We also evaluated our approach quantitatively on two widely adopted datasets, HumanEva and Human3.6m, achieving state of the art results.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202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defTabSz="457200">
              <a:defRPr sz="1200"/>
            </a:lvl1pPr>
          </a:lstStyle>
          <a:p>
            <a:r>
              <a:rPr lang="en-US" dirty="0"/>
              <a:t>One of the</a:t>
            </a:r>
            <a:r>
              <a:rPr lang="en-US" baseline="0" dirty="0"/>
              <a:t> failure modes are due to wrong detections in the 2D joints.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xfrm>
            <a:off x="381000" y="685800"/>
            <a:ext cx="6096000" cy="3429000"/>
          </a:xfrm>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lvl1pPr defTabSz="457200">
              <a:defRPr sz="1200"/>
            </a:lvl1pPr>
          </a:lstStyle>
          <a:p>
            <a:r>
              <a:rPr lang="en-US" dirty="0"/>
              <a:t>Another</a:t>
            </a:r>
            <a:r>
              <a:rPr lang="en-US" baseline="0" dirty="0"/>
              <a:t> failure mode is due to challenging cases of depth ambiguity. These cases maybe improved by using the appearance information in the image and occlusion reasoning.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defTabSz="457200">
              <a:defRPr sz="1200"/>
            </a:lvl1pPr>
          </a:lstStyle>
          <a:p>
            <a:pPr marL="0" marR="0" indent="0" defTabSz="457200" eaLnBrk="1" fontAlgn="auto" latinLnBrk="0" hangingPunct="1">
              <a:lnSpc>
                <a:spcPct val="100000"/>
              </a:lnSpc>
              <a:spcBef>
                <a:spcPts val="0"/>
              </a:spcBef>
              <a:spcAft>
                <a:spcPts val="0"/>
              </a:spcAft>
              <a:buClrTx/>
              <a:buSzTx/>
              <a:buFontTx/>
              <a:buNone/>
              <a:tabLst/>
              <a:defRPr/>
            </a:pPr>
            <a:r>
              <a:rPr lang="en-US" sz="1800" baseline="0" dirty="0">
                <a:effectLst/>
                <a:latin typeface="+mn-lt"/>
                <a:ea typeface="+mn-ea"/>
                <a:cs typeface="+mn-cs"/>
                <a:sym typeface="Calibri"/>
              </a:rPr>
              <a:t>Our approach is conceptually simple and easy to customize so there are many avenues for </a:t>
            </a:r>
            <a:r>
              <a:rPr lang="en-US" sz="1800" dirty="0">
                <a:effectLst/>
                <a:latin typeface="+mn-lt"/>
                <a:ea typeface="+mn-ea"/>
                <a:cs typeface="+mn-cs"/>
                <a:sym typeface="Calibri"/>
              </a:rPr>
              <a:t>future work. </a:t>
            </a:r>
            <a:r>
              <a:rPr lang="en-US" sz="1800" baseline="0" dirty="0">
                <a:effectLst/>
                <a:latin typeface="+mn-lt"/>
                <a:ea typeface="+mn-ea"/>
                <a:cs typeface="+mn-cs"/>
                <a:sym typeface="Calibri"/>
              </a:rPr>
              <a:t>Results can benefit from cues like silhouettes, multiple views and temporal information in video. </a:t>
            </a:r>
          </a:p>
          <a:p>
            <a:r>
              <a:rPr lang="en-US" sz="1800" baseline="0" dirty="0">
                <a:effectLst/>
                <a:latin typeface="+mn-lt"/>
                <a:ea typeface="+mn-ea"/>
                <a:cs typeface="+mn-cs"/>
                <a:sym typeface="Calibri"/>
              </a:rPr>
              <a:t>Having an explicit 3D mesh may help occlusion reasoning in image understanding, and these meshes may serve as a training data for various applications.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Our </a:t>
            </a:r>
            <a:r>
              <a:rPr lang="en-US" dirty="0"/>
              <a:t>code and results</a:t>
            </a:r>
            <a:r>
              <a:rPr lang="en-US" baseline="0" dirty="0"/>
              <a:t> are available online. </a:t>
            </a:r>
            <a:endParaRPr lang="en-US" dirty="0"/>
          </a:p>
          <a:p>
            <a:r>
              <a:rPr lang="en-US" dirty="0"/>
              <a:t>Thanks, and please come see our poster!</a:t>
            </a:r>
          </a:p>
        </p:txBody>
      </p:sp>
    </p:spTree>
    <p:extLst>
      <p:ext uri="{BB962C8B-B14F-4D97-AF65-F5344CB8AC3E}">
        <p14:creationId xmlns:p14="http://schemas.microsoft.com/office/powerpoint/2010/main" val="171156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dirty="0"/>
              <a:t>So far, most methods in the literature focus on </a:t>
            </a:r>
            <a:r>
              <a:rPr lang="en-US" dirty="0"/>
              <a:t>just</a:t>
            </a:r>
            <a:r>
              <a:rPr lang="en-US" baseline="0" dirty="0"/>
              <a:t> obtaining the </a:t>
            </a:r>
            <a:r>
              <a:rPr dirty="0"/>
              <a:t>3D pose</a:t>
            </a:r>
            <a:r>
              <a:rPr lang="en-US" baseline="0" dirty="0"/>
              <a:t> as a skeleton [show] without the body shape. But the human body is not just a skeleton, it has a volume. Here, the skeletons might look reasonable, BUT when we fit a body to it [show], then it’s </a:t>
            </a:r>
            <a:r>
              <a:rPr lang="en-US" dirty="0"/>
              <a:t>clear that it</a:t>
            </a:r>
            <a:r>
              <a:rPr lang="en-US" baseline="0" dirty="0"/>
              <a:t> has unnatural body proportions, or that the shoulders and hips are too narrow. These errors are not obvious from just looking at the skeleton. So it’s important to solve for the shape as well as the pose.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rPr lang="en-US" dirty="0"/>
              <a:t>There</a:t>
            </a:r>
            <a:r>
              <a:rPr lang="en-US" baseline="0" dirty="0"/>
              <a:t> are f</a:t>
            </a:r>
            <a:r>
              <a:rPr dirty="0"/>
              <a:t>ew methods </a:t>
            </a:r>
            <a:r>
              <a:rPr lang="en-US" dirty="0"/>
              <a:t>that </a:t>
            </a:r>
            <a:r>
              <a:rPr dirty="0"/>
              <a:t>solve for</a:t>
            </a:r>
            <a:r>
              <a:rPr lang="en-US" dirty="0"/>
              <a:t> both</a:t>
            </a:r>
            <a:r>
              <a:rPr dirty="0"/>
              <a:t> pose and shape, but require manual intervention</a:t>
            </a:r>
            <a:r>
              <a:rPr lang="en-US" baseline="0" dirty="0"/>
              <a:t> [show].  </a:t>
            </a:r>
            <a:r>
              <a:rPr lang="en-US" dirty="0"/>
              <a:t>OR</a:t>
            </a:r>
            <a:r>
              <a:rPr lang="en-US" baseline="0" dirty="0"/>
              <a:t> </a:t>
            </a:r>
            <a:r>
              <a:rPr dirty="0"/>
              <a:t>multi-view or video sequence. [show]</a:t>
            </a:r>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dirty="0"/>
              <a:t>Our approach is fully automatic, [show] and operates just with single-views.[show]</a:t>
            </a:r>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rPr dirty="0"/>
              <a:t>Furthermore</a:t>
            </a:r>
            <a:r>
              <a:rPr lang="en-US" baseline="0" dirty="0"/>
              <a:t>, we demonstrate </a:t>
            </a:r>
            <a:r>
              <a:rPr dirty="0"/>
              <a:t>our approach</a:t>
            </a:r>
            <a:r>
              <a:rPr lang="en-US" baseline="0" dirty="0"/>
              <a:t> on natural images with</a:t>
            </a:r>
            <a:r>
              <a:rPr dirty="0"/>
              <a:t> complex</a:t>
            </a:r>
            <a:r>
              <a:rPr lang="en-US" baseline="0" dirty="0"/>
              <a:t> poses</a:t>
            </a:r>
            <a:r>
              <a:rPr dirty="0"/>
              <a:t>.</a:t>
            </a:r>
          </a:p>
          <a:p>
            <a:pPr marL="0" marR="0" indent="0" defTabSz="914400" eaLnBrk="1" fontAlgn="auto" latinLnBrk="0" hangingPunct="1">
              <a:lnSpc>
                <a:spcPct val="100000"/>
              </a:lnSpc>
              <a:spcBef>
                <a:spcPts val="0"/>
              </a:spcBef>
              <a:spcAft>
                <a:spcPts val="0"/>
              </a:spcAft>
              <a:buClrTx/>
              <a:buSzTx/>
              <a:buFontTx/>
              <a:buNone/>
              <a:tabLst/>
              <a:defRPr/>
            </a:pPr>
            <a:r>
              <a:rPr lang="en-US" dirty="0"/>
              <a:t>Our output</a:t>
            </a:r>
            <a:r>
              <a:rPr lang="en-US" baseline="0" dirty="0"/>
              <a:t> is </a:t>
            </a:r>
            <a:r>
              <a:rPr lang="en-US" dirty="0"/>
              <a:t>realistic and can be immediately posed or animated in</a:t>
            </a:r>
            <a:r>
              <a:rPr lang="en-US" baseline="0" dirty="0"/>
              <a:t> </a:t>
            </a:r>
            <a:r>
              <a:rPr lang="en-US" dirty="0"/>
              <a:t>standard graphics pipelines.  </a:t>
            </a: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Our approac</a:t>
            </a:r>
            <a:r>
              <a:rPr lang="en-US" dirty="0"/>
              <a:t>h</a:t>
            </a:r>
            <a:r>
              <a:rPr dirty="0"/>
              <a:t> works on </a:t>
            </a:r>
            <a:r>
              <a:rPr lang="en-US" dirty="0"/>
              <a:t>a</a:t>
            </a:r>
            <a:r>
              <a:rPr lang="en-US" baseline="0" dirty="0"/>
              <a:t> v</a:t>
            </a:r>
            <a:r>
              <a:rPr lang="en-US" dirty="0"/>
              <a:t>ariety</a:t>
            </a:r>
            <a:r>
              <a:rPr lang="en-US" baseline="0" dirty="0"/>
              <a:t> of images, like this sequence from the Muybridge footage.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do this in two stages:</a:t>
            </a:r>
            <a:r>
              <a:rPr lang="en-US" baseline="0" dirty="0"/>
              <a:t> </a:t>
            </a:r>
            <a:r>
              <a:rPr dirty="0"/>
              <a:t>First,</a:t>
            </a:r>
            <a:r>
              <a:rPr lang="en-US" dirty="0"/>
              <a:t> [show]</a:t>
            </a:r>
            <a:r>
              <a:rPr dirty="0"/>
              <a:t> we estimate the locations of 2D joints using a state of the art CNN</a:t>
            </a:r>
            <a:r>
              <a:rPr lang="en-US" dirty="0"/>
              <a:t>s.</a:t>
            </a:r>
            <a:r>
              <a:rPr lang="en-US" baseline="0"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marL="0" marR="0" indent="0" defTabSz="914400" eaLnBrk="1" fontAlgn="auto" latinLnBrk="0" hangingPunct="1">
              <a:lnSpc>
                <a:spcPct val="100000"/>
              </a:lnSpc>
              <a:spcBef>
                <a:spcPts val="0"/>
              </a:spcBef>
              <a:spcAft>
                <a:spcPts val="0"/>
              </a:spcAft>
              <a:buClrTx/>
              <a:buSzTx/>
              <a:buFontTx/>
              <a:buNone/>
              <a:tabLst/>
              <a:defRPr/>
            </a:pPr>
            <a:r>
              <a:rPr dirty="0"/>
              <a:t>Then, </a:t>
            </a:r>
            <a:r>
              <a:rPr lang="en-US" dirty="0"/>
              <a:t>we take a generative </a:t>
            </a:r>
            <a:r>
              <a:rPr lang="en-US" baseline="0" dirty="0"/>
              <a:t>model of 3D human bodies called SMPL and </a:t>
            </a:r>
            <a:r>
              <a:rPr lang="en-US" dirty="0"/>
              <a:t>directly</a:t>
            </a:r>
            <a:r>
              <a:rPr lang="en-US" baseline="0" dirty="0"/>
              <a:t> optimize its parameters so that the model joints project to the detected 2D joints. </a:t>
            </a:r>
          </a:p>
          <a:p>
            <a:pPr marL="0" marR="0" indent="0" defTabSz="91440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lang="en-US" dirty="0"/>
              <a:t>This </a:t>
            </a:r>
            <a:r>
              <a:rPr dirty="0"/>
              <a:t>fits within a classical paradigm of bottom up estimation [show] followed by top down [show] verification. </a:t>
            </a:r>
            <a:r>
              <a:rPr lang="en-US" dirty="0"/>
              <a:t>We can obtain shape</a:t>
            </a:r>
            <a:r>
              <a:rPr lang="en-US" baseline="0" dirty="0"/>
              <a:t> from just the joints, because SMPL captures so much information about human body shapes. We call our approach “</a:t>
            </a:r>
            <a:r>
              <a:rPr lang="en-US" baseline="0" dirty="0" err="1"/>
              <a:t>SMPLify</a:t>
            </a:r>
            <a:r>
              <a:rPr lang="en-US" baseline="0" dirty="0"/>
              <a:t>”</a:t>
            </a:r>
            <a:endParaRPr lang="en-US" dirty="0"/>
          </a:p>
          <a:p>
            <a:r>
              <a:rPr lang="en-US" dirty="0"/>
              <a:t>In detail,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4419600" y="4260850"/>
            <a:ext cx="15544800" cy="2940050"/>
          </a:xfrm>
          <a:prstGeom prst="rect">
            <a:avLst/>
          </a:prstGeom>
        </p:spPr>
        <p:txBody>
          <a:bodyPr/>
          <a:lstStyle/>
          <a:p>
            <a:r>
              <a:t>Title Text</a:t>
            </a:r>
          </a:p>
        </p:txBody>
      </p:sp>
      <p:sp>
        <p:nvSpPr>
          <p:cNvPr id="12" name="Shape 12"/>
          <p:cNvSpPr>
            <a:spLocks noGrp="1"/>
          </p:cNvSpPr>
          <p:nvPr>
            <p:ph type="body" sz="quarter" idx="1"/>
          </p:nvPr>
        </p:nvSpPr>
        <p:spPr>
          <a:xfrm>
            <a:off x="5791200" y="7772400"/>
            <a:ext cx="12801600" cy="35052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16306800" y="549276"/>
            <a:ext cx="4114800" cy="11703051"/>
          </a:xfrm>
          <a:prstGeom prst="rect">
            <a:avLst/>
          </a:prstGeom>
        </p:spPr>
        <p:txBody>
          <a:bodyPr/>
          <a:lstStyle/>
          <a:p>
            <a:r>
              <a:t>Title Text</a:t>
            </a:r>
          </a:p>
        </p:txBody>
      </p:sp>
      <p:sp>
        <p:nvSpPr>
          <p:cNvPr id="102" name="Shape 102"/>
          <p:cNvSpPr>
            <a:spLocks noGrp="1"/>
          </p:cNvSpPr>
          <p:nvPr>
            <p:ph type="body" idx="1"/>
          </p:nvPr>
        </p:nvSpPr>
        <p:spPr>
          <a:xfrm>
            <a:off x="3962400" y="549276"/>
            <a:ext cx="12039600" cy="117030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110" name="Shape 110"/>
          <p:cNvSpPr>
            <a:spLocks noGrp="1"/>
          </p:cNvSpPr>
          <p:nvPr>
            <p:ph type="title"/>
          </p:nvPr>
        </p:nvSpPr>
        <p:spPr>
          <a:xfrm>
            <a:off x="4816478" y="4"/>
            <a:ext cx="16519524" cy="1825626"/>
          </a:xfrm>
          <a:prstGeom prst="rect">
            <a:avLst/>
          </a:prstGeom>
        </p:spPr>
        <p:txBody>
          <a:bodyPr/>
          <a:lstStyle/>
          <a:p>
            <a:r>
              <a:t>Title Text</a:t>
            </a:r>
          </a:p>
        </p:txBody>
      </p:sp>
      <p:sp>
        <p:nvSpPr>
          <p:cNvPr id="111" name="Shape 111"/>
          <p:cNvSpPr>
            <a:spLocks noGrp="1"/>
          </p:cNvSpPr>
          <p:nvPr>
            <p:ph type="body" sz="quarter" idx="1"/>
          </p:nvPr>
        </p:nvSpPr>
        <p:spPr>
          <a:xfrm>
            <a:off x="3790956" y="2133601"/>
            <a:ext cx="8620126" cy="5140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11887200" y="12344400"/>
            <a:ext cx="4267200"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Title Text</a:t>
            </a:r>
          </a:p>
        </p:txBody>
      </p:sp>
      <p:sp>
        <p:nvSpPr>
          <p:cNvPr id="120" name="Shape 120"/>
          <p:cNvSpPr>
            <a:spLocks noGrp="1"/>
          </p:cNvSpPr>
          <p:nvPr>
            <p:ph type="sldNum" sz="quarter" idx="2"/>
          </p:nvPr>
        </p:nvSpPr>
        <p:spPr>
          <a:xfrm>
            <a:off x="19887082" y="12806655"/>
            <a:ext cx="534519" cy="542340"/>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4492625" y="8813800"/>
            <a:ext cx="15544801" cy="2724150"/>
          </a:xfrm>
          <a:prstGeom prst="rect">
            <a:avLst/>
          </a:prstGeom>
        </p:spPr>
        <p:txBody>
          <a:bodyPr anchor="t"/>
          <a:lstStyle>
            <a:lvl1pPr algn="l">
              <a:defRPr sz="8000" cap="all">
                <a:latin typeface="Helvetica Neue UltraLight"/>
                <a:ea typeface="Helvetica Neue UltraLight"/>
                <a:cs typeface="Helvetica Neue UltraLight"/>
                <a:sym typeface="Helvetica Neue UltraLight"/>
              </a:defRPr>
            </a:lvl1pPr>
          </a:lstStyle>
          <a:p>
            <a:r>
              <a:t>Title Text</a:t>
            </a:r>
          </a:p>
        </p:txBody>
      </p:sp>
      <p:sp>
        <p:nvSpPr>
          <p:cNvPr id="30" name="Shape 30"/>
          <p:cNvSpPr>
            <a:spLocks noGrp="1"/>
          </p:cNvSpPr>
          <p:nvPr>
            <p:ph type="body" sz="quarter" idx="1"/>
          </p:nvPr>
        </p:nvSpPr>
        <p:spPr>
          <a:xfrm>
            <a:off x="4492625" y="5813426"/>
            <a:ext cx="15544801" cy="3000375"/>
          </a:xfrm>
          <a:prstGeom prst="rect">
            <a:avLst/>
          </a:prstGeom>
        </p:spPr>
        <p:txBody>
          <a:bodyPr anchor="b"/>
          <a:lstStyle>
            <a:lvl1pPr marL="0" indent="0">
              <a:spcBef>
                <a:spcPts val="900"/>
              </a:spcBef>
              <a:buSzTx/>
              <a:buFontTx/>
              <a:buNone/>
              <a:defRPr sz="4000">
                <a:solidFill>
                  <a:srgbClr val="888888"/>
                </a:solidFill>
                <a:latin typeface="Helvetica Neue Light"/>
                <a:ea typeface="Helvetica Neue Light"/>
                <a:cs typeface="Helvetica Neue Light"/>
                <a:sym typeface="Helvetica Neue Light"/>
              </a:defRPr>
            </a:lvl1pPr>
            <a:lvl2pPr marL="0" indent="457200">
              <a:spcBef>
                <a:spcPts val="900"/>
              </a:spcBef>
              <a:buSzTx/>
              <a:buFontTx/>
              <a:buNone/>
              <a:defRPr sz="4000">
                <a:solidFill>
                  <a:srgbClr val="888888"/>
                </a:solidFill>
                <a:latin typeface="Helvetica Neue Light"/>
                <a:ea typeface="Helvetica Neue Light"/>
                <a:cs typeface="Helvetica Neue Light"/>
                <a:sym typeface="Helvetica Neue Light"/>
              </a:defRPr>
            </a:lvl2pPr>
            <a:lvl3pPr marL="0" indent="914400">
              <a:spcBef>
                <a:spcPts val="900"/>
              </a:spcBef>
              <a:buSzTx/>
              <a:buFontTx/>
              <a:buNone/>
              <a:defRPr sz="4000">
                <a:solidFill>
                  <a:srgbClr val="888888"/>
                </a:solidFill>
                <a:latin typeface="Helvetica Neue Light"/>
                <a:ea typeface="Helvetica Neue Light"/>
                <a:cs typeface="Helvetica Neue Light"/>
                <a:sym typeface="Helvetica Neue Light"/>
              </a:defRPr>
            </a:lvl3pPr>
            <a:lvl4pPr marL="0" indent="1371600">
              <a:spcBef>
                <a:spcPts val="900"/>
              </a:spcBef>
              <a:buSzTx/>
              <a:buFontTx/>
              <a:buNone/>
              <a:defRPr sz="4000">
                <a:solidFill>
                  <a:srgbClr val="888888"/>
                </a:solidFill>
                <a:latin typeface="Helvetica Neue Light"/>
                <a:ea typeface="Helvetica Neue Light"/>
                <a:cs typeface="Helvetica Neue Light"/>
                <a:sym typeface="Helvetica Neue Light"/>
              </a:defRPr>
            </a:lvl4pPr>
            <a:lvl5pPr marL="0" indent="1828800">
              <a:spcBef>
                <a:spcPts val="900"/>
              </a:spcBef>
              <a:buSzTx/>
              <a:buFontTx/>
              <a:buNone/>
              <a:defRPr sz="4000">
                <a:solidFill>
                  <a:srgbClr val="888888"/>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3962400" y="3200400"/>
            <a:ext cx="8077200" cy="9051926"/>
          </a:xfrm>
          <a:prstGeom prst="rect">
            <a:avLst/>
          </a:prstGeom>
        </p:spPr>
        <p:txBody>
          <a:bodyPr/>
          <a:lstStyle>
            <a:lvl1pPr>
              <a:spcBef>
                <a:spcPts val="1300"/>
              </a:spcBef>
              <a:defRPr sz="5600"/>
            </a:lvl1pPr>
            <a:lvl2pPr marL="1123950" indent="-666750">
              <a:spcBef>
                <a:spcPts val="1300"/>
              </a:spcBef>
              <a:defRPr sz="5600"/>
            </a:lvl2pPr>
            <a:lvl3pPr marL="1554479" indent="-640079">
              <a:spcBef>
                <a:spcPts val="1300"/>
              </a:spcBef>
              <a:defRPr sz="5600"/>
            </a:lvl3pPr>
            <a:lvl4pPr marL="2082800" indent="-711200">
              <a:spcBef>
                <a:spcPts val="1300"/>
              </a:spcBef>
              <a:defRPr sz="5600"/>
            </a:lvl4pPr>
            <a:lvl5pPr marL="2540000" indent="-711200">
              <a:spcBef>
                <a:spcPts val="1300"/>
              </a:spcBef>
              <a:defRPr sz="56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3962400" y="3070225"/>
            <a:ext cx="8080376" cy="1279525"/>
          </a:xfrm>
          <a:prstGeom prst="rect">
            <a:avLst/>
          </a:prstGeom>
        </p:spPr>
        <p:txBody>
          <a:bodyPr anchor="b"/>
          <a:lstStyle>
            <a:lvl1pPr marL="0" indent="0">
              <a:spcBef>
                <a:spcPts val="1100"/>
              </a:spcBef>
              <a:buSzTx/>
              <a:buFontTx/>
              <a:buNone/>
              <a:defRPr sz="4800">
                <a:latin typeface="Helvetica Neue"/>
                <a:ea typeface="Helvetica Neue"/>
                <a:cs typeface="Helvetica Neue"/>
                <a:sym typeface="Helvetica Neue"/>
              </a:defRPr>
            </a:lvl1pPr>
            <a:lvl2pPr marL="0" indent="457200">
              <a:spcBef>
                <a:spcPts val="1100"/>
              </a:spcBef>
              <a:buSzTx/>
              <a:buFontTx/>
              <a:buNone/>
              <a:defRPr sz="4800">
                <a:latin typeface="Helvetica Neue"/>
                <a:ea typeface="Helvetica Neue"/>
                <a:cs typeface="Helvetica Neue"/>
                <a:sym typeface="Helvetica Neue"/>
              </a:defRPr>
            </a:lvl2pPr>
            <a:lvl3pPr marL="0" indent="914400">
              <a:spcBef>
                <a:spcPts val="1100"/>
              </a:spcBef>
              <a:buSzTx/>
              <a:buFontTx/>
              <a:buNone/>
              <a:defRPr sz="4800">
                <a:latin typeface="Helvetica Neue"/>
                <a:ea typeface="Helvetica Neue"/>
                <a:cs typeface="Helvetica Neue"/>
                <a:sym typeface="Helvetica Neue"/>
              </a:defRPr>
            </a:lvl3pPr>
            <a:lvl4pPr marL="0" indent="1371600">
              <a:spcBef>
                <a:spcPts val="1100"/>
              </a:spcBef>
              <a:buSzTx/>
              <a:buFontTx/>
              <a:buNone/>
              <a:defRPr sz="4800">
                <a:latin typeface="Helvetica Neue"/>
                <a:ea typeface="Helvetica Neue"/>
                <a:cs typeface="Helvetica Neue"/>
                <a:sym typeface="Helvetica Neue"/>
              </a:defRPr>
            </a:lvl4pPr>
            <a:lvl5pPr marL="0" indent="1828800">
              <a:spcBef>
                <a:spcPts val="1100"/>
              </a:spcBef>
              <a:buSzTx/>
              <a:buFontTx/>
              <a:buNone/>
              <a:defRPr sz="4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12338050" y="3070225"/>
            <a:ext cx="8083550" cy="1279525"/>
          </a:xfrm>
          <a:prstGeom prst="rect">
            <a:avLst/>
          </a:prstGeom>
          <a:ln w="12700"/>
        </p:spPr>
        <p:txBody>
          <a:bodyPr anchor="b"/>
          <a:lstStyle/>
          <a:p>
            <a:pPr marL="0" indent="0" algn="ctr">
              <a:spcBef>
                <a:spcPts val="1100"/>
              </a:spcBef>
              <a:buSzTx/>
              <a:buFontTx/>
              <a:buNone/>
              <a:defRPr sz="4800" b="1">
                <a:latin typeface="+mn-lt"/>
                <a:ea typeface="+mn-ea"/>
                <a:cs typeface="+mn-cs"/>
                <a:sym typeface="Calibri"/>
              </a:defRPr>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3962400" y="546100"/>
            <a:ext cx="6016627" cy="2324100"/>
          </a:xfrm>
          <a:prstGeom prst="rect">
            <a:avLst/>
          </a:prstGeom>
        </p:spPr>
        <p:txBody>
          <a:bodyPr anchor="b"/>
          <a:lstStyle>
            <a:lvl1pPr algn="l">
              <a:defRPr sz="4000"/>
            </a:lvl1pPr>
          </a:lstStyle>
          <a:p>
            <a:r>
              <a:t>Title Text</a:t>
            </a:r>
          </a:p>
        </p:txBody>
      </p:sp>
      <p:sp>
        <p:nvSpPr>
          <p:cNvPr id="73" name="Shape 73"/>
          <p:cNvSpPr>
            <a:spLocks noGrp="1"/>
          </p:cNvSpPr>
          <p:nvPr>
            <p:ph type="body" sz="half" idx="1"/>
          </p:nvPr>
        </p:nvSpPr>
        <p:spPr>
          <a:xfrm>
            <a:off x="10198100" y="546100"/>
            <a:ext cx="10223500" cy="117062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3962400" y="2870200"/>
            <a:ext cx="6016627" cy="9382126"/>
          </a:xfrm>
          <a:prstGeom prst="rect">
            <a:avLst/>
          </a:prstGeom>
          <a:ln w="12700"/>
        </p:spPr>
        <p:txBody>
          <a:bodyPr/>
          <a:lstStyle/>
          <a:p>
            <a:pPr marL="0" indent="0" algn="ctr">
              <a:spcBef>
                <a:spcPts val="600"/>
              </a:spcBef>
              <a:buSzTx/>
              <a:buFontTx/>
              <a:buNone/>
              <a:defRPr sz="2800">
                <a:latin typeface="Helvetica Neue Light"/>
                <a:ea typeface="Helvetica Neue Light"/>
                <a:cs typeface="Helvetica Neue Light"/>
                <a:sym typeface="Helvetica Neue Light"/>
              </a:defRPr>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632576" y="9601200"/>
            <a:ext cx="10972801" cy="1133476"/>
          </a:xfrm>
          <a:prstGeom prst="rect">
            <a:avLst/>
          </a:prstGeom>
        </p:spPr>
        <p:txBody>
          <a:bodyPr anchor="b"/>
          <a:lstStyle>
            <a:lvl1pPr algn="l">
              <a:defRPr sz="4000"/>
            </a:lvl1pPr>
          </a:lstStyle>
          <a:p>
            <a:r>
              <a:t>Title Text</a:t>
            </a:r>
          </a:p>
        </p:txBody>
      </p:sp>
      <p:sp>
        <p:nvSpPr>
          <p:cNvPr id="83" name="Shape 83"/>
          <p:cNvSpPr>
            <a:spLocks noGrp="1"/>
          </p:cNvSpPr>
          <p:nvPr>
            <p:ph type="pic" sz="half" idx="13"/>
          </p:nvPr>
        </p:nvSpPr>
        <p:spPr>
          <a:xfrm>
            <a:off x="6632576" y="1225550"/>
            <a:ext cx="10972801" cy="8229600"/>
          </a:xfrm>
          <a:prstGeom prst="rect">
            <a:avLst/>
          </a:prstGeom>
          <a:ln w="12700"/>
        </p:spPr>
        <p:txBody>
          <a:bodyPr tIns="45719" bIns="45719">
            <a:noAutofit/>
          </a:bodyPr>
          <a:lstStyle/>
          <a:p>
            <a:endParaRPr/>
          </a:p>
        </p:txBody>
      </p:sp>
      <p:sp>
        <p:nvSpPr>
          <p:cNvPr id="84" name="Shape 84"/>
          <p:cNvSpPr>
            <a:spLocks noGrp="1"/>
          </p:cNvSpPr>
          <p:nvPr>
            <p:ph type="body" sz="quarter" idx="1"/>
          </p:nvPr>
        </p:nvSpPr>
        <p:spPr>
          <a:xfrm>
            <a:off x="6632576" y="10734675"/>
            <a:ext cx="10972801" cy="1609725"/>
          </a:xfrm>
          <a:prstGeom prst="rect">
            <a:avLst/>
          </a:prstGeom>
        </p:spPr>
        <p:txBody>
          <a:bodyPr/>
          <a:lstStyle>
            <a:lvl1pPr marL="0" indent="0">
              <a:spcBef>
                <a:spcPts val="600"/>
              </a:spcBef>
              <a:buSzTx/>
              <a:buFontTx/>
              <a:buNone/>
              <a:defRPr sz="2800">
                <a:latin typeface="Helvetica Neue"/>
                <a:ea typeface="Helvetica Neue"/>
                <a:cs typeface="Helvetica Neue"/>
                <a:sym typeface="Helvetica Neue"/>
              </a:defRPr>
            </a:lvl1pPr>
            <a:lvl2pPr marL="0" indent="457200">
              <a:spcBef>
                <a:spcPts val="600"/>
              </a:spcBef>
              <a:buSzTx/>
              <a:buFontTx/>
              <a:buNone/>
              <a:defRPr sz="2800">
                <a:latin typeface="Helvetica Neue"/>
                <a:ea typeface="Helvetica Neue"/>
                <a:cs typeface="Helvetica Neue"/>
                <a:sym typeface="Helvetica Neue"/>
              </a:defRPr>
            </a:lvl2pPr>
            <a:lvl3pPr marL="0" indent="914400">
              <a:spcBef>
                <a:spcPts val="600"/>
              </a:spcBef>
              <a:buSzTx/>
              <a:buFontTx/>
              <a:buNone/>
              <a:defRPr sz="2800">
                <a:latin typeface="Helvetica Neue"/>
                <a:ea typeface="Helvetica Neue"/>
                <a:cs typeface="Helvetica Neue"/>
                <a:sym typeface="Helvetica Neue"/>
              </a:defRPr>
            </a:lvl3pPr>
            <a:lvl4pPr marL="0" indent="1371600">
              <a:spcBef>
                <a:spcPts val="600"/>
              </a:spcBef>
              <a:buSzTx/>
              <a:buFontTx/>
              <a:buNone/>
              <a:defRPr sz="2800">
                <a:latin typeface="Helvetica Neue"/>
                <a:ea typeface="Helvetica Neue"/>
                <a:cs typeface="Helvetica Neue"/>
                <a:sym typeface="Helvetica Neue"/>
              </a:defRPr>
            </a:lvl4pPr>
            <a:lvl5pPr marL="0" indent="1828800">
              <a:spcBef>
                <a:spcPts val="600"/>
              </a:spcBef>
              <a:buSzTx/>
              <a:buFontTx/>
              <a:buNone/>
              <a:defRPr sz="2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962400" y="549276"/>
            <a:ext cx="16459200" cy="2286001"/>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p>
            <a:r>
              <a:t>Title Text</a:t>
            </a:r>
          </a:p>
        </p:txBody>
      </p:sp>
      <p:sp>
        <p:nvSpPr>
          <p:cNvPr id="3" name="Shape 3"/>
          <p:cNvSpPr>
            <a:spLocks noGrp="1"/>
          </p:cNvSpPr>
          <p:nvPr>
            <p:ph type="body" idx="1"/>
          </p:nvPr>
        </p:nvSpPr>
        <p:spPr>
          <a:xfrm>
            <a:off x="3962400" y="3200400"/>
            <a:ext cx="16459200" cy="9051926"/>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9917052" y="12802235"/>
            <a:ext cx="504548" cy="551181"/>
          </a:xfrm>
          <a:prstGeom prst="rect">
            <a:avLst/>
          </a:prstGeom>
          <a:ln w="25400">
            <a:miter lim="400000"/>
          </a:ln>
        </p:spPr>
        <p:txBody>
          <a:bodyPr wrap="none" tIns="91439" bIns="91439" anchor="ctr">
            <a:spAutoFit/>
          </a:bodyPr>
          <a:lstStyle>
            <a:lvl1pPr algn="r">
              <a:defRPr sz="24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1pPr>
      <a:lvl2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2pPr>
      <a:lvl3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3pPr>
      <a:lvl4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4pPr>
      <a:lvl5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5pPr>
      <a:lvl6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6pPr>
      <a:lvl7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7pPr>
      <a:lvl8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8pPr>
      <a:lvl9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9pPr>
    </p:titleStyle>
    <p:bodyStyle>
      <a:lvl1pPr marL="685800" marR="0" indent="-68580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1pPr>
      <a:lvl2pPr marL="1110342" marR="0" indent="-653142"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2pPr>
      <a:lvl3pPr marL="1524000" marR="0" indent="-60960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3pPr>
      <a:lvl4pPr marL="21031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4pPr>
      <a:lvl5pPr marL="25603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5pPr>
      <a:lvl6pPr marL="30175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6pPr>
      <a:lvl7pPr marL="34747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7pPr>
      <a:lvl8pPr marL="39319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8pPr>
      <a:lvl9pPr marL="4389120" marR="0" indent="-731520" algn="l" defTabSz="914400" rtl="0" latinLnBrk="0">
        <a:lnSpc>
          <a:spcPct val="100000"/>
        </a:lnSpc>
        <a:spcBef>
          <a:spcPts val="1500"/>
        </a:spcBef>
        <a:spcAft>
          <a:spcPts val="0"/>
        </a:spcAft>
        <a:buClrTx/>
        <a:buSzPct val="100000"/>
        <a:buFont typeface="Arial"/>
        <a:buChar char="•"/>
        <a:tabLst/>
        <a:defRPr sz="6400" b="0" i="0" u="none" strike="noStrike" cap="none" spc="0" baseline="0">
          <a:ln>
            <a:noFill/>
          </a:ln>
          <a:solidFill>
            <a:srgbClr val="000000"/>
          </a:solidFill>
          <a:uFillTx/>
          <a:latin typeface="Helvetica Neue Thin"/>
          <a:ea typeface="Helvetica Neue Thin"/>
          <a:cs typeface="Helvetica Neue Thin"/>
          <a:sym typeface="Helvetica Neue Thin"/>
        </a:defRPr>
      </a:lvl9pPr>
    </p:bodyStyle>
    <p:otherStyle>
      <a:lvl1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video" Target="../media/media5.mp4"/><Relationship Id="rId7" Type="http://schemas.openxmlformats.org/officeDocument/2006/relationships/image" Target="../media/image38.png"/><Relationship Id="rId2" Type="http://schemas.microsoft.com/office/2007/relationships/media" Target="../media/media5.mp4"/><Relationship Id="rId1" Type="http://schemas.openxmlformats.org/officeDocument/2006/relationships/tags" Target="../tags/tag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notesSlide" Target="../notesSlides/notesSlide11.xml"/><Relationship Id="rId10" Type="http://schemas.microsoft.com/office/2007/relationships/hdphoto" Target="../media/hdphoto2.wdp"/><Relationship Id="rId4" Type="http://schemas.openxmlformats.org/officeDocument/2006/relationships/slideLayout" Target="../slideLayouts/slideLayout6.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video" Target="../media/media6.mp4"/><Relationship Id="rId7" Type="http://schemas.openxmlformats.org/officeDocument/2006/relationships/image" Target="../media/image36.emf"/><Relationship Id="rId2" Type="http://schemas.microsoft.com/office/2007/relationships/media" Target="../media/media6.mp4"/><Relationship Id="rId1" Type="http://schemas.openxmlformats.org/officeDocument/2006/relationships/tags" Target="../tags/tag8.xml"/><Relationship Id="rId6" Type="http://schemas.openxmlformats.org/officeDocument/2006/relationships/image" Target="../media/image42.emf"/><Relationship Id="rId5" Type="http://schemas.openxmlformats.org/officeDocument/2006/relationships/notesSlide" Target="../notesSlides/notesSlide12.xml"/><Relationship Id="rId10" Type="http://schemas.openxmlformats.org/officeDocument/2006/relationships/image" Target="../media/image45.png"/><Relationship Id="rId4" Type="http://schemas.openxmlformats.org/officeDocument/2006/relationships/slideLayout" Target="../slideLayouts/slideLayout2.xml"/><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emf"/><Relationship Id="rId3" Type="http://schemas.openxmlformats.org/officeDocument/2006/relationships/video" Target="../media/media7.mp4"/><Relationship Id="rId7" Type="http://schemas.openxmlformats.org/officeDocument/2006/relationships/notesSlide" Target="../notesSlides/notesSlide14.xml"/><Relationship Id="rId12" Type="http://schemas.openxmlformats.org/officeDocument/2006/relationships/image" Target="../media/image53.emf"/><Relationship Id="rId2" Type="http://schemas.microsoft.com/office/2007/relationships/media" Target="../media/media7.mp4"/><Relationship Id="rId1" Type="http://schemas.openxmlformats.org/officeDocument/2006/relationships/tags" Target="../tags/tag9.xml"/><Relationship Id="rId6" Type="http://schemas.openxmlformats.org/officeDocument/2006/relationships/slideLayout" Target="../slideLayouts/slideLayout2.xml"/><Relationship Id="rId11" Type="http://schemas.openxmlformats.org/officeDocument/2006/relationships/image" Target="../media/image36.emf"/><Relationship Id="rId5" Type="http://schemas.openxmlformats.org/officeDocument/2006/relationships/video" Target="../media/media8.mp4"/><Relationship Id="rId15" Type="http://schemas.openxmlformats.org/officeDocument/2006/relationships/image" Target="../media/image55.png"/><Relationship Id="rId10" Type="http://schemas.openxmlformats.org/officeDocument/2006/relationships/image" Target="../media/image52.emf"/><Relationship Id="rId4" Type="http://schemas.microsoft.com/office/2007/relationships/media" Target="../media/media8.mp4"/><Relationship Id="rId9" Type="http://schemas.openxmlformats.org/officeDocument/2006/relationships/image" Target="../media/image51.png"/><Relationship Id="rId1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60.png"/><Relationship Id="rId5" Type="http://schemas.openxmlformats.org/officeDocument/2006/relationships/image" Target="../media/image36.emf"/><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6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2.emf"/><Relationship Id="rId5" Type="http://schemas.openxmlformats.org/officeDocument/2006/relationships/image" Target="../media/image36.emf"/><Relationship Id="rId4" Type="http://schemas.openxmlformats.org/officeDocument/2006/relationships/notesSlide" Target="../notesSlides/notesSlide19.xml"/><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1.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notesSlide" Target="../notesSlides/notesSlide20.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video" Target="../media/media10.mp4"/><Relationship Id="rId2" Type="http://schemas.microsoft.com/office/2007/relationships/media" Target="../media/media10.mp4"/><Relationship Id="rId1" Type="http://schemas.openxmlformats.org/officeDocument/2006/relationships/tags" Target="../tags/tag13.xml"/><Relationship Id="rId6" Type="http://schemas.openxmlformats.org/officeDocument/2006/relationships/image" Target="../media/image7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video" Target="../media/media11.mp4"/><Relationship Id="rId7" Type="http://schemas.openxmlformats.org/officeDocument/2006/relationships/notesSlide" Target="../notesSlides/notesSlide22.xml"/><Relationship Id="rId2" Type="http://schemas.microsoft.com/office/2007/relationships/media" Target="../media/media11.mp4"/><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video" Target="../media/media12.mp4"/><Relationship Id="rId4" Type="http://schemas.microsoft.com/office/2007/relationships/media" Target="../media/media12.mp4"/><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video" Target="../media/media12.mp4"/><Relationship Id="rId7" Type="http://schemas.openxmlformats.org/officeDocument/2006/relationships/notesSlide" Target="../notesSlides/notesSlide23.xml"/><Relationship Id="rId2" Type="http://schemas.microsoft.com/office/2007/relationships/media" Target="../media/media12.mp4"/><Relationship Id="rId1" Type="http://schemas.openxmlformats.org/officeDocument/2006/relationships/tags" Target="../tags/tag15.xml"/><Relationship Id="rId6" Type="http://schemas.openxmlformats.org/officeDocument/2006/relationships/slideLayout" Target="../slideLayouts/slideLayout2.xml"/><Relationship Id="rId5" Type="http://schemas.openxmlformats.org/officeDocument/2006/relationships/video" Target="../media/media13.mp4"/><Relationship Id="rId4" Type="http://schemas.microsoft.com/office/2007/relationships/media" Target="../media/media13.mp4"/><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11.mp4"/><Relationship Id="rId7"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video" Target="../media/media15.mp4"/><Relationship Id="rId11" Type="http://schemas.openxmlformats.org/officeDocument/2006/relationships/image" Target="../media/image78.png"/><Relationship Id="rId5" Type="http://schemas.microsoft.com/office/2007/relationships/media" Target="../media/media15.mp4"/><Relationship Id="rId10" Type="http://schemas.openxmlformats.org/officeDocument/2006/relationships/image" Target="../media/image74.png"/><Relationship Id="rId4" Type="http://schemas.openxmlformats.org/officeDocument/2006/relationships/video" Target="../media/media11.mp4"/><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2.mp4"/><Relationship Id="rId7" Type="http://schemas.openxmlformats.org/officeDocument/2006/relationships/notesSlide" Target="../notesSlides/notesSlide3.xml"/><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slideLayout" Target="../slideLayouts/slideLayout12.xml"/><Relationship Id="rId11" Type="http://schemas.openxmlformats.org/officeDocument/2006/relationships/image" Target="../media/image12.png"/><Relationship Id="rId5" Type="http://schemas.openxmlformats.org/officeDocument/2006/relationships/video" Target="../media/media3.mp4"/><Relationship Id="rId10" Type="http://schemas.openxmlformats.org/officeDocument/2006/relationships/image" Target="../media/image11.png"/><Relationship Id="rId4" Type="http://schemas.microsoft.com/office/2007/relationships/media" Target="../media/media3.mp4"/><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jpg"/><Relationship Id="rId12"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gif"/><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5420" y="1184242"/>
            <a:ext cx="6636794" cy="5288281"/>
          </a:xfrm>
          <a:prstGeom prst="rect">
            <a:avLst/>
          </a:prstGeom>
        </p:spPr>
      </p:pic>
      <p:sp>
        <p:nvSpPr>
          <p:cNvPr id="129" name="Shape 129"/>
          <p:cNvSpPr>
            <a:spLocks noGrp="1"/>
          </p:cNvSpPr>
          <p:nvPr>
            <p:ph type="ctrTitle"/>
          </p:nvPr>
        </p:nvSpPr>
        <p:spPr>
          <a:xfrm>
            <a:off x="5674061" y="908240"/>
            <a:ext cx="16611508" cy="4915562"/>
          </a:xfrm>
          <a:prstGeom prst="rect">
            <a:avLst/>
          </a:prstGeom>
        </p:spPr>
        <p:txBody>
          <a:bodyPr/>
          <a:lstStyle/>
          <a:p>
            <a:pPr algn="r" defTabSz="649223">
              <a:defRPr sz="8022"/>
            </a:pPr>
            <a:r>
              <a:rPr dirty="0"/>
              <a:t>Keep it SMPL: Automatic Estimation</a:t>
            </a:r>
          </a:p>
          <a:p>
            <a:pPr algn="r" defTabSz="649223">
              <a:defRPr sz="8022"/>
            </a:pPr>
            <a:r>
              <a:rPr dirty="0"/>
              <a:t>of 3D Human Pose and Shape</a:t>
            </a:r>
          </a:p>
          <a:p>
            <a:pPr algn="r" defTabSz="649223">
              <a:defRPr sz="8022"/>
            </a:pPr>
            <a:r>
              <a:rPr dirty="0"/>
              <a:t>from a Single Image </a:t>
            </a:r>
          </a:p>
        </p:txBody>
      </p:sp>
      <p:sp>
        <p:nvSpPr>
          <p:cNvPr id="130" name="Shape 130"/>
          <p:cNvSpPr>
            <a:spLocks noGrp="1"/>
          </p:cNvSpPr>
          <p:nvPr>
            <p:ph type="subTitle" sz="quarter" idx="1"/>
          </p:nvPr>
        </p:nvSpPr>
        <p:spPr>
          <a:xfrm>
            <a:off x="11675915" y="5809246"/>
            <a:ext cx="10609654" cy="7264400"/>
          </a:xfrm>
          <a:prstGeom prst="rect">
            <a:avLst/>
          </a:prstGeom>
        </p:spPr>
        <p:txBody>
          <a:bodyPr>
            <a:normAutofit/>
          </a:bodyPr>
          <a:lstStyle/>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Federica Bogo*</a:t>
            </a:r>
            <a:endParaRPr lang="en-US" dirty="0">
              <a:solidFill>
                <a:schemeClr val="tx1">
                  <a:lumMod val="85000"/>
                  <a:lumOff val="15000"/>
                </a:schemeClr>
              </a:solidFill>
            </a:endParaRPr>
          </a:p>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Angjoo Kanazawa*</a:t>
            </a:r>
          </a:p>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Christoph Lassner</a:t>
            </a:r>
            <a:endParaRPr lang="en-US" dirty="0">
              <a:solidFill>
                <a:schemeClr val="tx1">
                  <a:lumMod val="85000"/>
                  <a:lumOff val="15000"/>
                </a:schemeClr>
              </a:solidFill>
            </a:endParaRPr>
          </a:p>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 Peter Gehler</a:t>
            </a:r>
            <a:endParaRPr lang="en-US" dirty="0">
              <a:solidFill>
                <a:schemeClr val="tx1">
                  <a:lumMod val="85000"/>
                  <a:lumOff val="15000"/>
                </a:schemeClr>
              </a:solidFill>
            </a:endParaRPr>
          </a:p>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Javier Romero</a:t>
            </a:r>
            <a:endParaRPr lang="en-US" dirty="0">
              <a:solidFill>
                <a:schemeClr val="tx1">
                  <a:lumMod val="85000"/>
                  <a:lumOff val="15000"/>
                </a:schemeClr>
              </a:solidFill>
            </a:endParaRPr>
          </a:p>
          <a:p>
            <a:pPr algn="r" defTabSz="905255">
              <a:defRPr sz="6336">
                <a:latin typeface="Helvetica Neue Light"/>
                <a:ea typeface="Helvetica Neue Light"/>
                <a:cs typeface="Helvetica Neue Light"/>
                <a:sym typeface="Helvetica Neue Light"/>
              </a:defRPr>
            </a:pPr>
            <a:r>
              <a:rPr dirty="0">
                <a:solidFill>
                  <a:schemeClr val="tx1">
                    <a:lumMod val="85000"/>
                    <a:lumOff val="15000"/>
                  </a:schemeClr>
                </a:solidFill>
              </a:rPr>
              <a:t>Michael J. Black</a:t>
            </a:r>
          </a:p>
        </p:txBody>
      </p:sp>
      <p:grpSp>
        <p:nvGrpSpPr>
          <p:cNvPr id="7" name="Group 6"/>
          <p:cNvGrpSpPr/>
          <p:nvPr/>
        </p:nvGrpSpPr>
        <p:grpSpPr>
          <a:xfrm>
            <a:off x="375420" y="7263312"/>
            <a:ext cx="6636794" cy="3023755"/>
            <a:chOff x="429392" y="6844199"/>
            <a:chExt cx="5746488" cy="2558885"/>
          </a:xfrm>
        </p:grpSpPr>
        <p:pic>
          <p:nvPicPr>
            <p:cNvPr id="4" name="Picture 3" descr="Microsoft-PESTEL-Analysis.jpg"/>
            <p:cNvPicPr>
              <a:picLocks noChangeAspect="1"/>
            </p:cNvPicPr>
            <p:nvPr/>
          </p:nvPicPr>
          <p:blipFill rotWithShape="1">
            <a:blip r:embed="rId4">
              <a:extLst>
                <a:ext uri="{28A0092B-C50C-407E-A947-70E740481C1C}">
                  <a14:useLocalDpi xmlns:a14="http://schemas.microsoft.com/office/drawing/2010/main" val="0"/>
                </a:ext>
              </a:extLst>
            </a:blip>
            <a:srcRect l="12667" t="11498" b="22612"/>
            <a:stretch/>
          </p:blipFill>
          <p:spPr>
            <a:xfrm>
              <a:off x="429392" y="6844200"/>
              <a:ext cx="3423677" cy="2558884"/>
            </a:xfrm>
            <a:prstGeom prst="rect">
              <a:avLst/>
            </a:prstGeom>
          </p:spPr>
        </p:pic>
        <p:pic>
          <p:nvPicPr>
            <p:cNvPr id="5" name="Picture 4" descr="umd-bal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3069" y="6844199"/>
              <a:ext cx="2322811" cy="2322811"/>
            </a:xfrm>
            <a:prstGeom prst="rect">
              <a:avLst/>
            </a:prstGeom>
          </p:spPr>
        </p:pic>
      </p:grpSp>
      <p:sp>
        <p:nvSpPr>
          <p:cNvPr id="6" name="TextBox 5"/>
          <p:cNvSpPr txBox="1"/>
          <p:nvPr/>
        </p:nvSpPr>
        <p:spPr>
          <a:xfrm>
            <a:off x="375418" y="11449050"/>
            <a:ext cx="10889532" cy="21852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7000" dirty="0"/>
              <a:t>*</a:t>
            </a:r>
            <a:r>
              <a:rPr lang="en-US" sz="8000" dirty="0"/>
              <a:t> </a:t>
            </a:r>
            <a:r>
              <a:rPr lang="en-US" sz="5000" dirty="0"/>
              <a:t>Equal contribution</a:t>
            </a:r>
            <a:endParaRPr lang="en-US" sz="8000" dirty="0"/>
          </a:p>
          <a:p>
            <a:pPr marR="0" algn="l" defTabSz="914400" rtl="0" fontAlgn="auto" latinLnBrk="0" hangingPunct="0">
              <a:lnSpc>
                <a:spcPct val="100000"/>
              </a:lnSpc>
              <a:spcBef>
                <a:spcPts val="0"/>
              </a:spcBef>
              <a:spcAft>
                <a:spcPts val="0"/>
              </a:spcAft>
              <a:buClrTx/>
              <a:buSzTx/>
              <a:tabLst/>
            </a:pPr>
            <a:r>
              <a:rPr lang="en-US" sz="5000" dirty="0"/>
              <a:t>All the work was performed at MPI</a:t>
            </a:r>
            <a:endParaRPr kumimoji="0" lang="en-US" sz="5000" b="0" i="0" u="none" strike="noStrike" cap="none" spc="0" normalizeH="0" baseline="0" dirty="0">
              <a:ln>
                <a:noFill/>
              </a:ln>
              <a:solidFill>
                <a:srgbClr val="000000"/>
              </a:solidFill>
              <a:effectLst/>
              <a:uFillTx/>
              <a:sym typeface="Helvetica Neue Light"/>
            </a:endParaRPr>
          </a:p>
        </p:txBody>
      </p:sp>
      <p:pic>
        <p:nvPicPr>
          <p:cNvPr id="8" name="Picture 7" descr="eccv2016-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0069" y="3050949"/>
            <a:ext cx="4774159" cy="245941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prstGeom prst="rect">
            <a:avLst/>
          </a:prstGeom>
        </p:spPr>
        <p:txBody>
          <a:bodyPr/>
          <a:lstStyle/>
          <a:p>
            <a:r>
              <a:rPr dirty="0"/>
              <a:t>2D </a:t>
            </a:r>
            <a:r>
              <a:rPr lang="en-US" dirty="0"/>
              <a:t>J</a:t>
            </a:r>
            <a:r>
              <a:rPr dirty="0"/>
              <a:t>oint </a:t>
            </a:r>
            <a:r>
              <a:rPr lang="en-US" dirty="0"/>
              <a:t>D</a:t>
            </a:r>
            <a:r>
              <a:rPr dirty="0"/>
              <a:t>etection</a:t>
            </a:r>
          </a:p>
        </p:txBody>
      </p:sp>
      <p:sp>
        <p:nvSpPr>
          <p:cNvPr id="285" name="Shape 285"/>
          <p:cNvSpPr/>
          <p:nvPr/>
        </p:nvSpPr>
        <p:spPr>
          <a:xfrm>
            <a:off x="1903332" y="9745170"/>
            <a:ext cx="21089224" cy="926462"/>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marL="182879" indent="-182879">
              <a:defRPr sz="5000">
                <a:solidFill>
                  <a:srgbClr val="515151"/>
                </a:solidFill>
              </a:defRPr>
            </a:lvl1pPr>
          </a:lstStyle>
          <a:p>
            <a:r>
              <a:t>Supervised end-to-end training to detect joints with confidence values.</a:t>
            </a:r>
          </a:p>
        </p:txBody>
      </p:sp>
      <p:sp>
        <p:nvSpPr>
          <p:cNvPr id="286" name="Shape 286"/>
          <p:cNvSpPr/>
          <p:nvPr/>
        </p:nvSpPr>
        <p:spPr>
          <a:xfrm>
            <a:off x="2117971" y="11842305"/>
            <a:ext cx="19657881" cy="784828"/>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algn="ctr">
              <a:defRPr sz="3900"/>
            </a:lvl1pPr>
          </a:lstStyle>
          <a:p>
            <a:r>
              <a:rPr dirty="0"/>
              <a:t>[Pishchulin et al. DeepCut CVPR 2016]</a:t>
            </a:r>
          </a:p>
        </p:txBody>
      </p:sp>
      <p:grpSp>
        <p:nvGrpSpPr>
          <p:cNvPr id="292" name="Group 292"/>
          <p:cNvGrpSpPr/>
          <p:nvPr/>
        </p:nvGrpSpPr>
        <p:grpSpPr>
          <a:xfrm>
            <a:off x="575321" y="2857499"/>
            <a:ext cx="23233358" cy="6179739"/>
            <a:chOff x="0" y="0"/>
            <a:chExt cx="23233356" cy="6179737"/>
          </a:xfrm>
        </p:grpSpPr>
        <p:pic>
          <p:nvPicPr>
            <p:cNvPr id="287" name="pasted-image.pdf"/>
            <p:cNvPicPr>
              <a:picLocks noChangeAspect="1"/>
            </p:cNvPicPr>
            <p:nvPr/>
          </p:nvPicPr>
          <p:blipFill>
            <a:blip r:embed="rId3"/>
            <a:stretch>
              <a:fillRect/>
            </a:stretch>
          </p:blipFill>
          <p:spPr>
            <a:xfrm>
              <a:off x="0" y="2"/>
              <a:ext cx="4254900" cy="6179736"/>
            </a:xfrm>
            <a:prstGeom prst="rect">
              <a:avLst/>
            </a:prstGeom>
            <a:ln w="12700" cap="flat">
              <a:noFill/>
              <a:miter lim="400000"/>
            </a:ln>
            <a:effectLst/>
          </p:spPr>
        </p:pic>
        <p:pic>
          <p:nvPicPr>
            <p:cNvPr id="288" name="pasted-image.pdf"/>
            <p:cNvPicPr>
              <a:picLocks noChangeAspect="1"/>
            </p:cNvPicPr>
            <p:nvPr/>
          </p:nvPicPr>
          <p:blipFill>
            <a:blip r:embed="rId4"/>
            <a:srcRect r="4300"/>
            <a:stretch>
              <a:fillRect/>
            </a:stretch>
          </p:blipFill>
          <p:spPr>
            <a:xfrm>
              <a:off x="4618181" y="0"/>
              <a:ext cx="7434627" cy="6179647"/>
            </a:xfrm>
            <a:prstGeom prst="rect">
              <a:avLst/>
            </a:prstGeom>
            <a:ln w="12700" cap="flat">
              <a:noFill/>
              <a:miter lim="400000"/>
            </a:ln>
            <a:effectLst/>
          </p:spPr>
        </p:pic>
        <p:pic>
          <p:nvPicPr>
            <p:cNvPr id="289" name="pasted-image.pdf"/>
            <p:cNvPicPr>
              <a:picLocks noChangeAspect="1"/>
            </p:cNvPicPr>
            <p:nvPr/>
          </p:nvPicPr>
          <p:blipFill>
            <a:blip r:embed="rId5"/>
            <a:stretch>
              <a:fillRect/>
            </a:stretch>
          </p:blipFill>
          <p:spPr>
            <a:xfrm>
              <a:off x="12416123" y="2"/>
              <a:ext cx="3916228" cy="6179736"/>
            </a:xfrm>
            <a:prstGeom prst="rect">
              <a:avLst/>
            </a:prstGeom>
            <a:ln w="12700" cap="flat">
              <a:noFill/>
              <a:miter lim="400000"/>
            </a:ln>
            <a:effectLst/>
          </p:spPr>
        </p:pic>
        <p:pic>
          <p:nvPicPr>
            <p:cNvPr id="290" name="pasted-image.pdf"/>
            <p:cNvPicPr>
              <a:picLocks noChangeAspect="1"/>
            </p:cNvPicPr>
            <p:nvPr/>
          </p:nvPicPr>
          <p:blipFill>
            <a:blip r:embed="rId6"/>
            <a:stretch>
              <a:fillRect/>
            </a:stretch>
          </p:blipFill>
          <p:spPr>
            <a:xfrm>
              <a:off x="16695633" y="2"/>
              <a:ext cx="2600218" cy="6179736"/>
            </a:xfrm>
            <a:prstGeom prst="rect">
              <a:avLst/>
            </a:prstGeom>
            <a:ln w="12700" cap="flat">
              <a:noFill/>
              <a:miter lim="400000"/>
            </a:ln>
            <a:effectLst/>
          </p:spPr>
        </p:pic>
        <p:pic>
          <p:nvPicPr>
            <p:cNvPr id="291" name="pasted-image.pdf"/>
            <p:cNvPicPr>
              <a:picLocks noChangeAspect="1"/>
            </p:cNvPicPr>
            <p:nvPr/>
          </p:nvPicPr>
          <p:blipFill>
            <a:blip r:embed="rId7"/>
            <a:stretch>
              <a:fillRect/>
            </a:stretch>
          </p:blipFill>
          <p:spPr>
            <a:xfrm>
              <a:off x="19659131" y="2"/>
              <a:ext cx="3574226" cy="6179736"/>
            </a:xfrm>
            <a:prstGeom prst="rect">
              <a:avLst/>
            </a:prstGeom>
            <a:ln w="12700" cap="flat">
              <a:noFill/>
              <a:miter lim="400000"/>
            </a:ln>
            <a:effectLst/>
          </p:spPr>
        </p:pic>
      </p:grpSp>
      <p:pic>
        <p:nvPicPr>
          <p:cNvPr id="11" name="Picture 10" descr="formulas-crop.pdf"/>
          <p:cNvPicPr>
            <a:picLocks noChangeAspect="1"/>
          </p:cNvPicPr>
          <p:nvPr/>
        </p:nvPicPr>
        <p:blipFill rotWithShape="1">
          <a:blip r:embed="rId8">
            <a:extLst>
              <a:ext uri="{28A0092B-C50C-407E-A947-70E740481C1C}">
                <a14:useLocalDpi xmlns:a14="http://schemas.microsoft.com/office/drawing/2010/main" val="0"/>
              </a:ext>
            </a:extLst>
          </a:blip>
          <a:srcRect l="20271" r="71451"/>
          <a:stretch/>
        </p:blipFill>
        <p:spPr>
          <a:xfrm>
            <a:off x="24765000" y="6920141"/>
            <a:ext cx="2414045" cy="1620164"/>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title"/>
          </p:nvPr>
        </p:nvSpPr>
        <p:spPr>
          <a:prstGeom prst="rect">
            <a:avLst/>
          </a:prstGeom>
        </p:spPr>
        <p:txBody>
          <a:bodyPr/>
          <a:lstStyle/>
          <a:p>
            <a:r>
              <a:t>SMPL body model</a:t>
            </a:r>
          </a:p>
        </p:txBody>
      </p:sp>
      <p:sp>
        <p:nvSpPr>
          <p:cNvPr id="4" name="Shape 286"/>
          <p:cNvSpPr/>
          <p:nvPr/>
        </p:nvSpPr>
        <p:spPr>
          <a:xfrm>
            <a:off x="8701931" y="12784607"/>
            <a:ext cx="7548850" cy="784828"/>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algn="ctr">
              <a:defRPr sz="3900"/>
            </a:lvl1pPr>
          </a:lstStyle>
          <a:p>
            <a:r>
              <a:rPr lang="en-US" dirty="0"/>
              <a:t>[</a:t>
            </a:r>
            <a:r>
              <a:rPr lang="en-US" dirty="0" err="1"/>
              <a:t>Loper</a:t>
            </a:r>
            <a:r>
              <a:rPr lang="en-US" dirty="0"/>
              <a:t> et al. SIGGRAPH Asia ‘15]</a:t>
            </a:r>
            <a:endParaRPr dirty="0"/>
          </a:p>
        </p:txBody>
      </p:sp>
      <p:pic>
        <p:nvPicPr>
          <p:cNvPr id="5" name="PCs_front_side_femal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10846" t="6784" r="21140" b="13306"/>
          <a:stretch/>
        </p:blipFill>
        <p:spPr>
          <a:xfrm>
            <a:off x="5293645" y="5820326"/>
            <a:ext cx="7511623" cy="4964321"/>
          </a:xfrm>
          <a:prstGeom prst="rect">
            <a:avLst/>
          </a:prstGeom>
        </p:spPr>
      </p:pic>
      <p:sp>
        <p:nvSpPr>
          <p:cNvPr id="6" name="TextBox 5"/>
          <p:cNvSpPr txBox="1"/>
          <p:nvPr/>
        </p:nvSpPr>
        <p:spPr>
          <a:xfrm>
            <a:off x="2327112" y="3843658"/>
            <a:ext cx="8879130"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rPr>
              <a:t>Shape: PCA coefficients</a:t>
            </a:r>
          </a:p>
        </p:txBody>
      </p:sp>
      <p:sp>
        <p:nvSpPr>
          <p:cNvPr id="16" name="Shape 286"/>
          <p:cNvSpPr/>
          <p:nvPr/>
        </p:nvSpPr>
        <p:spPr>
          <a:xfrm>
            <a:off x="14127063" y="3843658"/>
            <a:ext cx="9377920" cy="1107994"/>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algn="ctr">
              <a:defRPr sz="3900"/>
            </a:lvl1pPr>
          </a:lstStyle>
          <a:p>
            <a:r>
              <a:rPr lang="en-US" sz="6000" dirty="0"/>
              <a:t>Pose: Rotation of 23 joints</a:t>
            </a:r>
            <a:endParaRPr sz="6000" dirty="0"/>
          </a:p>
        </p:txBody>
      </p:sp>
      <p:grpSp>
        <p:nvGrpSpPr>
          <p:cNvPr id="13" name="Group 12"/>
          <p:cNvGrpSpPr/>
          <p:nvPr/>
        </p:nvGrpSpPr>
        <p:grpSpPr>
          <a:xfrm>
            <a:off x="14014" y="4809016"/>
            <a:ext cx="5279631" cy="5981689"/>
            <a:chOff x="14014" y="4809016"/>
            <a:chExt cx="5279631" cy="5981689"/>
          </a:xfrm>
        </p:grpSpPr>
        <p:pic>
          <p:nvPicPr>
            <p:cNvPr id="8" name="Picture 7" descr="Screen Shot 2016-08-03 at 5.43.22 PM.png"/>
            <p:cNvPicPr>
              <a:picLocks noChangeAspect="1"/>
            </p:cNvPicPr>
            <p:nvPr/>
          </p:nvPicPr>
          <p:blipFill rotWithShape="1">
            <a:blip r:embed="rId7">
              <a:extLst>
                <a:ext uri="{28A0092B-C50C-407E-A947-70E740481C1C}">
                  <a14:useLocalDpi xmlns:a14="http://schemas.microsoft.com/office/drawing/2010/main" val="0"/>
                </a:ext>
              </a:extLst>
            </a:blip>
            <a:srcRect l="25201" r="50376"/>
            <a:stretch/>
          </p:blipFill>
          <p:spPr>
            <a:xfrm>
              <a:off x="14014" y="4809016"/>
              <a:ext cx="5279631" cy="5975631"/>
            </a:xfrm>
            <a:prstGeom prst="rect">
              <a:avLst/>
            </a:prstGeom>
          </p:spPr>
        </p:pic>
        <p:pic>
          <p:nvPicPr>
            <p:cNvPr id="7" name="Picture 6" descr="pn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1630" y="8651248"/>
              <a:ext cx="1220021" cy="2139457"/>
            </a:xfrm>
            <a:prstGeom prst="rect">
              <a:avLst/>
            </a:prstGeom>
          </p:spPr>
        </p:pic>
      </p:grpSp>
      <p:grpSp>
        <p:nvGrpSpPr>
          <p:cNvPr id="18" name="Group 17"/>
          <p:cNvGrpSpPr/>
          <p:nvPr/>
        </p:nvGrpSpPr>
        <p:grpSpPr>
          <a:xfrm>
            <a:off x="13795070" y="4809016"/>
            <a:ext cx="10400955" cy="6259748"/>
            <a:chOff x="13795070" y="4809016"/>
            <a:chExt cx="10400955" cy="6259748"/>
          </a:xfrm>
        </p:grpSpPr>
        <p:grpSp>
          <p:nvGrpSpPr>
            <p:cNvPr id="10" name="Group 9"/>
            <p:cNvGrpSpPr/>
            <p:nvPr/>
          </p:nvGrpSpPr>
          <p:grpSpPr>
            <a:xfrm>
              <a:off x="13795070" y="4809016"/>
              <a:ext cx="10400955" cy="6259748"/>
              <a:chOff x="2330319" y="7065705"/>
              <a:chExt cx="10400955" cy="6259748"/>
            </a:xfrm>
          </p:grpSpPr>
          <p:pic>
            <p:nvPicPr>
              <p:cNvPr id="11" name="Picture 10" descr="Screen Shot 2016-08-03 at 5.49.03 PM.png"/>
              <p:cNvPicPr>
                <a:picLocks noChangeAspect="1"/>
              </p:cNvPicPr>
              <p:nvPr/>
            </p:nvPicPr>
            <p:blipFill>
              <a:blip r:embed="rId9">
                <a:extLst>
                  <a:ext uri="{BEBA8EAE-BF5A-486C-A8C5-ECC9F3942E4B}">
                    <a14:imgProps xmlns:a14="http://schemas.microsoft.com/office/drawing/2010/main">
                      <a14:imgLayer r:embed="rId10">
                        <a14:imgEffect>
                          <a14:backgroundRemoval t="2473" b="100000" l="3051" r="96949"/>
                        </a14:imgEffect>
                      </a14:imgLayer>
                    </a14:imgProps>
                  </a:ext>
                  <a:ext uri="{28A0092B-C50C-407E-A947-70E740481C1C}">
                    <a14:useLocalDpi xmlns:a14="http://schemas.microsoft.com/office/drawing/2010/main" val="0"/>
                  </a:ext>
                </a:extLst>
              </a:blip>
              <a:stretch>
                <a:fillRect/>
              </a:stretch>
            </p:blipFill>
            <p:spPr>
              <a:xfrm>
                <a:off x="2330319" y="7065705"/>
                <a:ext cx="4797460" cy="5981690"/>
              </a:xfrm>
              <a:prstGeom prst="rect">
                <a:avLst/>
              </a:prstGeom>
            </p:spPr>
          </p:pic>
          <p:pic>
            <p:nvPicPr>
              <p:cNvPr id="14" name="Picture 13" descr="Screen Shot 2016-08-03 at 5.43.22 PM.png"/>
              <p:cNvPicPr>
                <a:picLocks noChangeAspect="1"/>
              </p:cNvPicPr>
              <p:nvPr/>
            </p:nvPicPr>
            <p:blipFill rotWithShape="1">
              <a:blip r:embed="rId7">
                <a:extLst>
                  <a:ext uri="{28A0092B-C50C-407E-A947-70E740481C1C}">
                    <a14:useLocalDpi xmlns:a14="http://schemas.microsoft.com/office/drawing/2010/main" val="0"/>
                  </a:ext>
                </a:extLst>
              </a:blip>
              <a:srcRect l="73847" r="1111"/>
              <a:stretch/>
            </p:blipFill>
            <p:spPr>
              <a:xfrm>
                <a:off x="7351272" y="7386724"/>
                <a:ext cx="5380002" cy="5938729"/>
              </a:xfrm>
              <a:prstGeom prst="rect">
                <a:avLst/>
              </a:prstGeom>
            </p:spPr>
          </p:pic>
        </p:grpSp>
        <p:pic>
          <p:nvPicPr>
            <p:cNvPr id="17" name="Picture 16" descr="pn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4194" y="8651248"/>
              <a:ext cx="1027132" cy="1746125"/>
            </a:xfrm>
            <a:prstGeom prst="rect">
              <a:avLst/>
            </a:prstGeom>
          </p:spPr>
        </p:pic>
      </p:gr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0875"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mute="1">
                <p:cTn id="28" repeatCount="indefinite" fill="hold" display="0">
                  <p:stCondLst>
                    <p:cond delay="indefinite"/>
                  </p:stCondLst>
                </p:cTn>
                <p:tgtEl>
                  <p:spTgt spid="5"/>
                </p:tgtEl>
              </p:cMediaNode>
            </p:video>
          </p:childTnLst>
        </p:cTn>
      </p:par>
    </p:tnLst>
    <p:bldLst>
      <p:bldP spid="6" grpId="0"/>
      <p:bldP spid="16" grpId="0" animBg="1"/>
    </p:bldLst>
  </p:timing>
  <p:extLst>
    <p:ext uri="{E180D4A7-C9FB-4DFB-919C-405C955672EB}">
      <p14:showEvtLst xmlns:p14="http://schemas.microsoft.com/office/powerpoint/2010/main">
        <p14:playEvt time="9092" objId="5"/>
        <p14:stopEvt time="17977"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rot="5400000">
            <a:off x="24704537" y="4408935"/>
            <a:ext cx="1803138" cy="1371600"/>
          </a:xfrm>
          <a:prstGeom prst="rect">
            <a:avLst/>
          </a:prstGeom>
          <a:gradFill flip="none" rotWithShape="1">
            <a:gsLst>
              <a:gs pos="13000">
                <a:srgbClr val="FFFFFF"/>
              </a:gs>
              <a:gs pos="100000">
                <a:schemeClr val="accent4">
                  <a:lumMod val="40000"/>
                  <a:lumOff val="60000"/>
                </a:schemeClr>
              </a:gs>
            </a:gsLst>
            <a:lin ang="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
        <p:nvSpPr>
          <p:cNvPr id="12" name="Rectangle 11"/>
          <p:cNvSpPr/>
          <p:nvPr/>
        </p:nvSpPr>
        <p:spPr>
          <a:xfrm rot="5400000">
            <a:off x="26436308" y="4058655"/>
            <a:ext cx="1803138" cy="1837944"/>
          </a:xfrm>
          <a:prstGeom prst="rect">
            <a:avLst/>
          </a:prstGeom>
          <a:gradFill flip="none" rotWithShape="1">
            <a:gsLst>
              <a:gs pos="13000">
                <a:srgbClr val="FFFFFF"/>
              </a:gs>
              <a:gs pos="100000">
                <a:schemeClr val="accent3">
                  <a:lumMod val="40000"/>
                  <a:lumOff val="60000"/>
                </a:schemeClr>
              </a:gs>
            </a:gsLst>
            <a:lin ang="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
        <p:nvSpPr>
          <p:cNvPr id="27" name="Rectangle 26"/>
          <p:cNvSpPr/>
          <p:nvPr/>
        </p:nvSpPr>
        <p:spPr>
          <a:xfrm rot="5400000">
            <a:off x="15784053" y="4071489"/>
            <a:ext cx="1803138" cy="15179040"/>
          </a:xfrm>
          <a:prstGeom prst="rect">
            <a:avLst/>
          </a:prstGeom>
          <a:gradFill flip="none" rotWithShape="1">
            <a:gsLst>
              <a:gs pos="13000">
                <a:srgbClr val="FFFFFF"/>
              </a:gs>
              <a:gs pos="100000">
                <a:schemeClr val="accent6">
                  <a:lumMod val="40000"/>
                  <a:lumOff val="60000"/>
                </a:schemeClr>
              </a:gs>
            </a:gsLst>
            <a:lin ang="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
        <p:nvSpPr>
          <p:cNvPr id="5" name="Rectangle 4"/>
          <p:cNvSpPr/>
          <p:nvPr/>
        </p:nvSpPr>
        <p:spPr>
          <a:xfrm rot="5400000">
            <a:off x="3506580" y="7857105"/>
            <a:ext cx="1803138" cy="7607807"/>
          </a:xfrm>
          <a:prstGeom prst="rect">
            <a:avLst/>
          </a:prstGeom>
          <a:gradFill flip="none" rotWithShape="1">
            <a:gsLst>
              <a:gs pos="13000">
                <a:srgbClr val="FFFFFF"/>
              </a:gs>
              <a:gs pos="100000">
                <a:schemeClr val="accent1">
                  <a:lumMod val="40000"/>
                  <a:lumOff val="60000"/>
                </a:schemeClr>
              </a:gs>
            </a:gsLst>
            <a:lin ang="0" scaled="1"/>
            <a:tileRect/>
          </a:gra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
        <p:nvSpPr>
          <p:cNvPr id="300" name="Shape 300"/>
          <p:cNvSpPr>
            <a:spLocks noGrp="1"/>
          </p:cNvSpPr>
          <p:nvPr>
            <p:ph type="title"/>
          </p:nvPr>
        </p:nvSpPr>
        <p:spPr>
          <a:xfrm>
            <a:off x="3962400" y="301902"/>
            <a:ext cx="16459200" cy="2286001"/>
          </a:xfrm>
          <a:prstGeom prst="rect">
            <a:avLst/>
          </a:prstGeom>
        </p:spPr>
        <p:txBody>
          <a:bodyPr/>
          <a:lstStyle/>
          <a:p>
            <a:r>
              <a:rPr lang="en-US" dirty="0" err="1"/>
              <a:t>SMPLify</a:t>
            </a:r>
            <a:r>
              <a:rPr lang="en-US" dirty="0"/>
              <a:t> Objective Function</a:t>
            </a:r>
            <a:endParaRPr dirty="0"/>
          </a:p>
        </p:txBody>
      </p:sp>
      <p:pic>
        <p:nvPicPr>
          <p:cNvPr id="11" name="Picture 10" descr="formulas-crop.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411" y="9099584"/>
            <a:ext cx="7881793" cy="1348201"/>
          </a:xfrm>
          <a:prstGeom prst="rect">
            <a:avLst/>
          </a:prstGeom>
        </p:spPr>
      </p:pic>
      <p:pic>
        <p:nvPicPr>
          <p:cNvPr id="14" name="Picture 13" descr="formulas-crop.pdf"/>
          <p:cNvPicPr>
            <a:picLocks noChangeAspect="1"/>
          </p:cNvPicPr>
          <p:nvPr/>
        </p:nvPicPr>
        <p:blipFill rotWithShape="1">
          <a:blip r:embed="rId7">
            <a:extLst>
              <a:ext uri="{28A0092B-C50C-407E-A947-70E740481C1C}">
                <a14:useLocalDpi xmlns:a14="http://schemas.microsoft.com/office/drawing/2010/main" val="0"/>
              </a:ext>
            </a:extLst>
          </a:blip>
          <a:srcRect l="1" r="-1565"/>
          <a:stretch/>
        </p:blipFill>
        <p:spPr>
          <a:xfrm>
            <a:off x="1121891" y="10976505"/>
            <a:ext cx="23262109" cy="1272454"/>
          </a:xfrm>
          <a:prstGeom prst="rect">
            <a:avLst/>
          </a:prstGeom>
        </p:spPr>
      </p:pic>
      <p:sp>
        <p:nvSpPr>
          <p:cNvPr id="6" name="TextBox 5"/>
          <p:cNvSpPr txBox="1"/>
          <p:nvPr/>
        </p:nvSpPr>
        <p:spPr>
          <a:xfrm>
            <a:off x="604245" y="12595778"/>
            <a:ext cx="7607808"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75000"/>
                    <a:lumOff val="25000"/>
                  </a:schemeClr>
                </a:solidFill>
                <a:effectLst/>
                <a:uFillTx/>
                <a:latin typeface="Helvetica Neue Light"/>
                <a:ea typeface="Helvetica Neue Light"/>
                <a:cs typeface="Helvetica Neue Light"/>
                <a:sym typeface="Helvetica Neue Light"/>
              </a:rPr>
              <a:t>Data term</a:t>
            </a:r>
          </a:p>
        </p:txBody>
      </p:sp>
      <p:sp>
        <p:nvSpPr>
          <p:cNvPr id="28" name="TextBox 27"/>
          <p:cNvSpPr txBox="1"/>
          <p:nvPr/>
        </p:nvSpPr>
        <p:spPr>
          <a:xfrm>
            <a:off x="9096102" y="12595778"/>
            <a:ext cx="15179040"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75000"/>
                    <a:lumOff val="25000"/>
                  </a:schemeClr>
                </a:solidFill>
                <a:effectLst/>
                <a:uFillTx/>
                <a:latin typeface="Helvetica Neue Light"/>
                <a:ea typeface="Helvetica Neue Light"/>
                <a:cs typeface="Helvetica Neue Light"/>
                <a:sym typeface="Helvetica Neue Light"/>
              </a:rPr>
              <a:t>Priors</a:t>
            </a:r>
          </a:p>
        </p:txBody>
      </p:sp>
      <p:pic>
        <p:nvPicPr>
          <p:cNvPr id="3" name="121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6974" t="7689" r="4827" b="10609"/>
          <a:stretch/>
        </p:blipFill>
        <p:spPr>
          <a:xfrm>
            <a:off x="16226924" y="2566754"/>
            <a:ext cx="7972698" cy="4742499"/>
          </a:xfrm>
          <a:prstGeom prst="rect">
            <a:avLst/>
          </a:prstGeom>
        </p:spPr>
      </p:pic>
      <p:pic>
        <p:nvPicPr>
          <p:cNvPr id="7" name="Picture 6" descr="im1215.png"/>
          <p:cNvPicPr>
            <a:picLocks noChangeAspect="1"/>
          </p:cNvPicPr>
          <p:nvPr/>
        </p:nvPicPr>
        <p:blipFill rotWithShape="1">
          <a:blip r:embed="rId9">
            <a:extLst>
              <a:ext uri="{28A0092B-C50C-407E-A947-70E740481C1C}">
                <a14:useLocalDpi xmlns:a14="http://schemas.microsoft.com/office/drawing/2010/main" val="0"/>
              </a:ext>
            </a:extLst>
          </a:blip>
          <a:srcRect t="10413" b="6781"/>
          <a:stretch/>
        </p:blipFill>
        <p:spPr>
          <a:xfrm>
            <a:off x="9000577" y="2305317"/>
            <a:ext cx="6340141" cy="5368737"/>
          </a:xfrm>
          <a:prstGeom prst="rect">
            <a:avLst/>
          </a:prstGeom>
        </p:spPr>
      </p:pic>
      <p:pic>
        <p:nvPicPr>
          <p:cNvPr id="8" name="Picture 7" descr="im_1215.png"/>
          <p:cNvPicPr>
            <a:picLocks noChangeAspect="1"/>
          </p:cNvPicPr>
          <p:nvPr/>
        </p:nvPicPr>
        <p:blipFill rotWithShape="1">
          <a:blip r:embed="rId10">
            <a:extLst>
              <a:ext uri="{28A0092B-C50C-407E-A947-70E740481C1C}">
                <a14:useLocalDpi xmlns:a14="http://schemas.microsoft.com/office/drawing/2010/main" val="0"/>
              </a:ext>
            </a:extLst>
          </a:blip>
          <a:srcRect t="10413" b="6781"/>
          <a:stretch/>
        </p:blipFill>
        <p:spPr>
          <a:xfrm>
            <a:off x="1121891" y="2305317"/>
            <a:ext cx="7090162" cy="5368738"/>
          </a:xfrm>
          <a:prstGeom prst="rect">
            <a:avLst/>
          </a:prstGeom>
        </p:spPr>
      </p:pic>
      <p:sp>
        <p:nvSpPr>
          <p:cNvPr id="17" name="Shape 304"/>
          <p:cNvSpPr/>
          <p:nvPr/>
        </p:nvSpPr>
        <p:spPr>
          <a:xfrm>
            <a:off x="2143738" y="7532646"/>
            <a:ext cx="2665321" cy="110799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sz="6000" dirty="0">
                <a:solidFill>
                  <a:schemeClr val="tx1">
                    <a:lumMod val="75000"/>
                    <a:lumOff val="25000"/>
                  </a:schemeClr>
                </a:solidFill>
              </a:rPr>
              <a:t>camera</a:t>
            </a:r>
          </a:p>
        </p:txBody>
      </p:sp>
      <p:sp>
        <p:nvSpPr>
          <p:cNvPr id="18" name="Shape 321"/>
          <p:cNvSpPr/>
          <p:nvPr/>
        </p:nvSpPr>
        <p:spPr>
          <a:xfrm>
            <a:off x="3962399" y="8528988"/>
            <a:ext cx="435809" cy="725655"/>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sp>
        <p:nvSpPr>
          <p:cNvPr id="19" name="Shape 304"/>
          <p:cNvSpPr/>
          <p:nvPr/>
        </p:nvSpPr>
        <p:spPr>
          <a:xfrm>
            <a:off x="6249631" y="7532646"/>
            <a:ext cx="1933832" cy="110799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lang="en-US" sz="6000" dirty="0">
                <a:solidFill>
                  <a:schemeClr val="tx1">
                    <a:lumMod val="75000"/>
                    <a:lumOff val="25000"/>
                  </a:schemeClr>
                </a:solidFill>
              </a:rPr>
              <a:t>joints</a:t>
            </a:r>
            <a:endParaRPr sz="6000" dirty="0">
              <a:solidFill>
                <a:schemeClr val="tx1">
                  <a:lumMod val="75000"/>
                  <a:lumOff val="25000"/>
                </a:schemeClr>
              </a:solidFill>
            </a:endParaRPr>
          </a:p>
        </p:txBody>
      </p:sp>
      <p:sp>
        <p:nvSpPr>
          <p:cNvPr id="20" name="Shape 321"/>
          <p:cNvSpPr/>
          <p:nvPr/>
        </p:nvSpPr>
        <p:spPr>
          <a:xfrm flipH="1">
            <a:off x="6503629" y="8598307"/>
            <a:ext cx="439038" cy="656336"/>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91524833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27" grpId="0" animBg="1"/>
      <p:bldP spid="5" grpId="0" animBg="1"/>
      <p:bldP spid="6" grpId="0"/>
      <p:bldP spid="28" grpId="0"/>
    </p:bldLst>
  </p:timing>
  <p:extLst>
    <p:ext uri="{E180D4A7-C9FB-4DFB-919C-405C955672EB}">
      <p14:showEvtLst xmlns:p14="http://schemas.microsoft.com/office/powerpoint/2010/main">
        <p14:playEvt time="0" objId="3"/>
        <p14:playEvt time="4152" objId="3"/>
        <p14:playEvt time="8244" objId="3"/>
        <p14:stopEvt time="10283"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Term: Joint Projection Error</a:t>
            </a:r>
          </a:p>
        </p:txBody>
      </p:sp>
      <p:pic>
        <p:nvPicPr>
          <p:cNvPr id="5" name="Picture 4" descr="fit_1819.png"/>
          <p:cNvPicPr>
            <a:picLocks noChangeAspect="1"/>
          </p:cNvPicPr>
          <p:nvPr/>
        </p:nvPicPr>
        <p:blipFill rotWithShape="1">
          <a:blip r:embed="rId3">
            <a:extLst>
              <a:ext uri="{28A0092B-C50C-407E-A947-70E740481C1C}">
                <a14:useLocalDpi xmlns:a14="http://schemas.microsoft.com/office/drawing/2010/main" val="0"/>
              </a:ext>
            </a:extLst>
          </a:blip>
          <a:srcRect l="31665" r="29779" b="7527"/>
          <a:stretch/>
        </p:blipFill>
        <p:spPr>
          <a:xfrm>
            <a:off x="6783425" y="1854973"/>
            <a:ext cx="3707283" cy="10099000"/>
          </a:xfrm>
          <a:prstGeom prst="rect">
            <a:avLst/>
          </a:prstGeom>
          <a:effectLst>
            <a:outerShdw blurRad="76200" dir="13500000" sy="23000" kx="1200000" algn="br" rotWithShape="0">
              <a:prstClr val="black">
                <a:alpha val="20000"/>
              </a:prstClr>
            </a:outerShdw>
          </a:effectLst>
        </p:spPr>
      </p:pic>
      <p:grpSp>
        <p:nvGrpSpPr>
          <p:cNvPr id="8" name="Group 7"/>
          <p:cNvGrpSpPr/>
          <p:nvPr/>
        </p:nvGrpSpPr>
        <p:grpSpPr>
          <a:xfrm>
            <a:off x="13961393" y="1896486"/>
            <a:ext cx="7151506" cy="10013948"/>
            <a:chOff x="13495253" y="2883703"/>
            <a:chExt cx="5822345" cy="8781395"/>
          </a:xfrm>
        </p:grpSpPr>
        <p:pic>
          <p:nvPicPr>
            <p:cNvPr id="7" name="Picture 6" descr="fit_1819.png"/>
            <p:cNvPicPr>
              <a:picLocks noChangeAspect="1"/>
            </p:cNvPicPr>
            <p:nvPr/>
          </p:nvPicPr>
          <p:blipFill rotWithShape="1">
            <a:blip r:embed="rId3">
              <a:alphaModFix amt="24000"/>
              <a:extLst>
                <a:ext uri="{28A0092B-C50C-407E-A947-70E740481C1C}">
                  <a14:useLocalDpi xmlns:a14="http://schemas.microsoft.com/office/drawing/2010/main" val="0"/>
                </a:ext>
              </a:extLst>
            </a:blip>
            <a:srcRect l="31665" r="29779" b="7527"/>
            <a:stretch/>
          </p:blipFill>
          <p:spPr>
            <a:xfrm>
              <a:off x="14876419" y="2883703"/>
              <a:ext cx="3223598" cy="8781395"/>
            </a:xfrm>
            <a:prstGeom prst="rect">
              <a:avLst/>
            </a:prstGeom>
            <a:effectLst/>
          </p:spPr>
        </p:pic>
        <p:pic>
          <p:nvPicPr>
            <p:cNvPr id="6" name="Picture 5" descr="1819_spheres_whe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5253" y="3283132"/>
              <a:ext cx="5822345" cy="7993390"/>
            </a:xfrm>
            <a:prstGeom prst="rect">
              <a:avLst/>
            </a:prstGeom>
            <a:effectLst>
              <a:outerShdw blurRad="76200" dir="13500000" sy="23000" kx="1200000" algn="br" rotWithShape="0">
                <a:prstClr val="black">
                  <a:alpha val="20000"/>
                </a:prstClr>
              </a:outerShdw>
            </a:effectLst>
          </p:spPr>
        </p:pic>
      </p:grpSp>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1992" y="6009640"/>
            <a:ext cx="4214250" cy="1532455"/>
          </a:xfrm>
          <a:prstGeom prst="rect">
            <a:avLst/>
          </a:prstGeom>
        </p:spPr>
      </p:pic>
      <p:pic>
        <p:nvPicPr>
          <p:cNvPr id="11" name="Picture 10" descr="CodeCogsEqn.pdf"/>
          <p:cNvPicPr>
            <a:picLocks noChangeAspect="1"/>
          </p:cNvPicPr>
          <p:nvPr/>
        </p:nvPicPr>
        <p:blipFill rotWithShape="1">
          <a:blip r:embed="rId6">
            <a:extLst>
              <a:ext uri="{28A0092B-C50C-407E-A947-70E740481C1C}">
                <a14:useLocalDpi xmlns:a14="http://schemas.microsoft.com/office/drawing/2010/main" val="0"/>
              </a:ext>
            </a:extLst>
          </a:blip>
          <a:srcRect l="33645"/>
          <a:stretch/>
        </p:blipFill>
        <p:spPr>
          <a:xfrm>
            <a:off x="2387795" y="5576182"/>
            <a:ext cx="4229988" cy="2549917"/>
          </a:xfrm>
          <a:prstGeom prst="rect">
            <a:avLst/>
          </a:prstGeom>
        </p:spPr>
      </p:pic>
    </p:spTree>
    <p:extLst>
      <p:ext uri="{BB962C8B-B14F-4D97-AF65-F5344CB8AC3E}">
        <p14:creationId xmlns:p14="http://schemas.microsoft.com/office/powerpoint/2010/main" val="27137504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vo_1006_withjoints_hea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4586675" y="5001959"/>
            <a:ext cx="6726228" cy="7847266"/>
          </a:xfrm>
          <a:prstGeom prst="rect">
            <a:avLst/>
          </a:prstGeom>
        </p:spPr>
      </p:pic>
      <p:pic>
        <p:nvPicPr>
          <p:cNvPr id="2" name="evo_1006.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9646127" y="1172539"/>
            <a:ext cx="7227497" cy="8432079"/>
          </a:xfrm>
          <a:prstGeom prst="rect">
            <a:avLst/>
          </a:prstGeom>
        </p:spPr>
      </p:pic>
      <p:sp>
        <p:nvSpPr>
          <p:cNvPr id="300" name="Shape 300"/>
          <p:cNvSpPr>
            <a:spLocks noGrp="1"/>
          </p:cNvSpPr>
          <p:nvPr>
            <p:ph type="title"/>
          </p:nvPr>
        </p:nvSpPr>
        <p:spPr>
          <a:prstGeom prst="rect">
            <a:avLst/>
          </a:prstGeom>
        </p:spPr>
        <p:txBody>
          <a:bodyPr/>
          <a:lstStyle/>
          <a:p>
            <a:r>
              <a:rPr lang="en-US" dirty="0"/>
              <a:t>Data Term: Joint Projection Error</a:t>
            </a:r>
            <a:endParaRPr dirty="0"/>
          </a:p>
        </p:txBody>
      </p:sp>
      <p:pic>
        <p:nvPicPr>
          <p:cNvPr id="8" name="Picture 7" descr="latex-image-1.pdf"/>
          <p:cNvPicPr>
            <a:picLocks noChangeAspect="1"/>
          </p:cNvPicPr>
          <p:nvPr/>
        </p:nvPicPr>
        <p:blipFill rotWithShape="1">
          <a:blip r:embed="rId10">
            <a:extLst>
              <a:ext uri="{28A0092B-C50C-407E-A947-70E740481C1C}">
                <a14:useLocalDpi xmlns:a14="http://schemas.microsoft.com/office/drawing/2010/main" val="0"/>
              </a:ext>
            </a:extLst>
          </a:blip>
          <a:srcRect r="62805"/>
          <a:stretch/>
        </p:blipFill>
        <p:spPr>
          <a:xfrm>
            <a:off x="25495301" y="1739620"/>
            <a:ext cx="3612745" cy="2191314"/>
          </a:xfrm>
          <a:prstGeom prst="rect">
            <a:avLst/>
          </a:prstGeom>
        </p:spPr>
      </p:pic>
      <p:grpSp>
        <p:nvGrpSpPr>
          <p:cNvPr id="13" name="Group 12"/>
          <p:cNvGrpSpPr/>
          <p:nvPr/>
        </p:nvGrpSpPr>
        <p:grpSpPr>
          <a:xfrm>
            <a:off x="428322" y="3187338"/>
            <a:ext cx="23084669" cy="7238742"/>
            <a:chOff x="428322" y="3187338"/>
            <a:chExt cx="23084669" cy="7238742"/>
          </a:xfrm>
        </p:grpSpPr>
        <p:sp>
          <p:nvSpPr>
            <p:cNvPr id="304" name="Shape 304"/>
            <p:cNvSpPr/>
            <p:nvPr/>
          </p:nvSpPr>
          <p:spPr>
            <a:xfrm>
              <a:off x="10321456" y="4221628"/>
              <a:ext cx="5816592" cy="1031049"/>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lang="en-US" sz="5500" dirty="0">
                  <a:solidFill>
                    <a:schemeClr val="tx1">
                      <a:lumMod val="75000"/>
                      <a:lumOff val="25000"/>
                    </a:schemeClr>
                  </a:solidFill>
                </a:rPr>
                <a:t>C</a:t>
              </a:r>
              <a:r>
                <a:rPr sz="5500" dirty="0">
                  <a:solidFill>
                    <a:schemeClr val="tx1">
                      <a:lumMod val="75000"/>
                      <a:lumOff val="25000"/>
                    </a:schemeClr>
                  </a:solidFill>
                </a:rPr>
                <a:t>amera</a:t>
              </a:r>
              <a:r>
                <a:rPr lang="en-US" sz="5500" dirty="0">
                  <a:solidFill>
                    <a:schemeClr val="tx1">
                      <a:lumMod val="75000"/>
                      <a:lumOff val="25000"/>
                    </a:schemeClr>
                  </a:solidFill>
                </a:rPr>
                <a:t> Projection</a:t>
              </a:r>
              <a:endParaRPr sz="5500" dirty="0">
                <a:solidFill>
                  <a:schemeClr val="tx1">
                    <a:lumMod val="75000"/>
                    <a:lumOff val="25000"/>
                  </a:schemeClr>
                </a:solidFill>
              </a:endParaRPr>
            </a:p>
          </p:txBody>
        </p:sp>
        <p:pic>
          <p:nvPicPr>
            <p:cNvPr id="14" name="Picture 13" descr="formulas-crop.pdf"/>
            <p:cNvPicPr>
              <a:picLocks noChangeAspect="1"/>
            </p:cNvPicPr>
            <p:nvPr/>
          </p:nvPicPr>
          <p:blipFill rotWithShape="1">
            <a:blip r:embed="rId11">
              <a:extLst>
                <a:ext uri="{28A0092B-C50C-407E-A947-70E740481C1C}">
                  <a14:useLocalDpi xmlns:a14="http://schemas.microsoft.com/office/drawing/2010/main" val="0"/>
                </a:ext>
              </a:extLst>
            </a:blip>
            <a:srcRect r="69140"/>
            <a:stretch/>
          </p:blipFill>
          <p:spPr>
            <a:xfrm>
              <a:off x="428322" y="3187338"/>
              <a:ext cx="7068155" cy="1272454"/>
            </a:xfrm>
            <a:prstGeom prst="rect">
              <a:avLst/>
            </a:prstGeom>
          </p:spPr>
        </p:pic>
        <p:sp>
          <p:nvSpPr>
            <p:cNvPr id="16" name="Shape 321"/>
            <p:cNvSpPr/>
            <p:nvPr/>
          </p:nvSpPr>
          <p:spPr>
            <a:xfrm flipV="1">
              <a:off x="12735314" y="5388579"/>
              <a:ext cx="0" cy="2477483"/>
            </a:xfrm>
            <a:prstGeom prst="line">
              <a:avLst/>
            </a:prstGeom>
            <a:ln w="57150" cmpd="sng">
              <a:solidFill>
                <a:schemeClr val="tx1">
                  <a:lumMod val="75000"/>
                  <a:lumOff val="25000"/>
                </a:schemeClr>
              </a:solidFill>
              <a:headEnd type="arrow"/>
              <a:tailEnd type="none"/>
            </a:ln>
          </p:spPr>
          <p:txBody>
            <a:bodyPr tIns="91439" bIns="91439"/>
            <a:lstStyle/>
            <a:p>
              <a:pPr algn="ctr">
                <a:defRPr sz="3800"/>
              </a:pPr>
              <a:endParaRPr/>
            </a:p>
          </p:txBody>
        </p:sp>
        <p:pic>
          <p:nvPicPr>
            <p:cNvPr id="21" name="Picture 20" descr="latex-image-1.pdf"/>
            <p:cNvPicPr>
              <a:picLocks noChangeAspect="1"/>
            </p:cNvPicPr>
            <p:nvPr/>
          </p:nvPicPr>
          <p:blipFill rotWithShape="1">
            <a:blip r:embed="rId12">
              <a:extLst>
                <a:ext uri="{28A0092B-C50C-407E-A947-70E740481C1C}">
                  <a14:useLocalDpi xmlns:a14="http://schemas.microsoft.com/office/drawing/2010/main" val="0"/>
                </a:ext>
              </a:extLst>
            </a:blip>
            <a:srcRect l="90196"/>
            <a:stretch/>
          </p:blipFill>
          <p:spPr>
            <a:xfrm>
              <a:off x="21733352" y="7207656"/>
              <a:ext cx="1779639" cy="3218424"/>
            </a:xfrm>
            <a:prstGeom prst="rect">
              <a:avLst/>
            </a:prstGeom>
          </p:spPr>
        </p:pic>
        <p:pic>
          <p:nvPicPr>
            <p:cNvPr id="22" name="Picture 21" descr="latex-image-1.pdf"/>
            <p:cNvPicPr>
              <a:picLocks noChangeAspect="1"/>
            </p:cNvPicPr>
            <p:nvPr/>
          </p:nvPicPr>
          <p:blipFill rotWithShape="1">
            <a:blip r:embed="rId12">
              <a:extLst>
                <a:ext uri="{28A0092B-C50C-407E-A947-70E740481C1C}">
                  <a14:useLocalDpi xmlns:a14="http://schemas.microsoft.com/office/drawing/2010/main" val="0"/>
                </a:ext>
              </a:extLst>
            </a:blip>
            <a:srcRect l="-917" r="91113"/>
            <a:stretch/>
          </p:blipFill>
          <p:spPr>
            <a:xfrm>
              <a:off x="3962400" y="7207656"/>
              <a:ext cx="1779639" cy="3218424"/>
            </a:xfrm>
            <a:prstGeom prst="rect">
              <a:avLst/>
            </a:prstGeom>
          </p:spPr>
        </p:pic>
        <p:pic>
          <p:nvPicPr>
            <p:cNvPr id="23" name="Picture 22" descr="latex-image-1.pdf"/>
            <p:cNvPicPr>
              <a:picLocks noChangeAspect="1"/>
            </p:cNvPicPr>
            <p:nvPr/>
          </p:nvPicPr>
          <p:blipFill rotWithShape="1">
            <a:blip r:embed="rId12">
              <a:extLst>
                <a:ext uri="{28A0092B-C50C-407E-A947-70E740481C1C}">
                  <a14:useLocalDpi xmlns:a14="http://schemas.microsoft.com/office/drawing/2010/main" val="0"/>
                </a:ext>
              </a:extLst>
            </a:blip>
            <a:srcRect l="39114" r="51082"/>
            <a:stretch/>
          </p:blipFill>
          <p:spPr>
            <a:xfrm>
              <a:off x="10532292" y="7207656"/>
              <a:ext cx="1779639" cy="3218424"/>
            </a:xfrm>
            <a:prstGeom prst="rect">
              <a:avLst/>
            </a:prstGeom>
          </p:spPr>
        </p:pic>
        <p:grpSp>
          <p:nvGrpSpPr>
            <p:cNvPr id="10" name="Group 9"/>
            <p:cNvGrpSpPr/>
            <p:nvPr/>
          </p:nvGrpSpPr>
          <p:grpSpPr>
            <a:xfrm>
              <a:off x="12105975" y="8105337"/>
              <a:ext cx="9627377" cy="1683352"/>
              <a:chOff x="12771759" y="7762117"/>
              <a:chExt cx="13110171" cy="2292321"/>
            </a:xfrm>
          </p:grpSpPr>
          <p:pic>
            <p:nvPicPr>
              <p:cNvPr id="9" name="Picture 8" descr="latex-image-2.pdf"/>
              <p:cNvPicPr>
                <a:picLocks noChangeAspect="1"/>
              </p:cNvPicPr>
              <p:nvPr/>
            </p:nvPicPr>
            <p:blipFill rotWithShape="1">
              <a:blip r:embed="rId13">
                <a:extLst>
                  <a:ext uri="{28A0092B-C50C-407E-A947-70E740481C1C}">
                    <a14:useLocalDpi xmlns:a14="http://schemas.microsoft.com/office/drawing/2010/main" val="0"/>
                  </a:ext>
                </a:extLst>
              </a:blip>
              <a:srcRect r="61757"/>
              <a:stretch/>
            </p:blipFill>
            <p:spPr>
              <a:xfrm>
                <a:off x="12771759" y="7762117"/>
                <a:ext cx="4430756" cy="2292321"/>
              </a:xfrm>
              <a:prstGeom prst="rect">
                <a:avLst/>
              </a:prstGeom>
            </p:spPr>
          </p:pic>
          <p:pic>
            <p:nvPicPr>
              <p:cNvPr id="27" name="Picture 26" descr="latex-image-2.pdf"/>
              <p:cNvPicPr>
                <a:picLocks noChangeAspect="1"/>
              </p:cNvPicPr>
              <p:nvPr/>
            </p:nvPicPr>
            <p:blipFill rotWithShape="1">
              <a:blip r:embed="rId13">
                <a:extLst>
                  <a:ext uri="{28A0092B-C50C-407E-A947-70E740481C1C}">
                    <a14:useLocalDpi xmlns:a14="http://schemas.microsoft.com/office/drawing/2010/main" val="0"/>
                  </a:ext>
                </a:extLst>
              </a:blip>
              <a:srcRect l="86987" r="-2950"/>
              <a:stretch/>
            </p:blipFill>
            <p:spPr>
              <a:xfrm>
                <a:off x="24032499" y="7762117"/>
                <a:ext cx="1849431" cy="2292321"/>
              </a:xfrm>
              <a:prstGeom prst="rect">
                <a:avLst/>
              </a:prstGeom>
            </p:spPr>
          </p:pic>
        </p:grpSp>
        <p:pic>
          <p:nvPicPr>
            <p:cNvPr id="28" name="Picture 27" descr="formulas-crop.pdf"/>
            <p:cNvPicPr>
              <a:picLocks noChangeAspect="1"/>
            </p:cNvPicPr>
            <p:nvPr/>
          </p:nvPicPr>
          <p:blipFill rotWithShape="1">
            <a:blip r:embed="rId14">
              <a:extLst>
                <a:ext uri="{28A0092B-C50C-407E-A947-70E740481C1C}">
                  <a14:useLocalDpi xmlns:a14="http://schemas.microsoft.com/office/drawing/2010/main" val="0"/>
                </a:ext>
              </a:extLst>
            </a:blip>
            <a:srcRect l="87169" t="-1" b="-4042"/>
            <a:stretch/>
          </p:blipFill>
          <p:spPr>
            <a:xfrm>
              <a:off x="7286242" y="3187338"/>
              <a:ext cx="1011308" cy="1402694"/>
            </a:xfrm>
            <a:prstGeom prst="rect">
              <a:avLst/>
            </a:prstGeom>
          </p:spPr>
        </p:pic>
      </p:grpSp>
      <p:pic>
        <p:nvPicPr>
          <p:cNvPr id="3" name="Picture 2" descr="1006.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2756" y="4850351"/>
            <a:ext cx="4468271" cy="8393668"/>
          </a:xfrm>
          <a:prstGeom prst="rect">
            <a:avLst/>
          </a:prstGeom>
        </p:spPr>
      </p:pic>
    </p:spTree>
    <p:custDataLst>
      <p:tags r:id="rId1"/>
    </p:custDataLst>
    <p:extLst>
      <p:ext uri="{BB962C8B-B14F-4D97-AF65-F5344CB8AC3E}">
        <p14:creationId xmlns:p14="http://schemas.microsoft.com/office/powerpoint/2010/main" val="304102476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9355" objId="5"/>
        <p14:stopEvt time="13024"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xfrm>
            <a:off x="3625784" y="365912"/>
            <a:ext cx="16519523" cy="1825626"/>
          </a:xfrm>
          <a:prstGeom prst="rect">
            <a:avLst/>
          </a:prstGeom>
        </p:spPr>
        <p:txBody>
          <a:bodyPr/>
          <a:lstStyle/>
          <a:p>
            <a:r>
              <a:rPr lang="en-US" dirty="0"/>
              <a:t>Depth Ambiguity</a:t>
            </a:r>
            <a:endParaRPr dirty="0"/>
          </a:p>
        </p:txBody>
      </p:sp>
      <p:sp>
        <p:nvSpPr>
          <p:cNvPr id="139" name="Shape 139"/>
          <p:cNvSpPr/>
          <p:nvPr/>
        </p:nvSpPr>
        <p:spPr>
          <a:xfrm>
            <a:off x="24906981" y="2191538"/>
            <a:ext cx="13183133" cy="1025851"/>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a:defRPr sz="5600"/>
            </a:lvl1pPr>
          </a:lstStyle>
          <a:p>
            <a:r>
              <a:rPr dirty="0"/>
              <a:t>Fundamentally ambiguous problem</a:t>
            </a:r>
          </a:p>
        </p:txBody>
      </p:sp>
      <p:pic>
        <p:nvPicPr>
          <p:cNvPr id="140" name="image2.png"/>
          <p:cNvPicPr>
            <a:picLocks noChangeAspect="1"/>
          </p:cNvPicPr>
          <p:nvPr/>
        </p:nvPicPr>
        <p:blipFill>
          <a:blip r:embed="rId4"/>
          <a:stretch>
            <a:fillRect/>
          </a:stretch>
        </p:blipFill>
        <p:spPr>
          <a:xfrm>
            <a:off x="4816478" y="4126441"/>
            <a:ext cx="3283797" cy="689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1" name="image3.png"/>
          <p:cNvPicPr>
            <a:picLocks noChangeAspect="1"/>
          </p:cNvPicPr>
          <p:nvPr/>
        </p:nvPicPr>
        <p:blipFill>
          <a:blip r:embed="rId5"/>
          <a:stretch>
            <a:fillRect/>
          </a:stretch>
        </p:blipFill>
        <p:spPr>
          <a:xfrm>
            <a:off x="10290181" y="4113741"/>
            <a:ext cx="3210824" cy="6895975"/>
          </a:xfrm>
          <a:prstGeom prst="rect">
            <a:avLst/>
          </a:prstGeom>
          <a:ln w="12700">
            <a:miter lim="400000"/>
          </a:ln>
        </p:spPr>
      </p:pic>
      <p:pic>
        <p:nvPicPr>
          <p:cNvPr id="142" name="image4.png"/>
          <p:cNvPicPr>
            <a:picLocks noChangeAspect="1"/>
          </p:cNvPicPr>
          <p:nvPr/>
        </p:nvPicPr>
        <p:blipFill>
          <a:blip r:embed="rId6"/>
          <a:stretch>
            <a:fillRect/>
          </a:stretch>
        </p:blipFill>
        <p:spPr>
          <a:xfrm>
            <a:off x="16192507" y="4113741"/>
            <a:ext cx="2967579" cy="6895975"/>
          </a:xfrm>
          <a:prstGeom prst="rect">
            <a:avLst/>
          </a:prstGeom>
          <a:ln w="12700">
            <a:miter lim="400000"/>
          </a:ln>
        </p:spPr>
      </p:pic>
      <p:sp>
        <p:nvSpPr>
          <p:cNvPr id="143" name="Shape 143"/>
          <p:cNvSpPr/>
          <p:nvPr/>
        </p:nvSpPr>
        <p:spPr>
          <a:xfrm>
            <a:off x="4449306" y="12374150"/>
            <a:ext cx="16355046" cy="728419"/>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p>
            <a:r>
              <a:t>[Guan et al., Estimating human shape and pose from a single image. ICCV 2009.]</a:t>
            </a:r>
          </a:p>
        </p:txBody>
      </p:sp>
      <p:sp>
        <p:nvSpPr>
          <p:cNvPr id="144" name="Shape 144"/>
          <p:cNvSpPr/>
          <p:nvPr/>
        </p:nvSpPr>
        <p:spPr>
          <a:xfrm>
            <a:off x="15716312" y="6641502"/>
            <a:ext cx="4103079" cy="4714082"/>
          </a:xfrm>
          <a:prstGeom prst="ellipse">
            <a:avLst/>
          </a:prstGeom>
          <a:ln w="88900">
            <a:solidFill>
              <a:srgbClr val="FF2600"/>
            </a:solidFill>
            <a:miter lim="400000"/>
          </a:ln>
          <a:effectLst>
            <a:outerShdw blurRad="76200" dist="38100" dir="5400000" rotWithShape="0">
              <a:srgbClr val="000000">
                <a:alpha val="35000"/>
              </a:srgbClr>
            </a:outerShdw>
          </a:effectLst>
        </p:spPr>
        <p:txBody>
          <a:bodyPr tIns="91439" bIns="91439" anchor="ctr"/>
          <a:lstStyle/>
          <a:p>
            <a:pPr algn="ctr">
              <a:defRPr sz="3800"/>
            </a:pPr>
            <a:endParaRPr/>
          </a:p>
        </p:txBody>
      </p:sp>
      <p:sp>
        <p:nvSpPr>
          <p:cNvPr id="3" name="TextBox 2"/>
          <p:cNvSpPr txBox="1"/>
          <p:nvPr/>
        </p:nvSpPr>
        <p:spPr>
          <a:xfrm>
            <a:off x="14373741" y="2663392"/>
            <a:ext cx="6091402"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65000"/>
                    <a:lumOff val="35000"/>
                  </a:schemeClr>
                </a:solidFill>
                <a:effectLst/>
                <a:uFillTx/>
                <a:latin typeface="Helvetica Neue Light"/>
                <a:ea typeface="Helvetica Neue Light"/>
                <a:cs typeface="Helvetica Neue Light"/>
                <a:sym typeface="Helvetica Neue Light"/>
              </a:rPr>
              <a:t>Side view</a:t>
            </a:r>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fade">
                                      <p:cBhvr>
                                        <p:cTn id="15" dur="500"/>
                                        <p:tgtEl>
                                          <p:spTgt spid="1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44"/>
                                        </p:tgtEl>
                                        <p:attrNameLst>
                                          <p:attrName>style.visibility</p:attrName>
                                        </p:attrNameLst>
                                      </p:cBhvr>
                                      <p:to>
                                        <p:strVal val="visible"/>
                                      </p:to>
                                    </p:set>
                                    <p:animEffect transition="in" filter="dissolve">
                                      <p:cBhvr>
                                        <p:cTn id="20" dur="75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1" animBg="1" advAuto="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Pose and Shape Priors</a:t>
            </a:r>
          </a:p>
        </p:txBody>
      </p:sp>
      <p:grpSp>
        <p:nvGrpSpPr>
          <p:cNvPr id="11" name="Group 10"/>
          <p:cNvGrpSpPr/>
          <p:nvPr/>
        </p:nvGrpSpPr>
        <p:grpSpPr>
          <a:xfrm>
            <a:off x="12485980" y="3016285"/>
            <a:ext cx="11264426" cy="9478067"/>
            <a:chOff x="389278" y="2835277"/>
            <a:chExt cx="11264426" cy="9478067"/>
          </a:xfrm>
        </p:grpSpPr>
        <p:pic>
          <p:nvPicPr>
            <p:cNvPr id="3" name="Picture 2" descr="Screen Shot 2016-08-03 at 10.28.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78" y="2835277"/>
              <a:ext cx="11264426" cy="7904378"/>
            </a:xfrm>
            <a:prstGeom prst="rect">
              <a:avLst/>
            </a:prstGeom>
          </p:spPr>
        </p:pic>
        <p:pic>
          <p:nvPicPr>
            <p:cNvPr id="5" name="Picture 4" descr="formulas-crop.pdf"/>
            <p:cNvPicPr>
              <a:picLocks noChangeAspect="1"/>
            </p:cNvPicPr>
            <p:nvPr/>
          </p:nvPicPr>
          <p:blipFill rotWithShape="1">
            <a:blip r:embed="rId5">
              <a:extLst>
                <a:ext uri="{28A0092B-C50C-407E-A947-70E740481C1C}">
                  <a14:useLocalDpi xmlns:a14="http://schemas.microsoft.com/office/drawing/2010/main" val="0"/>
                </a:ext>
              </a:extLst>
            </a:blip>
            <a:srcRect l="88034" t="694" b="-1"/>
            <a:stretch/>
          </p:blipFill>
          <p:spPr>
            <a:xfrm>
              <a:off x="1534491" y="10711487"/>
              <a:ext cx="3474308" cy="1601857"/>
            </a:xfrm>
            <a:prstGeom prst="rect">
              <a:avLst/>
            </a:prstGeom>
          </p:spPr>
        </p:pic>
        <p:sp>
          <p:nvSpPr>
            <p:cNvPr id="7" name="TextBox 6"/>
            <p:cNvSpPr txBox="1"/>
            <p:nvPr/>
          </p:nvSpPr>
          <p:spPr>
            <a:xfrm>
              <a:off x="5315378" y="11004584"/>
              <a:ext cx="5011517" cy="1015663"/>
            </a:xfrm>
            <a:prstGeom prst="rect">
              <a:avLst/>
            </a:prstGeom>
            <a:noFill/>
          </p:spPr>
          <p:txBody>
            <a:bodyPr wrap="square" rtlCol="0">
              <a:spAutoFit/>
            </a:bodyPr>
            <a:lstStyle/>
            <a:p>
              <a:pPr algn="ctr"/>
              <a:r>
                <a:rPr lang="en-US" sz="6000" dirty="0">
                  <a:latin typeface="Helvetica Neue Thin"/>
                  <a:cs typeface="Helvetica Neue Thin"/>
                </a:rPr>
                <a:t>Shape Prior</a:t>
              </a:r>
            </a:p>
          </p:txBody>
        </p:sp>
      </p:grpSp>
      <p:grpSp>
        <p:nvGrpSpPr>
          <p:cNvPr id="9" name="Group 8"/>
          <p:cNvGrpSpPr/>
          <p:nvPr/>
        </p:nvGrpSpPr>
        <p:grpSpPr>
          <a:xfrm>
            <a:off x="772800" y="3292400"/>
            <a:ext cx="11951741" cy="9353547"/>
            <a:chOff x="12042982" y="3016285"/>
            <a:chExt cx="11951741" cy="9353547"/>
          </a:xfrm>
        </p:grpSpPr>
        <p:pic>
          <p:nvPicPr>
            <p:cNvPr id="4" name="Picture 3" descr="Screen Shot 2016-08-03 at 10.28.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982" y="3016285"/>
              <a:ext cx="11951741" cy="7542362"/>
            </a:xfrm>
            <a:prstGeom prst="rect">
              <a:avLst/>
            </a:prstGeom>
          </p:spPr>
        </p:pic>
        <p:pic>
          <p:nvPicPr>
            <p:cNvPr id="6" name="Picture 5" descr="formulas-crop.pdf"/>
            <p:cNvPicPr>
              <a:picLocks noChangeAspect="1"/>
            </p:cNvPicPr>
            <p:nvPr/>
          </p:nvPicPr>
          <p:blipFill rotWithShape="1">
            <a:blip r:embed="rId5">
              <a:extLst>
                <a:ext uri="{28A0092B-C50C-407E-A947-70E740481C1C}">
                  <a14:useLocalDpi xmlns:a14="http://schemas.microsoft.com/office/drawing/2010/main" val="0"/>
                </a:ext>
              </a:extLst>
            </a:blip>
            <a:srcRect l="50707" r="38250" b="693"/>
            <a:stretch/>
          </p:blipFill>
          <p:spPr>
            <a:xfrm>
              <a:off x="13056143" y="10767975"/>
              <a:ext cx="3206332" cy="1601857"/>
            </a:xfrm>
            <a:prstGeom prst="rect">
              <a:avLst/>
            </a:prstGeom>
          </p:spPr>
        </p:pic>
        <p:sp>
          <p:nvSpPr>
            <p:cNvPr id="8" name="TextBox 7"/>
            <p:cNvSpPr txBox="1"/>
            <p:nvPr/>
          </p:nvSpPr>
          <p:spPr>
            <a:xfrm>
              <a:off x="16262475" y="11032752"/>
              <a:ext cx="5011517" cy="1015663"/>
            </a:xfrm>
            <a:prstGeom prst="rect">
              <a:avLst/>
            </a:prstGeom>
            <a:noFill/>
          </p:spPr>
          <p:txBody>
            <a:bodyPr wrap="square" rtlCol="0">
              <a:spAutoFit/>
            </a:bodyPr>
            <a:lstStyle/>
            <a:p>
              <a:pPr algn="ctr"/>
              <a:r>
                <a:rPr lang="en-US" sz="6000" dirty="0">
                  <a:latin typeface="Helvetica Neue Thin"/>
                  <a:cs typeface="Helvetica Neue Thin"/>
                </a:rPr>
                <a:t>Pose Prior</a:t>
              </a:r>
            </a:p>
          </p:txBody>
        </p:sp>
      </p:grpSp>
      <p:pic>
        <p:nvPicPr>
          <p:cNvPr id="10" name="Picture 9" descr="formulas-crop.pdf"/>
          <p:cNvPicPr>
            <a:picLocks noChangeAspect="1"/>
          </p:cNvPicPr>
          <p:nvPr/>
        </p:nvPicPr>
        <p:blipFill rotWithShape="1">
          <a:blip r:embed="rId5">
            <a:extLst>
              <a:ext uri="{28A0092B-C50C-407E-A947-70E740481C1C}">
                <a14:useLocalDpi xmlns:a14="http://schemas.microsoft.com/office/drawing/2010/main" val="0"/>
              </a:ext>
            </a:extLst>
          </a:blip>
          <a:srcRect l="34069" t="-7072" r="53965" b="7765"/>
          <a:stretch/>
        </p:blipFill>
        <p:spPr>
          <a:xfrm>
            <a:off x="24384000" y="11641240"/>
            <a:ext cx="3474308" cy="1601857"/>
          </a:xfrm>
          <a:prstGeom prst="rect">
            <a:avLst/>
          </a:prstGeom>
        </p:spPr>
      </p:pic>
    </p:spTree>
    <p:custDataLst>
      <p:tags r:id="rId1"/>
    </p:custDataLst>
    <p:extLst>
      <p:ext uri="{BB962C8B-B14F-4D97-AF65-F5344CB8AC3E}">
        <p14:creationId xmlns:p14="http://schemas.microsoft.com/office/powerpoint/2010/main" val="3243458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Preventing Interpenetration</a:t>
            </a:r>
          </a:p>
        </p:txBody>
      </p:sp>
      <p:pic>
        <p:nvPicPr>
          <p:cNvPr id="5" name="Picture 4" descr="capsules.png"/>
          <p:cNvPicPr>
            <a:picLocks noChangeAspect="1"/>
          </p:cNvPicPr>
          <p:nvPr/>
        </p:nvPicPr>
        <p:blipFill rotWithShape="1">
          <a:blip r:embed="rId3">
            <a:extLst>
              <a:ext uri="{BEBA8EAE-BF5A-486C-A8C5-ECC9F3942E4B}">
                <a14:imgProps xmlns:a14="http://schemas.microsoft.com/office/drawing/2010/main">
                  <a14:imgLayer r:embed="rId4">
                    <a14:imgEffect>
                      <a14:backgroundRemoval t="15444" b="100000" l="53102" r="72885"/>
                    </a14:imgEffect>
                  </a14:imgLayer>
                </a14:imgProps>
              </a:ext>
              <a:ext uri="{28A0092B-C50C-407E-A947-70E740481C1C}">
                <a14:useLocalDpi xmlns:a14="http://schemas.microsoft.com/office/drawing/2010/main" val="0"/>
              </a:ext>
            </a:extLst>
          </a:blip>
          <a:srcRect l="53344" t="16870" r="26947"/>
          <a:stretch/>
        </p:blipFill>
        <p:spPr>
          <a:xfrm>
            <a:off x="3962400" y="3135086"/>
            <a:ext cx="8417568" cy="8642126"/>
          </a:xfrm>
          <a:prstGeom prst="rect">
            <a:avLst/>
          </a:prstGeom>
          <a:effectLst>
            <a:outerShdw blurRad="76200" dir="13500000" sy="23000" kx="1200000" algn="br" rotWithShape="0">
              <a:prstClr val="black">
                <a:alpha val="20000"/>
              </a:prstClr>
            </a:outerShdw>
          </a:effectLst>
        </p:spPr>
      </p:pic>
      <p:pic>
        <p:nvPicPr>
          <p:cNvPr id="12" name="Picture 11" descr="capsules.png"/>
          <p:cNvPicPr>
            <a:picLocks noChangeAspect="1"/>
          </p:cNvPicPr>
          <p:nvPr/>
        </p:nvPicPr>
        <p:blipFill rotWithShape="1">
          <a:blip r:embed="rId5">
            <a:extLst>
              <a:ext uri="{BEBA8EAE-BF5A-486C-A8C5-ECC9F3942E4B}">
                <a14:imgProps xmlns:a14="http://schemas.microsoft.com/office/drawing/2010/main">
                  <a14:imgLayer r:embed="rId6">
                    <a14:imgEffect>
                      <a14:backgroundRemoval t="16602" b="100000" l="72932" r="92669"/>
                    </a14:imgEffect>
                  </a14:imgLayer>
                </a14:imgProps>
              </a:ext>
              <a:ext uri="{28A0092B-C50C-407E-A947-70E740481C1C}">
                <a14:useLocalDpi xmlns:a14="http://schemas.microsoft.com/office/drawing/2010/main" val="0"/>
              </a:ext>
            </a:extLst>
          </a:blip>
          <a:srcRect l="72952" t="16870" r="7339"/>
          <a:stretch/>
        </p:blipFill>
        <p:spPr>
          <a:xfrm>
            <a:off x="12846406" y="3135086"/>
            <a:ext cx="8417568" cy="864212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252990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Preventing Interpenetration</a:t>
            </a:r>
          </a:p>
        </p:txBody>
      </p:sp>
      <p:pic>
        <p:nvPicPr>
          <p:cNvPr id="9" name="Picture 8" descr="1402_nosp.png"/>
          <p:cNvPicPr>
            <a:picLocks noChangeAspect="1"/>
          </p:cNvPicPr>
          <p:nvPr/>
        </p:nvPicPr>
        <p:blipFill rotWithShape="1">
          <a:blip r:embed="rId4">
            <a:extLst>
              <a:ext uri="{28A0092B-C50C-407E-A947-70E740481C1C}">
                <a14:useLocalDpi xmlns:a14="http://schemas.microsoft.com/office/drawing/2010/main" val="0"/>
              </a:ext>
            </a:extLst>
          </a:blip>
          <a:srcRect l="50000" r="4837" b="5433"/>
          <a:stretch/>
        </p:blipFill>
        <p:spPr>
          <a:xfrm>
            <a:off x="11061141" y="2065495"/>
            <a:ext cx="4165777" cy="10467307"/>
          </a:xfrm>
          <a:prstGeom prst="rect">
            <a:avLst/>
          </a:prstGeom>
          <a:effectLst>
            <a:outerShdw blurRad="76200" dir="13500000" sy="23000" kx="1200000" algn="br" rotWithShape="0">
              <a:prstClr val="black">
                <a:alpha val="20000"/>
              </a:prstClr>
            </a:outerShdw>
          </a:effectLst>
        </p:spPr>
      </p:pic>
      <p:pic>
        <p:nvPicPr>
          <p:cNvPr id="10" name="Picture 9" descr="1402_nosp.png"/>
          <p:cNvPicPr>
            <a:picLocks noChangeAspect="1"/>
          </p:cNvPicPr>
          <p:nvPr/>
        </p:nvPicPr>
        <p:blipFill rotWithShape="1">
          <a:blip r:embed="rId4">
            <a:extLst>
              <a:ext uri="{28A0092B-C50C-407E-A947-70E740481C1C}">
                <a14:useLocalDpi xmlns:a14="http://schemas.microsoft.com/office/drawing/2010/main" val="0"/>
              </a:ext>
            </a:extLst>
          </a:blip>
          <a:srcRect r="54837" b="4124"/>
          <a:stretch/>
        </p:blipFill>
        <p:spPr>
          <a:xfrm>
            <a:off x="7234879" y="2056752"/>
            <a:ext cx="4165777" cy="10612189"/>
          </a:xfrm>
          <a:prstGeom prst="rect">
            <a:avLst/>
          </a:prstGeom>
          <a:effectLst>
            <a:outerShdw blurRad="76200" dir="13500000" sy="23000" kx="1200000" algn="br" rotWithShape="0">
              <a:prstClr val="black">
                <a:alpha val="20000"/>
              </a:prstClr>
            </a:outerShdw>
          </a:effectLst>
        </p:spPr>
      </p:pic>
      <p:pic>
        <p:nvPicPr>
          <p:cNvPr id="11" name="Picture 10" descr="im1402.png"/>
          <p:cNvPicPr>
            <a:picLocks noChangeAspect="1"/>
          </p:cNvPicPr>
          <p:nvPr/>
        </p:nvPicPr>
        <p:blipFill rotWithShape="1">
          <a:blip r:embed="rId5">
            <a:extLst>
              <a:ext uri="{28A0092B-C50C-407E-A947-70E740481C1C}">
                <a14:useLocalDpi xmlns:a14="http://schemas.microsoft.com/office/drawing/2010/main" val="0"/>
              </a:ext>
            </a:extLst>
          </a:blip>
          <a:srcRect t="3602" b="3602"/>
          <a:stretch/>
        </p:blipFill>
        <p:spPr>
          <a:xfrm>
            <a:off x="1888841" y="2285373"/>
            <a:ext cx="4601184" cy="10247428"/>
          </a:xfrm>
          <a:prstGeom prst="rect">
            <a:avLst/>
          </a:prstGeom>
        </p:spPr>
      </p:pic>
      <p:sp>
        <p:nvSpPr>
          <p:cNvPr id="5" name="TextBox 4"/>
          <p:cNvSpPr txBox="1"/>
          <p:nvPr/>
        </p:nvSpPr>
        <p:spPr>
          <a:xfrm>
            <a:off x="7574393" y="12444872"/>
            <a:ext cx="7580621"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6000" dirty="0"/>
              <a:t>Before</a:t>
            </a:r>
            <a:endParaRPr kumimoji="0" lang="en-US" sz="6000" b="0" i="0" u="none" strike="noStrike" cap="none" spc="0" normalizeH="0" baseline="0" dirty="0">
              <a:ln>
                <a:noFill/>
              </a:ln>
              <a:solidFill>
                <a:srgbClr val="000000"/>
              </a:solidFill>
              <a:effectLst/>
              <a:uFillTx/>
              <a:sym typeface="Helvetica Neue Light"/>
            </a:endParaRPr>
          </a:p>
        </p:txBody>
      </p:sp>
      <p:grpSp>
        <p:nvGrpSpPr>
          <p:cNvPr id="15" name="Group 14"/>
          <p:cNvGrpSpPr/>
          <p:nvPr/>
        </p:nvGrpSpPr>
        <p:grpSpPr>
          <a:xfrm>
            <a:off x="15226918" y="1947705"/>
            <a:ext cx="7856375" cy="11605161"/>
            <a:chOff x="15226918" y="1947705"/>
            <a:chExt cx="7856375" cy="11605161"/>
          </a:xfrm>
        </p:grpSpPr>
        <p:pic>
          <p:nvPicPr>
            <p:cNvPr id="7" name="Picture 6" descr="1402.png"/>
            <p:cNvPicPr>
              <a:picLocks noChangeAspect="1"/>
            </p:cNvPicPr>
            <p:nvPr/>
          </p:nvPicPr>
          <p:blipFill rotWithShape="1">
            <a:blip r:embed="rId6">
              <a:extLst>
                <a:ext uri="{28A0092B-C50C-407E-A947-70E740481C1C}">
                  <a14:useLocalDpi xmlns:a14="http://schemas.microsoft.com/office/drawing/2010/main" val="0"/>
                </a:ext>
              </a:extLst>
            </a:blip>
            <a:srcRect l="50000" r="5572" b="4369"/>
            <a:stretch/>
          </p:blipFill>
          <p:spPr>
            <a:xfrm>
              <a:off x="18985348" y="1947705"/>
              <a:ext cx="4097945" cy="10585097"/>
            </a:xfrm>
            <a:prstGeom prst="rect">
              <a:avLst/>
            </a:prstGeom>
            <a:effectLst>
              <a:outerShdw blurRad="76200" dir="13500000" sy="23000" kx="1200000" algn="br" rotWithShape="0">
                <a:prstClr val="black">
                  <a:alpha val="20000"/>
                </a:prstClr>
              </a:outerShdw>
            </a:effectLst>
          </p:spPr>
        </p:pic>
        <p:pic>
          <p:nvPicPr>
            <p:cNvPr id="8" name="Picture 7" descr="1402.png"/>
            <p:cNvPicPr>
              <a:picLocks noChangeAspect="1"/>
            </p:cNvPicPr>
            <p:nvPr/>
          </p:nvPicPr>
          <p:blipFill rotWithShape="1">
            <a:blip r:embed="rId6">
              <a:extLst>
                <a:ext uri="{28A0092B-C50C-407E-A947-70E740481C1C}">
                  <a14:useLocalDpi xmlns:a14="http://schemas.microsoft.com/office/drawing/2010/main" val="0"/>
                </a:ext>
              </a:extLst>
            </a:blip>
            <a:srcRect r="55572" b="4369"/>
            <a:stretch/>
          </p:blipFill>
          <p:spPr>
            <a:xfrm>
              <a:off x="15226918" y="1947705"/>
              <a:ext cx="4097945" cy="10585097"/>
            </a:xfrm>
            <a:prstGeom prst="rect">
              <a:avLst/>
            </a:prstGeom>
            <a:effectLst>
              <a:outerShdw blurRad="76200" dir="13500000" sy="23000" kx="1200000" algn="br" rotWithShape="0">
                <a:prstClr val="black">
                  <a:alpha val="20000"/>
                </a:prstClr>
              </a:outerShdw>
            </a:effectLst>
          </p:spPr>
        </p:pic>
        <p:sp>
          <p:nvSpPr>
            <p:cNvPr id="12" name="TextBox 11"/>
            <p:cNvSpPr txBox="1"/>
            <p:nvPr/>
          </p:nvSpPr>
          <p:spPr>
            <a:xfrm>
              <a:off x="15700944" y="12444872"/>
              <a:ext cx="7247837" cy="11079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6000" dirty="0"/>
                <a:t>After</a:t>
              </a:r>
              <a:endParaRPr kumimoji="0" lang="en-US" sz="6000" b="0" i="0" u="none" strike="noStrike" cap="none" spc="0" normalizeH="0" baseline="0" dirty="0">
                <a:ln>
                  <a:noFill/>
                </a:ln>
                <a:solidFill>
                  <a:srgbClr val="000000"/>
                </a:solidFill>
                <a:effectLst/>
                <a:uFillTx/>
                <a:sym typeface="Helvetica Neue Light"/>
              </a:endParaRPr>
            </a:p>
          </p:txBody>
        </p:sp>
      </p:grpSp>
      <p:sp>
        <p:nvSpPr>
          <p:cNvPr id="14" name="Oval 13"/>
          <p:cNvSpPr/>
          <p:nvPr/>
        </p:nvSpPr>
        <p:spPr>
          <a:xfrm>
            <a:off x="7574393" y="5079682"/>
            <a:ext cx="3486748" cy="2608486"/>
          </a:xfrm>
          <a:prstGeom prst="ellipse">
            <a:avLst/>
          </a:prstGeom>
          <a:noFill/>
          <a:ln w="76200" cap="flat" cmpd="sng">
            <a:solidFill>
              <a:srgbClr val="FF0000"/>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spTree>
    <p:custDataLst>
      <p:tags r:id="rId1"/>
    </p:custDataLst>
    <p:extLst>
      <p:ext uri="{BB962C8B-B14F-4D97-AF65-F5344CB8AC3E}">
        <p14:creationId xmlns:p14="http://schemas.microsoft.com/office/powerpoint/2010/main" val="16813168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6"/>
          <p:cNvSpPr/>
          <p:nvPr/>
        </p:nvSpPr>
        <p:spPr>
          <a:xfrm>
            <a:off x="18095557" y="12138538"/>
            <a:ext cx="0" cy="707484"/>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sp>
        <p:nvSpPr>
          <p:cNvPr id="21" name="Shape 317"/>
          <p:cNvSpPr/>
          <p:nvPr/>
        </p:nvSpPr>
        <p:spPr>
          <a:xfrm>
            <a:off x="15608287" y="12529778"/>
            <a:ext cx="5343678" cy="110799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sz="6000" dirty="0">
                <a:solidFill>
                  <a:schemeClr val="tx1">
                    <a:lumMod val="75000"/>
                    <a:lumOff val="25000"/>
                  </a:schemeClr>
                </a:solidFill>
              </a:rPr>
              <a:t>interpenetration</a:t>
            </a:r>
          </a:p>
        </p:txBody>
      </p:sp>
      <p:pic>
        <p:nvPicPr>
          <p:cNvPr id="14" name="Picture 13" descr="formulas-crop.pdf"/>
          <p:cNvPicPr>
            <a:picLocks noChangeAspect="1"/>
          </p:cNvPicPr>
          <p:nvPr/>
        </p:nvPicPr>
        <p:blipFill rotWithShape="1">
          <a:blip r:embed="rId5">
            <a:extLst>
              <a:ext uri="{28A0092B-C50C-407E-A947-70E740481C1C}">
                <a14:useLocalDpi xmlns:a14="http://schemas.microsoft.com/office/drawing/2010/main" val="0"/>
              </a:ext>
            </a:extLst>
          </a:blip>
          <a:srcRect l="1" r="-1565"/>
          <a:stretch/>
        </p:blipFill>
        <p:spPr>
          <a:xfrm>
            <a:off x="1121891" y="10806342"/>
            <a:ext cx="23262109" cy="1272454"/>
          </a:xfrm>
          <a:prstGeom prst="rect">
            <a:avLst/>
          </a:prstGeom>
        </p:spPr>
      </p:pic>
      <p:sp>
        <p:nvSpPr>
          <p:cNvPr id="15" name="Shape 320"/>
          <p:cNvSpPr/>
          <p:nvPr/>
        </p:nvSpPr>
        <p:spPr>
          <a:xfrm>
            <a:off x="733255" y="12373314"/>
            <a:ext cx="8336819" cy="1107994"/>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p>
            <a:pPr algn="ctr">
              <a:defRPr sz="4800"/>
            </a:pPr>
            <a:r>
              <a:rPr lang="en-US" sz="6000" dirty="0">
                <a:solidFill>
                  <a:schemeClr val="tx1">
                    <a:lumMod val="75000"/>
                    <a:lumOff val="25000"/>
                  </a:schemeClr>
                </a:solidFill>
              </a:rPr>
              <a:t>J</a:t>
            </a:r>
            <a:r>
              <a:rPr sz="6000" dirty="0">
                <a:solidFill>
                  <a:schemeClr val="tx1">
                    <a:lumMod val="75000"/>
                    <a:lumOff val="25000"/>
                  </a:schemeClr>
                </a:solidFill>
              </a:rPr>
              <a:t>oint projection</a:t>
            </a:r>
            <a:r>
              <a:rPr lang="en-US" sz="6000" dirty="0">
                <a:solidFill>
                  <a:schemeClr val="tx1">
                    <a:lumMod val="75000"/>
                    <a:lumOff val="25000"/>
                  </a:schemeClr>
                </a:solidFill>
              </a:rPr>
              <a:t> </a:t>
            </a:r>
            <a:r>
              <a:rPr sz="6000" dirty="0">
                <a:solidFill>
                  <a:schemeClr val="tx1">
                    <a:lumMod val="75000"/>
                    <a:lumOff val="25000"/>
                  </a:schemeClr>
                </a:solidFill>
              </a:rPr>
              <a:t>error</a:t>
            </a:r>
          </a:p>
        </p:txBody>
      </p:sp>
      <p:sp>
        <p:nvSpPr>
          <p:cNvPr id="17" name="Shape 321"/>
          <p:cNvSpPr/>
          <p:nvPr/>
        </p:nvSpPr>
        <p:spPr>
          <a:xfrm>
            <a:off x="4345351" y="12054212"/>
            <a:ext cx="0" cy="663697"/>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grpSp>
        <p:nvGrpSpPr>
          <p:cNvPr id="3" name="Group 2"/>
          <p:cNvGrpSpPr/>
          <p:nvPr/>
        </p:nvGrpSpPr>
        <p:grpSpPr>
          <a:xfrm>
            <a:off x="-6038991" y="9509259"/>
            <a:ext cx="4393560" cy="1397157"/>
            <a:chOff x="8195046" y="12138537"/>
            <a:chExt cx="4393560" cy="1397157"/>
          </a:xfrm>
        </p:grpSpPr>
        <p:sp>
          <p:nvSpPr>
            <p:cNvPr id="18" name="Shape 318"/>
            <p:cNvSpPr/>
            <p:nvPr/>
          </p:nvSpPr>
          <p:spPr>
            <a:xfrm>
              <a:off x="8195046" y="12612366"/>
              <a:ext cx="4393560" cy="923328"/>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dirty="0"/>
                <a:t>joint angle </a:t>
              </a:r>
              <a:r>
                <a:rPr lang="en-US" dirty="0"/>
                <a:t>limits</a:t>
              </a:r>
              <a:endParaRPr dirty="0"/>
            </a:p>
          </p:txBody>
        </p:sp>
        <p:sp>
          <p:nvSpPr>
            <p:cNvPr id="19" name="Shape 319"/>
            <p:cNvSpPr/>
            <p:nvPr/>
          </p:nvSpPr>
          <p:spPr>
            <a:xfrm>
              <a:off x="10453087" y="12138537"/>
              <a:ext cx="0" cy="663697"/>
            </a:xfrm>
            <a:prstGeom prst="line">
              <a:avLst/>
            </a:prstGeom>
            <a:ln w="50800">
              <a:solidFill>
                <a:srgbClr val="000000"/>
              </a:solidFill>
            </a:ln>
          </p:spPr>
          <p:txBody>
            <a:bodyPr tIns="91439" bIns="91439"/>
            <a:lstStyle/>
            <a:p>
              <a:pPr algn="ctr">
                <a:defRPr sz="3800"/>
              </a:pPr>
              <a:endParaRPr/>
            </a:p>
          </p:txBody>
        </p:sp>
      </p:grpSp>
      <p:sp>
        <p:nvSpPr>
          <p:cNvPr id="22" name="Shape 313"/>
          <p:cNvSpPr/>
          <p:nvPr/>
        </p:nvSpPr>
        <p:spPr>
          <a:xfrm>
            <a:off x="13094211" y="8452503"/>
            <a:ext cx="7609665" cy="110799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lgn="ctr">
              <a:defRPr sz="4800"/>
            </a:lvl1pPr>
          </a:lstStyle>
          <a:p>
            <a:r>
              <a:rPr sz="6000" dirty="0">
                <a:solidFill>
                  <a:schemeClr val="tx1">
                    <a:lumMod val="75000"/>
                    <a:lumOff val="25000"/>
                  </a:schemeClr>
                </a:solidFill>
              </a:rPr>
              <a:t>pose and shape priors</a:t>
            </a:r>
          </a:p>
        </p:txBody>
      </p:sp>
      <p:sp>
        <p:nvSpPr>
          <p:cNvPr id="23" name="Shape 314"/>
          <p:cNvSpPr/>
          <p:nvPr/>
        </p:nvSpPr>
        <p:spPr>
          <a:xfrm flipH="1">
            <a:off x="14387965" y="9533331"/>
            <a:ext cx="1303293" cy="984495"/>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sp>
        <p:nvSpPr>
          <p:cNvPr id="24" name="Shape 315"/>
          <p:cNvSpPr/>
          <p:nvPr/>
        </p:nvSpPr>
        <p:spPr>
          <a:xfrm>
            <a:off x="17307507" y="9533331"/>
            <a:ext cx="4634808" cy="1273011"/>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sp>
        <p:nvSpPr>
          <p:cNvPr id="25" name="Shape 314"/>
          <p:cNvSpPr/>
          <p:nvPr/>
        </p:nvSpPr>
        <p:spPr>
          <a:xfrm flipH="1">
            <a:off x="11059456" y="9509260"/>
            <a:ext cx="2800476" cy="1155944"/>
          </a:xfrm>
          <a:prstGeom prst="line">
            <a:avLst/>
          </a:prstGeom>
          <a:ln w="50800">
            <a:solidFill>
              <a:schemeClr val="tx1">
                <a:lumMod val="65000"/>
                <a:lumOff val="35000"/>
              </a:schemeClr>
            </a:solidFill>
          </a:ln>
        </p:spPr>
        <p:txBody>
          <a:bodyPr tIns="91439" bIns="91439"/>
          <a:lstStyle/>
          <a:p>
            <a:pPr algn="ctr">
              <a:defRPr sz="3800"/>
            </a:pPr>
            <a:endParaRPr>
              <a:solidFill>
                <a:schemeClr val="tx1">
                  <a:lumMod val="75000"/>
                  <a:lumOff val="25000"/>
                </a:schemeClr>
              </a:solidFill>
            </a:endParaRPr>
          </a:p>
        </p:txBody>
      </p:sp>
      <p:pic>
        <p:nvPicPr>
          <p:cNvPr id="26" name="Picture 25" descr="formulas-crop.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411" y="8834027"/>
            <a:ext cx="7881793" cy="1348201"/>
          </a:xfrm>
          <a:prstGeom prst="rect">
            <a:avLst/>
          </a:prstGeom>
        </p:spPr>
      </p:pic>
      <p:sp>
        <p:nvSpPr>
          <p:cNvPr id="30" name="Shape 300"/>
          <p:cNvSpPr txBox="1">
            <a:spLocks/>
          </p:cNvSpPr>
          <p:nvPr/>
        </p:nvSpPr>
        <p:spPr>
          <a:xfrm>
            <a:off x="3962400" y="301902"/>
            <a:ext cx="16459200" cy="2286001"/>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lvl1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1pPr>
            <a:lvl2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2pPr>
            <a:lvl3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3pPr>
            <a:lvl4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4pPr>
            <a:lvl5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5pPr>
            <a:lvl6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6pPr>
            <a:lvl7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7pPr>
            <a:lvl8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8pPr>
            <a:lvl9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9pPr>
          </a:lstStyle>
          <a:p>
            <a:r>
              <a:rPr lang="en-US"/>
              <a:t>SMPLify Objective Function</a:t>
            </a:r>
            <a:endParaRPr lang="en-US" dirty="0"/>
          </a:p>
        </p:txBody>
      </p:sp>
      <p:pic>
        <p:nvPicPr>
          <p:cNvPr id="31" name="121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974" t="7689" r="4827" b="10609"/>
          <a:stretch/>
        </p:blipFill>
        <p:spPr>
          <a:xfrm>
            <a:off x="16129242" y="2587903"/>
            <a:ext cx="7972698" cy="4742499"/>
          </a:xfrm>
          <a:prstGeom prst="rect">
            <a:avLst/>
          </a:prstGeom>
        </p:spPr>
      </p:pic>
      <p:pic>
        <p:nvPicPr>
          <p:cNvPr id="32" name="Picture 31" descr="im1215.png"/>
          <p:cNvPicPr>
            <a:picLocks noChangeAspect="1"/>
          </p:cNvPicPr>
          <p:nvPr/>
        </p:nvPicPr>
        <p:blipFill rotWithShape="1">
          <a:blip r:embed="rId8">
            <a:extLst>
              <a:ext uri="{28A0092B-C50C-407E-A947-70E740481C1C}">
                <a14:useLocalDpi xmlns:a14="http://schemas.microsoft.com/office/drawing/2010/main" val="0"/>
              </a:ext>
            </a:extLst>
          </a:blip>
          <a:srcRect t="10413" b="6781"/>
          <a:stretch/>
        </p:blipFill>
        <p:spPr>
          <a:xfrm>
            <a:off x="9000577" y="2326466"/>
            <a:ext cx="6340141" cy="5368737"/>
          </a:xfrm>
          <a:prstGeom prst="rect">
            <a:avLst/>
          </a:prstGeom>
        </p:spPr>
      </p:pic>
      <p:pic>
        <p:nvPicPr>
          <p:cNvPr id="33" name="Picture 32" descr="im_1215.png"/>
          <p:cNvPicPr>
            <a:picLocks noChangeAspect="1"/>
          </p:cNvPicPr>
          <p:nvPr/>
        </p:nvPicPr>
        <p:blipFill rotWithShape="1">
          <a:blip r:embed="rId9">
            <a:extLst>
              <a:ext uri="{28A0092B-C50C-407E-A947-70E740481C1C}">
                <a14:useLocalDpi xmlns:a14="http://schemas.microsoft.com/office/drawing/2010/main" val="0"/>
              </a:ext>
            </a:extLst>
          </a:blip>
          <a:srcRect t="10413" b="6781"/>
          <a:stretch/>
        </p:blipFill>
        <p:spPr>
          <a:xfrm>
            <a:off x="1121891" y="2326466"/>
            <a:ext cx="7090162" cy="5368738"/>
          </a:xfrm>
          <a:prstGeom prst="rect">
            <a:avLst/>
          </a:prstGeom>
        </p:spPr>
      </p:pic>
    </p:spTree>
    <p:extLst>
      <p:ext uri="{BB962C8B-B14F-4D97-AF65-F5344CB8AC3E}">
        <p14:creationId xmlns:p14="http://schemas.microsoft.com/office/powerpoint/2010/main" val="416127567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extLst>
    <p:ext uri="{E180D4A7-C9FB-4DFB-919C-405C955672EB}">
      <p14:showEvtLst xmlns:p14="http://schemas.microsoft.com/office/powerpoint/2010/main">
        <p14:playEvt time="0" objId="31"/>
        <p14:playEvt time="4174" objId="31"/>
        <p14:stopEvt time="5804" objId="31"/>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3146392" y="588162"/>
            <a:ext cx="18091216" cy="1825626"/>
          </a:xfrm>
          <a:prstGeom prst="rect">
            <a:avLst/>
          </a:prstGeom>
        </p:spPr>
        <p:txBody>
          <a:bodyPr>
            <a:normAutofit/>
          </a:bodyPr>
          <a:lstStyle>
            <a:lvl1pPr defTabSz="896111">
              <a:defRPr sz="7644"/>
            </a:lvl1pPr>
          </a:lstStyle>
          <a:p>
            <a:r>
              <a:rPr dirty="0"/>
              <a:t>3D </a:t>
            </a:r>
            <a:r>
              <a:rPr lang="en-US" dirty="0"/>
              <a:t>S</a:t>
            </a:r>
            <a:r>
              <a:rPr dirty="0"/>
              <a:t>hape and </a:t>
            </a:r>
            <a:r>
              <a:rPr lang="en-US" dirty="0"/>
              <a:t>P</a:t>
            </a:r>
            <a:r>
              <a:rPr dirty="0"/>
              <a:t>ose from a </a:t>
            </a:r>
            <a:r>
              <a:rPr lang="en-US" dirty="0"/>
              <a:t>S</a:t>
            </a:r>
            <a:r>
              <a:rPr dirty="0"/>
              <a:t>ingle </a:t>
            </a:r>
            <a:r>
              <a:rPr lang="en-US" dirty="0"/>
              <a:t>I</a:t>
            </a:r>
            <a:r>
              <a:rPr dirty="0"/>
              <a:t>mage</a:t>
            </a:r>
          </a:p>
        </p:txBody>
      </p:sp>
      <p:pic>
        <p:nvPicPr>
          <p:cNvPr id="5" name="Picture 4" descr="im_1726.png"/>
          <p:cNvPicPr>
            <a:picLocks noChangeAspect="1"/>
          </p:cNvPicPr>
          <p:nvPr/>
        </p:nvPicPr>
        <p:blipFill rotWithShape="1">
          <a:blip r:embed="rId6">
            <a:extLst>
              <a:ext uri="{28A0092B-C50C-407E-A947-70E740481C1C}">
                <a14:useLocalDpi xmlns:a14="http://schemas.microsoft.com/office/drawing/2010/main" val="0"/>
              </a:ext>
            </a:extLst>
          </a:blip>
          <a:srcRect l="9553" t="9178"/>
          <a:stretch/>
        </p:blipFill>
        <p:spPr>
          <a:xfrm>
            <a:off x="2480867" y="3036435"/>
            <a:ext cx="6903307" cy="8912343"/>
          </a:xfrm>
          <a:prstGeom prst="rect">
            <a:avLst/>
          </a:prstGeom>
        </p:spPr>
      </p:pic>
      <p:pic>
        <p:nvPicPr>
          <p:cNvPr id="8" name="Picture 7" descr="deg6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51079" y="3036435"/>
            <a:ext cx="6642917" cy="8954912"/>
          </a:xfrm>
          <a:prstGeom prst="rect">
            <a:avLst/>
          </a:prstGeom>
          <a:effectLst>
            <a:outerShdw blurRad="76200" dir="13500000" sy="23000" kx="1200000" algn="br" rotWithShape="0">
              <a:prstClr val="black">
                <a:alpha val="20000"/>
              </a:prstClr>
            </a:outerShdw>
          </a:effectLst>
        </p:spPr>
      </p:pic>
      <p:pic>
        <p:nvPicPr>
          <p:cNvPr id="3" name="172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80959" r="1831"/>
          <a:stretch>
            <a:fillRect/>
          </a:stretch>
        </p:blipFill>
        <p:spPr>
          <a:xfrm>
            <a:off x="15227288" y="2499470"/>
            <a:ext cx="8815662" cy="9775388"/>
          </a:xfrm>
          <a:prstGeom prst="rect">
            <a:avLst/>
          </a:prstGeom>
        </p:spPr>
      </p:pic>
      <p:pic>
        <p:nvPicPr>
          <p:cNvPr id="6" name="Picture 5" descr="deg00.png"/>
          <p:cNvPicPr>
            <a:picLocks noChangeAspect="1"/>
          </p:cNvPicPr>
          <p:nvPr/>
        </p:nvPicPr>
        <p:blipFill>
          <a:blip r:embed="rId9">
            <a:alphaModFix amt="80000"/>
            <a:extLst>
              <a:ext uri="{28A0092B-C50C-407E-A947-70E740481C1C}">
                <a14:useLocalDpi xmlns:a14="http://schemas.microsoft.com/office/drawing/2010/main" val="0"/>
              </a:ext>
            </a:extLst>
          </a:blip>
          <a:stretch>
            <a:fillRect/>
          </a:stretch>
        </p:blipFill>
        <p:spPr>
          <a:xfrm>
            <a:off x="3144213" y="3505347"/>
            <a:ext cx="5508017" cy="7807757"/>
          </a:xfrm>
          <a:prstGeom prst="rect">
            <a:avLst/>
          </a:prstGeom>
          <a:effectLst>
            <a:outerShdw blurRad="76200" dir="18900000" sy="23000" kx="-1200000" algn="bl" rotWithShape="0">
              <a:prstClr val="black">
                <a:alpha val="20000"/>
              </a:prstClr>
            </a:outerShdw>
          </a:effectLst>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0"/>
                                  </p:stCondLst>
                                  <p:childTnLst>
                                    <p:animMotion origin="layout" path="M -3.77826E-6 4.62481E-8 L 0.28174 4.62481E-8 " pathEditMode="relative" rAng="0" ptsTypes="AA">
                                      <p:cBhvr>
                                        <p:cTn id="9" dur="2000" fill="hold"/>
                                        <p:tgtEl>
                                          <p:spTgt spid="6"/>
                                        </p:tgtEl>
                                        <p:attrNameLst>
                                          <p:attrName>ppt_x</p:attrName>
                                          <p:attrName>ppt_y</p:attrName>
                                        </p:attrNameLst>
                                      </p:cBhvr>
                                      <p:rCtr x="14084" y="0"/>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3000"/>
                            </p:stCondLst>
                            <p:childTnLst>
                              <p:par>
                                <p:cTn id="19" presetID="1" presetClass="mediacall" presetSubtype="0" fill="hold" nodeType="afterEffect">
                                  <p:stCondLst>
                                    <p:cond delay="0"/>
                                  </p:stCondLst>
                                  <p:childTnLst>
                                    <p:cmd type="call" cmd="playFrom(0.0)">
                                      <p:cBhvr>
                                        <p:cTn id="20" dur="4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10826" objId="3"/>
        <p14:playEvt time="15043" objId="3"/>
        <p14:stopEvt time="1574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478719" y="4510614"/>
            <a:ext cx="10523501" cy="6216823"/>
            <a:chOff x="18409214" y="345782"/>
            <a:chExt cx="9937104" cy="5870406"/>
          </a:xfrm>
        </p:grpSpPr>
        <p:pic>
          <p:nvPicPr>
            <p:cNvPr id="9" name="Picture 8" descr="deg9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361500" y="1140894"/>
              <a:ext cx="2984818" cy="4662678"/>
            </a:xfrm>
            <a:prstGeom prst="rect">
              <a:avLst/>
            </a:prstGeom>
            <a:effectLst>
              <a:outerShdw blurRad="63500" dir="13500000" sy="23000" kx="1200000" algn="br" rotWithShape="0">
                <a:prstClr val="black">
                  <a:alpha val="35000"/>
                </a:prstClr>
              </a:outerShdw>
            </a:effectLst>
          </p:spPr>
        </p:pic>
        <p:pic>
          <p:nvPicPr>
            <p:cNvPr id="10" name="Picture 9" descr="im1988.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409214" y="345782"/>
              <a:ext cx="3982892" cy="5870406"/>
            </a:xfrm>
            <a:prstGeom prst="rect">
              <a:avLst/>
            </a:prstGeom>
          </p:spPr>
        </p:pic>
        <p:pic>
          <p:nvPicPr>
            <p:cNvPr id="11" name="Picture 10" descr="deg0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686403" y="1180201"/>
              <a:ext cx="3779595" cy="4627355"/>
            </a:xfrm>
            <a:prstGeom prst="rect">
              <a:avLst/>
            </a:prstGeom>
            <a:effectLst>
              <a:outerShdw blurRad="63500" dir="13500000" sy="23000" kx="1200000" algn="br" rotWithShape="0">
                <a:prstClr val="black">
                  <a:alpha val="35000"/>
                </a:prstClr>
              </a:outerShdw>
            </a:effectLst>
          </p:spPr>
        </p:pic>
      </p:grpSp>
      <p:grpSp>
        <p:nvGrpSpPr>
          <p:cNvPr id="4" name="Group 3"/>
          <p:cNvGrpSpPr/>
          <p:nvPr/>
        </p:nvGrpSpPr>
        <p:grpSpPr>
          <a:xfrm>
            <a:off x="2587163" y="3722993"/>
            <a:ext cx="8835456" cy="7560914"/>
            <a:chOff x="-25400" y="267476"/>
            <a:chExt cx="7086516" cy="6082437"/>
          </a:xfrm>
        </p:grpSpPr>
        <p:pic>
          <p:nvPicPr>
            <p:cNvPr id="5" name="Picture 4" descr="deg300.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96142" y="937611"/>
              <a:ext cx="3164974" cy="5315092"/>
            </a:xfrm>
            <a:prstGeom prst="rect">
              <a:avLst/>
            </a:prstGeom>
            <a:effectLst>
              <a:outerShdw blurRad="76200" dir="13500000" sy="23000" kx="1200000" algn="br" rotWithShape="0">
                <a:prstClr val="black">
                  <a:alpha val="35000"/>
                </a:prstClr>
              </a:outerShdw>
            </a:effectLst>
          </p:spPr>
        </p:pic>
        <p:pic>
          <p:nvPicPr>
            <p:cNvPr id="6" name="Picture 5" descr="im1819.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5400" y="267476"/>
              <a:ext cx="3108298" cy="6082437"/>
            </a:xfrm>
            <a:prstGeom prst="rect">
              <a:avLst/>
            </a:prstGeom>
          </p:spPr>
        </p:pic>
        <p:pic>
          <p:nvPicPr>
            <p:cNvPr id="7" name="Picture 6" descr="deg00.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112526" y="901084"/>
              <a:ext cx="2029716" cy="5315092"/>
            </a:xfrm>
            <a:prstGeom prst="rect">
              <a:avLst/>
            </a:prstGeom>
            <a:effectLst>
              <a:outerShdw blurRad="63500" dir="13500000" sy="23000" kx="1200000" algn="br" rotWithShape="0">
                <a:prstClr val="black">
                  <a:alpha val="35000"/>
                </a:prstClr>
              </a:outerShdw>
            </a:effectLst>
          </p:spPr>
        </p:pic>
      </p:grpSp>
      <p:pic>
        <p:nvPicPr>
          <p:cNvPr id="12" name="lsp_showcas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39197" y="-1587"/>
            <a:ext cx="24384001" cy="13716000"/>
          </a:xfrm>
          <a:prstGeom prst="rect">
            <a:avLst/>
          </a:prstGeom>
        </p:spPr>
      </p:pic>
      <p:sp>
        <p:nvSpPr>
          <p:cNvPr id="343" name="Shape 343"/>
          <p:cNvSpPr>
            <a:spLocks noGrp="1"/>
          </p:cNvSpPr>
          <p:nvPr>
            <p:ph type="title"/>
          </p:nvPr>
        </p:nvSpPr>
        <p:spPr>
          <a:xfrm>
            <a:off x="2587163" y="549276"/>
            <a:ext cx="19944664" cy="2286001"/>
          </a:xfrm>
          <a:prstGeom prst="rect">
            <a:avLst/>
          </a:prstGeom>
        </p:spPr>
        <p:txBody>
          <a:bodyPr>
            <a:normAutofit/>
          </a:bodyPr>
          <a:lstStyle/>
          <a:p>
            <a:r>
              <a:rPr lang="en-US" dirty="0"/>
              <a:t>Results on </a:t>
            </a:r>
            <a:r>
              <a:rPr dirty="0"/>
              <a:t>Leeds Sports Poses</a:t>
            </a:r>
            <a:r>
              <a:rPr lang="en-US" dirty="0"/>
              <a:t> (LSP)</a:t>
            </a:r>
            <a:endParaRPr dirty="0"/>
          </a:p>
        </p:txBody>
      </p:sp>
    </p:spTree>
    <p:extLst>
      <p:ext uri="{BB962C8B-B14F-4D97-AF65-F5344CB8AC3E}">
        <p14:creationId xmlns:p14="http://schemas.microsoft.com/office/powerpoint/2010/main" val="364303642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0" objId="12"/>
        <p14:playEvt time="17196" objId="12"/>
        <p14:stopEvt time="18093" objId="1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potlight_lsp_comparison_video.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b="9117"/>
          <a:stretch/>
        </p:blipFill>
        <p:spPr>
          <a:xfrm>
            <a:off x="2819" y="0"/>
            <a:ext cx="24381181" cy="12463973"/>
          </a:xfrm>
          <a:prstGeom prst="rect">
            <a:avLst/>
          </a:prstGeom>
        </p:spPr>
      </p:pic>
      <p:sp>
        <p:nvSpPr>
          <p:cNvPr id="343" name="Shape 343"/>
          <p:cNvSpPr>
            <a:spLocks noGrp="1"/>
          </p:cNvSpPr>
          <p:nvPr>
            <p:ph type="title"/>
          </p:nvPr>
        </p:nvSpPr>
        <p:spPr>
          <a:xfrm>
            <a:off x="2587163" y="83613"/>
            <a:ext cx="19944664" cy="2286001"/>
          </a:xfrm>
          <a:prstGeom prst="rect">
            <a:avLst/>
          </a:prstGeom>
        </p:spPr>
        <p:txBody>
          <a:bodyPr>
            <a:normAutofit/>
          </a:bodyPr>
          <a:lstStyle/>
          <a:p>
            <a:r>
              <a:rPr lang="en-US" dirty="0"/>
              <a:t>Results on </a:t>
            </a:r>
            <a:r>
              <a:rPr dirty="0"/>
              <a:t>Leeds Sports Poses</a:t>
            </a:r>
            <a:r>
              <a:rPr lang="en-US" dirty="0"/>
              <a:t> (LSP)</a:t>
            </a:r>
            <a:endParaRPr dirty="0"/>
          </a:p>
        </p:txBody>
      </p:sp>
      <p:sp>
        <p:nvSpPr>
          <p:cNvPr id="3" name="TextBox 2"/>
          <p:cNvSpPr txBox="1"/>
          <p:nvPr/>
        </p:nvSpPr>
        <p:spPr>
          <a:xfrm>
            <a:off x="322330" y="12170196"/>
            <a:ext cx="4360333"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rPr>
              <a:t>Input</a:t>
            </a:r>
          </a:p>
        </p:txBody>
      </p:sp>
      <p:sp>
        <p:nvSpPr>
          <p:cNvPr id="7" name="TextBox 6"/>
          <p:cNvSpPr txBox="1"/>
          <p:nvPr/>
        </p:nvSpPr>
        <p:spPr>
          <a:xfrm>
            <a:off x="5173730" y="11785475"/>
            <a:ext cx="4360333"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chemeClr val="tx1"/>
                </a:solidFill>
                <a:effectLst/>
                <a:uFillTx/>
                <a:latin typeface="Helvetica Neue Thin"/>
                <a:ea typeface="Helvetica Neue Light"/>
                <a:cs typeface="Helvetica Neue Thin"/>
                <a:sym typeface="Helvetica Neue Light"/>
              </a:rPr>
              <a:t>Ahkter</a:t>
            </a:r>
            <a:r>
              <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rPr>
              <a:t> et al CVPR</a:t>
            </a:r>
            <a:r>
              <a:rPr kumimoji="0" lang="en-US" sz="5000" b="0" i="0" u="none" strike="noStrike" cap="none" spc="0" normalizeH="0" dirty="0">
                <a:ln>
                  <a:noFill/>
                </a:ln>
                <a:solidFill>
                  <a:schemeClr val="tx1"/>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endParaRPr>
          </a:p>
        </p:txBody>
      </p:sp>
      <p:sp>
        <p:nvSpPr>
          <p:cNvPr id="8" name="TextBox 7"/>
          <p:cNvSpPr txBox="1"/>
          <p:nvPr/>
        </p:nvSpPr>
        <p:spPr>
          <a:xfrm>
            <a:off x="9686463" y="11785475"/>
            <a:ext cx="4960870"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rPr>
              <a:t>Ramakrishna et al ECCV</a:t>
            </a:r>
            <a:r>
              <a:rPr kumimoji="0" lang="en-US" sz="5000" b="0" i="0" u="none" strike="noStrike" cap="none" spc="0" normalizeH="0" dirty="0">
                <a:ln>
                  <a:noFill/>
                </a:ln>
                <a:solidFill>
                  <a:schemeClr val="tx1"/>
                </a:solidFill>
                <a:effectLst/>
                <a:uFillTx/>
                <a:latin typeface="Helvetica Neue Thin"/>
                <a:ea typeface="Helvetica Neue Light"/>
                <a:cs typeface="Helvetica Neue Thin"/>
                <a:sym typeface="Helvetica Neue Light"/>
              </a:rPr>
              <a:t> ‘12</a:t>
            </a:r>
            <a:endPar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endParaRPr>
          </a:p>
        </p:txBody>
      </p:sp>
      <p:sp>
        <p:nvSpPr>
          <p:cNvPr id="9" name="TextBox 8"/>
          <p:cNvSpPr txBox="1"/>
          <p:nvPr/>
        </p:nvSpPr>
        <p:spPr>
          <a:xfrm>
            <a:off x="15324667" y="11785475"/>
            <a:ext cx="4512136"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rPr>
              <a:t>Zhou et al CVPR</a:t>
            </a:r>
            <a:r>
              <a:rPr kumimoji="0" lang="en-US" sz="5000" b="0" i="0" u="none" strike="noStrike" cap="none" spc="0" normalizeH="0" dirty="0">
                <a:ln>
                  <a:noFill/>
                </a:ln>
                <a:solidFill>
                  <a:schemeClr val="tx1"/>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endParaRPr>
          </a:p>
        </p:txBody>
      </p:sp>
      <p:sp>
        <p:nvSpPr>
          <p:cNvPr id="10" name="TextBox 9"/>
          <p:cNvSpPr txBox="1"/>
          <p:nvPr/>
        </p:nvSpPr>
        <p:spPr>
          <a:xfrm>
            <a:off x="19836803" y="12170196"/>
            <a:ext cx="4512136"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chemeClr val="tx1"/>
                </a:solidFill>
                <a:effectLst/>
                <a:uFillTx/>
                <a:latin typeface="Helvetica Neue Thin"/>
                <a:ea typeface="Helvetica Neue Light"/>
                <a:cs typeface="Helvetica Neue Thin"/>
                <a:sym typeface="Helvetica Neue Light"/>
              </a:rPr>
              <a:t>SMPLify</a:t>
            </a:r>
            <a:endParaRPr kumimoji="0" lang="en-US" sz="5000" b="0" i="0" u="none" strike="noStrike" cap="none" spc="0" normalizeH="0" baseline="0" dirty="0">
              <a:ln>
                <a:noFill/>
              </a:ln>
              <a:solidFill>
                <a:schemeClr val="tx1"/>
              </a:solidFill>
              <a:effectLst/>
              <a:uFillTx/>
              <a:latin typeface="Helvetica Neue Thin"/>
              <a:ea typeface="Helvetica Neue Light"/>
              <a:cs typeface="Helvetica Neue Thin"/>
              <a:sym typeface="Helvetica Neue Light"/>
            </a:endParaRPr>
          </a:p>
        </p:txBody>
      </p:sp>
    </p:spTree>
    <p:custDataLst>
      <p:tags r:id="rId1"/>
    </p:custData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15837"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Validate_S3_Walking_1_C1_frame018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685" t="3141" b="5520"/>
          <a:stretch/>
        </p:blipFill>
        <p:spPr>
          <a:xfrm>
            <a:off x="1555879" y="2743200"/>
            <a:ext cx="22992366" cy="5410200"/>
          </a:xfrm>
          <a:prstGeom prst="rect">
            <a:avLst/>
          </a:prstGeom>
        </p:spPr>
      </p:pic>
      <p:sp>
        <p:nvSpPr>
          <p:cNvPr id="347" name="Shape 347"/>
          <p:cNvSpPr>
            <a:spLocks noGrp="1"/>
          </p:cNvSpPr>
          <p:nvPr>
            <p:ph type="title"/>
          </p:nvPr>
        </p:nvSpPr>
        <p:spPr>
          <a:xfrm>
            <a:off x="3962400" y="-209864"/>
            <a:ext cx="16459200" cy="1837069"/>
          </a:xfrm>
          <a:prstGeom prst="rect">
            <a:avLst/>
          </a:prstGeom>
        </p:spPr>
        <p:txBody>
          <a:bodyPr/>
          <a:lstStyle/>
          <a:p>
            <a:r>
              <a:rPr lang="en-US" dirty="0"/>
              <a:t>Quantitative Evaluation</a:t>
            </a:r>
            <a:endParaRPr dirty="0"/>
          </a:p>
        </p:txBody>
      </p:sp>
      <p:pic>
        <p:nvPicPr>
          <p:cNvPr id="5" name="S11_Walking_1_cam_3_frame0650.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9"/>
          <a:srcRect l="1332" t="5992" r="2406"/>
          <a:stretch/>
        </p:blipFill>
        <p:spPr>
          <a:xfrm>
            <a:off x="1555879" y="8382000"/>
            <a:ext cx="22388022" cy="4683195"/>
          </a:xfrm>
          <a:prstGeom prst="rect">
            <a:avLst/>
          </a:prstGeom>
        </p:spPr>
      </p:pic>
      <p:grpSp>
        <p:nvGrpSpPr>
          <p:cNvPr id="7" name="Group 6"/>
          <p:cNvGrpSpPr/>
          <p:nvPr/>
        </p:nvGrpSpPr>
        <p:grpSpPr>
          <a:xfrm>
            <a:off x="1555879" y="1615543"/>
            <a:ext cx="21364384" cy="1015662"/>
            <a:chOff x="1555879" y="1922301"/>
            <a:chExt cx="21364384" cy="1015662"/>
          </a:xfrm>
        </p:grpSpPr>
        <p:grpSp>
          <p:nvGrpSpPr>
            <p:cNvPr id="10" name="Group 9"/>
            <p:cNvGrpSpPr/>
            <p:nvPr/>
          </p:nvGrpSpPr>
          <p:grpSpPr>
            <a:xfrm>
              <a:off x="6102479" y="1922301"/>
              <a:ext cx="16817784" cy="1015662"/>
              <a:chOff x="1702466" y="5998768"/>
              <a:chExt cx="7946729" cy="389657"/>
            </a:xfrm>
          </p:grpSpPr>
          <p:sp>
            <p:nvSpPr>
              <p:cNvPr id="11" name="TextBox 10"/>
              <p:cNvSpPr txBox="1"/>
              <p:nvPr/>
            </p:nvSpPr>
            <p:spPr>
              <a:xfrm>
                <a:off x="1702466" y="5998768"/>
                <a:ext cx="1849916" cy="389657"/>
              </a:xfrm>
              <a:prstGeom prst="rect">
                <a:avLst/>
              </a:prstGeom>
              <a:noFill/>
            </p:spPr>
            <p:txBody>
              <a:bodyPr wrap="square" rtlCol="0">
                <a:spAutoFit/>
              </a:bodyPr>
              <a:lstStyle/>
              <a:p>
                <a:pPr algn="ctr"/>
                <a:r>
                  <a:rPr lang="en-US" sz="6000" b="1" dirty="0">
                    <a:latin typeface="Helvetica Neue Thin"/>
                    <a:cs typeface="Helvetica Neue Thin"/>
                  </a:rPr>
                  <a:t>181mm</a:t>
                </a:r>
              </a:p>
            </p:txBody>
          </p:sp>
          <p:sp>
            <p:nvSpPr>
              <p:cNvPr id="12" name="TextBox 11"/>
              <p:cNvSpPr txBox="1"/>
              <p:nvPr/>
            </p:nvSpPr>
            <p:spPr>
              <a:xfrm>
                <a:off x="3552382" y="5998768"/>
                <a:ext cx="2148349" cy="389657"/>
              </a:xfrm>
              <a:prstGeom prst="rect">
                <a:avLst/>
              </a:prstGeom>
              <a:noFill/>
            </p:spPr>
            <p:txBody>
              <a:bodyPr wrap="square" rtlCol="0">
                <a:spAutoFit/>
              </a:bodyPr>
              <a:lstStyle/>
              <a:p>
                <a:pPr algn="ctr"/>
                <a:r>
                  <a:rPr lang="en-US" sz="6000" b="1" dirty="0">
                    <a:latin typeface="Helvetica Neue Thin"/>
                    <a:cs typeface="Helvetica Neue Thin"/>
                  </a:rPr>
                  <a:t>157mm</a:t>
                </a:r>
              </a:p>
            </p:txBody>
          </p:sp>
          <p:sp>
            <p:nvSpPr>
              <p:cNvPr id="13" name="TextBox 12"/>
              <p:cNvSpPr txBox="1"/>
              <p:nvPr/>
            </p:nvSpPr>
            <p:spPr>
              <a:xfrm>
                <a:off x="6031620" y="5998768"/>
                <a:ext cx="1509532" cy="389657"/>
              </a:xfrm>
              <a:prstGeom prst="rect">
                <a:avLst/>
              </a:prstGeom>
              <a:noFill/>
            </p:spPr>
            <p:txBody>
              <a:bodyPr wrap="square" rtlCol="0">
                <a:spAutoFit/>
              </a:bodyPr>
              <a:lstStyle/>
              <a:p>
                <a:pPr algn="ctr"/>
                <a:r>
                  <a:rPr lang="en-US" sz="6000" b="1" dirty="0">
                    <a:latin typeface="Helvetica Neue Thin"/>
                    <a:cs typeface="Helvetica Neue Thin"/>
                  </a:rPr>
                  <a:t>106mm</a:t>
                </a:r>
              </a:p>
            </p:txBody>
          </p:sp>
          <p:sp>
            <p:nvSpPr>
              <p:cNvPr id="14" name="TextBox 13"/>
              <p:cNvSpPr txBox="1"/>
              <p:nvPr/>
            </p:nvSpPr>
            <p:spPr>
              <a:xfrm>
                <a:off x="8139663" y="5998768"/>
                <a:ext cx="1509532" cy="389657"/>
              </a:xfrm>
              <a:prstGeom prst="rect">
                <a:avLst/>
              </a:prstGeom>
              <a:noFill/>
            </p:spPr>
            <p:txBody>
              <a:bodyPr wrap="square" rtlCol="0">
                <a:spAutoFit/>
              </a:bodyPr>
              <a:lstStyle/>
              <a:p>
                <a:pPr algn="ctr"/>
                <a:r>
                  <a:rPr lang="en-US" sz="6000" b="1" dirty="0">
                    <a:latin typeface="Helvetica Neue"/>
                    <a:cs typeface="Helvetica Neue"/>
                  </a:rPr>
                  <a:t>82mm</a:t>
                </a:r>
              </a:p>
            </p:txBody>
          </p:sp>
        </p:grpSp>
        <p:sp>
          <p:nvSpPr>
            <p:cNvPr id="16" name="TextBox 15"/>
            <p:cNvSpPr txBox="1"/>
            <p:nvPr/>
          </p:nvSpPr>
          <p:spPr>
            <a:xfrm>
              <a:off x="1555879" y="1922301"/>
              <a:ext cx="3915005" cy="1015662"/>
            </a:xfrm>
            <a:prstGeom prst="rect">
              <a:avLst/>
            </a:prstGeom>
            <a:noFill/>
          </p:spPr>
          <p:txBody>
            <a:bodyPr wrap="square" rtlCol="0">
              <a:spAutoFit/>
            </a:bodyPr>
            <a:lstStyle/>
            <a:p>
              <a:pPr algn="ctr"/>
              <a:r>
                <a:rPr lang="en-US" sz="6000" b="1" dirty="0">
                  <a:solidFill>
                    <a:schemeClr val="tx1">
                      <a:lumMod val="95000"/>
                      <a:lumOff val="5000"/>
                    </a:schemeClr>
                  </a:solidFill>
                  <a:latin typeface="Helvetica Neue Thin"/>
                  <a:cs typeface="Helvetica Neue Thin"/>
                </a:rPr>
                <a:t>Mean error:</a:t>
              </a:r>
            </a:p>
          </p:txBody>
        </p:sp>
      </p:grpSp>
      <p:grpSp>
        <p:nvGrpSpPr>
          <p:cNvPr id="2" name="Group 1"/>
          <p:cNvGrpSpPr/>
          <p:nvPr/>
        </p:nvGrpSpPr>
        <p:grpSpPr>
          <a:xfrm>
            <a:off x="1110551" y="11785475"/>
            <a:ext cx="22841494" cy="1723547"/>
            <a:chOff x="1110551" y="11785475"/>
            <a:chExt cx="22841494" cy="1723547"/>
          </a:xfrm>
        </p:grpSpPr>
        <p:sp>
          <p:nvSpPr>
            <p:cNvPr id="18" name="TextBox 17"/>
            <p:cNvSpPr txBox="1"/>
            <p:nvPr/>
          </p:nvSpPr>
          <p:spPr>
            <a:xfrm>
              <a:off x="1110551" y="12137789"/>
              <a:ext cx="4360333"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Helvetica Neue Thin"/>
                  <a:ea typeface="Helvetica Neue Light"/>
                  <a:cs typeface="Helvetica Neue Thin"/>
                  <a:sym typeface="Helvetica Neue Light"/>
                </a:rPr>
                <a:t>Input</a:t>
              </a:r>
            </a:p>
          </p:txBody>
        </p:sp>
        <p:sp>
          <p:nvSpPr>
            <p:cNvPr id="19" name="TextBox 18"/>
            <p:cNvSpPr txBox="1"/>
            <p:nvPr/>
          </p:nvSpPr>
          <p:spPr>
            <a:xfrm>
              <a:off x="5545591" y="11785475"/>
              <a:ext cx="4360333"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rgbClr val="0D0D0D"/>
                  </a:solidFill>
                  <a:effectLst/>
                  <a:uFillTx/>
                  <a:latin typeface="Helvetica Neue Thin"/>
                  <a:ea typeface="Helvetica Neue Light"/>
                  <a:cs typeface="Helvetica Neue Thin"/>
                  <a:sym typeface="Helvetica Neue Light"/>
                </a:rPr>
                <a:t>Ahkter</a:t>
              </a: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 et al CVPR</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0" name="TextBox 19"/>
            <p:cNvSpPr txBox="1"/>
            <p:nvPr/>
          </p:nvSpPr>
          <p:spPr>
            <a:xfrm>
              <a:off x="10058324" y="11785475"/>
              <a:ext cx="4960870"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Ramakrishna et al ECCV</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‘12</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1" name="TextBox 20"/>
            <p:cNvSpPr txBox="1"/>
            <p:nvPr/>
          </p:nvSpPr>
          <p:spPr>
            <a:xfrm>
              <a:off x="14979505" y="11785475"/>
              <a:ext cx="4512136"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Zhou et al CVPR</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2" name="TextBox 21"/>
            <p:cNvSpPr txBox="1"/>
            <p:nvPr/>
          </p:nvSpPr>
          <p:spPr>
            <a:xfrm>
              <a:off x="19439909" y="12502247"/>
              <a:ext cx="4512136"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rgbClr val="0D0D0D"/>
                  </a:solidFill>
                  <a:effectLst/>
                  <a:uFillTx/>
                  <a:latin typeface="Helvetica Neue Thin"/>
                  <a:ea typeface="Helvetica Neue Light"/>
                  <a:cs typeface="Helvetica Neue Thin"/>
                  <a:sym typeface="Helvetica Neue Light"/>
                </a:rPr>
                <a:t>SMPLify</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grpSp>
      <p:sp>
        <p:nvSpPr>
          <p:cNvPr id="3" name="TextBox 2"/>
          <p:cNvSpPr txBox="1"/>
          <p:nvPr/>
        </p:nvSpPr>
        <p:spPr>
          <a:xfrm>
            <a:off x="277824" y="2743200"/>
            <a:ext cx="1107994" cy="50349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err="1">
                <a:ln>
                  <a:noFill/>
                </a:ln>
                <a:solidFill>
                  <a:srgbClr val="000000"/>
                </a:solidFill>
                <a:effectLst/>
                <a:uFillTx/>
                <a:latin typeface="Helvetica Neue Light"/>
                <a:ea typeface="Helvetica Neue Light"/>
                <a:cs typeface="Helvetica Neue Light"/>
                <a:sym typeface="Helvetica Neue Light"/>
              </a:rPr>
              <a:t>HumanEva</a:t>
            </a:r>
            <a:endParaRPr kumimoji="0" lang="en-US" sz="60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endParaRPr>
          </a:p>
        </p:txBody>
      </p:sp>
      <p:sp>
        <p:nvSpPr>
          <p:cNvPr id="24" name="TextBox 23"/>
          <p:cNvSpPr txBox="1"/>
          <p:nvPr/>
        </p:nvSpPr>
        <p:spPr>
          <a:xfrm>
            <a:off x="277824" y="8382001"/>
            <a:ext cx="1107994" cy="470989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rPr>
              <a:t>Human3.6M</a:t>
            </a:r>
          </a:p>
        </p:txBody>
      </p:sp>
    </p:spTree>
    <p:custDataLst>
      <p:tags r:id="rId1"/>
    </p:custDataLst>
    <p:extLst>
      <p:ext uri="{BB962C8B-B14F-4D97-AF65-F5344CB8AC3E}">
        <p14:creationId xmlns:p14="http://schemas.microsoft.com/office/powerpoint/2010/main" val="271072300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4" fill="hold"/>
                                        <p:tgtEl>
                                          <p:spTgt spid="5"/>
                                        </p:tgtEl>
                                      </p:cBhvr>
                                    </p:cmd>
                                  </p:childTnLst>
                                </p:cTn>
                              </p:par>
                              <p:par>
                                <p:cTn id="7" presetID="1" presetClass="mediacall" presetSubtype="0" fill="hold" nodeType="withEffect">
                                  <p:stCondLst>
                                    <p:cond delay="0"/>
                                  </p:stCondLst>
                                  <p:childTnLst>
                                    <p:cmd type="call" cmd="playFrom(0.0)">
                                      <p:cBhvr>
                                        <p:cTn id="8" dur="403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extLst>
    <p:ext uri="{E180D4A7-C9FB-4DFB-919C-405C955672EB}">
      <p14:showEvtLst xmlns:p14="http://schemas.microsoft.com/office/powerpoint/2010/main">
        <p14:playEvt time="0" objId="5"/>
        <p14:playEvt time="4059" objId="23"/>
        <p14:playEvt time="8173" objId="5"/>
        <p14:stopEvt time="9341" objId="5"/>
        <p14:stopEvt time="9341" objId="23"/>
      </p14:showEvtLst>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Shape 347"/>
          <p:cNvSpPr>
            <a:spLocks noGrp="1"/>
          </p:cNvSpPr>
          <p:nvPr>
            <p:ph type="title"/>
          </p:nvPr>
        </p:nvSpPr>
        <p:spPr>
          <a:xfrm>
            <a:off x="3962400" y="67931"/>
            <a:ext cx="16459200" cy="1837069"/>
          </a:xfrm>
          <a:prstGeom prst="rect">
            <a:avLst/>
          </a:prstGeom>
        </p:spPr>
        <p:txBody>
          <a:bodyPr/>
          <a:lstStyle/>
          <a:p>
            <a:r>
              <a:rPr dirty="0"/>
              <a:t>Human3.6M</a:t>
            </a:r>
          </a:p>
        </p:txBody>
      </p:sp>
      <p:pic>
        <p:nvPicPr>
          <p:cNvPr id="5" name="S11_Walking_1_cam_3_frame065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332" r="2406"/>
          <a:stretch/>
        </p:blipFill>
        <p:spPr>
          <a:xfrm>
            <a:off x="1032105" y="2587337"/>
            <a:ext cx="22388022" cy="4981731"/>
          </a:xfrm>
          <a:prstGeom prst="rect">
            <a:avLst/>
          </a:prstGeom>
        </p:spPr>
      </p:pic>
      <p:grpSp>
        <p:nvGrpSpPr>
          <p:cNvPr id="7" name="Group 6"/>
          <p:cNvGrpSpPr/>
          <p:nvPr/>
        </p:nvGrpSpPr>
        <p:grpSpPr>
          <a:xfrm>
            <a:off x="1555879" y="1456803"/>
            <a:ext cx="21364384" cy="1015662"/>
            <a:chOff x="1555879" y="1922301"/>
            <a:chExt cx="21364384" cy="1015662"/>
          </a:xfrm>
        </p:grpSpPr>
        <p:grpSp>
          <p:nvGrpSpPr>
            <p:cNvPr id="10" name="Group 9"/>
            <p:cNvGrpSpPr/>
            <p:nvPr/>
          </p:nvGrpSpPr>
          <p:grpSpPr>
            <a:xfrm>
              <a:off x="6102479" y="1922301"/>
              <a:ext cx="16817784" cy="1015662"/>
              <a:chOff x="1702466" y="5998768"/>
              <a:chExt cx="7946729" cy="389657"/>
            </a:xfrm>
          </p:grpSpPr>
          <p:sp>
            <p:nvSpPr>
              <p:cNvPr id="11" name="TextBox 10"/>
              <p:cNvSpPr txBox="1"/>
              <p:nvPr/>
            </p:nvSpPr>
            <p:spPr>
              <a:xfrm>
                <a:off x="1702466" y="5998768"/>
                <a:ext cx="1849916" cy="389657"/>
              </a:xfrm>
              <a:prstGeom prst="rect">
                <a:avLst/>
              </a:prstGeom>
              <a:noFill/>
            </p:spPr>
            <p:txBody>
              <a:bodyPr wrap="square" rtlCol="0">
                <a:spAutoFit/>
              </a:bodyPr>
              <a:lstStyle/>
              <a:p>
                <a:pPr algn="ctr"/>
                <a:r>
                  <a:rPr lang="en-US" sz="6000" b="1" dirty="0">
                    <a:latin typeface="Helvetica Neue Thin"/>
                    <a:cs typeface="Helvetica Neue Thin"/>
                  </a:rPr>
                  <a:t>181mm</a:t>
                </a:r>
              </a:p>
            </p:txBody>
          </p:sp>
          <p:sp>
            <p:nvSpPr>
              <p:cNvPr id="12" name="TextBox 11"/>
              <p:cNvSpPr txBox="1"/>
              <p:nvPr/>
            </p:nvSpPr>
            <p:spPr>
              <a:xfrm>
                <a:off x="3552382" y="5998768"/>
                <a:ext cx="2148349" cy="389657"/>
              </a:xfrm>
              <a:prstGeom prst="rect">
                <a:avLst/>
              </a:prstGeom>
              <a:noFill/>
            </p:spPr>
            <p:txBody>
              <a:bodyPr wrap="square" rtlCol="0">
                <a:spAutoFit/>
              </a:bodyPr>
              <a:lstStyle/>
              <a:p>
                <a:pPr algn="ctr"/>
                <a:r>
                  <a:rPr lang="en-US" sz="6000" b="1" dirty="0">
                    <a:latin typeface="Helvetica Neue Thin"/>
                    <a:cs typeface="Helvetica Neue Thin"/>
                  </a:rPr>
                  <a:t>157mm</a:t>
                </a:r>
              </a:p>
            </p:txBody>
          </p:sp>
          <p:sp>
            <p:nvSpPr>
              <p:cNvPr id="13" name="TextBox 12"/>
              <p:cNvSpPr txBox="1"/>
              <p:nvPr/>
            </p:nvSpPr>
            <p:spPr>
              <a:xfrm>
                <a:off x="6031620" y="5998768"/>
                <a:ext cx="1509532" cy="389657"/>
              </a:xfrm>
              <a:prstGeom prst="rect">
                <a:avLst/>
              </a:prstGeom>
              <a:noFill/>
            </p:spPr>
            <p:txBody>
              <a:bodyPr wrap="square" rtlCol="0">
                <a:spAutoFit/>
              </a:bodyPr>
              <a:lstStyle/>
              <a:p>
                <a:pPr algn="ctr"/>
                <a:r>
                  <a:rPr lang="en-US" sz="6000" b="1" dirty="0">
                    <a:latin typeface="Helvetica Neue Thin"/>
                    <a:cs typeface="Helvetica Neue Thin"/>
                  </a:rPr>
                  <a:t>106mm</a:t>
                </a:r>
              </a:p>
            </p:txBody>
          </p:sp>
          <p:sp>
            <p:nvSpPr>
              <p:cNvPr id="14" name="TextBox 13"/>
              <p:cNvSpPr txBox="1"/>
              <p:nvPr/>
            </p:nvSpPr>
            <p:spPr>
              <a:xfrm>
                <a:off x="8139663" y="5998768"/>
                <a:ext cx="1509532" cy="389657"/>
              </a:xfrm>
              <a:prstGeom prst="rect">
                <a:avLst/>
              </a:prstGeom>
              <a:noFill/>
            </p:spPr>
            <p:txBody>
              <a:bodyPr wrap="square" rtlCol="0">
                <a:spAutoFit/>
              </a:bodyPr>
              <a:lstStyle/>
              <a:p>
                <a:pPr algn="ctr"/>
                <a:r>
                  <a:rPr lang="en-US" sz="6000" b="1" dirty="0">
                    <a:latin typeface="Helvetica Neue Thin"/>
                    <a:cs typeface="Helvetica Neue Thin"/>
                  </a:rPr>
                  <a:t>82mm</a:t>
                </a:r>
              </a:p>
            </p:txBody>
          </p:sp>
        </p:grpSp>
        <p:sp>
          <p:nvSpPr>
            <p:cNvPr id="16" name="TextBox 15"/>
            <p:cNvSpPr txBox="1"/>
            <p:nvPr/>
          </p:nvSpPr>
          <p:spPr>
            <a:xfrm>
              <a:off x="1555879" y="1922301"/>
              <a:ext cx="3915005" cy="1015662"/>
            </a:xfrm>
            <a:prstGeom prst="rect">
              <a:avLst/>
            </a:prstGeom>
            <a:noFill/>
          </p:spPr>
          <p:txBody>
            <a:bodyPr wrap="square" rtlCol="0">
              <a:spAutoFit/>
            </a:bodyPr>
            <a:lstStyle/>
            <a:p>
              <a:pPr algn="ctr"/>
              <a:r>
                <a:rPr lang="en-US" sz="6000" b="1" dirty="0">
                  <a:solidFill>
                    <a:schemeClr val="tx1">
                      <a:lumMod val="95000"/>
                      <a:lumOff val="5000"/>
                    </a:schemeClr>
                  </a:solidFill>
                  <a:latin typeface="Helvetica Neue Thin"/>
                  <a:cs typeface="Helvetica Neue Thin"/>
                </a:rPr>
                <a:t>Mean error:</a:t>
              </a:r>
            </a:p>
          </p:txBody>
        </p:sp>
      </p:grpSp>
      <p:pic>
        <p:nvPicPr>
          <p:cNvPr id="8" name="S9_Purchases_1_cam_3_frame0200.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1032105" y="7569068"/>
            <a:ext cx="22831892" cy="6026517"/>
          </a:xfrm>
          <a:prstGeom prst="rect">
            <a:avLst/>
          </a:prstGeom>
        </p:spPr>
      </p:pic>
      <p:sp>
        <p:nvSpPr>
          <p:cNvPr id="18" name="TextBox 17"/>
          <p:cNvSpPr txBox="1"/>
          <p:nvPr/>
        </p:nvSpPr>
        <p:spPr>
          <a:xfrm>
            <a:off x="322330" y="12170196"/>
            <a:ext cx="4360333"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chemeClr val="bg1"/>
                </a:solidFill>
                <a:effectLst/>
                <a:uFillTx/>
                <a:latin typeface="Helvetica Neue Thin"/>
                <a:ea typeface="Helvetica Neue Light"/>
                <a:cs typeface="Helvetica Neue Thin"/>
                <a:sym typeface="Helvetica Neue Light"/>
              </a:rPr>
              <a:t>Input</a:t>
            </a:r>
          </a:p>
        </p:txBody>
      </p:sp>
      <p:sp>
        <p:nvSpPr>
          <p:cNvPr id="19" name="TextBox 18"/>
          <p:cNvSpPr txBox="1"/>
          <p:nvPr/>
        </p:nvSpPr>
        <p:spPr>
          <a:xfrm>
            <a:off x="5173730" y="11785475"/>
            <a:ext cx="4360333"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rgbClr val="0D0D0D"/>
                </a:solidFill>
                <a:effectLst/>
                <a:uFillTx/>
                <a:latin typeface="Helvetica Neue Thin"/>
                <a:ea typeface="Helvetica Neue Light"/>
                <a:cs typeface="Helvetica Neue Thin"/>
                <a:sym typeface="Helvetica Neue Light"/>
              </a:rPr>
              <a:t>Ahkter</a:t>
            </a: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 et al CVPR</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0" name="TextBox 19"/>
          <p:cNvSpPr txBox="1"/>
          <p:nvPr/>
        </p:nvSpPr>
        <p:spPr>
          <a:xfrm>
            <a:off x="9686463" y="11785475"/>
            <a:ext cx="4960870"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Ramakrishna et al ECCV</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‘12</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1" name="TextBox 20"/>
          <p:cNvSpPr txBox="1"/>
          <p:nvPr/>
        </p:nvSpPr>
        <p:spPr>
          <a:xfrm>
            <a:off x="15324667" y="11785475"/>
            <a:ext cx="4512136" cy="172354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rPr>
              <a:t>Zhou et al CVPR</a:t>
            </a:r>
            <a:r>
              <a:rPr kumimoji="0" lang="en-US" sz="5000" b="0" i="0" u="none" strike="noStrike" cap="none" spc="0" normalizeH="0" dirty="0">
                <a:ln>
                  <a:noFill/>
                </a:ln>
                <a:solidFill>
                  <a:srgbClr val="0D0D0D"/>
                </a:solidFill>
                <a:effectLst/>
                <a:uFillTx/>
                <a:latin typeface="Helvetica Neue Thin"/>
                <a:ea typeface="Helvetica Neue Light"/>
                <a:cs typeface="Helvetica Neue Thin"/>
                <a:sym typeface="Helvetica Neue Light"/>
              </a:rPr>
              <a:t> ‘15</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
        <p:nvSpPr>
          <p:cNvPr id="22" name="TextBox 21"/>
          <p:cNvSpPr txBox="1"/>
          <p:nvPr/>
        </p:nvSpPr>
        <p:spPr>
          <a:xfrm>
            <a:off x="19836803" y="12170196"/>
            <a:ext cx="4512136" cy="9541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err="1">
                <a:ln>
                  <a:noFill/>
                </a:ln>
                <a:solidFill>
                  <a:srgbClr val="0D0D0D"/>
                </a:solidFill>
                <a:effectLst/>
                <a:uFillTx/>
                <a:latin typeface="Helvetica Neue Thin"/>
                <a:ea typeface="Helvetica Neue Light"/>
                <a:cs typeface="Helvetica Neue Thin"/>
                <a:sym typeface="Helvetica Neue Light"/>
              </a:rPr>
              <a:t>SMPLify</a:t>
            </a:r>
            <a:endParaRPr kumimoji="0" lang="en-US" sz="5000" b="0" i="0" u="none" strike="noStrike" cap="none" spc="0" normalizeH="0" baseline="0" dirty="0">
              <a:ln>
                <a:noFill/>
              </a:ln>
              <a:solidFill>
                <a:srgbClr val="0D0D0D"/>
              </a:solidFill>
              <a:effectLst/>
              <a:uFillTx/>
              <a:latin typeface="Helvetica Neue Thin"/>
              <a:ea typeface="Helvetica Neue Light"/>
              <a:cs typeface="Helvetica Neue Thin"/>
              <a:sym typeface="Helvetica Neue Light"/>
            </a:endParaRPr>
          </a:p>
        </p:txBody>
      </p:sp>
    </p:spTree>
    <p:custDataLst>
      <p:tags r:id="rId1"/>
    </p:custDataLst>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extLst>
    <p:ext uri="{E180D4A7-C9FB-4DFB-919C-405C955672EB}">
      <p14:showEvtLst xmlns:p14="http://schemas.microsoft.com/office/powerpoint/2010/main">
        <p14:playEvt time="0" objId="348"/>
        <p14:stopEvt time="4340" objId="348"/>
      </p14:showEvtLst>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Validate_S1_Walking_1_C1_frame01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34661" y="2835277"/>
            <a:ext cx="17653002" cy="5884334"/>
          </a:xfrm>
          <a:prstGeom prst="rect">
            <a:avLst/>
          </a:prstGeom>
        </p:spPr>
      </p:pic>
      <p:sp>
        <p:nvSpPr>
          <p:cNvPr id="354" name="Shape 354"/>
          <p:cNvSpPr>
            <a:spLocks noGrp="1"/>
          </p:cNvSpPr>
          <p:nvPr>
            <p:ph type="title"/>
          </p:nvPr>
        </p:nvSpPr>
        <p:spPr>
          <a:prstGeom prst="rect">
            <a:avLst/>
          </a:prstGeom>
        </p:spPr>
        <p:txBody>
          <a:bodyPr/>
          <a:lstStyle/>
          <a:p>
            <a:r>
              <a:t>HumanEva</a:t>
            </a:r>
          </a:p>
        </p:txBody>
      </p:sp>
      <p:grpSp>
        <p:nvGrpSpPr>
          <p:cNvPr id="6" name="Group 5"/>
          <p:cNvGrpSpPr/>
          <p:nvPr/>
        </p:nvGrpSpPr>
        <p:grpSpPr>
          <a:xfrm>
            <a:off x="6406802" y="2260580"/>
            <a:ext cx="15680232" cy="1015662"/>
            <a:chOff x="1702466" y="5998768"/>
            <a:chExt cx="7191963" cy="465848"/>
          </a:xfrm>
        </p:grpSpPr>
        <p:sp>
          <p:nvSpPr>
            <p:cNvPr id="7" name="TextBox 6"/>
            <p:cNvSpPr txBox="1"/>
            <p:nvPr/>
          </p:nvSpPr>
          <p:spPr>
            <a:xfrm>
              <a:off x="1702466" y="5998768"/>
              <a:ext cx="1849916" cy="465848"/>
            </a:xfrm>
            <a:prstGeom prst="rect">
              <a:avLst/>
            </a:prstGeom>
            <a:noFill/>
          </p:spPr>
          <p:txBody>
            <a:bodyPr wrap="square" rtlCol="0">
              <a:spAutoFit/>
            </a:bodyPr>
            <a:lstStyle/>
            <a:p>
              <a:pPr algn="ctr"/>
              <a:r>
                <a:rPr lang="en-US" sz="6000" b="1" dirty="0">
                  <a:latin typeface="Helvetica Neue Thin"/>
                  <a:cs typeface="Helvetica Neue Thin"/>
                </a:rPr>
                <a:t>194mm</a:t>
              </a:r>
            </a:p>
          </p:txBody>
        </p:sp>
        <p:sp>
          <p:nvSpPr>
            <p:cNvPr id="8" name="TextBox 7"/>
            <p:cNvSpPr txBox="1"/>
            <p:nvPr/>
          </p:nvSpPr>
          <p:spPr>
            <a:xfrm>
              <a:off x="3552382" y="5998768"/>
              <a:ext cx="2148349" cy="465848"/>
            </a:xfrm>
            <a:prstGeom prst="rect">
              <a:avLst/>
            </a:prstGeom>
            <a:noFill/>
          </p:spPr>
          <p:txBody>
            <a:bodyPr wrap="square" rtlCol="0">
              <a:spAutoFit/>
            </a:bodyPr>
            <a:lstStyle/>
            <a:p>
              <a:pPr algn="ctr"/>
              <a:r>
                <a:rPr lang="en-US" sz="6000" b="1" dirty="0">
                  <a:latin typeface="Helvetica Neue Thin"/>
                  <a:cs typeface="Helvetica Neue Thin"/>
                </a:rPr>
                <a:t>168mm</a:t>
              </a:r>
            </a:p>
          </p:txBody>
        </p:sp>
        <p:sp>
          <p:nvSpPr>
            <p:cNvPr id="9" name="TextBox 8"/>
            <p:cNvSpPr txBox="1"/>
            <p:nvPr/>
          </p:nvSpPr>
          <p:spPr>
            <a:xfrm>
              <a:off x="5871593" y="5998768"/>
              <a:ext cx="1509532" cy="465848"/>
            </a:xfrm>
            <a:prstGeom prst="rect">
              <a:avLst/>
            </a:prstGeom>
            <a:noFill/>
          </p:spPr>
          <p:txBody>
            <a:bodyPr wrap="square" rtlCol="0">
              <a:spAutoFit/>
            </a:bodyPr>
            <a:lstStyle/>
            <a:p>
              <a:pPr algn="ctr"/>
              <a:r>
                <a:rPr lang="en-US" sz="6000" b="1" dirty="0">
                  <a:latin typeface="Helvetica Neue Thin"/>
                  <a:cs typeface="Helvetica Neue Thin"/>
                </a:rPr>
                <a:t>110mm</a:t>
              </a:r>
            </a:p>
          </p:txBody>
        </p:sp>
        <p:sp>
          <p:nvSpPr>
            <p:cNvPr id="10" name="TextBox 9"/>
            <p:cNvSpPr txBox="1"/>
            <p:nvPr/>
          </p:nvSpPr>
          <p:spPr>
            <a:xfrm>
              <a:off x="7384897" y="5998768"/>
              <a:ext cx="1509532" cy="465848"/>
            </a:xfrm>
            <a:prstGeom prst="rect">
              <a:avLst/>
            </a:prstGeom>
            <a:noFill/>
          </p:spPr>
          <p:txBody>
            <a:bodyPr wrap="square" rtlCol="0">
              <a:spAutoFit/>
            </a:bodyPr>
            <a:lstStyle/>
            <a:p>
              <a:pPr algn="ctr"/>
              <a:r>
                <a:rPr lang="en-US" sz="6000" b="1" dirty="0">
                  <a:latin typeface="Helvetica Neue Thin"/>
                  <a:cs typeface="Helvetica Neue Thin"/>
                </a:rPr>
                <a:t>80mm</a:t>
              </a:r>
            </a:p>
          </p:txBody>
        </p:sp>
      </p:grpSp>
      <p:pic>
        <p:nvPicPr>
          <p:cNvPr id="11" name="Validate_S3_Walking_1_C1_frame018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257992" y="8487833"/>
            <a:ext cx="17571962" cy="4495751"/>
          </a:xfrm>
          <a:prstGeom prst="rect">
            <a:avLst/>
          </a:prstGeom>
        </p:spPr>
      </p:pic>
      <p:pic>
        <p:nvPicPr>
          <p:cNvPr id="12" name="Validate_S3_Box_1_C1_frame018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0" y="12947363"/>
            <a:ext cx="17571962" cy="4804833"/>
          </a:xfrm>
          <a:prstGeom prst="rect">
            <a:avLst/>
          </a:prstGeom>
        </p:spPr>
      </p:pic>
    </p:spTree>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1"/>
                </p:tgtEl>
              </p:cMediaNode>
            </p:video>
            <p:video>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a:lstStyle/>
          <a:p>
            <a:r>
              <a:rPr dirty="0"/>
              <a:t>Failure </a:t>
            </a:r>
            <a:r>
              <a:rPr lang="en-US" dirty="0"/>
              <a:t>modes: CNN failure</a:t>
            </a:r>
            <a:endParaRPr dirty="0"/>
          </a:p>
        </p:txBody>
      </p:sp>
      <p:grpSp>
        <p:nvGrpSpPr>
          <p:cNvPr id="3" name="Group 2"/>
          <p:cNvGrpSpPr/>
          <p:nvPr/>
        </p:nvGrpSpPr>
        <p:grpSpPr>
          <a:xfrm>
            <a:off x="6843963" y="7644486"/>
            <a:ext cx="9130107" cy="5752630"/>
            <a:chOff x="16985040" y="280987"/>
            <a:chExt cx="9369217" cy="5591117"/>
          </a:xfrm>
        </p:grpSpPr>
        <p:pic>
          <p:nvPicPr>
            <p:cNvPr id="4" name="Picture 3" descr="im1354.png"/>
            <p:cNvPicPr>
              <a:picLocks noChangeAspect="1"/>
            </p:cNvPicPr>
            <p:nvPr/>
          </p:nvPicPr>
          <p:blipFill rotWithShape="1">
            <a:blip r:embed="rId3">
              <a:extLst>
                <a:ext uri="{28A0092B-C50C-407E-A947-70E740481C1C}">
                  <a14:useLocalDpi xmlns:a14="http://schemas.microsoft.com/office/drawing/2010/main" val="0"/>
                </a:ext>
              </a:extLst>
            </a:blip>
            <a:srcRect r="15833"/>
            <a:stretch/>
          </p:blipFill>
          <p:spPr>
            <a:xfrm>
              <a:off x="16985040" y="280987"/>
              <a:ext cx="3145491" cy="5591117"/>
            </a:xfrm>
            <a:prstGeom prst="rect">
              <a:avLst/>
            </a:prstGeom>
          </p:spPr>
        </p:pic>
        <p:pic>
          <p:nvPicPr>
            <p:cNvPr id="5" name="Picture 4" descr="deg2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6245" y="969980"/>
              <a:ext cx="3438012" cy="4555365"/>
            </a:xfrm>
            <a:prstGeom prst="rect">
              <a:avLst/>
            </a:prstGeom>
            <a:effectLst>
              <a:outerShdw blurRad="76200" dir="13500000" sy="23000" kx="1200000" algn="br" rotWithShape="0">
                <a:prstClr val="black">
                  <a:alpha val="35000"/>
                </a:prstClr>
              </a:outerShdw>
            </a:effectLst>
          </p:spPr>
        </p:pic>
        <p:pic>
          <p:nvPicPr>
            <p:cNvPr id="6" name="Picture 5" descr="deg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0729" y="998630"/>
              <a:ext cx="2707433" cy="4498064"/>
            </a:xfrm>
            <a:prstGeom prst="rect">
              <a:avLst/>
            </a:prstGeom>
            <a:effectLst>
              <a:outerShdw blurRad="76200" dir="13500000" sy="23000" kx="1200000" algn="br" rotWithShape="0">
                <a:prstClr val="black">
                  <a:alpha val="35000"/>
                </a:prstClr>
              </a:outerShdw>
            </a:effectLst>
          </p:spPr>
        </p:pic>
      </p:grpSp>
      <p:grpSp>
        <p:nvGrpSpPr>
          <p:cNvPr id="7" name="Group 6"/>
          <p:cNvGrpSpPr/>
          <p:nvPr/>
        </p:nvGrpSpPr>
        <p:grpSpPr>
          <a:xfrm>
            <a:off x="1521738" y="2983199"/>
            <a:ext cx="7438053" cy="5778822"/>
            <a:chOff x="-31648" y="280988"/>
            <a:chExt cx="7632848" cy="5616575"/>
          </a:xfrm>
        </p:grpSpPr>
        <p:pic>
          <p:nvPicPr>
            <p:cNvPr id="8" name="Picture 7" descr="deg9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322" y="369818"/>
              <a:ext cx="1740878" cy="5257805"/>
            </a:xfrm>
            <a:prstGeom prst="rect">
              <a:avLst/>
            </a:prstGeom>
            <a:effectLst>
              <a:outerShdw blurRad="76200" dir="13500000" sy="23000" kx="1200000" algn="br" rotWithShape="0">
                <a:prstClr val="black">
                  <a:alpha val="30000"/>
                </a:prstClr>
              </a:outerShdw>
            </a:effectLst>
          </p:spPr>
        </p:pic>
        <p:pic>
          <p:nvPicPr>
            <p:cNvPr id="9" name="Picture 8" descr="im1805.png"/>
            <p:cNvPicPr>
              <a:picLocks noChangeAspect="1"/>
            </p:cNvPicPr>
            <p:nvPr/>
          </p:nvPicPr>
          <p:blipFill rotWithShape="1">
            <a:blip r:embed="rId7">
              <a:extLst>
                <a:ext uri="{28A0092B-C50C-407E-A947-70E740481C1C}">
                  <a14:useLocalDpi xmlns:a14="http://schemas.microsoft.com/office/drawing/2010/main" val="0"/>
                </a:ext>
              </a:extLst>
            </a:blip>
            <a:srcRect l="4011" t="6481" r="6458" b="6876"/>
            <a:stretch/>
          </p:blipFill>
          <p:spPr>
            <a:xfrm>
              <a:off x="-31648" y="280988"/>
              <a:ext cx="3840276" cy="5616575"/>
            </a:xfrm>
            <a:prstGeom prst="rect">
              <a:avLst/>
            </a:prstGeom>
          </p:spPr>
        </p:pic>
        <p:pic>
          <p:nvPicPr>
            <p:cNvPr id="10" name="Picture 9" descr="deg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664" y="370958"/>
              <a:ext cx="2919048" cy="5345726"/>
            </a:xfrm>
            <a:prstGeom prst="rect">
              <a:avLst/>
            </a:prstGeom>
            <a:effectLst>
              <a:outerShdw blurRad="76200" dir="13500000" sy="23000" kx="1200000" algn="br" rotWithShape="0">
                <a:prstClr val="black">
                  <a:alpha val="30000"/>
                </a:prstClr>
              </a:outerShdw>
            </a:effectLst>
          </p:spPr>
        </p:pic>
      </p:grpSp>
      <p:grpSp>
        <p:nvGrpSpPr>
          <p:cNvPr id="11" name="Group 10"/>
          <p:cNvGrpSpPr/>
          <p:nvPr/>
        </p:nvGrpSpPr>
        <p:grpSpPr>
          <a:xfrm>
            <a:off x="13811954" y="2983199"/>
            <a:ext cx="9043138" cy="5778822"/>
            <a:chOff x="7889232" y="280987"/>
            <a:chExt cx="9279968" cy="5616575"/>
          </a:xfrm>
        </p:grpSpPr>
        <p:pic>
          <p:nvPicPr>
            <p:cNvPr id="12" name="Picture 11" descr="deg24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5976" y="1060849"/>
              <a:ext cx="2583224" cy="4350693"/>
            </a:xfrm>
            <a:prstGeom prst="rect">
              <a:avLst/>
            </a:prstGeom>
            <a:effectLst>
              <a:outerShdw blurRad="76200" dir="13500000" sy="23000" kx="1200000" algn="br" rotWithShape="0">
                <a:prstClr val="black">
                  <a:alpha val="35000"/>
                </a:prstClr>
              </a:outerShdw>
            </a:effectLst>
          </p:spPr>
        </p:pic>
        <p:pic>
          <p:nvPicPr>
            <p:cNvPr id="13" name="Picture 12" descr="im1406.png"/>
            <p:cNvPicPr>
              <a:picLocks noChangeAspect="1"/>
            </p:cNvPicPr>
            <p:nvPr/>
          </p:nvPicPr>
          <p:blipFill rotWithShape="1">
            <a:blip r:embed="rId10">
              <a:extLst>
                <a:ext uri="{28A0092B-C50C-407E-A947-70E740481C1C}">
                  <a14:useLocalDpi xmlns:a14="http://schemas.microsoft.com/office/drawing/2010/main" val="0"/>
                </a:ext>
              </a:extLst>
            </a:blip>
            <a:srcRect l="8861" b="5751"/>
            <a:stretch/>
          </p:blipFill>
          <p:spPr>
            <a:xfrm>
              <a:off x="7889232" y="280987"/>
              <a:ext cx="4190652" cy="5616575"/>
            </a:xfrm>
            <a:prstGeom prst="rect">
              <a:avLst/>
            </a:prstGeom>
          </p:spPr>
        </p:pic>
        <p:pic>
          <p:nvPicPr>
            <p:cNvPr id="14" name="Picture 13" descr="deg0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93660" y="1075955"/>
              <a:ext cx="3308340" cy="4320480"/>
            </a:xfrm>
            <a:prstGeom prst="rect">
              <a:avLst/>
            </a:prstGeom>
            <a:effectLst>
              <a:outerShdw blurRad="76200" dir="13500000" sy="23000" kx="1200000" algn="br" rotWithShape="0">
                <a:prstClr val="black">
                  <a:alpha val="35000"/>
                </a:prstClr>
              </a:outerShdw>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a:lstStyle/>
          <a:p>
            <a:r>
              <a:rPr dirty="0"/>
              <a:t>Failure </a:t>
            </a:r>
            <a:r>
              <a:rPr lang="en-US" dirty="0"/>
              <a:t>modes: Depth Ambiguity</a:t>
            </a:r>
            <a:endParaRPr dirty="0"/>
          </a:p>
        </p:txBody>
      </p:sp>
      <p:grpSp>
        <p:nvGrpSpPr>
          <p:cNvPr id="15" name="Group 14"/>
          <p:cNvGrpSpPr/>
          <p:nvPr/>
        </p:nvGrpSpPr>
        <p:grpSpPr>
          <a:xfrm>
            <a:off x="14617950" y="2835275"/>
            <a:ext cx="8605407" cy="6046993"/>
            <a:chOff x="34676209" y="280986"/>
            <a:chExt cx="7992887" cy="5616576"/>
          </a:xfrm>
        </p:grpSpPr>
        <p:pic>
          <p:nvPicPr>
            <p:cNvPr id="16" name="Picture 15" descr="im1850.png"/>
            <p:cNvPicPr>
              <a:picLocks noChangeAspect="1"/>
            </p:cNvPicPr>
            <p:nvPr/>
          </p:nvPicPr>
          <p:blipFill rotWithShape="1">
            <a:blip r:embed="rId3">
              <a:extLst>
                <a:ext uri="{28A0092B-C50C-407E-A947-70E740481C1C}">
                  <a14:useLocalDpi xmlns:a14="http://schemas.microsoft.com/office/drawing/2010/main" val="0"/>
                </a:ext>
              </a:extLst>
            </a:blip>
            <a:srcRect t="4535" b="2772"/>
            <a:stretch/>
          </p:blipFill>
          <p:spPr>
            <a:xfrm>
              <a:off x="34676209" y="280986"/>
              <a:ext cx="3272667" cy="5616576"/>
            </a:xfrm>
            <a:prstGeom prst="rect">
              <a:avLst/>
            </a:prstGeom>
          </p:spPr>
        </p:pic>
        <p:pic>
          <p:nvPicPr>
            <p:cNvPr id="17" name="Picture 16" descr="deg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4559" y="628801"/>
              <a:ext cx="2211818" cy="5183949"/>
            </a:xfrm>
            <a:prstGeom prst="rect">
              <a:avLst/>
            </a:prstGeom>
            <a:effectLst>
              <a:outerShdw blurRad="76200" dir="13500000" sy="23000" kx="1200000" algn="br" rotWithShape="0">
                <a:prstClr val="black">
                  <a:alpha val="30000"/>
                </a:prstClr>
              </a:outerShdw>
            </a:effectLst>
          </p:spPr>
        </p:pic>
        <p:pic>
          <p:nvPicPr>
            <p:cNvPr id="18" name="Picture 17" descr="deg27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8961" y="640766"/>
              <a:ext cx="2540135" cy="5183949"/>
            </a:xfrm>
            <a:prstGeom prst="rect">
              <a:avLst/>
            </a:prstGeom>
            <a:effectLst>
              <a:outerShdw blurRad="76200" dir="13500000" sy="23000" kx="1200000" algn="br" rotWithShape="0">
                <a:prstClr val="black">
                  <a:alpha val="30000"/>
                </a:prstClr>
              </a:outerShdw>
            </a:effectLst>
          </p:spPr>
        </p:pic>
      </p:grpSp>
      <p:grpSp>
        <p:nvGrpSpPr>
          <p:cNvPr id="19" name="Group 18"/>
          <p:cNvGrpSpPr/>
          <p:nvPr/>
        </p:nvGrpSpPr>
        <p:grpSpPr>
          <a:xfrm>
            <a:off x="8969847" y="7668536"/>
            <a:ext cx="7859403" cy="6047464"/>
            <a:chOff x="43896197" y="280986"/>
            <a:chExt cx="7299982" cy="5617014"/>
          </a:xfrm>
        </p:grpSpPr>
        <p:pic>
          <p:nvPicPr>
            <p:cNvPr id="20" name="Picture 19" descr="deg2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9805" y="454898"/>
              <a:ext cx="3236374" cy="5029294"/>
            </a:xfrm>
            <a:prstGeom prst="rect">
              <a:avLst/>
            </a:prstGeom>
            <a:effectLst>
              <a:outerShdw blurRad="76200" dir="13500000" sy="23000" kx="1200000" algn="br" rotWithShape="0">
                <a:prstClr val="black">
                  <a:alpha val="35000"/>
                </a:prstClr>
              </a:outerShdw>
            </a:effectLst>
          </p:spPr>
        </p:pic>
        <p:pic>
          <p:nvPicPr>
            <p:cNvPr id="21" name="Picture 20" descr="im157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6197" y="280986"/>
              <a:ext cx="2459189" cy="5617014"/>
            </a:xfrm>
            <a:prstGeom prst="rect">
              <a:avLst/>
            </a:prstGeom>
          </p:spPr>
        </p:pic>
        <p:pic>
          <p:nvPicPr>
            <p:cNvPr id="22" name="Picture 21" descr="deg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55392" y="490511"/>
              <a:ext cx="2218358" cy="5090072"/>
            </a:xfrm>
            <a:prstGeom prst="rect">
              <a:avLst/>
            </a:prstGeom>
            <a:effectLst>
              <a:outerShdw blurRad="76200" dir="13500000" sy="23000" kx="1200000" algn="br" rotWithShape="0">
                <a:prstClr val="black">
                  <a:alpha val="35000"/>
                </a:prstClr>
              </a:outerShdw>
            </a:effectLst>
          </p:spPr>
        </p:pic>
      </p:grpSp>
      <p:grpSp>
        <p:nvGrpSpPr>
          <p:cNvPr id="23" name="Group 22"/>
          <p:cNvGrpSpPr/>
          <p:nvPr/>
        </p:nvGrpSpPr>
        <p:grpSpPr>
          <a:xfrm>
            <a:off x="948007" y="2835277"/>
            <a:ext cx="9939627" cy="6046991"/>
            <a:chOff x="26236156" y="280986"/>
            <a:chExt cx="9232140" cy="5616576"/>
          </a:xfrm>
        </p:grpSpPr>
        <p:pic>
          <p:nvPicPr>
            <p:cNvPr id="24" name="Picture 23" descr="im1210.png"/>
            <p:cNvPicPr>
              <a:picLocks noChangeAspect="1"/>
            </p:cNvPicPr>
            <p:nvPr/>
          </p:nvPicPr>
          <p:blipFill rotWithShape="1">
            <a:blip r:embed="rId9">
              <a:extLst>
                <a:ext uri="{28A0092B-C50C-407E-A947-70E740481C1C}">
                  <a14:useLocalDpi xmlns:a14="http://schemas.microsoft.com/office/drawing/2010/main" val="0"/>
                </a:ext>
              </a:extLst>
            </a:blip>
            <a:srcRect l="10102" r="10290"/>
            <a:stretch/>
          </p:blipFill>
          <p:spPr>
            <a:xfrm>
              <a:off x="26236156" y="280986"/>
              <a:ext cx="3721864" cy="5616576"/>
            </a:xfrm>
            <a:prstGeom prst="rect">
              <a:avLst/>
            </a:prstGeom>
          </p:spPr>
        </p:pic>
        <p:pic>
          <p:nvPicPr>
            <p:cNvPr id="25" name="Picture 24" descr="deg0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04510" y="763234"/>
              <a:ext cx="2967444" cy="4248472"/>
            </a:xfrm>
            <a:prstGeom prst="rect">
              <a:avLst/>
            </a:prstGeom>
            <a:effectLst>
              <a:outerShdw blurRad="76200" dir="13500000" sy="23000" kx="1200000" algn="br" rotWithShape="0">
                <a:prstClr val="black">
                  <a:alpha val="35000"/>
                </a:prstClr>
              </a:outerShdw>
            </a:effectLst>
          </p:spPr>
        </p:pic>
        <p:pic>
          <p:nvPicPr>
            <p:cNvPr id="26" name="Picture 25" descr="deg18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00852" y="777273"/>
              <a:ext cx="2967444" cy="4248472"/>
            </a:xfrm>
            <a:prstGeom prst="rect">
              <a:avLst/>
            </a:prstGeom>
            <a:effectLst>
              <a:outerShdw blurRad="76200" dir="13500000" sy="23000" kx="1200000" algn="br" rotWithShape="0">
                <a:prstClr val="black">
                  <a:alpha val="35000"/>
                </a:prstClr>
              </a:outerShdw>
            </a:effectLst>
          </p:spPr>
        </p:pic>
      </p:grpSp>
    </p:spTree>
    <p:extLst>
      <p:ext uri="{BB962C8B-B14F-4D97-AF65-F5344CB8AC3E}">
        <p14:creationId xmlns:p14="http://schemas.microsoft.com/office/powerpoint/2010/main" val="11296078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r>
              <a:t>Future work</a:t>
            </a:r>
          </a:p>
        </p:txBody>
      </p:sp>
      <p:sp>
        <p:nvSpPr>
          <p:cNvPr id="2" name="Text Placeholder 1"/>
          <p:cNvSpPr>
            <a:spLocks noGrp="1"/>
          </p:cNvSpPr>
          <p:nvPr>
            <p:ph type="body" idx="1"/>
          </p:nvPr>
        </p:nvSpPr>
        <p:spPr>
          <a:xfrm>
            <a:off x="2960914" y="3200400"/>
            <a:ext cx="18462171" cy="9051926"/>
          </a:xfrm>
        </p:spPr>
        <p:txBody>
          <a:bodyPr>
            <a:normAutofit/>
          </a:bodyPr>
          <a:lstStyle/>
          <a:p>
            <a:r>
              <a:rPr lang="en-US" sz="7000" dirty="0"/>
              <a:t>Silhouettes</a:t>
            </a:r>
          </a:p>
          <a:p>
            <a:r>
              <a:rPr lang="en-US" sz="7000" dirty="0"/>
              <a:t>Multiple camera views</a:t>
            </a:r>
          </a:p>
          <a:p>
            <a:r>
              <a:rPr lang="en-US" sz="7000" dirty="0"/>
              <a:t>Video</a:t>
            </a:r>
          </a:p>
          <a:p>
            <a:pPr marL="0" indent="0">
              <a:buNone/>
            </a:pPr>
            <a:endParaRPr lang="en-US" sz="7000" dirty="0"/>
          </a:p>
          <a:p>
            <a:r>
              <a:rPr lang="en-US" sz="7000" dirty="0"/>
              <a:t>Occlusion reasoning in image understanding</a:t>
            </a:r>
          </a:p>
          <a:p>
            <a:r>
              <a:rPr lang="en-US" sz="7000" dirty="0"/>
              <a:t>Generate training data</a:t>
            </a:r>
          </a:p>
          <a:p>
            <a:pPr marL="0" indent="0">
              <a:buNone/>
            </a:pPr>
            <a:endParaRPr lang="en-US" sz="7000" dirty="0"/>
          </a:p>
          <a:p>
            <a:endParaRPr lang="en-US" sz="7000" dirty="0"/>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769" y="549276"/>
            <a:ext cx="19850587" cy="2286001"/>
          </a:xfrm>
        </p:spPr>
        <p:txBody>
          <a:bodyPr>
            <a:normAutofit/>
          </a:bodyPr>
          <a:lstStyle/>
          <a:p>
            <a:r>
              <a:rPr lang="en-US" dirty="0"/>
              <a:t>Thank You!</a:t>
            </a:r>
          </a:p>
        </p:txBody>
      </p:sp>
      <p:sp>
        <p:nvSpPr>
          <p:cNvPr id="10" name="Rectangle 9"/>
          <p:cNvSpPr/>
          <p:nvPr/>
        </p:nvSpPr>
        <p:spPr>
          <a:xfrm>
            <a:off x="2116769" y="3251978"/>
            <a:ext cx="11735363" cy="2323713"/>
          </a:xfrm>
          <a:prstGeom prst="rect">
            <a:avLst/>
          </a:prstGeom>
        </p:spPr>
        <p:txBody>
          <a:bodyPr wrap="square">
            <a:spAutoFit/>
          </a:bodyPr>
          <a:lstStyle/>
          <a:p>
            <a:pPr algn="ctr"/>
            <a:r>
              <a:rPr lang="en-US" sz="7000" dirty="0"/>
              <a:t>Code and results available at </a:t>
            </a:r>
            <a:r>
              <a:rPr lang="en-US" sz="7500" b="1" dirty="0" err="1">
                <a:solidFill>
                  <a:schemeClr val="accent1">
                    <a:lumMod val="75000"/>
                  </a:schemeClr>
                </a:solidFill>
              </a:rPr>
              <a:t>smplify.is.tue.mpg.de</a:t>
            </a:r>
            <a:endParaRPr lang="en-US" sz="7500" b="1" dirty="0">
              <a:solidFill>
                <a:schemeClr val="accent1">
                  <a:lumMod val="75000"/>
                </a:schemeClr>
              </a:solidFill>
            </a:endParaRPr>
          </a:p>
        </p:txBody>
      </p:sp>
      <p:sp>
        <p:nvSpPr>
          <p:cNvPr id="3" name="TextBox 2"/>
          <p:cNvSpPr txBox="1"/>
          <p:nvPr/>
        </p:nvSpPr>
        <p:spPr>
          <a:xfrm>
            <a:off x="1233717" y="11901714"/>
            <a:ext cx="21589998" cy="156965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a:r>
              <a:rPr lang="en-US" sz="4500" i="1" dirty="0">
                <a:solidFill>
                  <a:schemeClr val="tx1">
                    <a:lumMod val="85000"/>
                    <a:lumOff val="15000"/>
                  </a:schemeClr>
                </a:solidFill>
              </a:rPr>
              <a:t>Acknowledgements</a:t>
            </a:r>
            <a:r>
              <a:rPr lang="en-US" sz="4500" dirty="0">
                <a:solidFill>
                  <a:schemeClr val="tx1">
                    <a:lumMod val="85000"/>
                    <a:lumOff val="15000"/>
                  </a:schemeClr>
                </a:solidFill>
              </a:rPr>
              <a:t>: We thank M. Al </a:t>
            </a:r>
            <a:r>
              <a:rPr lang="en-US" sz="4500" dirty="0" err="1">
                <a:solidFill>
                  <a:schemeClr val="tx1">
                    <a:lumMod val="85000"/>
                    <a:lumOff val="15000"/>
                  </a:schemeClr>
                </a:solidFill>
              </a:rPr>
              <a:t>Borno</a:t>
            </a:r>
            <a:r>
              <a:rPr lang="en-US" sz="4500" dirty="0">
                <a:solidFill>
                  <a:schemeClr val="tx1">
                    <a:lumMod val="85000"/>
                    <a:lumOff val="15000"/>
                  </a:schemeClr>
                </a:solidFill>
              </a:rPr>
              <a:t> for inspiring the capsule representation,</a:t>
            </a:r>
          </a:p>
          <a:p>
            <a:pPr algn="ctr"/>
            <a:r>
              <a:rPr lang="en-US" sz="4500" dirty="0">
                <a:solidFill>
                  <a:schemeClr val="tx1">
                    <a:lumMod val="85000"/>
                    <a:lumOff val="15000"/>
                  </a:schemeClr>
                </a:solidFill>
              </a:rPr>
              <a:t>N. </a:t>
            </a:r>
            <a:r>
              <a:rPr lang="en-US" sz="4500" dirty="0" err="1">
                <a:solidFill>
                  <a:schemeClr val="tx1">
                    <a:lumMod val="85000"/>
                    <a:lumOff val="15000"/>
                  </a:schemeClr>
                </a:solidFill>
              </a:rPr>
              <a:t>Mahmood</a:t>
            </a:r>
            <a:r>
              <a:rPr lang="en-US" sz="4500" dirty="0">
                <a:solidFill>
                  <a:schemeClr val="tx1">
                    <a:lumMod val="85000"/>
                    <a:lumOff val="15000"/>
                  </a:schemeClr>
                </a:solidFill>
              </a:rPr>
              <a:t> for help with the figures, I. </a:t>
            </a:r>
            <a:r>
              <a:rPr lang="en-US" sz="4500" dirty="0" err="1">
                <a:solidFill>
                  <a:schemeClr val="tx1">
                    <a:lumMod val="85000"/>
                    <a:lumOff val="15000"/>
                  </a:schemeClr>
                </a:solidFill>
              </a:rPr>
              <a:t>Akhter</a:t>
            </a:r>
            <a:r>
              <a:rPr lang="en-US" sz="4500" dirty="0">
                <a:solidFill>
                  <a:schemeClr val="tx1">
                    <a:lumMod val="85000"/>
                    <a:lumOff val="15000"/>
                  </a:schemeClr>
                </a:solidFill>
              </a:rPr>
              <a:t> for helpful discussions. </a:t>
            </a:r>
          </a:p>
        </p:txBody>
      </p:sp>
      <p:pic>
        <p:nvPicPr>
          <p:cNvPr id="4" name="Picture 3" descr="Unitag_QRCode_14750775503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2132" y="2444944"/>
            <a:ext cx="9610722" cy="9610722"/>
          </a:xfrm>
          <a:prstGeom prst="rect">
            <a:avLst/>
          </a:prstGeom>
        </p:spPr>
      </p:pic>
      <p:pic>
        <p:nvPicPr>
          <p:cNvPr id="5" name="Picture 4" descr="silly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036" y="6050642"/>
            <a:ext cx="4842959" cy="5335463"/>
          </a:xfrm>
          <a:prstGeom prst="rect">
            <a:avLst/>
          </a:prstGeom>
        </p:spPr>
      </p:pic>
      <p:pic>
        <p:nvPicPr>
          <p:cNvPr id="7" name="Picture 6" descr="silly05.png_body.pkl_vi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24" y="6050642"/>
            <a:ext cx="4842959" cy="5335463"/>
          </a:xfrm>
          <a:prstGeom prst="rect">
            <a:avLst/>
          </a:prstGeom>
        </p:spPr>
      </p:pic>
    </p:spTree>
    <p:extLst>
      <p:ext uri="{BB962C8B-B14F-4D97-AF65-F5344CB8AC3E}">
        <p14:creationId xmlns:p14="http://schemas.microsoft.com/office/powerpoint/2010/main" val="12007958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85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r="47584"/>
          <a:stretch/>
        </p:blipFill>
        <p:spPr>
          <a:xfrm>
            <a:off x="10473109" y="1808944"/>
            <a:ext cx="3914735" cy="6663132"/>
          </a:xfrm>
          <a:prstGeom prst="rect">
            <a:avLst/>
          </a:prstGeom>
        </p:spPr>
      </p:pic>
      <p:pic>
        <p:nvPicPr>
          <p:cNvPr id="14" name="Picture 13" descr="im1853.png"/>
          <p:cNvPicPr>
            <a:picLocks noChangeAspect="1"/>
          </p:cNvPicPr>
          <p:nvPr/>
        </p:nvPicPr>
        <p:blipFill rotWithShape="1">
          <a:blip r:embed="rId9">
            <a:extLst>
              <a:ext uri="{28A0092B-C50C-407E-A947-70E740481C1C}">
                <a14:useLocalDpi xmlns:a14="http://schemas.microsoft.com/office/drawing/2010/main" val="0"/>
              </a:ext>
            </a:extLst>
          </a:blip>
          <a:srcRect b="10221"/>
          <a:stretch/>
        </p:blipFill>
        <p:spPr>
          <a:xfrm>
            <a:off x="3695726" y="2376164"/>
            <a:ext cx="3363452" cy="5669058"/>
          </a:xfrm>
          <a:prstGeom prst="rect">
            <a:avLst/>
          </a:prstGeom>
        </p:spPr>
      </p:pic>
      <p:pic>
        <p:nvPicPr>
          <p:cNvPr id="5" name="185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47584"/>
          <a:stretch/>
        </p:blipFill>
        <p:spPr>
          <a:xfrm>
            <a:off x="17397971" y="1873565"/>
            <a:ext cx="3914735" cy="6663132"/>
          </a:xfrm>
          <a:prstGeom prst="rect">
            <a:avLst/>
          </a:prstGeom>
        </p:spPr>
      </p:pic>
      <p:sp>
        <p:nvSpPr>
          <p:cNvPr id="148" name="Shape 148"/>
          <p:cNvSpPr>
            <a:spLocks noGrp="1"/>
          </p:cNvSpPr>
          <p:nvPr>
            <p:ph type="title"/>
          </p:nvPr>
        </p:nvSpPr>
        <p:spPr>
          <a:xfrm>
            <a:off x="2646097" y="549276"/>
            <a:ext cx="19091805" cy="2286001"/>
          </a:xfrm>
          <a:prstGeom prst="rect">
            <a:avLst/>
          </a:prstGeom>
        </p:spPr>
        <p:txBody>
          <a:bodyPr/>
          <a:lstStyle/>
          <a:p>
            <a:r>
              <a:t>3D Pose Estimation</a:t>
            </a:r>
          </a:p>
        </p:txBody>
      </p:sp>
      <p:pic>
        <p:nvPicPr>
          <p:cNvPr id="7" name="1256.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0"/>
          <a:srcRect l="4299" r="57986" b="6369"/>
          <a:stretch/>
        </p:blipFill>
        <p:spPr>
          <a:xfrm>
            <a:off x="9313609" y="8045222"/>
            <a:ext cx="6317715" cy="5339440"/>
          </a:xfrm>
          <a:prstGeom prst="rect">
            <a:avLst/>
          </a:prstGeom>
        </p:spPr>
      </p:pic>
      <p:pic>
        <p:nvPicPr>
          <p:cNvPr id="8" name="1256.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0"/>
          <a:srcRect l="53649" r="3799"/>
          <a:stretch/>
        </p:blipFill>
        <p:spPr>
          <a:xfrm>
            <a:off x="16329561" y="8265203"/>
            <a:ext cx="6675093" cy="5340351"/>
          </a:xfrm>
          <a:prstGeom prst="rect">
            <a:avLst/>
          </a:prstGeom>
        </p:spPr>
      </p:pic>
      <p:pic>
        <p:nvPicPr>
          <p:cNvPr id="9" name="Picture 8" descr="im1256.png"/>
          <p:cNvPicPr>
            <a:picLocks noChangeAspect="1"/>
          </p:cNvPicPr>
          <p:nvPr/>
        </p:nvPicPr>
        <p:blipFill rotWithShape="1">
          <a:blip r:embed="rId11">
            <a:extLst>
              <a:ext uri="{28A0092B-C50C-407E-A947-70E740481C1C}">
                <a14:useLocalDpi xmlns:a14="http://schemas.microsoft.com/office/drawing/2010/main" val="0"/>
              </a:ext>
            </a:extLst>
          </a:blip>
          <a:srcRect l="8596" t="8890" r="4466" b="12705"/>
          <a:stretch/>
        </p:blipFill>
        <p:spPr>
          <a:xfrm>
            <a:off x="2365838" y="8209979"/>
            <a:ext cx="6023228" cy="4918577"/>
          </a:xfrm>
          <a:prstGeom prst="rect">
            <a:avLst/>
          </a:prstGeom>
        </p:spPr>
      </p:pic>
      <p:sp>
        <p:nvSpPr>
          <p:cNvPr id="2" name="TextBox 1"/>
          <p:cNvSpPr txBox="1"/>
          <p:nvPr/>
        </p:nvSpPr>
        <p:spPr>
          <a:xfrm>
            <a:off x="9561561" y="12891601"/>
            <a:ext cx="531376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rPr>
              <a:t>[Zhou CVPR</a:t>
            </a:r>
            <a:r>
              <a:rPr kumimoji="0" lang="en-US" sz="3600" b="0" i="0" u="none" strike="noStrike" cap="none" spc="0" normalizeH="0" dirty="0">
                <a:ln>
                  <a:noFill/>
                </a:ln>
                <a:solidFill>
                  <a:srgbClr val="000000"/>
                </a:solidFill>
                <a:effectLst/>
                <a:uFillTx/>
                <a:latin typeface="Helvetica Neue Light"/>
                <a:ea typeface="Helvetica Neue Light"/>
                <a:cs typeface="Helvetica Neue Light"/>
                <a:sym typeface="Helvetica Neue Light"/>
              </a:rPr>
              <a:t> ‘15</a:t>
            </a:r>
            <a:r>
              <a:rPr kumimoji="0" lang="en-US" sz="3600" b="0" i="0" u="none" strike="noStrike" cap="none" spc="0" normalizeH="0" baseline="0" dirty="0">
                <a:ln>
                  <a:noFill/>
                </a:ln>
                <a:solidFill>
                  <a:srgbClr val="000000"/>
                </a:solidFill>
                <a:effectLst/>
                <a:uFillTx/>
                <a:latin typeface="Helvetica Neue Light"/>
                <a:ea typeface="Helvetica Neue Light"/>
                <a:cs typeface="Helvetica Neue Light"/>
                <a:sym typeface="Helvetica Neue Light"/>
              </a:rPr>
              <a:t>]</a:t>
            </a:r>
          </a:p>
        </p:txBody>
      </p:sp>
    </p:spTree>
    <p:custDataLst>
      <p:tags r:id="rId1"/>
    </p:custDataLst>
    <p:extLst>
      <p:ext uri="{BB962C8B-B14F-4D97-AF65-F5344CB8AC3E}">
        <p14:creationId xmlns:p14="http://schemas.microsoft.com/office/powerpoint/2010/main" val="287218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4034" fill="hold"/>
                                        <p:tgtEl>
                                          <p:spTgt spid="7"/>
                                        </p:tgtEl>
                                      </p:cBhvr>
                                    </p:cmd>
                                  </p:childTnLst>
                                </p:cTn>
                              </p:par>
                              <p:par>
                                <p:cTn id="11" presetID="1" presetClass="mediacall" presetSubtype="0" fill="hold" nodeType="withEffect">
                                  <p:stCondLst>
                                    <p:cond delay="0"/>
                                  </p:stCondLst>
                                  <p:childTnLst>
                                    <p:cmd type="call" cmd="playFrom(0.0)">
                                      <p:cBhvr>
                                        <p:cTn id="12" dur="4034" fill="hold"/>
                                        <p:tgtEl>
                                          <p:spTgt spid="13"/>
                                        </p:tgtEl>
                                      </p:cBhvr>
                                    </p:cmd>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2" presetClass="mediacall" presetSubtype="0" fill="hold" nodeType="afterEffect">
                                  <p:stCondLst>
                                    <p:cond delay="0"/>
                                  </p:stCondLst>
                                  <p:childTnLst>
                                    <p:cmd type="call" cmd="togglePause">
                                      <p:cBhvr>
                                        <p:cTn id="25" dur="1" fill="hold"/>
                                        <p:tgtEl>
                                          <p:spTgt spid="13"/>
                                        </p:tgtEl>
                                      </p:cBhvr>
                                    </p:cmd>
                                  </p:childTnLst>
                                </p:cTn>
                              </p:par>
                              <p:par>
                                <p:cTn id="26" presetID="2" presetClass="mediacall" presetSubtype="0" fill="hold" nodeType="withEffect">
                                  <p:stCondLst>
                                    <p:cond delay="0"/>
                                  </p:stCondLst>
                                  <p:childTnLst>
                                    <p:cmd type="call" cmd="togglePause">
                                      <p:cBhvr>
                                        <p:cTn id="27" dur="1" fill="hold"/>
                                        <p:tgtEl>
                                          <p:spTgt spid="7"/>
                                        </p:tgtEl>
                                      </p:cBhvr>
                                    </p:cmd>
                                  </p:childTnLst>
                                </p:cTn>
                              </p:par>
                              <p:par>
                                <p:cTn id="28" presetID="1" presetClass="mediacall" presetSubtype="0" fill="hold" nodeType="withEffect">
                                  <p:stCondLst>
                                    <p:cond delay="0"/>
                                  </p:stCondLst>
                                  <p:childTnLst>
                                    <p:cmd type="call" cmd="playFrom(0.0)">
                                      <p:cBhvr>
                                        <p:cTn id="29" dur="4034" fill="hold"/>
                                        <p:tgtEl>
                                          <p:spTgt spid="5"/>
                                        </p:tgtEl>
                                      </p:cBhvr>
                                    </p:cmd>
                                  </p:childTnLst>
                                </p:cTn>
                              </p:par>
                              <p:par>
                                <p:cTn id="30" presetID="1" presetClass="mediacall" presetSubtype="0" fill="hold" nodeType="withEffect">
                                  <p:stCondLst>
                                    <p:cond delay="0"/>
                                  </p:stCondLst>
                                  <p:childTnLst>
                                    <p:cmd type="call" cmd="playFrom(0.0)">
                                      <p:cBhvr>
                                        <p:cTn id="31" dur="4034" fill="hold"/>
                                        <p:tgtEl>
                                          <p:spTgt spid="8"/>
                                        </p:tgtEl>
                                      </p:cBhvr>
                                    </p:cmd>
                                  </p:childTnLst>
                                </p:cTn>
                              </p:par>
                              <p:par>
                                <p:cTn id="32" presetID="1" presetClass="mediacall" presetSubtype="0" fill="hold" nodeType="withEffect">
                                  <p:stCondLst>
                                    <p:cond delay="0"/>
                                  </p:stCondLst>
                                  <p:childTnLst>
                                    <p:cmd type="call" cmd="playFrom(0.0)">
                                      <p:cBhvr>
                                        <p:cTn id="33" dur="4034" fill="hold"/>
                                        <p:tgtEl>
                                          <p:spTgt spid="13"/>
                                        </p:tgtEl>
                                      </p:cBhvr>
                                    </p:cmd>
                                  </p:childTnLst>
                                </p:cTn>
                              </p:par>
                              <p:par>
                                <p:cTn id="34" presetID="1" presetClass="mediacall" presetSubtype="0" fill="hold" nodeType="withEffect">
                                  <p:stCondLst>
                                    <p:cond delay="0"/>
                                  </p:stCondLst>
                                  <p:childTnLst>
                                    <p:cmd type="call" cmd="playFrom(0.0)">
                                      <p:cBhvr>
                                        <p:cTn id="35" dur="4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3"/>
                                        </p:tgtEl>
                                      </p:cBhvr>
                                    </p:cmd>
                                  </p:childTnLst>
                                </p:cTn>
                              </p:par>
                            </p:childTnLst>
                          </p:cTn>
                        </p:par>
                      </p:childTnLst>
                    </p:cTn>
                  </p:par>
                </p:childTnLst>
              </p:cTn>
              <p:nextCondLst>
                <p:cond evt="onClick" delay="0">
                  <p:tgtEl>
                    <p:spTgt spid="13"/>
                  </p:tgtEl>
                </p:cond>
              </p:nextCondLst>
            </p:seq>
            <p:video>
              <p:cMediaNode vol="80000">
                <p:cTn id="41" repeatCount="indefinite" fill="hold" display="0">
                  <p:stCondLst>
                    <p:cond delay="indefinite"/>
                  </p:stCondLst>
                </p:cTn>
                <p:tgtEl>
                  <p:spTgt spid="13"/>
                </p:tgtEl>
              </p:cMediaNode>
            </p:vide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
                                        </p:tgtEl>
                                      </p:cBhvr>
                                    </p:cmd>
                                  </p:childTnLst>
                                </p:cTn>
                              </p:par>
                            </p:childTnLst>
                          </p:cTn>
                        </p:par>
                      </p:childTnLst>
                    </p:cTn>
                  </p:par>
                </p:childTnLst>
              </p:cTn>
              <p:nextCondLst>
                <p:cond evt="onClick" delay="0">
                  <p:tgtEl>
                    <p:spTgt spid="5"/>
                  </p:tgtEl>
                </p:cond>
              </p:nextCondLst>
            </p:seq>
            <p:video>
              <p:cMediaNode vol="80000">
                <p:cTn id="47" repeatCount="indefinite" fill="hold" display="0">
                  <p:stCondLst>
                    <p:cond delay="indefinite"/>
                  </p:stCondLst>
                </p:cTn>
                <p:tgtEl>
                  <p:spTgt spid="5"/>
                </p:tgtEl>
              </p:cMediaNode>
            </p:video>
            <p:video>
              <p:cMediaNode vol="80000">
                <p:cTn id="48" repeatCount="indefinite" fill="hold" display="0">
                  <p:stCondLst>
                    <p:cond delay="indefinite"/>
                  </p:stCondLst>
                </p:cTn>
                <p:tgtEl>
                  <p:spTgt spid="7"/>
                </p:tgtEl>
              </p:cMediaNode>
            </p:video>
            <p:video>
              <p:cMediaNode vol="80000">
                <p:cTn id="49" repeatCount="indefinite" fill="hold" display="0">
                  <p:stCondLst>
                    <p:cond delay="indefinite"/>
                  </p:stCondLst>
                </p:cTn>
                <p:tgtEl>
                  <p:spTgt spid="8"/>
                </p:tgtEl>
              </p:cMediaNode>
            </p:video>
          </p:childTnLst>
        </p:cTn>
      </p:par>
    </p:tnLst>
    <p:bldLst>
      <p:bldP spid="2" grpId="0"/>
    </p:bldLst>
  </p:timing>
  <p:extLst>
    <p:ext uri="{E180D4A7-C9FB-4DFB-919C-405C955672EB}">
      <p14:showEvtLst xmlns:p14="http://schemas.microsoft.com/office/powerpoint/2010/main">
        <p14:playEvt time="5778" objId="7"/>
        <p14:playEvt time="5778" objId="13"/>
        <p14:playEvt time="9941" objId="7"/>
        <p14:playEvt time="10068" objId="13"/>
        <p14:playEvt time="14031" objId="7"/>
        <p14:playEvt time="14151" objId="13"/>
        <p14:pauseEvt time="15211" objId="13"/>
        <p14:pauseEvt time="15211" objId="7"/>
        <p14:playEvt time="15211" objId="5"/>
        <p14:playEvt time="15211" objId="8"/>
        <p14:seekEvt time="15211" objId="13" seek="0"/>
        <p14:resumeEvt time="15211" objId="13"/>
        <p14:seekEvt time="15211" objId="7" seek="0"/>
        <p14:resumeEvt time="15211" objId="7"/>
        <p14:playEvt time="19400" objId="5"/>
        <p14:playEvt time="19513" objId="8"/>
        <p14:playEvt time="19590" objId="13"/>
        <p14:playEvt time="23595" objId="8"/>
        <p14:playEvt time="23696" objId="13"/>
        <p14:playEvt time="23696" objId="7"/>
        <p14:playEvt time="27520" objId="5"/>
        <p14:playEvt time="27681" objId="8"/>
        <p14:playEvt time="27793" objId="13"/>
        <p14:playEvt time="27891" objId="7"/>
        <p14:stopEvt time="28533" objId="13"/>
        <p14:stopEvt time="28533" objId="5"/>
        <p14:stopEvt time="28533" objId="7"/>
        <p14:stopEvt time="28533"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p>
            <a:r>
              <a:t>Pose and Shape, but …</a:t>
            </a:r>
          </a:p>
        </p:txBody>
      </p:sp>
      <p:grpSp>
        <p:nvGrpSpPr>
          <p:cNvPr id="12" name="Group 11"/>
          <p:cNvGrpSpPr/>
          <p:nvPr/>
        </p:nvGrpSpPr>
        <p:grpSpPr>
          <a:xfrm>
            <a:off x="1315667" y="2762085"/>
            <a:ext cx="9505383" cy="10649907"/>
            <a:chOff x="1315667" y="2762085"/>
            <a:chExt cx="9505383" cy="10649907"/>
          </a:xfrm>
        </p:grpSpPr>
        <p:grpSp>
          <p:nvGrpSpPr>
            <p:cNvPr id="11" name="Group 10"/>
            <p:cNvGrpSpPr/>
            <p:nvPr/>
          </p:nvGrpSpPr>
          <p:grpSpPr>
            <a:xfrm>
              <a:off x="2086461" y="3859330"/>
              <a:ext cx="7963794" cy="7402179"/>
              <a:chOff x="2182674" y="3859330"/>
              <a:chExt cx="7963794" cy="7402179"/>
            </a:xfrm>
          </p:grpSpPr>
          <p:pic>
            <p:nvPicPr>
              <p:cNvPr id="166" name="image7.jpg" descr="E:\brown\ICCV09\bxp59794.jpg"/>
              <p:cNvPicPr>
                <a:picLocks noChangeAspect="1"/>
              </p:cNvPicPr>
              <p:nvPr/>
            </p:nvPicPr>
            <p:blipFill>
              <a:blip r:embed="rId4"/>
              <a:stretch>
                <a:fillRect/>
              </a:stretch>
            </p:blipFill>
            <p:spPr>
              <a:xfrm>
                <a:off x="2335683" y="3859330"/>
                <a:ext cx="3532131" cy="3576841"/>
              </a:xfrm>
              <a:prstGeom prst="rect">
                <a:avLst/>
              </a:prstGeom>
              <a:ln w="12700">
                <a:miter lim="400000"/>
              </a:ln>
            </p:spPr>
          </p:pic>
          <p:pic>
            <p:nvPicPr>
              <p:cNvPr id="167" name="image8.jpg" descr="E:\brown\ICCV09\shading09iccv\figures\realData\runner\runnerInPose.jpg"/>
              <p:cNvPicPr>
                <a:picLocks noChangeAspect="1"/>
              </p:cNvPicPr>
              <p:nvPr/>
            </p:nvPicPr>
            <p:blipFill>
              <a:blip r:embed="rId5"/>
              <a:stretch>
                <a:fillRect/>
              </a:stretch>
            </p:blipFill>
            <p:spPr>
              <a:xfrm>
                <a:off x="8353172" y="3969220"/>
                <a:ext cx="1455195" cy="3648395"/>
              </a:xfrm>
              <a:prstGeom prst="rect">
                <a:avLst/>
              </a:prstGeom>
              <a:ln w="12700">
                <a:miter lim="400000"/>
              </a:ln>
            </p:spPr>
          </p:pic>
          <p:pic>
            <p:nvPicPr>
              <p:cNvPr id="168" name="image9.png" descr="Untitled.png"/>
              <p:cNvPicPr>
                <a:picLocks noChangeAspect="1"/>
              </p:cNvPicPr>
              <p:nvPr/>
            </p:nvPicPr>
            <p:blipFill>
              <a:blip r:embed="rId6"/>
              <a:stretch>
                <a:fillRect/>
              </a:stretch>
            </p:blipFill>
            <p:spPr>
              <a:xfrm>
                <a:off x="2182674" y="7862398"/>
                <a:ext cx="7963794" cy="3399111"/>
              </a:xfrm>
              <a:prstGeom prst="rect">
                <a:avLst/>
              </a:prstGeom>
              <a:ln w="12700">
                <a:miter lim="400000"/>
              </a:ln>
            </p:spPr>
          </p:pic>
          <p:sp>
            <p:nvSpPr>
              <p:cNvPr id="169" name="Shape 169"/>
              <p:cNvSpPr/>
              <p:nvPr/>
            </p:nvSpPr>
            <p:spPr>
              <a:xfrm>
                <a:off x="6051425" y="5216650"/>
                <a:ext cx="2000251" cy="857251"/>
              </a:xfrm>
              <a:prstGeom prst="rightArrow">
                <a:avLst>
                  <a:gd name="adj1" fmla="val 50000"/>
                  <a:gd name="adj2" fmla="val 50000"/>
                </a:avLst>
              </a:prstGeom>
              <a:solidFill>
                <a:schemeClr val="accent1"/>
              </a:solidFill>
              <a:ln w="50800">
                <a:solidFill>
                  <a:srgbClr val="3A5E8A"/>
                </a:solidFill>
              </a:ln>
            </p:spPr>
            <p:txBody>
              <a:bodyPr tIns="91439" bIns="91439" anchor="ctr"/>
              <a:lstStyle/>
              <a:p>
                <a:pPr algn="ctr">
                  <a:defRPr sz="3800">
                    <a:solidFill>
                      <a:srgbClr val="FFFFFF"/>
                    </a:solidFill>
                  </a:defRPr>
                </a:pPr>
                <a:endParaRPr/>
              </a:p>
            </p:txBody>
          </p:sp>
        </p:grpSp>
        <p:sp>
          <p:nvSpPr>
            <p:cNvPr id="171" name="Shape 171"/>
            <p:cNvSpPr/>
            <p:nvPr/>
          </p:nvSpPr>
          <p:spPr>
            <a:xfrm>
              <a:off x="1315667" y="12119332"/>
              <a:ext cx="9505383" cy="1292660"/>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p>
              <a:pPr algn="ctr"/>
              <a:r>
                <a:rPr dirty="0"/>
                <a:t>[Guan et al. ICCV</a:t>
              </a:r>
              <a:r>
                <a:rPr lang="en-US" dirty="0"/>
                <a:t> ‘0</a:t>
              </a:r>
              <a:r>
                <a:rPr dirty="0"/>
                <a:t>9</a:t>
              </a:r>
              <a:r>
                <a:rPr lang="en-US" dirty="0"/>
                <a:t>, Hasler et al. CVPR ‘10, Zhou et al. SIGGRAPH ‘10 </a:t>
              </a:r>
              <a:r>
                <a:rPr dirty="0"/>
                <a:t>]</a:t>
              </a:r>
            </a:p>
          </p:txBody>
        </p:sp>
        <p:sp>
          <p:nvSpPr>
            <p:cNvPr id="172" name="Shape 172"/>
            <p:cNvSpPr/>
            <p:nvPr/>
          </p:nvSpPr>
          <p:spPr>
            <a:xfrm>
              <a:off x="2390540" y="2762085"/>
              <a:ext cx="7355637" cy="1025851"/>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algn="ctr">
                <a:defRPr sz="5600">
                  <a:latin typeface="Helvetica Neue Thin"/>
                  <a:ea typeface="Helvetica Neue Thin"/>
                  <a:cs typeface="Helvetica Neue Thin"/>
                  <a:sym typeface="Helvetica Neue Thin"/>
                </a:defRPr>
              </a:lvl1pPr>
            </a:lstStyle>
            <a:p>
              <a:r>
                <a:t>Manual Intervention</a:t>
              </a:r>
            </a:p>
          </p:txBody>
        </p:sp>
      </p:grpSp>
      <p:pic>
        <p:nvPicPr>
          <p:cNvPr id="3" name="Picture 2" descr="slide_87.jpg"/>
          <p:cNvPicPr>
            <a:picLocks noChangeAspect="1"/>
          </p:cNvPicPr>
          <p:nvPr/>
        </p:nvPicPr>
        <p:blipFill rotWithShape="1">
          <a:blip r:embed="rId7">
            <a:extLst>
              <a:ext uri="{28A0092B-C50C-407E-A947-70E740481C1C}">
                <a14:useLocalDpi xmlns:a14="http://schemas.microsoft.com/office/drawing/2010/main" val="0"/>
              </a:ext>
            </a:extLst>
          </a:blip>
          <a:srcRect l="18563" t="14290" r="20460" b="7147"/>
          <a:stretch/>
        </p:blipFill>
        <p:spPr>
          <a:xfrm>
            <a:off x="-7868066" y="3859330"/>
            <a:ext cx="6955216" cy="6720977"/>
          </a:xfrm>
          <a:prstGeom prst="rect">
            <a:avLst/>
          </a:prstGeom>
        </p:spPr>
      </p:pic>
      <p:pic>
        <p:nvPicPr>
          <p:cNvPr id="4" name="Picture 3" descr="Screen Shot 2016-09-25 at 2.05.5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2950" y="738826"/>
            <a:ext cx="7150100" cy="5194300"/>
          </a:xfrm>
          <a:prstGeom prst="rect">
            <a:avLst/>
          </a:prstGeom>
        </p:spPr>
      </p:pic>
      <p:pic>
        <p:nvPicPr>
          <p:cNvPr id="8" name="Picture 7" descr="Screen Shot 2016-09-25 at 2.16.45 PM.png"/>
          <p:cNvPicPr>
            <a:picLocks noChangeAspect="1"/>
          </p:cNvPicPr>
          <p:nvPr/>
        </p:nvPicPr>
        <p:blipFill rotWithShape="1">
          <a:blip r:embed="rId9">
            <a:extLst>
              <a:ext uri="{28A0092B-C50C-407E-A947-70E740481C1C}">
                <a14:useLocalDpi xmlns:a14="http://schemas.microsoft.com/office/drawing/2010/main" val="0"/>
              </a:ext>
            </a:extLst>
          </a:blip>
          <a:srcRect l="22870" r="67294" b="50583"/>
          <a:stretch/>
        </p:blipFill>
        <p:spPr>
          <a:xfrm>
            <a:off x="26430830" y="7736978"/>
            <a:ext cx="1674076" cy="3785387"/>
          </a:xfrm>
          <a:prstGeom prst="rect">
            <a:avLst/>
          </a:prstGeom>
        </p:spPr>
      </p:pic>
      <p:grpSp>
        <p:nvGrpSpPr>
          <p:cNvPr id="14" name="Group 13"/>
          <p:cNvGrpSpPr/>
          <p:nvPr/>
        </p:nvGrpSpPr>
        <p:grpSpPr>
          <a:xfrm>
            <a:off x="11811353" y="2722400"/>
            <a:ext cx="11843359" cy="10649907"/>
            <a:chOff x="11811353" y="2762085"/>
            <a:chExt cx="11843359" cy="10649907"/>
          </a:xfrm>
        </p:grpSpPr>
        <p:sp>
          <p:nvSpPr>
            <p:cNvPr id="170" name="Shape 170"/>
            <p:cNvSpPr/>
            <p:nvPr/>
          </p:nvSpPr>
          <p:spPr>
            <a:xfrm>
              <a:off x="11811353" y="12119332"/>
              <a:ext cx="11843359" cy="1292660"/>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p>
              <a:pPr algn="ctr"/>
              <a:r>
                <a:rPr dirty="0"/>
                <a:t>[Bӑlan et al. CVPR </a:t>
              </a:r>
              <a:r>
                <a:rPr lang="en-US" dirty="0"/>
                <a:t>'</a:t>
              </a:r>
              <a:r>
                <a:rPr dirty="0"/>
                <a:t>07</a:t>
              </a:r>
              <a:r>
                <a:rPr lang="en-US" dirty="0"/>
                <a:t>, Jain et al. SIGGRAPH </a:t>
              </a:r>
              <a:r>
                <a:rPr lang="fr-FR" dirty="0"/>
                <a:t>’</a:t>
              </a:r>
              <a:r>
                <a:rPr lang="en-US" dirty="0"/>
                <a:t>10,</a:t>
              </a:r>
            </a:p>
            <a:p>
              <a:pPr algn="ctr"/>
              <a:r>
                <a:rPr lang="en-US" dirty="0" err="1"/>
                <a:t>Rhodin</a:t>
              </a:r>
              <a:r>
                <a:rPr lang="en-US" dirty="0"/>
                <a:t> et al. ECCV ‘16 ]</a:t>
              </a:r>
            </a:p>
          </p:txBody>
        </p:sp>
        <p:sp>
          <p:nvSpPr>
            <p:cNvPr id="175" name="Shape 175"/>
            <p:cNvSpPr/>
            <p:nvPr/>
          </p:nvSpPr>
          <p:spPr>
            <a:xfrm>
              <a:off x="14055214" y="2762085"/>
              <a:ext cx="7355636" cy="1025851"/>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algn="ctr">
                <a:defRPr sz="5600">
                  <a:latin typeface="Helvetica Neue Thin"/>
                  <a:ea typeface="Helvetica Neue Thin"/>
                  <a:cs typeface="Helvetica Neue Thin"/>
                  <a:sym typeface="Helvetica Neue Thin"/>
                </a:defRPr>
              </a:lvl1pPr>
            </a:lstStyle>
            <a:p>
              <a:r>
                <a:rPr dirty="0"/>
                <a:t>Multiview, Sequence</a:t>
              </a:r>
            </a:p>
          </p:txBody>
        </p:sp>
        <p:grpSp>
          <p:nvGrpSpPr>
            <p:cNvPr id="13" name="Group 12"/>
            <p:cNvGrpSpPr/>
            <p:nvPr/>
          </p:nvGrpSpPr>
          <p:grpSpPr>
            <a:xfrm>
              <a:off x="12048835" y="4052788"/>
              <a:ext cx="11368394" cy="7679347"/>
              <a:chOff x="12286318" y="4052788"/>
              <a:chExt cx="11368394" cy="7679347"/>
            </a:xfrm>
          </p:grpSpPr>
          <p:grpSp>
            <p:nvGrpSpPr>
              <p:cNvPr id="7" name="Group 6"/>
              <p:cNvGrpSpPr/>
              <p:nvPr/>
            </p:nvGrpSpPr>
            <p:grpSpPr>
              <a:xfrm>
                <a:off x="12286318" y="6691478"/>
                <a:ext cx="6205965" cy="5040657"/>
                <a:chOff x="11720963" y="4324916"/>
                <a:chExt cx="5578146" cy="4530725"/>
              </a:xfrm>
            </p:grpSpPr>
            <p:pic>
              <p:nvPicPr>
                <p:cNvPr id="17" name="Picture 16" descr="Screen Shot 2016-09-25 at 2.06.57 PM.png"/>
                <p:cNvPicPr>
                  <a:picLocks noChangeAspect="1"/>
                </p:cNvPicPr>
                <p:nvPr/>
              </p:nvPicPr>
              <p:blipFill rotWithShape="1">
                <a:blip r:embed="rId10">
                  <a:extLst>
                    <a:ext uri="{28A0092B-C50C-407E-A947-70E740481C1C}">
                      <a14:useLocalDpi xmlns:a14="http://schemas.microsoft.com/office/drawing/2010/main" val="0"/>
                    </a:ext>
                  </a:extLst>
                </a:blip>
                <a:srcRect r="75292"/>
                <a:stretch/>
              </p:blipFill>
              <p:spPr>
                <a:xfrm>
                  <a:off x="14554711" y="4324916"/>
                  <a:ext cx="1471350" cy="3216419"/>
                </a:xfrm>
                <a:prstGeom prst="rect">
                  <a:avLst/>
                </a:prstGeom>
                <a:ln>
                  <a:solidFill>
                    <a:srgbClr val="4F81BD"/>
                  </a:solidFill>
                </a:ln>
                <a:scene3d>
                  <a:camera prst="perspectiveLeft"/>
                  <a:lightRig rig="threePt" dir="t"/>
                </a:scene3d>
              </p:spPr>
            </p:pic>
            <p:pic>
              <p:nvPicPr>
                <p:cNvPr id="18" name="Picture 17" descr="Screen Shot 2016-09-25 at 2.06.57 PM.png"/>
                <p:cNvPicPr>
                  <a:picLocks noChangeAspect="1"/>
                </p:cNvPicPr>
                <p:nvPr/>
              </p:nvPicPr>
              <p:blipFill rotWithShape="1">
                <a:blip r:embed="rId10">
                  <a:extLst>
                    <a:ext uri="{28A0092B-C50C-407E-A947-70E740481C1C}">
                      <a14:useLocalDpi xmlns:a14="http://schemas.microsoft.com/office/drawing/2010/main" val="0"/>
                    </a:ext>
                  </a:extLst>
                </a:blip>
                <a:srcRect l="50000" r="24623"/>
                <a:stretch/>
              </p:blipFill>
              <p:spPr>
                <a:xfrm>
                  <a:off x="13071889" y="4324916"/>
                  <a:ext cx="1511182" cy="3216420"/>
                </a:xfrm>
                <a:prstGeom prst="rect">
                  <a:avLst/>
                </a:prstGeom>
                <a:scene3d>
                  <a:camera prst="perspectiveRight"/>
                  <a:lightRig rig="threePt" dir="t"/>
                </a:scene3d>
              </p:spPr>
            </p:pic>
            <p:pic>
              <p:nvPicPr>
                <p:cNvPr id="19" name="Picture 18" descr="Screen Shot 2016-09-25 at 2.06.57 PM.png"/>
                <p:cNvPicPr>
                  <a:picLocks noChangeAspect="1"/>
                </p:cNvPicPr>
                <p:nvPr/>
              </p:nvPicPr>
              <p:blipFill rotWithShape="1">
                <a:blip r:embed="rId10">
                  <a:extLst>
                    <a:ext uri="{28A0092B-C50C-407E-A947-70E740481C1C}">
                      <a14:useLocalDpi xmlns:a14="http://schemas.microsoft.com/office/drawing/2010/main" val="0"/>
                    </a:ext>
                  </a:extLst>
                </a:blip>
                <a:srcRect l="74623"/>
                <a:stretch/>
              </p:blipFill>
              <p:spPr>
                <a:xfrm>
                  <a:off x="15787927" y="5639221"/>
                  <a:ext cx="1511182" cy="3216420"/>
                </a:xfrm>
                <a:prstGeom prst="rect">
                  <a:avLst/>
                </a:prstGeom>
                <a:scene3d>
                  <a:camera prst="perspectiveContrastingLeftFacing"/>
                  <a:lightRig rig="threePt" dir="t"/>
                </a:scene3d>
              </p:spPr>
            </p:pic>
            <p:pic>
              <p:nvPicPr>
                <p:cNvPr id="6" name="Picture 5" descr="Screen Shot 2016-09-25 at 2.12.53 PM.png"/>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998928" y="5462780"/>
                  <a:ext cx="1199113" cy="3149909"/>
                </a:xfrm>
                <a:prstGeom prst="rect">
                  <a:avLst/>
                </a:prstGeom>
                <a:effectLst>
                  <a:outerShdw blurRad="76200" dir="13500000" sy="23000" kx="1200000" algn="br" rotWithShape="0">
                    <a:prstClr val="black">
                      <a:alpha val="20000"/>
                    </a:prstClr>
                  </a:outerShdw>
                </a:effectLst>
              </p:spPr>
            </p:pic>
            <p:pic>
              <p:nvPicPr>
                <p:cNvPr id="5" name="Picture 4" descr="Screen Shot 2016-09-25 at 2.06.57 PM.png"/>
                <p:cNvPicPr>
                  <a:picLocks noChangeAspect="1"/>
                </p:cNvPicPr>
                <p:nvPr/>
              </p:nvPicPr>
              <p:blipFill rotWithShape="1">
                <a:blip r:embed="rId10">
                  <a:extLst>
                    <a:ext uri="{28A0092B-C50C-407E-A947-70E740481C1C}">
                      <a14:useLocalDpi xmlns:a14="http://schemas.microsoft.com/office/drawing/2010/main" val="0"/>
                    </a:ext>
                  </a:extLst>
                </a:blip>
                <a:srcRect l="24625" r="49998"/>
                <a:stretch/>
              </p:blipFill>
              <p:spPr>
                <a:xfrm>
                  <a:off x="11720963" y="5639221"/>
                  <a:ext cx="1511182" cy="3216420"/>
                </a:xfrm>
                <a:prstGeom prst="rect">
                  <a:avLst/>
                </a:prstGeom>
                <a:scene3d>
                  <a:camera prst="perspectiveHeroicExtremeRightFacing"/>
                  <a:lightRig rig="threePt" dir="t"/>
                </a:scene3d>
              </p:spPr>
            </p:pic>
          </p:grpSp>
          <p:grpSp>
            <p:nvGrpSpPr>
              <p:cNvPr id="10" name="Group 9"/>
              <p:cNvGrpSpPr/>
              <p:nvPr/>
            </p:nvGrpSpPr>
            <p:grpSpPr>
              <a:xfrm>
                <a:off x="16808670" y="4052788"/>
                <a:ext cx="6846042" cy="3407265"/>
                <a:chOff x="15527026" y="8100508"/>
                <a:chExt cx="7633292" cy="3799078"/>
              </a:xfrm>
              <a:effectLst/>
            </p:grpSpPr>
            <p:pic>
              <p:nvPicPr>
                <p:cNvPr id="23" name="Picture 22" descr="Screen Shot 2016-09-25 at 2.16.45 PM.png"/>
                <p:cNvPicPr>
                  <a:picLocks noChangeAspect="1"/>
                </p:cNvPicPr>
                <p:nvPr/>
              </p:nvPicPr>
              <p:blipFill rotWithShape="1">
                <a:blip r:embed="rId9">
                  <a:extLst>
                    <a:ext uri="{28A0092B-C50C-407E-A947-70E740481C1C}">
                      <a14:useLocalDpi xmlns:a14="http://schemas.microsoft.com/office/drawing/2010/main" val="0"/>
                    </a:ext>
                  </a:extLst>
                </a:blip>
                <a:srcRect l="55097" t="322" r="34185" b="50261"/>
                <a:stretch/>
              </p:blipFill>
              <p:spPr>
                <a:xfrm>
                  <a:off x="15527026" y="8100508"/>
                  <a:ext cx="1824214" cy="3785387"/>
                </a:xfrm>
                <a:prstGeom prst="rect">
                  <a:avLst/>
                </a:prstGeom>
                <a:effectLst>
                  <a:outerShdw blurRad="50800" dist="38100" algn="l" rotWithShape="0">
                    <a:prstClr val="black">
                      <a:alpha val="40000"/>
                    </a:prstClr>
                  </a:outerShdw>
                </a:effectLst>
              </p:spPr>
            </p:pic>
            <p:pic>
              <p:nvPicPr>
                <p:cNvPr id="24" name="Picture 23" descr="Screen Shot 2016-09-25 at 2.16.45 PM.png"/>
                <p:cNvPicPr>
                  <a:picLocks noChangeAspect="1"/>
                </p:cNvPicPr>
                <p:nvPr/>
              </p:nvPicPr>
              <p:blipFill rotWithShape="1">
                <a:blip r:embed="rId9">
                  <a:extLst>
                    <a:ext uri="{28A0092B-C50C-407E-A947-70E740481C1C}">
                      <a14:useLocalDpi xmlns:a14="http://schemas.microsoft.com/office/drawing/2010/main" val="0"/>
                    </a:ext>
                  </a:extLst>
                </a:blip>
                <a:srcRect l="23944" t="50000" r="67090" b="583"/>
                <a:stretch/>
              </p:blipFill>
              <p:spPr>
                <a:xfrm>
                  <a:off x="17525301" y="8114199"/>
                  <a:ext cx="1525938" cy="3785387"/>
                </a:xfrm>
                <a:prstGeom prst="rect">
                  <a:avLst/>
                </a:prstGeom>
                <a:effectLst>
                  <a:outerShdw blurRad="50800" dist="38100" algn="l" rotWithShape="0">
                    <a:prstClr val="black">
                      <a:alpha val="40000"/>
                    </a:prstClr>
                  </a:outerShdw>
                </a:effectLst>
              </p:spPr>
            </p:pic>
            <p:pic>
              <p:nvPicPr>
                <p:cNvPr id="25" name="Picture 24" descr="Screen Shot 2016-09-25 at 2.16.45 PM.png"/>
                <p:cNvPicPr>
                  <a:picLocks noChangeAspect="1"/>
                </p:cNvPicPr>
                <p:nvPr/>
              </p:nvPicPr>
              <p:blipFill rotWithShape="1">
                <a:blip r:embed="rId9">
                  <a:extLst>
                    <a:ext uri="{28A0092B-C50C-407E-A947-70E740481C1C}">
                      <a14:useLocalDpi xmlns:a14="http://schemas.microsoft.com/office/drawing/2010/main" val="0"/>
                    </a:ext>
                  </a:extLst>
                </a:blip>
                <a:srcRect l="54921" t="50000" r="33509" b="583"/>
                <a:stretch/>
              </p:blipFill>
              <p:spPr>
                <a:xfrm>
                  <a:off x="19225300" y="8114199"/>
                  <a:ext cx="1969220" cy="3785387"/>
                </a:xfrm>
                <a:prstGeom prst="rect">
                  <a:avLst/>
                </a:prstGeom>
                <a:effectLst>
                  <a:outerShdw blurRad="50800" dist="38100" algn="l" rotWithShape="0">
                    <a:prstClr val="black">
                      <a:alpha val="40000"/>
                    </a:prstClr>
                  </a:outerShdw>
                </a:effectLst>
              </p:spPr>
            </p:pic>
            <p:pic>
              <p:nvPicPr>
                <p:cNvPr id="26" name="Picture 25" descr="Screen Shot 2016-09-25 at 2.16.45 PM.png"/>
                <p:cNvPicPr>
                  <a:picLocks noChangeAspect="1"/>
                </p:cNvPicPr>
                <p:nvPr/>
              </p:nvPicPr>
              <p:blipFill rotWithShape="1">
                <a:blip r:embed="rId9">
                  <a:extLst>
                    <a:ext uri="{28A0092B-C50C-407E-A947-70E740481C1C}">
                      <a14:useLocalDpi xmlns:a14="http://schemas.microsoft.com/office/drawing/2010/main" val="0"/>
                    </a:ext>
                  </a:extLst>
                </a:blip>
                <a:srcRect l="88430" t="50000" r="1043" b="583"/>
                <a:stretch/>
              </p:blipFill>
              <p:spPr>
                <a:xfrm>
                  <a:off x="21368581" y="8100508"/>
                  <a:ext cx="1791737" cy="3785387"/>
                </a:xfrm>
                <a:prstGeom prst="rect">
                  <a:avLst/>
                </a:prstGeom>
                <a:effectLst>
                  <a:outerShdw blurRad="50800" dist="38100" algn="l" rotWithShape="0">
                    <a:prstClr val="black">
                      <a:alpha val="40000"/>
                    </a:prstClr>
                  </a:outerShdw>
                </a:effectLst>
              </p:spPr>
            </p:pic>
          </p:grpSp>
        </p:grpSp>
      </p:grpSp>
      <p:grpSp>
        <p:nvGrpSpPr>
          <p:cNvPr id="15" name="Group 14"/>
          <p:cNvGrpSpPr/>
          <p:nvPr/>
        </p:nvGrpSpPr>
        <p:grpSpPr>
          <a:xfrm>
            <a:off x="1228570" y="2722400"/>
            <a:ext cx="10012531" cy="10689592"/>
            <a:chOff x="1228570" y="2722400"/>
            <a:chExt cx="10012531" cy="10689592"/>
          </a:xfrm>
        </p:grpSpPr>
        <p:sp>
          <p:nvSpPr>
            <p:cNvPr id="33" name="Shape 189"/>
            <p:cNvSpPr/>
            <p:nvPr/>
          </p:nvSpPr>
          <p:spPr>
            <a:xfrm>
              <a:off x="1228570" y="2722400"/>
              <a:ext cx="9872002" cy="10689592"/>
            </a:xfrm>
            <a:prstGeom prst="rect">
              <a:avLst/>
            </a:prstGeom>
            <a:solidFill>
              <a:srgbClr val="FFFFFF">
                <a:alpha val="83000"/>
              </a:srgbClr>
            </a:solidFill>
            <a:ln w="12700">
              <a:miter lim="400000"/>
            </a:ln>
          </p:spPr>
          <p:txBody>
            <a:bodyPr tIns="91439" bIns="91439" anchor="ctr"/>
            <a:lstStyle/>
            <a:p>
              <a:pPr algn="ctr">
                <a:defRPr sz="3800"/>
              </a:pPr>
              <a:endParaRPr/>
            </a:p>
          </p:txBody>
        </p:sp>
        <p:sp>
          <p:nvSpPr>
            <p:cNvPr id="34" name="Shape 190"/>
            <p:cNvSpPr/>
            <p:nvPr/>
          </p:nvSpPr>
          <p:spPr>
            <a:xfrm rot="20434122">
              <a:off x="1783410" y="6380233"/>
              <a:ext cx="9457691" cy="1708142"/>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defRPr sz="10000" b="1">
                  <a:solidFill>
                    <a:srgbClr val="FF9300"/>
                  </a:solidFill>
                  <a:latin typeface="Helvetica Neue"/>
                  <a:ea typeface="Helvetica Neue"/>
                  <a:cs typeface="Helvetica Neue"/>
                  <a:sym typeface="Helvetica Neue"/>
                </a:defRPr>
              </a:lvl1pPr>
            </a:lstStyle>
            <a:p>
              <a:r>
                <a:rPr dirty="0"/>
                <a:t>Fully automatic</a:t>
              </a:r>
            </a:p>
          </p:txBody>
        </p:sp>
      </p:grpSp>
      <p:grpSp>
        <p:nvGrpSpPr>
          <p:cNvPr id="39" name="Group 38"/>
          <p:cNvGrpSpPr/>
          <p:nvPr/>
        </p:nvGrpSpPr>
        <p:grpSpPr>
          <a:xfrm>
            <a:off x="11876208" y="2615923"/>
            <a:ext cx="12121182" cy="10603600"/>
            <a:chOff x="12048835" y="2722400"/>
            <a:chExt cx="12121182" cy="10603600"/>
          </a:xfrm>
        </p:grpSpPr>
        <p:sp>
          <p:nvSpPr>
            <p:cNvPr id="40" name="Shape 191"/>
            <p:cNvSpPr/>
            <p:nvPr/>
          </p:nvSpPr>
          <p:spPr>
            <a:xfrm>
              <a:off x="12048835" y="2722400"/>
              <a:ext cx="12121182" cy="10603600"/>
            </a:xfrm>
            <a:prstGeom prst="rect">
              <a:avLst/>
            </a:prstGeom>
            <a:solidFill>
              <a:srgbClr val="FFFFFF">
                <a:alpha val="83000"/>
              </a:srgbClr>
            </a:solidFill>
            <a:ln w="12700">
              <a:miter lim="400000"/>
            </a:ln>
          </p:spPr>
          <p:txBody>
            <a:bodyPr tIns="91439" bIns="91439" anchor="ctr"/>
            <a:lstStyle/>
            <a:p>
              <a:pPr algn="ctr">
                <a:defRPr sz="3800"/>
              </a:pPr>
              <a:endParaRPr dirty="0"/>
            </a:p>
          </p:txBody>
        </p:sp>
        <p:sp>
          <p:nvSpPr>
            <p:cNvPr id="41" name="Shape 192"/>
            <p:cNvSpPr/>
            <p:nvPr/>
          </p:nvSpPr>
          <p:spPr>
            <a:xfrm rot="20434122">
              <a:off x="13715254" y="5598863"/>
              <a:ext cx="8788346" cy="3262430"/>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p>
              <a:pPr algn="ctr">
                <a:defRPr sz="10000" b="1">
                  <a:solidFill>
                    <a:srgbClr val="FF9300"/>
                  </a:solidFill>
                  <a:latin typeface="Helvetica Neue"/>
                  <a:ea typeface="Helvetica Neue"/>
                  <a:cs typeface="Helvetica Neue"/>
                  <a:sym typeface="Helvetica Neue"/>
                </a:defRPr>
              </a:pPr>
              <a:r>
                <a:rPr lang="en-US" dirty="0"/>
                <a:t>Only requires a </a:t>
              </a:r>
              <a:r>
                <a:rPr dirty="0"/>
                <a:t>single view</a:t>
              </a:r>
            </a:p>
          </p:txBody>
        </p:sp>
      </p:gr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sp_showca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24384001" cy="13716001"/>
          </a:xfrm>
          <a:prstGeom prst="rect">
            <a:avLst/>
          </a:prstGeom>
        </p:spPr>
      </p:pic>
      <p:sp>
        <p:nvSpPr>
          <p:cNvPr id="196" name="Shape 196"/>
          <p:cNvSpPr>
            <a:spLocks noGrp="1"/>
          </p:cNvSpPr>
          <p:nvPr>
            <p:ph type="title"/>
          </p:nvPr>
        </p:nvSpPr>
        <p:spPr>
          <a:prstGeom prst="rect">
            <a:avLst/>
          </a:prstGeom>
        </p:spPr>
        <p:txBody>
          <a:bodyPr/>
          <a:lstStyle/>
          <a:p>
            <a:r>
              <a:rPr dirty="0"/>
              <a:t>Our </a:t>
            </a:r>
            <a:r>
              <a:rPr lang="en-US" dirty="0"/>
              <a:t>R</a:t>
            </a:r>
            <a:r>
              <a:rPr dirty="0"/>
              <a:t>esults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0" objId="3"/>
        <p14:stopEvt time="11227"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rPr dirty="0"/>
              <a:t>Our </a:t>
            </a:r>
            <a:r>
              <a:rPr lang="en-US" dirty="0"/>
              <a:t>R</a:t>
            </a:r>
            <a:r>
              <a:rPr dirty="0"/>
              <a:t>esults</a:t>
            </a:r>
          </a:p>
        </p:txBody>
      </p:sp>
      <p:pic>
        <p:nvPicPr>
          <p:cNvPr id="2" name="Picture 1" descr="muybridge_fi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801" y="3835953"/>
            <a:ext cx="5173201" cy="7556361"/>
          </a:xfrm>
          <a:prstGeom prst="rect">
            <a:avLst/>
          </a:prstGeom>
        </p:spPr>
      </p:pic>
      <p:pic>
        <p:nvPicPr>
          <p:cNvPr id="3" name="Picture 2" descr="muybridge_imag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933" y="3842130"/>
            <a:ext cx="5173201" cy="7556361"/>
          </a:xfrm>
          <a:prstGeom prst="rect">
            <a:avLst/>
          </a:prstGeom>
        </p:spPr>
      </p:pic>
      <p:pic>
        <p:nvPicPr>
          <p:cNvPr id="4" name="Picture 3" descr="muybridge_join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2809" y="3842130"/>
            <a:ext cx="5168972" cy="755018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p>
            <a:r>
              <a:t>Overview</a:t>
            </a:r>
          </a:p>
        </p:txBody>
      </p:sp>
      <p:sp>
        <p:nvSpPr>
          <p:cNvPr id="222" name="Shape 222"/>
          <p:cNvSpPr/>
          <p:nvPr/>
        </p:nvSpPr>
        <p:spPr>
          <a:xfrm>
            <a:off x="3277014" y="3450699"/>
            <a:ext cx="10605771" cy="954105"/>
          </a:xfrm>
          <a:prstGeom prst="rect">
            <a:avLst/>
          </a:prstGeom>
          <a:ln w="25400">
            <a:miter lim="400000"/>
          </a:ln>
          <a:extLst>
            <a:ext uri="{C572A759-6A51-4108-AA02-DFA0A04FC94B}">
              <ma14:wrappingTextBoxFlag xmlns:ma14="http://schemas.microsoft.com/office/mac/drawingml/2011/main" xmlns="" val="1"/>
            </a:ext>
          </a:extLst>
        </p:spPr>
        <p:txBody>
          <a:bodyPr tIns="91439" bIns="91439">
            <a:spAutoFit/>
          </a:bodyPr>
          <a:lstStyle>
            <a:lvl1pPr marL="182879" indent="-182879">
              <a:defRPr sz="5000">
                <a:solidFill>
                  <a:srgbClr val="515151"/>
                </a:solidFill>
              </a:defRPr>
            </a:lvl1pPr>
          </a:lstStyle>
          <a:p>
            <a:r>
              <a:rPr lang="en-US" dirty="0"/>
              <a:t>1. </a:t>
            </a:r>
            <a:r>
              <a:rPr dirty="0"/>
              <a:t>Automatic joint detection via CNNs</a:t>
            </a:r>
          </a:p>
        </p:txBody>
      </p:sp>
      <p:pic>
        <p:nvPicPr>
          <p:cNvPr id="223" name="pasted-image.pdf"/>
          <p:cNvPicPr>
            <a:picLocks noChangeAspect="1"/>
          </p:cNvPicPr>
          <p:nvPr/>
        </p:nvPicPr>
        <p:blipFill>
          <a:blip r:embed="rId4"/>
          <a:stretch>
            <a:fillRect/>
          </a:stretch>
        </p:blipFill>
        <p:spPr>
          <a:xfrm>
            <a:off x="894043" y="7354210"/>
            <a:ext cx="3157619" cy="5775474"/>
          </a:xfrm>
          <a:prstGeom prst="rect">
            <a:avLst/>
          </a:prstGeom>
          <a:ln w="12700">
            <a:miter lim="400000"/>
          </a:ln>
        </p:spPr>
      </p:pic>
      <p:pic>
        <p:nvPicPr>
          <p:cNvPr id="224" name="pasted-image.pdf"/>
          <p:cNvPicPr>
            <a:picLocks noChangeAspect="1"/>
          </p:cNvPicPr>
          <p:nvPr/>
        </p:nvPicPr>
        <p:blipFill>
          <a:blip r:embed="rId5"/>
          <a:stretch>
            <a:fillRect/>
          </a:stretch>
        </p:blipFill>
        <p:spPr>
          <a:xfrm>
            <a:off x="4711700" y="7354210"/>
            <a:ext cx="3184607" cy="5775474"/>
          </a:xfrm>
          <a:prstGeom prst="rect">
            <a:avLst/>
          </a:prstGeom>
          <a:ln w="12700">
            <a:miter lim="400000"/>
          </a:ln>
        </p:spPr>
      </p:pic>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4"/>
                                        </p:tgtEl>
                                        <p:attrNameLst>
                                          <p:attrName>style.visibility</p:attrName>
                                        </p:attrNameLst>
                                      </p:cBhvr>
                                      <p:to>
                                        <p:strVal val="visible"/>
                                      </p:to>
                                    </p:set>
                                    <p:animEffect transition="in" filter="fade">
                                      <p:cBhvr>
                                        <p:cTn id="9"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4029240" y="649545"/>
            <a:ext cx="16459200" cy="2286001"/>
          </a:xfrm>
          <a:prstGeom prst="rect">
            <a:avLst/>
          </a:prstGeom>
        </p:spPr>
        <p:txBody>
          <a:bodyPr/>
          <a:lstStyle/>
          <a:p>
            <a:r>
              <a:rPr dirty="0"/>
              <a:t>Overview</a:t>
            </a:r>
          </a:p>
        </p:txBody>
      </p:sp>
      <p:sp>
        <p:nvSpPr>
          <p:cNvPr id="231" name="Shape 231"/>
          <p:cNvSpPr/>
          <p:nvPr/>
        </p:nvSpPr>
        <p:spPr>
          <a:xfrm>
            <a:off x="3277014" y="3450699"/>
            <a:ext cx="11352210" cy="954105"/>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marL="182879" indent="-182879">
              <a:defRPr sz="5000">
                <a:solidFill>
                  <a:srgbClr val="515151"/>
                </a:solidFill>
              </a:defRPr>
            </a:lvl1pPr>
          </a:lstStyle>
          <a:p>
            <a:r>
              <a:rPr lang="en-US" dirty="0"/>
              <a:t>1. </a:t>
            </a:r>
            <a:r>
              <a:rPr dirty="0"/>
              <a:t>Automatic joint detection via CNNs</a:t>
            </a:r>
          </a:p>
        </p:txBody>
      </p:sp>
      <p:sp>
        <p:nvSpPr>
          <p:cNvPr id="232" name="Shape 232"/>
          <p:cNvSpPr/>
          <p:nvPr/>
        </p:nvSpPr>
        <p:spPr>
          <a:xfrm>
            <a:off x="3213514" y="5184346"/>
            <a:ext cx="14418182" cy="954105"/>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marL="182879" indent="-182879">
              <a:defRPr sz="5000">
                <a:solidFill>
                  <a:srgbClr val="515151"/>
                </a:solidFill>
              </a:defRPr>
            </a:lvl1pPr>
          </a:lstStyle>
          <a:p>
            <a:r>
              <a:rPr lang="en-US" dirty="0"/>
              <a:t>2. </a:t>
            </a:r>
            <a:r>
              <a:rPr dirty="0"/>
              <a:t>A good generative model of 3D pose and shape</a:t>
            </a:r>
          </a:p>
        </p:txBody>
      </p:sp>
      <p:pic>
        <p:nvPicPr>
          <p:cNvPr id="233" name="pasted-image.pdf"/>
          <p:cNvPicPr>
            <a:picLocks noChangeAspect="1"/>
          </p:cNvPicPr>
          <p:nvPr/>
        </p:nvPicPr>
        <p:blipFill>
          <a:blip r:embed="rId4"/>
          <a:stretch>
            <a:fillRect/>
          </a:stretch>
        </p:blipFill>
        <p:spPr>
          <a:xfrm>
            <a:off x="894043" y="7354210"/>
            <a:ext cx="3157619" cy="5775474"/>
          </a:xfrm>
          <a:prstGeom prst="rect">
            <a:avLst/>
          </a:prstGeom>
          <a:ln w="12700">
            <a:miter lim="400000"/>
          </a:ln>
        </p:spPr>
      </p:pic>
      <p:pic>
        <p:nvPicPr>
          <p:cNvPr id="234" name="pasted-image.pdf"/>
          <p:cNvPicPr>
            <a:picLocks noChangeAspect="1"/>
          </p:cNvPicPr>
          <p:nvPr/>
        </p:nvPicPr>
        <p:blipFill>
          <a:blip r:embed="rId5"/>
          <a:stretch>
            <a:fillRect/>
          </a:stretch>
        </p:blipFill>
        <p:spPr>
          <a:xfrm>
            <a:off x="4711700" y="7354210"/>
            <a:ext cx="3184607" cy="5775474"/>
          </a:xfrm>
          <a:prstGeom prst="rect">
            <a:avLst/>
          </a:prstGeom>
          <a:ln w="12700">
            <a:miter lim="400000"/>
          </a:ln>
        </p:spPr>
      </p:pic>
      <p:pic>
        <p:nvPicPr>
          <p:cNvPr id="235" name="pasted-image.pdf"/>
          <p:cNvPicPr>
            <a:picLocks noChangeAspect="1"/>
          </p:cNvPicPr>
          <p:nvPr/>
        </p:nvPicPr>
        <p:blipFill>
          <a:blip r:embed="rId6"/>
          <a:stretch>
            <a:fillRect/>
          </a:stretch>
        </p:blipFill>
        <p:spPr>
          <a:xfrm>
            <a:off x="19314710" y="7354210"/>
            <a:ext cx="3184607" cy="5775474"/>
          </a:xfrm>
          <a:prstGeom prst="rect">
            <a:avLst/>
          </a:prstGeom>
          <a:ln w="12700">
            <a:miter lim="400000"/>
          </a:ln>
        </p:spPr>
      </p:pic>
      <p:pic>
        <p:nvPicPr>
          <p:cNvPr id="236" name="pasted-image.pdf"/>
          <p:cNvPicPr>
            <a:picLocks noChangeAspect="1"/>
          </p:cNvPicPr>
          <p:nvPr/>
        </p:nvPicPr>
        <p:blipFill>
          <a:blip r:embed="rId7"/>
          <a:stretch>
            <a:fillRect/>
          </a:stretch>
        </p:blipFill>
        <p:spPr>
          <a:xfrm>
            <a:off x="15074814" y="7402901"/>
            <a:ext cx="4231785" cy="5678092"/>
          </a:xfrm>
          <a:prstGeom prst="rect">
            <a:avLst/>
          </a:prstGeom>
          <a:ln w="12700">
            <a:miter lim="400000"/>
          </a:ln>
        </p:spPr>
      </p:pic>
      <p:sp>
        <p:nvSpPr>
          <p:cNvPr id="5" name="Right Arrow 4"/>
          <p:cNvSpPr/>
          <p:nvPr/>
        </p:nvSpPr>
        <p:spPr>
          <a:xfrm>
            <a:off x="14273889" y="9212069"/>
            <a:ext cx="2809283" cy="769439"/>
          </a:xfrm>
          <a:prstGeom prst="rightArrow">
            <a:avLst/>
          </a:prstGeom>
          <a:solidFill>
            <a:srgbClr val="FFFFFF"/>
          </a:solidFill>
          <a:ln w="50800" cap="flat">
            <a:solidFill>
              <a:schemeClr val="accent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endParaRPr>
          </a:p>
        </p:txBody>
      </p:sp>
      <p:grpSp>
        <p:nvGrpSpPr>
          <p:cNvPr id="6" name="Group 5"/>
          <p:cNvGrpSpPr/>
          <p:nvPr/>
        </p:nvGrpSpPr>
        <p:grpSpPr>
          <a:xfrm>
            <a:off x="8149482" y="7287436"/>
            <a:ext cx="8358107" cy="6089971"/>
            <a:chOff x="7180302" y="7787780"/>
            <a:chExt cx="8358107" cy="6089971"/>
          </a:xfrm>
        </p:grpSpPr>
        <p:sp>
          <p:nvSpPr>
            <p:cNvPr id="2" name="Rectangle 1"/>
            <p:cNvSpPr/>
            <p:nvPr/>
          </p:nvSpPr>
          <p:spPr>
            <a:xfrm>
              <a:off x="7180302" y="12154204"/>
              <a:ext cx="8358107" cy="1723547"/>
            </a:xfrm>
            <a:prstGeom prst="rect">
              <a:avLst/>
            </a:prstGeom>
            <a:solidFill>
              <a:schemeClr val="accent1">
                <a:lumMod val="20000"/>
                <a:lumOff val="80000"/>
              </a:schemeClr>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chemeClr val="tx1">
                      <a:lumMod val="75000"/>
                      <a:lumOff val="25000"/>
                    </a:schemeClr>
                  </a:solidFill>
                  <a:effectLst/>
                  <a:uFillTx/>
                  <a:latin typeface="Helvetica Neue Light"/>
                  <a:ea typeface="Helvetica Neue Light"/>
                  <a:cs typeface="Helvetica Neue Light"/>
                  <a:sym typeface="Helvetica Neue Light"/>
                </a:rPr>
                <a:t>SMPL </a:t>
              </a:r>
            </a:p>
            <a:p>
              <a:pPr marL="0" marR="0" indent="0" algn="ctr"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tx1">
                      <a:lumMod val="75000"/>
                      <a:lumOff val="25000"/>
                    </a:schemeClr>
                  </a:solidFill>
                  <a:effectLst/>
                  <a:uFillTx/>
                  <a:latin typeface="Helvetica Neue Light"/>
                  <a:ea typeface="Helvetica Neue Light"/>
                  <a:cs typeface="Helvetica Neue Light"/>
                  <a:sym typeface="Helvetica Neue Light"/>
                </a:rPr>
                <a:t>(Skinned Multi-Person</a:t>
              </a:r>
              <a:r>
                <a:rPr kumimoji="0" lang="en-US" sz="4000" b="0" i="0" u="none" strike="noStrike" cap="none" spc="0" normalizeH="0" dirty="0">
                  <a:ln>
                    <a:noFill/>
                  </a:ln>
                  <a:solidFill>
                    <a:schemeClr val="tx1">
                      <a:lumMod val="75000"/>
                      <a:lumOff val="25000"/>
                    </a:schemeClr>
                  </a:solidFill>
                  <a:effectLst/>
                  <a:uFillTx/>
                  <a:latin typeface="Helvetica Neue Light"/>
                  <a:ea typeface="Helvetica Neue Light"/>
                  <a:cs typeface="Helvetica Neue Light"/>
                  <a:sym typeface="Helvetica Neue Light"/>
                </a:rPr>
                <a:t> Linear Model) </a:t>
              </a:r>
              <a:endParaRPr kumimoji="0" lang="en-US" sz="4000" b="0" i="0" u="none" strike="noStrike" cap="none" spc="0" normalizeH="0" baseline="0" dirty="0">
                <a:ln>
                  <a:noFill/>
                </a:ln>
                <a:solidFill>
                  <a:schemeClr val="tx1">
                    <a:lumMod val="75000"/>
                    <a:lumOff val="25000"/>
                  </a:schemeClr>
                </a:solidFill>
                <a:effectLst/>
                <a:uFillTx/>
                <a:latin typeface="Helvetica Neue Light"/>
                <a:ea typeface="Helvetica Neue Light"/>
                <a:cs typeface="Helvetica Neue Light"/>
                <a:sym typeface="Helvetica Neue Light"/>
              </a:endParaRPr>
            </a:p>
          </p:txBody>
        </p:sp>
        <p:pic>
          <p:nvPicPr>
            <p:cNvPr id="4" name="Picture 3" descr="female_apose.png"/>
            <p:cNvPicPr>
              <a:picLocks noChangeAspect="1"/>
            </p:cNvPicPr>
            <p:nvPr/>
          </p:nvPicPr>
          <p:blipFill rotWithShape="1">
            <a:blip r:embed="rId8">
              <a:extLst>
                <a:ext uri="{28A0092B-C50C-407E-A947-70E740481C1C}">
                  <a14:useLocalDpi xmlns:a14="http://schemas.microsoft.com/office/drawing/2010/main" val="0"/>
                </a:ext>
              </a:extLst>
            </a:blip>
            <a:srcRect l="6592" t="10065" r="6165" b="3827"/>
            <a:stretch/>
          </p:blipFill>
          <p:spPr>
            <a:xfrm>
              <a:off x="8758116" y="7787780"/>
              <a:ext cx="4739008" cy="4677369"/>
            </a:xfrm>
            <a:prstGeom prst="rect">
              <a:avLst/>
            </a:prstGeom>
            <a:effectLst>
              <a:outerShdw blurRad="114300" dir="13500000" sy="23000" kx="1200000" algn="br" rotWithShape="0">
                <a:prstClr val="black">
                  <a:alpha val="20000"/>
                </a:prstClr>
              </a:outerShdw>
            </a:effectLst>
          </p:spPr>
        </p:pic>
      </p:grpSp>
    </p:spTree>
    <p:custDataLst>
      <p:tags r:id="rId1"/>
    </p:custData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Effect transition="in" filter="fade">
                                      <p:cBhvr>
                                        <p:cTn id="17" dur="500"/>
                                        <p:tgtEl>
                                          <p:spTgt spid="236"/>
                                        </p:tgtEl>
                                      </p:cBhvr>
                                    </p:animEffect>
                                  </p:childTnLst>
                                </p:cTn>
                              </p:par>
                              <p:par>
                                <p:cTn id="18" presetID="10" presetClass="entr" presetSubtype="0" fill="hold" nodeType="with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fade">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4038600" y="625476"/>
            <a:ext cx="16459200" cy="2286001"/>
          </a:xfrm>
          <a:prstGeom prst="rect">
            <a:avLst/>
          </a:prstGeom>
        </p:spPr>
        <p:txBody>
          <a:bodyPr/>
          <a:lstStyle/>
          <a:p>
            <a:r>
              <a:rPr lang="en-US" dirty="0"/>
              <a:t>Overview</a:t>
            </a:r>
            <a:endParaRPr dirty="0"/>
          </a:p>
        </p:txBody>
      </p:sp>
      <p:grpSp>
        <p:nvGrpSpPr>
          <p:cNvPr id="2" name="Group 1"/>
          <p:cNvGrpSpPr/>
          <p:nvPr/>
        </p:nvGrpSpPr>
        <p:grpSpPr>
          <a:xfrm>
            <a:off x="1741727" y="3352201"/>
            <a:ext cx="21745352" cy="1357853"/>
            <a:chOff x="1741727" y="3352201"/>
            <a:chExt cx="21745352" cy="1357853"/>
          </a:xfrm>
        </p:grpSpPr>
        <p:sp>
          <p:nvSpPr>
            <p:cNvPr id="12" name="Rectangle 11"/>
            <p:cNvSpPr/>
            <p:nvPr/>
          </p:nvSpPr>
          <p:spPr>
            <a:xfrm>
              <a:off x="1741727" y="3352201"/>
              <a:ext cx="21745352" cy="1357853"/>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r"/>
              <a:endParaRPr lang="en-US" sz="2000" dirty="0">
                <a:solidFill>
                  <a:schemeClr val="accent6">
                    <a:lumMod val="50000"/>
                  </a:schemeClr>
                </a:solidFill>
                <a:latin typeface="Helvetica Neue Thin"/>
                <a:cs typeface="Helvetica Neue Thin"/>
              </a:endParaRPr>
            </a:p>
          </p:txBody>
        </p:sp>
        <p:sp>
          <p:nvSpPr>
            <p:cNvPr id="229" name="Shape 229"/>
            <p:cNvSpPr/>
            <p:nvPr/>
          </p:nvSpPr>
          <p:spPr>
            <a:xfrm>
              <a:off x="18027667" y="3368640"/>
              <a:ext cx="4922394" cy="120028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defRPr sz="7000">
                  <a:latin typeface="Helvetica Neue UltraLight"/>
                  <a:ea typeface="Helvetica Neue UltraLight"/>
                  <a:cs typeface="Helvetica Neue UltraLight"/>
                  <a:sym typeface="Helvetica Neue UltraLight"/>
                </a:defRPr>
              </a:lvl1pPr>
            </a:lstStyle>
            <a:p>
              <a:r>
                <a:rPr dirty="0"/>
                <a:t>BOTTOM UP</a:t>
              </a:r>
            </a:p>
          </p:txBody>
        </p:sp>
      </p:grpSp>
      <p:grpSp>
        <p:nvGrpSpPr>
          <p:cNvPr id="3" name="Group 2"/>
          <p:cNvGrpSpPr/>
          <p:nvPr/>
        </p:nvGrpSpPr>
        <p:grpSpPr>
          <a:xfrm>
            <a:off x="1741727" y="5102286"/>
            <a:ext cx="21745352" cy="1200285"/>
            <a:chOff x="1741727" y="5102286"/>
            <a:chExt cx="21745352" cy="1200285"/>
          </a:xfrm>
        </p:grpSpPr>
        <p:sp>
          <p:nvSpPr>
            <p:cNvPr id="13" name="Rectangle 12"/>
            <p:cNvSpPr/>
            <p:nvPr/>
          </p:nvSpPr>
          <p:spPr>
            <a:xfrm>
              <a:off x="1741727" y="5102286"/>
              <a:ext cx="21745352" cy="1200285"/>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r"/>
              <a:endParaRPr lang="en-US" sz="2000" dirty="0">
                <a:solidFill>
                  <a:schemeClr val="accent6">
                    <a:lumMod val="50000"/>
                  </a:schemeClr>
                </a:solidFill>
                <a:latin typeface="Helvetica Neue Thin"/>
                <a:cs typeface="Helvetica Neue Thin"/>
              </a:endParaRPr>
            </a:p>
          </p:txBody>
        </p:sp>
        <p:sp>
          <p:nvSpPr>
            <p:cNvPr id="230" name="Shape 230"/>
            <p:cNvSpPr/>
            <p:nvPr/>
          </p:nvSpPr>
          <p:spPr>
            <a:xfrm>
              <a:off x="18063150" y="5102287"/>
              <a:ext cx="4605021" cy="1200284"/>
            </a:xfrm>
            <a:prstGeom prst="rect">
              <a:avLst/>
            </a:prstGeom>
            <a:ln w="25400">
              <a:miter lim="400000"/>
            </a:ln>
            <a:extLst>
              <a:ext uri="{C572A759-6A51-4108-AA02-DFA0A04FC94B}">
                <ma14:wrappingTextBoxFlag xmlns:ma14="http://schemas.microsoft.com/office/mac/drawingml/2011/main" xmlns="" val="1"/>
              </a:ext>
            </a:extLst>
          </p:spPr>
          <p:txBody>
            <a:bodyPr wrap="none" tIns="91439" bIns="91439">
              <a:spAutoFit/>
            </a:bodyPr>
            <a:lstStyle>
              <a:lvl1pPr>
                <a:defRPr sz="7000">
                  <a:latin typeface="Helvetica Neue UltraLight"/>
                  <a:ea typeface="Helvetica Neue UltraLight"/>
                  <a:cs typeface="Helvetica Neue UltraLight"/>
                  <a:sym typeface="Helvetica Neue UltraLight"/>
                </a:defRPr>
              </a:lvl1pPr>
            </a:lstStyle>
            <a:p>
              <a:r>
                <a:rPr dirty="0"/>
                <a:t>TOP DOWN</a:t>
              </a:r>
            </a:p>
          </p:txBody>
        </p:sp>
      </p:grpSp>
      <p:sp>
        <p:nvSpPr>
          <p:cNvPr id="231" name="Shape 231"/>
          <p:cNvSpPr/>
          <p:nvPr/>
        </p:nvSpPr>
        <p:spPr>
          <a:xfrm>
            <a:off x="3277014" y="3450699"/>
            <a:ext cx="11352210" cy="954105"/>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marL="182879" indent="-182879">
              <a:defRPr sz="5000">
                <a:solidFill>
                  <a:srgbClr val="515151"/>
                </a:solidFill>
              </a:defRPr>
            </a:lvl1pPr>
          </a:lstStyle>
          <a:p>
            <a:r>
              <a:rPr lang="en-US" dirty="0"/>
              <a:t>1. </a:t>
            </a:r>
            <a:r>
              <a:rPr dirty="0"/>
              <a:t>Automatic joint detection via CNNs</a:t>
            </a:r>
          </a:p>
        </p:txBody>
      </p:sp>
      <p:sp>
        <p:nvSpPr>
          <p:cNvPr id="232" name="Shape 232"/>
          <p:cNvSpPr/>
          <p:nvPr/>
        </p:nvSpPr>
        <p:spPr>
          <a:xfrm>
            <a:off x="3213514" y="5184346"/>
            <a:ext cx="14418182" cy="954105"/>
          </a:xfrm>
          <a:prstGeom prst="rect">
            <a:avLst/>
          </a:prstGeom>
          <a:ln w="25400">
            <a:miter lim="400000"/>
          </a:ln>
          <a:extLst>
            <a:ext uri="{C572A759-6A51-4108-AA02-DFA0A04FC94B}">
              <ma14:wrappingTextBoxFlag xmlns:ma14="http://schemas.microsoft.com/office/mac/drawingml/2011/main" xmlns="" val="1"/>
            </a:ext>
          </a:extLst>
        </p:spPr>
        <p:txBody>
          <a:bodyPr wrap="square" tIns="91439" bIns="91439">
            <a:spAutoFit/>
          </a:bodyPr>
          <a:lstStyle>
            <a:lvl1pPr marL="182879" indent="-182879">
              <a:defRPr sz="5000">
                <a:solidFill>
                  <a:srgbClr val="515151"/>
                </a:solidFill>
              </a:defRPr>
            </a:lvl1pPr>
          </a:lstStyle>
          <a:p>
            <a:r>
              <a:rPr lang="en-US" dirty="0"/>
              <a:t>2. </a:t>
            </a:r>
            <a:r>
              <a:rPr dirty="0"/>
              <a:t>A good generative model of 3D pose and shape</a:t>
            </a:r>
          </a:p>
        </p:txBody>
      </p:sp>
      <p:pic>
        <p:nvPicPr>
          <p:cNvPr id="233" name="pasted-image.pdf"/>
          <p:cNvPicPr>
            <a:picLocks noChangeAspect="1"/>
          </p:cNvPicPr>
          <p:nvPr/>
        </p:nvPicPr>
        <p:blipFill>
          <a:blip r:embed="rId4"/>
          <a:stretch>
            <a:fillRect/>
          </a:stretch>
        </p:blipFill>
        <p:spPr>
          <a:xfrm>
            <a:off x="894043" y="7354210"/>
            <a:ext cx="3157619" cy="5775474"/>
          </a:xfrm>
          <a:prstGeom prst="rect">
            <a:avLst/>
          </a:prstGeom>
          <a:ln w="12700">
            <a:miter lim="400000"/>
          </a:ln>
        </p:spPr>
      </p:pic>
      <p:pic>
        <p:nvPicPr>
          <p:cNvPr id="234" name="pasted-image.pdf"/>
          <p:cNvPicPr>
            <a:picLocks noChangeAspect="1"/>
          </p:cNvPicPr>
          <p:nvPr/>
        </p:nvPicPr>
        <p:blipFill>
          <a:blip r:embed="rId5"/>
          <a:stretch>
            <a:fillRect/>
          </a:stretch>
        </p:blipFill>
        <p:spPr>
          <a:xfrm>
            <a:off x="4711700" y="7354210"/>
            <a:ext cx="3184607" cy="5775474"/>
          </a:xfrm>
          <a:prstGeom prst="rect">
            <a:avLst/>
          </a:prstGeom>
          <a:ln w="12700">
            <a:miter lim="400000"/>
          </a:ln>
        </p:spPr>
      </p:pic>
      <p:pic>
        <p:nvPicPr>
          <p:cNvPr id="235" name="pasted-image.pdf"/>
          <p:cNvPicPr>
            <a:picLocks noChangeAspect="1"/>
          </p:cNvPicPr>
          <p:nvPr/>
        </p:nvPicPr>
        <p:blipFill>
          <a:blip r:embed="rId6"/>
          <a:stretch>
            <a:fillRect/>
          </a:stretch>
        </p:blipFill>
        <p:spPr>
          <a:xfrm>
            <a:off x="11044411" y="7354210"/>
            <a:ext cx="3184607" cy="5775474"/>
          </a:xfrm>
          <a:prstGeom prst="rect">
            <a:avLst/>
          </a:prstGeom>
          <a:ln w="12700">
            <a:miter lim="400000"/>
          </a:ln>
        </p:spPr>
      </p:pic>
      <p:pic>
        <p:nvPicPr>
          <p:cNvPr id="236" name="pasted-image.pdf"/>
          <p:cNvPicPr>
            <a:picLocks noChangeAspect="1"/>
          </p:cNvPicPr>
          <p:nvPr/>
        </p:nvPicPr>
        <p:blipFill>
          <a:blip r:embed="rId7"/>
          <a:stretch>
            <a:fillRect/>
          </a:stretch>
        </p:blipFill>
        <p:spPr>
          <a:xfrm>
            <a:off x="6804515" y="7402901"/>
            <a:ext cx="4231785" cy="5678092"/>
          </a:xfrm>
          <a:prstGeom prst="rect">
            <a:avLst/>
          </a:prstGeom>
          <a:ln w="12700">
            <a:miter lim="400000"/>
          </a:ln>
        </p:spPr>
      </p:pic>
      <p:pic>
        <p:nvPicPr>
          <p:cNvPr id="237" name="pasted-image.pdf"/>
          <p:cNvPicPr>
            <a:picLocks noChangeAspect="1"/>
          </p:cNvPicPr>
          <p:nvPr/>
        </p:nvPicPr>
        <p:blipFill>
          <a:blip r:embed="rId8"/>
          <a:stretch>
            <a:fillRect/>
          </a:stretch>
        </p:blipFill>
        <p:spPr>
          <a:xfrm>
            <a:off x="12614403" y="7327900"/>
            <a:ext cx="11681977" cy="5828094"/>
          </a:xfrm>
          <a:prstGeom prst="rect">
            <a:avLst/>
          </a:prstGeom>
          <a:ln w="12700">
            <a:miter lim="400000"/>
          </a:ln>
        </p:spPr>
      </p:pic>
      <p:sp>
        <p:nvSpPr>
          <p:cNvPr id="16" name="Shape 228"/>
          <p:cNvSpPr txBox="1">
            <a:spLocks/>
          </p:cNvSpPr>
          <p:nvPr/>
        </p:nvSpPr>
        <p:spPr>
          <a:xfrm>
            <a:off x="4051662" y="596664"/>
            <a:ext cx="16459200" cy="2286001"/>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lvl1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1pPr>
            <a:lvl2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2pPr>
            <a:lvl3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3pPr>
            <a:lvl4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4pPr>
            <a:lvl5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5pPr>
            <a:lvl6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6pPr>
            <a:lvl7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7pPr>
            <a:lvl8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8pPr>
            <a:lvl9pPr marL="0" marR="0" indent="0" algn="ctr" defTabSz="914400" latinLnBrk="0">
              <a:lnSpc>
                <a:spcPct val="100000"/>
              </a:lnSpc>
              <a:spcBef>
                <a:spcPts val="0"/>
              </a:spcBef>
              <a:spcAft>
                <a:spcPts val="0"/>
              </a:spcAft>
              <a:buClrTx/>
              <a:buSzTx/>
              <a:buFontTx/>
              <a:buNone/>
              <a:tabLst/>
              <a:defRPr sz="8800" b="0" i="0" u="none" strike="noStrike" cap="none" spc="0" baseline="0">
                <a:ln>
                  <a:noFill/>
                </a:ln>
                <a:solidFill>
                  <a:srgbClr val="000000"/>
                </a:solidFill>
                <a:uFillTx/>
                <a:latin typeface="Helvetica Neue Thin"/>
                <a:ea typeface="Helvetica Neue Thin"/>
                <a:cs typeface="Helvetica Neue Thin"/>
                <a:sym typeface="Helvetica Neue Thin"/>
              </a:defRPr>
            </a:lvl9pPr>
          </a:lstStyle>
          <a:p>
            <a:r>
              <a:rPr lang="en-US" dirty="0" err="1"/>
              <a:t>SMPLify</a:t>
            </a:r>
            <a:endParaRPr lang="en-US" dirty="0"/>
          </a:p>
        </p:txBody>
      </p:sp>
    </p:spTree>
    <p:custDataLst>
      <p:tags r:id="rId1"/>
    </p:custDataLst>
    <p:extLst>
      <p:ext uri="{BB962C8B-B14F-4D97-AF65-F5344CB8AC3E}">
        <p14:creationId xmlns:p14="http://schemas.microsoft.com/office/powerpoint/2010/main" val="13760991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par>
                                <p:cTn id="8" presetID="10" presetClass="entr" presetSubtype="0" fill="hold" nodeType="withEffect">
                                  <p:stCondLst>
                                    <p:cond delay="0"/>
                                  </p:stCondLst>
                                  <p:childTnLst>
                                    <p:set>
                                      <p:cBhvr>
                                        <p:cTn id="9" dur="1" fill="hold">
                                          <p:stCondLst>
                                            <p:cond delay="0"/>
                                          </p:stCondLst>
                                        </p:cTn>
                                        <p:tgtEl>
                                          <p:spTgt spid="235"/>
                                        </p:tgtEl>
                                        <p:attrNameLst>
                                          <p:attrName>style.visibility</p:attrName>
                                        </p:attrNameLst>
                                      </p:cBhvr>
                                      <p:to>
                                        <p:strVal val="visible"/>
                                      </p:to>
                                    </p:set>
                                    <p:animEffect transition="in" filter="fade">
                                      <p:cBhvr>
                                        <p:cTn id="10" dur="500"/>
                                        <p:tgtEl>
                                          <p:spTgt spid="235"/>
                                        </p:tgtEl>
                                      </p:cBhvr>
                                    </p:animEffect>
                                  </p:childTnLst>
                                </p:cTn>
                              </p:par>
                              <p:par>
                                <p:cTn id="11" presetID="10" presetClass="entr" presetSubtype="0" fill="hold" nodeType="withEffect">
                                  <p:stCondLst>
                                    <p:cond delay="0"/>
                                  </p:stCondLst>
                                  <p:childTnLst>
                                    <p:set>
                                      <p:cBhvr>
                                        <p:cTn id="12" dur="1" fill="hold">
                                          <p:stCondLst>
                                            <p:cond delay="0"/>
                                          </p:stCondLst>
                                        </p:cTn>
                                        <p:tgtEl>
                                          <p:spTgt spid="237"/>
                                        </p:tgtEl>
                                        <p:attrNameLst>
                                          <p:attrName>style.visibility</p:attrName>
                                        </p:attrNameLst>
                                      </p:cBhvr>
                                      <p:to>
                                        <p:strVal val="visible"/>
                                      </p:to>
                                    </p:set>
                                    <p:animEffect transition="in" filter="fade">
                                      <p:cBhvr>
                                        <p:cTn id="13" dur="500"/>
                                        <p:tgtEl>
                                          <p:spTgt spid="2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0" nodeType="clickEffect">
                                  <p:stCondLst>
                                    <p:cond delay="0"/>
                                  </p:stCondLst>
                                  <p:childTnLst>
                                    <p:animEffect transition="out" filter="wipe(right)">
                                      <p:cBhvr>
                                        <p:cTn id="27" dur="2000"/>
                                        <p:tgtEl>
                                          <p:spTgt spid="228"/>
                                        </p:tgtEl>
                                      </p:cBhvr>
                                    </p:animEffect>
                                    <p:set>
                                      <p:cBhvr>
                                        <p:cTn id="28" dur="1" fill="hold">
                                          <p:stCondLst>
                                            <p:cond delay="1999"/>
                                          </p:stCondLst>
                                        </p:cTn>
                                        <p:tgtEl>
                                          <p:spTgt spid="228"/>
                                        </p:tgtEl>
                                        <p:attrNameLst>
                                          <p:attrName>style.visibility</p:attrName>
                                        </p:attrNameLst>
                                      </p:cBhvr>
                                      <p:to>
                                        <p:strVal val="hidden"/>
                                      </p:to>
                                    </p:set>
                                  </p:childTnLst>
                                </p:cTn>
                              </p:par>
                              <p:par>
                                <p:cTn id="29" presetID="2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ags/tag10.xml><?xml version="1.0" encoding="utf-8"?>
<p:tagLst xmlns:a="http://schemas.openxmlformats.org/drawingml/2006/main" xmlns:r="http://schemas.openxmlformats.org/officeDocument/2006/relationships" xmlns:p="http://schemas.openxmlformats.org/presentationml/2006/main">
  <p:tag name="TIMING" val="|10.8|3.6|2.2"/>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3.9|6.3"/>
</p:tagLst>
</file>

<file path=ppt/tags/tag13.xml><?xml version="1.0" encoding="utf-8"?>
<p:tagLst xmlns:a="http://schemas.openxmlformats.org/drawingml/2006/main" xmlns:r="http://schemas.openxmlformats.org/officeDocument/2006/relationships" xmlns:p="http://schemas.openxmlformats.org/presentationml/2006/main">
  <p:tag name="TIMING" val="|16.5"/>
</p:tagLst>
</file>

<file path=ppt/tags/tag14.xml><?xml version="1.0" encoding="utf-8"?>
<p:tagLst xmlns:a="http://schemas.openxmlformats.org/drawingml/2006/main" xmlns:r="http://schemas.openxmlformats.org/officeDocument/2006/relationships" xmlns:p="http://schemas.openxmlformats.org/presentationml/2006/main">
  <p:tag name="TIMING" val="|4.3"/>
</p:tagLst>
</file>

<file path=ppt/tags/tag15.xml><?xml version="1.0" encoding="utf-8"?>
<p:tagLst xmlns:a="http://schemas.openxmlformats.org/drawingml/2006/main" xmlns:r="http://schemas.openxmlformats.org/officeDocument/2006/relationships" xmlns:p="http://schemas.openxmlformats.org/presentationml/2006/main">
  <p:tag name="TIMING" val="|4.3"/>
</p:tagLst>
</file>

<file path=ppt/tags/tag16.xml><?xml version="1.0" encoding="utf-8"?>
<p:tagLst xmlns:a="http://schemas.openxmlformats.org/drawingml/2006/main" xmlns:r="http://schemas.openxmlformats.org/officeDocument/2006/relationships" xmlns:p="http://schemas.openxmlformats.org/presentationml/2006/main">
  <p:tag name="TIMING" val="|5.1|6.9|2.7"/>
</p:tagLst>
</file>

<file path=ppt/tags/tag2.xml><?xml version="1.0" encoding="utf-8"?>
<p:tagLst xmlns:a="http://schemas.openxmlformats.org/drawingml/2006/main" xmlns:r="http://schemas.openxmlformats.org/officeDocument/2006/relationships" xmlns:p="http://schemas.openxmlformats.org/presentationml/2006/main">
  <p:tag name="TIMING" val="|5.7|8.9"/>
</p:tagLst>
</file>

<file path=ppt/tags/tag3.xml><?xml version="1.0" encoding="utf-8"?>
<p:tagLst xmlns:a="http://schemas.openxmlformats.org/drawingml/2006/main" xmlns:r="http://schemas.openxmlformats.org/officeDocument/2006/relationships" xmlns:p="http://schemas.openxmlformats.org/presentationml/2006/main">
  <p:tag name="TIMING" val="|4.5|1.5|3.3|1.5"/>
</p:tagLst>
</file>

<file path=ppt/tags/tag4.xml><?xml version="1.0" encoding="utf-8"?>
<p:tagLst xmlns:a="http://schemas.openxmlformats.org/drawingml/2006/main" xmlns:r="http://schemas.openxmlformats.org/officeDocument/2006/relationships" xmlns:p="http://schemas.openxmlformats.org/presentationml/2006/main">
  <p:tag name="TIMING" val="|3.4"/>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ags/tag6.xml><?xml version="1.0" encoding="utf-8"?>
<p:tagLst xmlns:a="http://schemas.openxmlformats.org/drawingml/2006/main" xmlns:r="http://schemas.openxmlformats.org/officeDocument/2006/relationships" xmlns:p="http://schemas.openxmlformats.org/presentationml/2006/main">
  <p:tag name="TIMING" val="|3.3|1.9|9"/>
</p:tagLst>
</file>

<file path=ppt/tags/tag7.xml><?xml version="1.0" encoding="utf-8"?>
<p:tagLst xmlns:a="http://schemas.openxmlformats.org/drawingml/2006/main" xmlns:r="http://schemas.openxmlformats.org/officeDocument/2006/relationships" xmlns:p="http://schemas.openxmlformats.org/presentationml/2006/main">
  <p:tag name="TIMING" val="|3.6|5.4|3"/>
</p:tagLst>
</file>

<file path=ppt/tags/tag8.xml><?xml version="1.0" encoding="utf-8"?>
<p:tagLst xmlns:a="http://schemas.openxmlformats.org/drawingml/2006/main" xmlns:r="http://schemas.openxmlformats.org/officeDocument/2006/relationships" xmlns:p="http://schemas.openxmlformats.org/presentationml/2006/main">
  <p:tag name="TIMING" val="|6.8|1"/>
</p:tagLst>
</file>

<file path=ppt/tags/tag9.xml><?xml version="1.0" encoding="utf-8"?>
<p:tagLst xmlns:a="http://schemas.openxmlformats.org/drawingml/2006/main" xmlns:r="http://schemas.openxmlformats.org/officeDocument/2006/relationships" xmlns:p="http://schemas.openxmlformats.org/presentationml/2006/main">
  <p:tag name="TIMING" val="|9.3"/>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11925</TotalTime>
  <Words>1596</Words>
  <Application>Microsoft Macintosh PowerPoint</Application>
  <PresentationFormat>Custom</PresentationFormat>
  <Paragraphs>164</Paragraphs>
  <Slides>28</Slides>
  <Notes>28</Notes>
  <HiddenSlides>2</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Helvetica Neue</vt:lpstr>
      <vt:lpstr>Helvetica Neue Light</vt:lpstr>
      <vt:lpstr>Helvetica Neue Thin</vt:lpstr>
      <vt:lpstr>Helvetica Neue UltraLight</vt:lpstr>
      <vt:lpstr>Office Theme</vt:lpstr>
      <vt:lpstr>Keep it SMPL: Automatic Estimation of 3D Human Pose and Shape from a Single Image </vt:lpstr>
      <vt:lpstr>3D Shape and Pose from a Single Image</vt:lpstr>
      <vt:lpstr>3D Pose Estimation</vt:lpstr>
      <vt:lpstr>Pose and Shape, but …</vt:lpstr>
      <vt:lpstr>Our Results</vt:lpstr>
      <vt:lpstr>Our Results</vt:lpstr>
      <vt:lpstr>Overview</vt:lpstr>
      <vt:lpstr>Overview</vt:lpstr>
      <vt:lpstr>Overview</vt:lpstr>
      <vt:lpstr>2D Joint Detection</vt:lpstr>
      <vt:lpstr>SMPL body model</vt:lpstr>
      <vt:lpstr>SMPLify Objective Function</vt:lpstr>
      <vt:lpstr>Data Term: Joint Projection Error</vt:lpstr>
      <vt:lpstr>Data Term: Joint Projection Error</vt:lpstr>
      <vt:lpstr>Depth Ambiguity</vt:lpstr>
      <vt:lpstr>Pose and Shape Priors</vt:lpstr>
      <vt:lpstr>Preventing Interpenetration</vt:lpstr>
      <vt:lpstr>Preventing Interpenetration</vt:lpstr>
      <vt:lpstr>PowerPoint Presentation</vt:lpstr>
      <vt:lpstr>Results on Leeds Sports Poses (LSP)</vt:lpstr>
      <vt:lpstr>Results on Leeds Sports Poses (LSP)</vt:lpstr>
      <vt:lpstr>Quantitative Evaluation</vt:lpstr>
      <vt:lpstr>Human3.6M</vt:lpstr>
      <vt:lpstr>HumanEva</vt:lpstr>
      <vt:lpstr>Failure modes: CNN failure</vt:lpstr>
      <vt:lpstr>Failure modes: Depth Ambiguity</vt:lpstr>
      <vt:lpstr>Future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 it SMPL: Automatic Estimation of 3D Human Pose and Shape from a Single Image </dc:title>
  <cp:lastModifiedBy>Microsoft Office User</cp:lastModifiedBy>
  <cp:revision>680</cp:revision>
  <cp:lastPrinted>2016-10-04T16:08:06Z</cp:lastPrinted>
  <dcterms:modified xsi:type="dcterms:W3CDTF">2020-05-18T10:39:16Z</dcterms:modified>
</cp:coreProperties>
</file>